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media/image1.png" ContentType="image/png"/>
  <Override PartName="/ppt/media/image2.png" ContentType="image/png"/>
  <Override PartName="/ppt/media/image4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74671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36439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283640" y="3964320"/>
            <a:ext cx="36439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4040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2981880" y="1600200"/>
            <a:ext cx="24040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506560" y="1600200"/>
            <a:ext cx="24040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4040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2981880" y="3964320"/>
            <a:ext cx="24040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5506560" y="3964320"/>
            <a:ext cx="24040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36439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283640" y="3964320"/>
            <a:ext cx="36439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74671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74671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36439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283640" y="3964320"/>
            <a:ext cx="36439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4040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2981880" y="1600200"/>
            <a:ext cx="24040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5506560" y="1600200"/>
            <a:ext cx="24040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4040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2981880" y="3964320"/>
            <a:ext cx="24040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5506560" y="3964320"/>
            <a:ext cx="24040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36439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283640" y="3964320"/>
            <a:ext cx="36439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74671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74671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36439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283640" y="3964320"/>
            <a:ext cx="36439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4040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2981880" y="1600200"/>
            <a:ext cx="24040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506560" y="1600200"/>
            <a:ext cx="24040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4040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2981880" y="3964320"/>
            <a:ext cx="24040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5506560" y="3964320"/>
            <a:ext cx="24040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36439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283640" y="3964320"/>
            <a:ext cx="36439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74671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2f2f2f"/>
            </a:gs>
            <a:gs pos="100000">
              <a:srgbClr val="7e7e7e"/>
            </a:gs>
          </a:gsLst>
          <a:lin ang="12996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4752000"/>
            <a:ext cx="9143640" cy="2112480"/>
          </a:xfrm>
          <a:custGeom>
            <a:avLst/>
            <a:gdLst/>
            <a:ahLst/>
            <a:rect l="l" t="t" r="r" b="b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>
            <a:noFill/>
          </a:ln>
          <a:effectLst>
            <a:outerShdw algn="ctr" blurRad="50800" dir="16200000" dist="4428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7315200" y="0"/>
            <a:ext cx="1828440" cy="6857640"/>
          </a:xfrm>
          <a:custGeom>
            <a:avLst/>
            <a:gdLst/>
            <a:ahLst/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>
            <a:noFill/>
          </a:ln>
          <a:effectLst>
            <a:outerShdw algn="ctr" blurRad="50800" dir="10800000" dist="507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4752000"/>
            <a:ext cx="9143640" cy="2112480"/>
          </a:xfrm>
          <a:custGeom>
            <a:avLst/>
            <a:gdLst/>
            <a:ahLst/>
            <a:rect l="l" t="t" r="r" b="b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>
            <a:noFill/>
          </a:ln>
          <a:effectLst>
            <a:outerShdw algn="ctr" blurRad="50800" dir="16200000" dist="4428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6105600" y="0"/>
            <a:ext cx="3038040" cy="6857640"/>
          </a:xfrm>
          <a:custGeom>
            <a:avLst/>
            <a:gdLst/>
            <a:ahLst/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>
            <a:noFill/>
          </a:ln>
          <a:effectLst>
            <a:outerShdw algn="ctr" blurRad="50800" dir="10800000" dist="507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29120" y="3337560"/>
            <a:ext cx="6479640" cy="230076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 algn="r">
              <a:lnSpc>
                <a:spcPct val="100000"/>
              </a:lnSpc>
            </a:pPr>
            <a:r>
              <a:rPr b="1" lang="zh-CN" sz="4600" spc="-1" strike="noStrike" cap="all">
                <a:solidFill>
                  <a:srgbClr val="a1d4e6"/>
                </a:solidFill>
                <a:latin typeface="Franklin Gothic Book"/>
              </a:rPr>
              <a:t>单击此处编辑母版标题样式</a:t>
            </a:r>
            <a:endParaRPr b="0" lang="en-US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457200" y="6422040"/>
            <a:ext cx="2133360" cy="364680"/>
          </a:xfrm>
          <a:prstGeom prst="rect">
            <a:avLst/>
          </a:prstGeom>
        </p:spPr>
        <p:txBody>
          <a:bodyPr lIns="90000" rIns="90000" tIns="45000" bIns="0" anchor="b">
            <a:noAutofit/>
          </a:bodyPr>
          <a:p>
            <a:pPr>
              <a:lnSpc>
                <a:spcPct val="100000"/>
              </a:lnSpc>
            </a:pPr>
            <a:fld id="{6FF4E5BD-428E-4739-ABDB-FE72B5D02967}" type="datetime">
              <a:rPr b="0" lang="en-US" sz="1000" spc="-1" strike="noStrike">
                <a:solidFill>
                  <a:srgbClr val="9c9b99"/>
                </a:solidFill>
                <a:latin typeface="Arial"/>
              </a:rPr>
              <a:t>7/16/20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124080" y="6422040"/>
            <a:ext cx="2895120" cy="364680"/>
          </a:xfrm>
          <a:prstGeom prst="rect">
            <a:avLst/>
          </a:prstGeom>
        </p:spPr>
        <p:txBody>
          <a:bodyPr lIns="0" rIns="0" tIns="45000" bIns="0"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153280" y="6422040"/>
            <a:ext cx="761760" cy="364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5ED8C564-F91F-4EE8-B4A7-6C9D104768AE}" type="slidenum">
              <a:rPr b="0" lang="en-US" sz="1000" spc="-1" strike="noStrike">
                <a:solidFill>
                  <a:srgbClr val="9c9b99"/>
                </a:solidFill>
                <a:latin typeface="Arial"/>
              </a:rPr>
              <a:t>26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b3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4752000"/>
            <a:ext cx="9143640" cy="2112480"/>
          </a:xfrm>
          <a:custGeom>
            <a:avLst/>
            <a:gdLst/>
            <a:ahLst/>
            <a:rect l="l" t="t" r="r" b="b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>
            <a:noFill/>
          </a:ln>
          <a:effectLst>
            <a:outerShdw algn="ctr" blurRad="50800" dir="16200000" dist="4428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7315200" y="0"/>
            <a:ext cx="1828440" cy="6857640"/>
          </a:xfrm>
          <a:custGeom>
            <a:avLst/>
            <a:gdLst/>
            <a:ahLst/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>
            <a:noFill/>
          </a:ln>
          <a:effectLst>
            <a:outerShdw algn="ctr" blurRad="50800" dir="10800000" dist="507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zh-CN" sz="4600" spc="-1" strike="noStrike">
                <a:solidFill>
                  <a:srgbClr val="ffffff"/>
                </a:solidFill>
                <a:latin typeface="Franklin Gothic Book"/>
              </a:rPr>
              <a:t>单击此处编辑母版标题样式</a:t>
            </a:r>
            <a:endParaRPr b="0" lang="en-US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单击此处编辑母版文本样式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lvl="1" marL="722520" indent="-273960">
              <a:lnSpc>
                <a:spcPct val="100000"/>
              </a:lnSpc>
              <a:spcBef>
                <a:spcPts val="519"/>
              </a:spcBef>
              <a:buClr>
                <a:srgbClr val="6ea0b0"/>
              </a:buClr>
              <a:buSzPct val="90000"/>
              <a:buFont typeface="Wingdings 2" charset="2"/>
              <a:buChar char=""/>
            </a:pPr>
            <a:r>
              <a:rPr b="0" lang="zh-CN" sz="2600" spc="-1" strike="noStrike">
                <a:solidFill>
                  <a:srgbClr val="ffffff"/>
                </a:solidFill>
                <a:latin typeface="Arial"/>
              </a:rPr>
              <a:t>第二级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 lvl="2" marL="1005840" indent="-255600">
              <a:lnSpc>
                <a:spcPct val="100000"/>
              </a:lnSpc>
              <a:spcBef>
                <a:spcPts val="479"/>
              </a:spcBef>
              <a:buClr>
                <a:srgbClr val="ccaf0a"/>
              </a:buClr>
              <a:buSzPct val="85000"/>
              <a:buFont typeface="Arial"/>
              <a:buChar char="○"/>
            </a:pPr>
            <a:r>
              <a:rPr b="0" lang="zh-CN" sz="2400" spc="-1" strike="noStrike">
                <a:solidFill>
                  <a:srgbClr val="ffffff"/>
                </a:solidFill>
                <a:latin typeface="Arial"/>
              </a:rPr>
              <a:t>第三级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280160" indent="-237240">
              <a:lnSpc>
                <a:spcPct val="100000"/>
              </a:lnSpc>
              <a:spcBef>
                <a:spcPts val="400"/>
              </a:spcBef>
              <a:buClr>
                <a:srgbClr val="8d89a4"/>
              </a:buClr>
              <a:buSzPct val="90000"/>
              <a:buFont typeface="Wingdings 2" charset="2"/>
              <a:buChar char=""/>
            </a:pPr>
            <a:r>
              <a:rPr b="0" lang="zh-CN" sz="2000" spc="-1" strike="noStrike">
                <a:solidFill>
                  <a:srgbClr val="ffffff"/>
                </a:solidFill>
                <a:latin typeface="Arial"/>
              </a:rPr>
              <a:t>第四级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1490400" indent="-182520">
              <a:lnSpc>
                <a:spcPct val="100000"/>
              </a:lnSpc>
              <a:spcBef>
                <a:spcPts val="400"/>
              </a:spcBef>
              <a:buClr>
                <a:srgbClr val="748560"/>
              </a:buClr>
              <a:buFont typeface="Arial"/>
              <a:buChar char="-"/>
            </a:pPr>
            <a:r>
              <a:rPr b="0" lang="zh-CN" sz="2000" spc="-1" strike="noStrike">
                <a:solidFill>
                  <a:srgbClr val="ffffff"/>
                </a:solidFill>
                <a:latin typeface="Arial"/>
              </a:rPr>
              <a:t>第五级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457200" y="6422040"/>
            <a:ext cx="2133360" cy="364680"/>
          </a:xfrm>
          <a:prstGeom prst="rect">
            <a:avLst/>
          </a:prstGeom>
        </p:spPr>
        <p:txBody>
          <a:bodyPr lIns="90000" rIns="90000" tIns="45000" bIns="0" anchor="b">
            <a:noAutofit/>
          </a:bodyPr>
          <a:p>
            <a:pPr>
              <a:lnSpc>
                <a:spcPct val="100000"/>
              </a:lnSpc>
            </a:pPr>
            <a:fld id="{29BF004E-EE2E-4651-9E49-7EC08503FDCC}" type="datetime">
              <a:rPr b="0" lang="en-US" sz="1000" spc="-1" strike="noStrike">
                <a:solidFill>
                  <a:srgbClr val="9c9b99"/>
                </a:solidFill>
                <a:latin typeface="Arial"/>
              </a:rPr>
              <a:t>7/16/20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ftr"/>
          </p:nvPr>
        </p:nvSpPr>
        <p:spPr>
          <a:xfrm>
            <a:off x="3124080" y="6422040"/>
            <a:ext cx="2895120" cy="364680"/>
          </a:xfrm>
          <a:prstGeom prst="rect">
            <a:avLst/>
          </a:prstGeom>
        </p:spPr>
        <p:txBody>
          <a:bodyPr lIns="0" rIns="0" tIns="45000" bIns="0"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>
            <a:off x="8153280" y="6422040"/>
            <a:ext cx="761760" cy="364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010CCC8F-131B-406B-A58A-473CAF9F6723}" type="slidenum">
              <a:rPr b="0" lang="en-US" sz="1000" spc="-1" strike="noStrike">
                <a:solidFill>
                  <a:srgbClr val="9c9b99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b3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4752000"/>
            <a:ext cx="9143640" cy="2112480"/>
          </a:xfrm>
          <a:custGeom>
            <a:avLst/>
            <a:gdLst/>
            <a:ahLst/>
            <a:rect l="l" t="t" r="r" b="b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>
            <a:noFill/>
          </a:ln>
          <a:effectLst>
            <a:outerShdw algn="ctr" blurRad="50800" dir="16200000" dist="4428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7315200" y="0"/>
            <a:ext cx="1828440" cy="6857640"/>
          </a:xfrm>
          <a:custGeom>
            <a:avLst/>
            <a:gdLst/>
            <a:ahLst/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>
            <a:noFill/>
          </a:ln>
          <a:effectLst>
            <a:outerShdw algn="ctr" blurRad="50800" dir="10800000" dist="507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" name="PlaceHolder 3"/>
          <p:cNvSpPr>
            <a:spLocks noGrp="1"/>
          </p:cNvSpPr>
          <p:nvPr>
            <p:ph type="title"/>
          </p:nvPr>
        </p:nvSpPr>
        <p:spPr>
          <a:xfrm>
            <a:off x="419040" y="398520"/>
            <a:ext cx="8291160" cy="698040"/>
          </a:xfrm>
          <a:prstGeom prst="rect">
            <a:avLst/>
          </a:prstGeom>
        </p:spPr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zh-CN" sz="4600" spc="-1" strike="noStrike">
                <a:solidFill>
                  <a:srgbClr val="ffffff"/>
                </a:solidFill>
                <a:latin typeface="Franklin Gothic Book"/>
              </a:rPr>
              <a:t>单击此处编辑母版标题样式</a:t>
            </a:r>
            <a:endParaRPr b="0" lang="en-US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19040" y="1297080"/>
            <a:ext cx="4068360" cy="51811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单击此处编辑母版文本样式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lvl="1" marL="722520" indent="-273960">
              <a:lnSpc>
                <a:spcPct val="100000"/>
              </a:lnSpc>
              <a:spcBef>
                <a:spcPts val="519"/>
              </a:spcBef>
              <a:buClr>
                <a:srgbClr val="6ea0b0"/>
              </a:buClr>
              <a:buSzPct val="90000"/>
              <a:buFont typeface="Wingdings 2" charset="2"/>
              <a:buChar char=""/>
            </a:pPr>
            <a:r>
              <a:rPr b="0" lang="zh-CN" sz="2600" spc="-1" strike="noStrike">
                <a:solidFill>
                  <a:srgbClr val="ffffff"/>
                </a:solidFill>
                <a:latin typeface="Arial"/>
              </a:rPr>
              <a:t>第二级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 lvl="2" marL="1005840" indent="-255600">
              <a:lnSpc>
                <a:spcPct val="100000"/>
              </a:lnSpc>
              <a:spcBef>
                <a:spcPts val="479"/>
              </a:spcBef>
              <a:buClr>
                <a:srgbClr val="ccaf0a"/>
              </a:buClr>
              <a:buSzPct val="85000"/>
              <a:buFont typeface="Arial"/>
              <a:buChar char="○"/>
            </a:pPr>
            <a:r>
              <a:rPr b="0" lang="zh-CN" sz="2400" spc="-1" strike="noStrike">
                <a:solidFill>
                  <a:srgbClr val="ffffff"/>
                </a:solidFill>
                <a:latin typeface="Arial"/>
              </a:rPr>
              <a:t>第三级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280160" indent="-237240">
              <a:lnSpc>
                <a:spcPct val="100000"/>
              </a:lnSpc>
              <a:spcBef>
                <a:spcPts val="400"/>
              </a:spcBef>
              <a:buClr>
                <a:srgbClr val="8d89a4"/>
              </a:buClr>
              <a:buSzPct val="90000"/>
              <a:buFont typeface="Wingdings 2" charset="2"/>
              <a:buChar char=""/>
            </a:pPr>
            <a:r>
              <a:rPr b="0" lang="zh-CN" sz="2000" spc="-1" strike="noStrike">
                <a:solidFill>
                  <a:srgbClr val="ffffff"/>
                </a:solidFill>
                <a:latin typeface="Arial"/>
              </a:rPr>
              <a:t>第四级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1490400" indent="-182520">
              <a:lnSpc>
                <a:spcPct val="100000"/>
              </a:lnSpc>
              <a:spcBef>
                <a:spcPts val="400"/>
              </a:spcBef>
              <a:buClr>
                <a:srgbClr val="748560"/>
              </a:buClr>
              <a:buFont typeface="Arial"/>
              <a:buChar char="-"/>
            </a:pPr>
            <a:r>
              <a:rPr b="0" lang="zh-CN" sz="2000" spc="-1" strike="noStrike">
                <a:solidFill>
                  <a:srgbClr val="ffffff"/>
                </a:solidFill>
                <a:latin typeface="Arial"/>
              </a:rPr>
              <a:t>第五级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640400" y="1297080"/>
            <a:ext cx="4070160" cy="51811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单击此处编辑母版文本样式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lvl="1" marL="722520" indent="-273960">
              <a:lnSpc>
                <a:spcPct val="100000"/>
              </a:lnSpc>
              <a:spcBef>
                <a:spcPts val="519"/>
              </a:spcBef>
              <a:buClr>
                <a:srgbClr val="6ea0b0"/>
              </a:buClr>
              <a:buSzPct val="90000"/>
              <a:buFont typeface="Wingdings 2" charset="2"/>
              <a:buChar char=""/>
            </a:pPr>
            <a:r>
              <a:rPr b="0" lang="zh-CN" sz="2600" spc="-1" strike="noStrike">
                <a:solidFill>
                  <a:srgbClr val="ffffff"/>
                </a:solidFill>
                <a:latin typeface="Arial"/>
              </a:rPr>
              <a:t>第二级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 lvl="2" marL="1005840" indent="-255600">
              <a:lnSpc>
                <a:spcPct val="100000"/>
              </a:lnSpc>
              <a:spcBef>
                <a:spcPts val="479"/>
              </a:spcBef>
              <a:buClr>
                <a:srgbClr val="ccaf0a"/>
              </a:buClr>
              <a:buSzPct val="85000"/>
              <a:buFont typeface="Arial"/>
              <a:buChar char="○"/>
            </a:pPr>
            <a:r>
              <a:rPr b="0" lang="zh-CN" sz="2400" spc="-1" strike="noStrike">
                <a:solidFill>
                  <a:srgbClr val="ffffff"/>
                </a:solidFill>
                <a:latin typeface="Arial"/>
              </a:rPr>
              <a:t>第三级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280160" indent="-237240">
              <a:lnSpc>
                <a:spcPct val="100000"/>
              </a:lnSpc>
              <a:spcBef>
                <a:spcPts val="400"/>
              </a:spcBef>
              <a:buClr>
                <a:srgbClr val="8d89a4"/>
              </a:buClr>
              <a:buSzPct val="90000"/>
              <a:buFont typeface="Wingdings 2" charset="2"/>
              <a:buChar char=""/>
            </a:pPr>
            <a:r>
              <a:rPr b="0" lang="zh-CN" sz="2000" spc="-1" strike="noStrike">
                <a:solidFill>
                  <a:srgbClr val="ffffff"/>
                </a:solidFill>
                <a:latin typeface="Arial"/>
              </a:rPr>
              <a:t>第四级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1490400" indent="-182520">
              <a:lnSpc>
                <a:spcPct val="100000"/>
              </a:lnSpc>
              <a:spcBef>
                <a:spcPts val="400"/>
              </a:spcBef>
              <a:buClr>
                <a:srgbClr val="748560"/>
              </a:buClr>
              <a:buFont typeface="Arial"/>
              <a:buChar char="-"/>
            </a:pPr>
            <a:r>
              <a:rPr b="0" lang="zh-CN" sz="2000" spc="-1" strike="noStrike">
                <a:solidFill>
                  <a:srgbClr val="ffffff"/>
                </a:solidFill>
                <a:latin typeface="Arial"/>
              </a:rPr>
              <a:t>第五级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lIns="90000" rIns="90000" tIns="45000" bIns="0"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lIns="0" rIns="0" tIns="45000" bIns="0"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5" name="PlaceHolder 8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AD301DD8-15D6-4931-8770-B1B64B27F85B}" type="slidenum">
              <a:rPr b="0" lang="en-US" sz="1000" spc="-1" strike="noStrike">
                <a:solidFill>
                  <a:srgbClr val="9c9b99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://poj.org/problem?id=3311" TargetMode="External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29120" y="3337560"/>
            <a:ext cx="6479640" cy="230076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>
            <a:noAutofit/>
          </a:bodyPr>
          <a:p>
            <a:pPr algn="r">
              <a:lnSpc>
                <a:spcPct val="100000"/>
              </a:lnSpc>
            </a:pPr>
            <a:r>
              <a:rPr b="1" lang="zh-CN" sz="4600" spc="-1" strike="noStrike" cap="all">
                <a:solidFill>
                  <a:srgbClr val="a1d4e6"/>
                </a:solidFill>
                <a:latin typeface="Franklin Gothic Book"/>
              </a:rPr>
              <a:t>状态压缩</a:t>
            </a:r>
            <a:r>
              <a:rPr b="1" lang="en-US" sz="4600" spc="-1" strike="noStrike" cap="all">
                <a:solidFill>
                  <a:srgbClr val="a1d4e6"/>
                </a:solidFill>
                <a:latin typeface="Franklin Gothic Book"/>
              </a:rPr>
              <a:t>DP</a:t>
            </a:r>
            <a:endParaRPr b="0" lang="en-US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33080" y="1544760"/>
            <a:ext cx="6479640" cy="1752120"/>
          </a:xfrm>
          <a:prstGeom prst="rect">
            <a:avLst/>
          </a:prstGeom>
          <a:noFill/>
          <a:ln w="0">
            <a:noFill/>
          </a:ln>
        </p:spPr>
        <p:txBody>
          <a:bodyPr lIns="90000" rIns="45720" tIns="0" bIns="0" anchor="b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zh-CN" sz="4600" spc="-1" strike="noStrike">
                <a:solidFill>
                  <a:srgbClr val="ffffff"/>
                </a:solidFill>
                <a:latin typeface="Franklin Gothic Book"/>
              </a:rPr>
              <a:t>修改</a:t>
            </a:r>
            <a:r>
              <a:rPr b="0" lang="en-US" sz="4600" spc="-1" strike="noStrike">
                <a:solidFill>
                  <a:srgbClr val="ffffff"/>
                </a:solidFill>
                <a:latin typeface="Franklin Gothic Book"/>
              </a:rPr>
              <a:t>x</a:t>
            </a:r>
            <a:r>
              <a:rPr b="0" lang="zh-CN" sz="4600" spc="-1" strike="noStrike">
                <a:solidFill>
                  <a:srgbClr val="ffffff"/>
                </a:solidFill>
                <a:latin typeface="Franklin Gothic Book"/>
              </a:rPr>
              <a:t>的第</a:t>
            </a:r>
            <a:r>
              <a:rPr b="0" lang="en-US" sz="4600" spc="-1" strike="noStrike">
                <a:solidFill>
                  <a:srgbClr val="ffffff"/>
                </a:solidFill>
                <a:latin typeface="Franklin Gothic Book"/>
              </a:rPr>
              <a:t>k</a:t>
            </a:r>
            <a:r>
              <a:rPr b="0" lang="zh-CN" sz="4600" spc="-1" strike="noStrike">
                <a:solidFill>
                  <a:srgbClr val="ffffff"/>
                </a:solidFill>
                <a:latin typeface="Franklin Gothic Book"/>
              </a:rPr>
              <a:t>位</a:t>
            </a:r>
            <a:endParaRPr b="0" lang="en-US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419040" y="1289160"/>
            <a:ext cx="8616960" cy="5181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rmAutofit fontScale="97000"/>
          </a:bodyPr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修改为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1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：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x | (1 &lt;&lt; k)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修改为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0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：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marL="3636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            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x &amp;(~(1 &lt;&lt; k))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marL="3636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            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x &amp; ((1 &lt;&lt; maxh) - 1 - (1 &lt;&lt; k))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62" name="Table 3"/>
          <p:cNvGraphicFramePr/>
          <p:nvPr/>
        </p:nvGraphicFramePr>
        <p:xfrm>
          <a:off x="966960" y="3501000"/>
          <a:ext cx="6447960" cy="2008440"/>
        </p:xfrm>
        <a:graphic>
          <a:graphicData uri="http://schemas.openxmlformats.org/drawingml/2006/table">
            <a:tbl>
              <a:tblPr/>
              <a:tblGrid>
                <a:gridCol w="730080"/>
                <a:gridCol w="634680"/>
                <a:gridCol w="633240"/>
                <a:gridCol w="636480"/>
                <a:gridCol w="634680"/>
                <a:gridCol w="634680"/>
                <a:gridCol w="634680"/>
                <a:gridCol w="634680"/>
                <a:gridCol w="634680"/>
                <a:gridCol w="640080"/>
              </a:tblGrid>
              <a:tr h="3445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Calibri"/>
                          <a:ea typeface="宋体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19760"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214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418680"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2^3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825840"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2^9-1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-2^4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1000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" dur="1000"/>
                                        <p:tgtEl>
                                          <p:spTgt spid="1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1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1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4600" spc="-1" strike="noStrike">
                <a:solidFill>
                  <a:srgbClr val="ffffff"/>
                </a:solidFill>
                <a:latin typeface="Franklin Gothic Book"/>
              </a:rPr>
              <a:t>二、特殊应用</a:t>
            </a:r>
            <a:endParaRPr b="0" lang="en-US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457200" y="1600200"/>
            <a:ext cx="746712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rmAutofit/>
          </a:bodyPr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不使用中间变量交换两个数：</a:t>
            </a:r>
            <a:r>
              <a:rPr b="0" i="1" lang="en-US" sz="3000" spc="-1" strike="noStrike">
                <a:solidFill>
                  <a:srgbClr val="ffffff"/>
                </a:solidFill>
                <a:latin typeface="Arial"/>
              </a:rPr>
              <a:t>a=a^b;b=a^b;a=a^b;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zh-CN" sz="4600" spc="-1" strike="noStrike">
                <a:solidFill>
                  <a:srgbClr val="ffffff"/>
                </a:solidFill>
                <a:latin typeface="Franklin Gothic Book"/>
              </a:rPr>
              <a:t>二进制逆序</a:t>
            </a:r>
            <a:endParaRPr b="0" lang="en-US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457200" y="1600200"/>
            <a:ext cx="8362800" cy="499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rmAutofit/>
          </a:bodyPr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这个反位是指将其二进制翻转，例如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(11011110)</a:t>
            </a:r>
            <a:r>
              <a:rPr b="0" lang="en-US" sz="3000" spc="-1" strike="noStrike" baseline="-25000">
                <a:solidFill>
                  <a:srgbClr val="ffffff"/>
                </a:solidFill>
                <a:latin typeface="Arial"/>
              </a:rPr>
              <a:t>2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变为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(01111011)</a:t>
            </a:r>
            <a:r>
              <a:rPr b="0" lang="en-US" sz="3000" spc="-1" strike="noStrike" baseline="-25000">
                <a:solidFill>
                  <a:srgbClr val="ffffff"/>
                </a:solidFill>
                <a:latin typeface="Arial"/>
              </a:rPr>
              <a:t>2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755640" y="2781000"/>
            <a:ext cx="7930800" cy="22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int reverse_order(int v){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v = ((v &gt;&gt; 1) &amp; 0x55555555) | ((v &lt;&lt; 1) &amp; 0xaaaaaaaa);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v = ((v &gt;&gt; 2) &amp; 0x33333333) | ((v &lt;&lt; 2) &amp; 0xcccccccc);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v = ((v &gt;&gt; 4) &amp; 0x0f0f0f0f) | ((v &lt;&lt; 4) &amp; 0xf0f0f0f0);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v = ((v &gt;&gt; 8) &amp; 0x00ff00ff) | ((v &lt;&lt; 8) &amp; 0xff00ff00);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v = ((v &gt;&gt; 16) &amp; 0x0000ffff) | ((v &lt;&lt; 16) &amp; 0xffff0000);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return v;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457200" y="1600200"/>
            <a:ext cx="746712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0" name="图片 3" descr=""/>
          <p:cNvPicPr/>
          <p:nvPr/>
        </p:nvPicPr>
        <p:blipFill>
          <a:blip r:embed="rId1"/>
          <a:stretch/>
        </p:blipFill>
        <p:spPr>
          <a:xfrm>
            <a:off x="323640" y="846000"/>
            <a:ext cx="8430840" cy="575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457200" y="1600200"/>
            <a:ext cx="746712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3" name="图片 3" descr=""/>
          <p:cNvPicPr/>
          <p:nvPr/>
        </p:nvPicPr>
        <p:blipFill>
          <a:blip r:embed="rId1"/>
          <a:stretch/>
        </p:blipFill>
        <p:spPr>
          <a:xfrm>
            <a:off x="64800" y="980640"/>
            <a:ext cx="9078840" cy="563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zh-CN" sz="4600" spc="-100" strike="noStrike">
                <a:solidFill>
                  <a:srgbClr val="d4d2d0"/>
                </a:solidFill>
                <a:latin typeface="Franklin Gothic Book"/>
              </a:rPr>
              <a:t>旅行商问题</a:t>
            </a:r>
            <a:r>
              <a:rPr b="0" lang="en-US" sz="4600" spc="-100" strike="noStrike">
                <a:solidFill>
                  <a:srgbClr val="d4d2d0"/>
                </a:solidFill>
                <a:latin typeface="Franklin Gothic Book"/>
              </a:rPr>
              <a:t>(TSP</a:t>
            </a:r>
            <a:r>
              <a:rPr b="0" lang="zh-CN" sz="4600" spc="-100" strike="noStrike">
                <a:solidFill>
                  <a:srgbClr val="d4d2d0"/>
                </a:solidFill>
                <a:latin typeface="Franklin Gothic Book"/>
              </a:rPr>
              <a:t>问题</a:t>
            </a:r>
            <a:r>
              <a:rPr b="0" lang="en-US" sz="4600" spc="-100" strike="noStrike">
                <a:solidFill>
                  <a:srgbClr val="d4d2d0"/>
                </a:solidFill>
                <a:latin typeface="Franklin Gothic Book"/>
              </a:rPr>
              <a:t>)</a:t>
            </a:r>
            <a:br/>
            <a:r>
              <a:rPr b="0" lang="en-US" sz="2400" spc="-100" strike="noStrike">
                <a:solidFill>
                  <a:srgbClr val="d4d2d0"/>
                </a:solidFill>
                <a:latin typeface="Franklin Gothic Book"/>
              </a:rPr>
              <a:t>Traveling Salesman Problem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193680" y="1600200"/>
            <a:ext cx="8767800" cy="45259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该问题是在寻求单一旅行者由起点出发，通过所有给定的需求点之后，最后再回到原点的最小路径成本。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zh-CN" sz="4600" spc="-100" strike="noStrike">
                <a:solidFill>
                  <a:srgbClr val="d4d2d0"/>
                </a:solidFill>
                <a:latin typeface="Franklin Gothic Book"/>
              </a:rPr>
              <a:t>例题</a:t>
            </a:r>
            <a:r>
              <a:rPr b="0" lang="en-US" sz="4600" spc="-100" strike="noStrike">
                <a:solidFill>
                  <a:srgbClr val="d4d2d0"/>
                </a:solidFill>
                <a:latin typeface="Franklin Gothic Book"/>
              </a:rPr>
              <a:t>1    </a:t>
            </a:r>
            <a:r>
              <a:rPr b="0" lang="en-US" sz="4600" spc="-100" strike="noStrike" u="sng">
                <a:solidFill>
                  <a:srgbClr val="00c8c3"/>
                </a:solidFill>
                <a:uFillTx/>
                <a:latin typeface="Franklin Gothic Book"/>
                <a:hlinkClick r:id="rId1"/>
              </a:rPr>
              <a:t>POJ3311</a:t>
            </a:r>
            <a:endParaRPr b="0" lang="en-US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457200" y="1600200"/>
            <a:ext cx="8506800" cy="5140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rmAutofit/>
          </a:bodyPr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题意：一个外卖员送外卖，他从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0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点出发，送外卖到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个地方，给出每个点到其他点需要的时间，现在要求帮外卖员选择一条用时最短的路径回到原点。输出最短时间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注意他走的节点可以重复。有多组数据。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683640" y="4305960"/>
            <a:ext cx="4571640" cy="22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Sample Input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0   1  10  10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1   0   1    2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10 1   0   10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10 2  10   0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5493960" y="4536720"/>
            <a:ext cx="319248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Sample Output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zh-CN" sz="4600" spc="-1" strike="noStrike">
                <a:solidFill>
                  <a:srgbClr val="ffffff"/>
                </a:solidFill>
                <a:latin typeface="Franklin Gothic Book"/>
              </a:rPr>
              <a:t>法一</a:t>
            </a:r>
            <a:endParaRPr b="0" lang="en-US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57200" y="1600200"/>
            <a:ext cx="746712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这道题是旅行商基础题，可以用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floyd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算法计算每个节点之间的花费最短的时间，然后进行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DP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。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最简单的做法是直接使用枚举法，效率是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O((n-1)!)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zh-CN" sz="4600" spc="-1" strike="noStrike">
                <a:solidFill>
                  <a:srgbClr val="ffffff"/>
                </a:solidFill>
                <a:latin typeface="Franklin Gothic Book"/>
              </a:rPr>
              <a:t>法二</a:t>
            </a:r>
            <a:endParaRPr b="0" lang="en-US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0" y="1628640"/>
            <a:ext cx="908316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rmAutofit/>
          </a:bodyPr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使用状态压缩动态规划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用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dis[i][j]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表示从点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到点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j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的距离。</a:t>
            </a:r>
            <a:br/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用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dp[sta][k]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表示到达点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k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时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,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状态是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sta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的最优解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(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最短距离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)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。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这里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sta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写成二进制，第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位为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1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表示曾经经过点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，为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0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则表示没有经过点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。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6456240" y="6365880"/>
            <a:ext cx="26377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ffffff"/>
                </a:solidFill>
                <a:latin typeface="Arial"/>
              </a:rPr>
              <a:t>优化加速为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O(n*2^(n-1))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179640" y="274680"/>
            <a:ext cx="8820000" cy="605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rmAutofit/>
          </a:bodyPr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【状态转移方程】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dp[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sta][k] =min{dp[sta][k],dp[sta’][j]+dis[j][k]} 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dis[j][k]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为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j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到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k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的最短时间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dp[sta’][j]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为没有经过城市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k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，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sta’= sta ^(1&lt;&lt; k)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【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DP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边界条件】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dp[sta][k] =dis[0][k]  sta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是只经过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k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的状态</a:t>
            </a:r>
            <a:br/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如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k=3,sta”00000100”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【结果】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dp[sta][0]  sta=“1111111111”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zh-CN" sz="4600" spc="-1" strike="noStrike">
                <a:solidFill>
                  <a:srgbClr val="ffffff"/>
                </a:solidFill>
                <a:latin typeface="Franklin Gothic Book"/>
              </a:rPr>
              <a:t>状态压缩</a:t>
            </a:r>
            <a:r>
              <a:rPr b="0" lang="en-US" sz="4600" spc="-1" strike="noStrike">
                <a:solidFill>
                  <a:srgbClr val="ffffff"/>
                </a:solidFill>
                <a:latin typeface="Franklin Gothic Book"/>
              </a:rPr>
              <a:t>DP</a:t>
            </a:r>
            <a:endParaRPr b="0" lang="en-US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457200" y="1600200"/>
            <a:ext cx="746712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rmAutofit/>
          </a:bodyPr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状态压缩的动态规划，一般处理的是数据规模较小的问题，将状态压缩成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k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进制的整数，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k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取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2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时最为常见。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251640" y="1028520"/>
            <a:ext cx="8892000" cy="2559240"/>
          </a:xfrm>
          <a:prstGeom prst="rect">
            <a:avLst/>
          </a:prstGeom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for(int i = 0; i &lt;= n; ++i)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for(int j = 0; j &lt;= n; ++j)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scanf("%d",&amp;dis[i][j]);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for(int k = 0; k &lt;= n; ++k)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for(int i = 0; i &lt;= n; ++i)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for(int j = 0; j &lt;=n; ++j)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if(dis[i][j]&gt;dis[i][k] + dis[k][j] 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dis[i][j] = dis[i][k] +dis[k][j]; //Floyd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求出两点之间最短用时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1320" y="766800"/>
            <a:ext cx="8964000" cy="5578200"/>
          </a:xfrm>
          <a:prstGeom prst="rect">
            <a:avLst/>
          </a:prstGeom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memset(dp,127,sizeof(dp));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dp[1][0]=0; //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初始值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for(int i = 1; i &lt;= (1&lt;&lt;(n+1))-1; ++i)  //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枚举所有状态，用位运算表示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                                       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//0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城市必定经过，所以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从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开始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for(int k = 0; k &lt;=n; ++k) {      //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枚举所有城市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if(i &amp; (1&lt;&lt;(k))) {              //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如果状态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经过了城市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k,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下边是更新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dp[i][k]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if(i ==(1&lt;&lt;(k)))   dp[i][k] =dis[0][k];    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//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状态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只经过城市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，最短用时是从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0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出发到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的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dis,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这也是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DP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的边界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else              //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如果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有经过多个城市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for(int j = 0; j &lt;=n; ++j)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if(i &amp;(1&lt;&lt;j) &amp;&amp; j != k)                 //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枚举不是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的其他城市，作为中间点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dp[i][k] =min(dp[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i^(1&lt;&lt;k)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][j] + dis[j][k],dp[i][k]);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//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在没经过城市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的状态中，寻找合适的中间点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J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使得用时更短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cout&lt;&lt;dp[(1&lt;&lt;(n+1))-1][0]&lt;&lt;endl;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7317720" y="6381360"/>
            <a:ext cx="1441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O(n*2^(n-1))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380880" y="-2739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zh-CN" sz="4600" spc="-100" strike="noStrike">
                <a:solidFill>
                  <a:srgbClr val="d4d2d0"/>
                </a:solidFill>
                <a:latin typeface="Franklin Gothic Book"/>
              </a:rPr>
              <a:t>例题</a:t>
            </a:r>
            <a:r>
              <a:rPr b="0" lang="en-US" sz="4600" spc="-100" strike="noStrike">
                <a:solidFill>
                  <a:srgbClr val="d4d2d0"/>
                </a:solidFill>
                <a:latin typeface="Franklin Gothic Book"/>
              </a:rPr>
              <a:t>2    POJ1185 </a:t>
            </a:r>
            <a:r>
              <a:rPr b="0" lang="zh-CN" sz="4600" spc="-100" strike="noStrike">
                <a:solidFill>
                  <a:srgbClr val="d4d2d0"/>
                </a:solidFill>
                <a:latin typeface="Franklin Gothic Book"/>
              </a:rPr>
              <a:t>炮兵阵地</a:t>
            </a:r>
            <a:endParaRPr b="0" lang="en-US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38160" y="620640"/>
            <a:ext cx="8915040" cy="6095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20480" indent="-383760">
              <a:lnSpc>
                <a:spcPct val="80000"/>
              </a:lnSpc>
              <a:spcBef>
                <a:spcPts val="360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Description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20480" indent="-383760">
              <a:lnSpc>
                <a:spcPct val="80000"/>
              </a:lnSpc>
              <a:spcBef>
                <a:spcPts val="320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zh-CN" sz="1600" spc="-1" strike="noStrike">
                <a:solidFill>
                  <a:srgbClr val="ffffff"/>
                </a:solidFill>
                <a:latin typeface="Arial"/>
              </a:rPr>
              <a:t>司令部的将军们打算在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N*M</a:t>
            </a:r>
            <a:r>
              <a:rPr b="0" lang="zh-CN" sz="1600" spc="-1" strike="noStrike">
                <a:solidFill>
                  <a:srgbClr val="ffffff"/>
                </a:solidFill>
                <a:latin typeface="Arial"/>
              </a:rPr>
              <a:t>的网格地图上部署他们的炮兵部队。一个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N*M</a:t>
            </a:r>
            <a:r>
              <a:rPr b="0" lang="zh-CN" sz="1600" spc="-1" strike="noStrike">
                <a:solidFill>
                  <a:srgbClr val="ffffff"/>
                </a:solidFill>
                <a:latin typeface="Arial"/>
              </a:rPr>
              <a:t>的地图由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zh-CN" sz="1600" spc="-1" strike="noStrike">
                <a:solidFill>
                  <a:srgbClr val="ffffff"/>
                </a:solidFill>
                <a:latin typeface="Arial"/>
              </a:rPr>
              <a:t>行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M</a:t>
            </a:r>
            <a:r>
              <a:rPr b="0" lang="zh-CN" sz="1600" spc="-1" strike="noStrike">
                <a:solidFill>
                  <a:srgbClr val="ffffff"/>
                </a:solidFill>
                <a:latin typeface="Arial"/>
              </a:rPr>
              <a:t>列组成，地图的每一格可能是山地（用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"H" </a:t>
            </a:r>
            <a:r>
              <a:rPr b="0" lang="zh-CN" sz="1600" spc="-1" strike="noStrike">
                <a:solidFill>
                  <a:srgbClr val="ffffff"/>
                </a:solidFill>
                <a:latin typeface="Arial"/>
              </a:rPr>
              <a:t>表示），也可能是平原（用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"P"</a:t>
            </a:r>
            <a:r>
              <a:rPr b="0" lang="zh-CN" sz="1600" spc="-1" strike="noStrike">
                <a:solidFill>
                  <a:srgbClr val="ffffff"/>
                </a:solidFill>
                <a:latin typeface="Arial"/>
              </a:rPr>
              <a:t>表示），如下图。在每一格平原地形上最多可以布置一支炮兵部队（山地上不能够部署炮兵部队）；一支炮兵部队在地图上的攻击范围如图中黑色区域所示： 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420480" indent="-383760">
              <a:lnSpc>
                <a:spcPct val="80000"/>
              </a:lnSpc>
              <a:spcBef>
                <a:spcPts val="320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br/>
            <a:r>
              <a:rPr b="0" lang="zh-CN" sz="1600" spc="-1" strike="noStrike">
                <a:solidFill>
                  <a:srgbClr val="ffffff"/>
                </a:solidFill>
                <a:latin typeface="Arial"/>
              </a:rPr>
              <a:t>如果在地图中的灰色所标识的平原上部署一支炮兵部队，则图中的黑色的网格表示它能够攻击到的区域：沿横向左右各两格，沿纵向上下各两格。图上其它白色网格均攻击不到。从图上可见炮兵的攻击范围不受地形的影响。 </a:t>
            </a:r>
            <a:br/>
            <a:r>
              <a:rPr b="0" lang="zh-CN" sz="1600" spc="-1" strike="noStrike">
                <a:solidFill>
                  <a:srgbClr val="ffffff"/>
                </a:solidFill>
                <a:latin typeface="Arial"/>
              </a:rPr>
              <a:t>现在，将军们规划如何部署炮兵部队，在防止误伤的前提下（保证任何两支炮兵部队之间不能互相攻击，即任何一支炮兵部队都不在其他支炮兵部队的攻击范围内），在整个地图区域内最多能够摆放多少我军的炮兵部队。 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420480" indent="-383760">
              <a:lnSpc>
                <a:spcPct val="80000"/>
              </a:lnSpc>
              <a:spcBef>
                <a:spcPts val="360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Input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20480" indent="-383760">
              <a:lnSpc>
                <a:spcPct val="80000"/>
              </a:lnSpc>
              <a:spcBef>
                <a:spcPts val="320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zh-CN" sz="1600" spc="-1" strike="noStrike">
                <a:solidFill>
                  <a:srgbClr val="ffffff"/>
                </a:solidFill>
                <a:latin typeface="Arial"/>
              </a:rPr>
              <a:t>第一行包含两个由空格分割开的正整数，分别表示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zh-CN" sz="1600" spc="-1" strike="noStrike">
                <a:solidFill>
                  <a:srgbClr val="ffffff"/>
                </a:solidFill>
                <a:latin typeface="Arial"/>
              </a:rPr>
              <a:t>和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M</a:t>
            </a:r>
            <a:r>
              <a:rPr b="0" lang="zh-CN" sz="1600" spc="-1" strike="noStrike">
                <a:solidFill>
                  <a:srgbClr val="ffffff"/>
                </a:solidFill>
                <a:latin typeface="Arial"/>
              </a:rPr>
              <a:t>； </a:t>
            </a:r>
            <a:br/>
            <a:r>
              <a:rPr b="0" lang="zh-CN" sz="1600" spc="-1" strike="noStrike">
                <a:solidFill>
                  <a:srgbClr val="ffffff"/>
                </a:solidFill>
                <a:latin typeface="Arial"/>
              </a:rPr>
              <a:t>接下来的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zh-CN" sz="1600" spc="-1" strike="noStrike">
                <a:solidFill>
                  <a:srgbClr val="ffffff"/>
                </a:solidFill>
                <a:latin typeface="Arial"/>
              </a:rPr>
              <a:t>行，每一行含有连续的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M</a:t>
            </a:r>
            <a:r>
              <a:rPr b="0" lang="zh-CN" sz="1600" spc="-1" strike="noStrike">
                <a:solidFill>
                  <a:srgbClr val="ffffff"/>
                </a:solidFill>
                <a:latin typeface="Arial"/>
              </a:rPr>
              <a:t>个字符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('P'</a:t>
            </a:r>
            <a:r>
              <a:rPr b="0" lang="zh-CN" sz="1600" spc="-1" strike="noStrike">
                <a:solidFill>
                  <a:srgbClr val="ffffff"/>
                </a:solidFill>
                <a:latin typeface="Arial"/>
              </a:rPr>
              <a:t>或者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'H')</a:t>
            </a:r>
            <a:r>
              <a:rPr b="0" lang="zh-CN" sz="1600" spc="-1" strike="noStrike">
                <a:solidFill>
                  <a:srgbClr val="ffffff"/>
                </a:solidFill>
                <a:latin typeface="Arial"/>
              </a:rPr>
              <a:t>，中间没有空格。按顺序表示地图中每一行的数据。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N &lt;= 100</a:t>
            </a:r>
            <a:r>
              <a:rPr b="0" lang="zh-CN" sz="1600" spc="-1" strike="noStrike">
                <a:solidFill>
                  <a:srgbClr val="ffffff"/>
                </a:solidFill>
                <a:latin typeface="Arial"/>
              </a:rPr>
              <a:t>；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M &lt;= 10</a:t>
            </a:r>
            <a:r>
              <a:rPr b="0" lang="zh-CN" sz="1600" spc="-1" strike="noStrike">
                <a:solidFill>
                  <a:srgbClr val="ffffff"/>
                </a:solidFill>
                <a:latin typeface="Arial"/>
              </a:rPr>
              <a:t>。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420480" indent="-383760">
              <a:lnSpc>
                <a:spcPct val="80000"/>
              </a:lnSpc>
              <a:spcBef>
                <a:spcPts val="360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Output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6360">
              <a:lnSpc>
                <a:spcPct val="8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      </a:t>
            </a:r>
            <a:r>
              <a:rPr b="0" lang="zh-CN" sz="1600" spc="-1" strike="noStrike">
                <a:solidFill>
                  <a:srgbClr val="ffffff"/>
                </a:solidFill>
                <a:latin typeface="Arial"/>
              </a:rPr>
              <a:t>仅一行，包含一个整数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K</a:t>
            </a:r>
            <a:r>
              <a:rPr b="0" lang="zh-CN" sz="1600" spc="-1" strike="noStrike">
                <a:solidFill>
                  <a:srgbClr val="ffffff"/>
                </a:solidFill>
                <a:latin typeface="Arial"/>
              </a:rPr>
              <a:t>，表示最多能摆放的炮兵部队的数量。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420480" indent="-383760">
              <a:lnSpc>
                <a:spcPct val="80000"/>
              </a:lnSpc>
              <a:spcBef>
                <a:spcPts val="360"/>
              </a:spcBef>
              <a:buClr>
                <a:srgbClr val="6ea0b0"/>
              </a:buClr>
              <a:buSzPct val="80000"/>
              <a:buFont typeface="Wingdings 2" charset="2"/>
              <a:buChar char=""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Sample Input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20480" indent="-383760">
              <a:lnSpc>
                <a:spcPct val="80000"/>
              </a:lnSpc>
              <a:spcBef>
                <a:spcPts val="320"/>
              </a:spcBef>
              <a:buClr>
                <a:srgbClr val="6ea0b0"/>
              </a:buClr>
              <a:buSzPct val="80000"/>
              <a:buFont typeface="Wingdings 2" charset="2"/>
              <a:buChar char="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5 4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420480" indent="-383760">
              <a:lnSpc>
                <a:spcPct val="80000"/>
              </a:lnSpc>
              <a:spcBef>
                <a:spcPts val="320"/>
              </a:spcBef>
              <a:buClr>
                <a:srgbClr val="6ea0b0"/>
              </a:buClr>
              <a:buSzPct val="80000"/>
              <a:buFont typeface="Wingdings 2" charset="2"/>
              <a:buChar char="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PHPP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420480" indent="-383760">
              <a:lnSpc>
                <a:spcPct val="80000"/>
              </a:lnSpc>
              <a:spcBef>
                <a:spcPts val="320"/>
              </a:spcBef>
              <a:buClr>
                <a:srgbClr val="6ea0b0"/>
              </a:buClr>
              <a:buSzPct val="80000"/>
              <a:buFont typeface="Wingdings 2" charset="2"/>
              <a:buChar char="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PPHH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420480" indent="-383760">
              <a:lnSpc>
                <a:spcPct val="80000"/>
              </a:lnSpc>
              <a:spcBef>
                <a:spcPts val="320"/>
              </a:spcBef>
              <a:buClr>
                <a:srgbClr val="6ea0b0"/>
              </a:buClr>
              <a:buSzPct val="80000"/>
              <a:buFont typeface="Wingdings 2" charset="2"/>
              <a:buChar char="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PPPP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420480" indent="-383760">
              <a:lnSpc>
                <a:spcPct val="80000"/>
              </a:lnSpc>
              <a:spcBef>
                <a:spcPts val="320"/>
              </a:spcBef>
              <a:buClr>
                <a:srgbClr val="6ea0b0"/>
              </a:buClr>
              <a:buSzPct val="80000"/>
              <a:buFont typeface="Wingdings 2" charset="2"/>
              <a:buChar char="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PHPP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420480" indent="-383760">
              <a:lnSpc>
                <a:spcPct val="80000"/>
              </a:lnSpc>
              <a:spcBef>
                <a:spcPts val="320"/>
              </a:spcBef>
              <a:buClr>
                <a:srgbClr val="6ea0b0"/>
              </a:buClr>
              <a:buSzPct val="80000"/>
              <a:buFont typeface="Wingdings 2" charset="2"/>
              <a:buChar char="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PHHP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420480" indent="-383760">
              <a:lnSpc>
                <a:spcPct val="80000"/>
              </a:lnSpc>
              <a:spcBef>
                <a:spcPts val="360"/>
              </a:spcBef>
              <a:buClr>
                <a:srgbClr val="6ea0b0"/>
              </a:buClr>
              <a:buSzPct val="80000"/>
              <a:buFont typeface="Wingdings 2" charset="2"/>
              <a:buChar char=""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Sample Output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20480" indent="-383760">
              <a:lnSpc>
                <a:spcPct val="80000"/>
              </a:lnSpc>
              <a:spcBef>
                <a:spcPts val="320"/>
              </a:spcBef>
              <a:buClr>
                <a:srgbClr val="6ea0b0"/>
              </a:buClr>
              <a:buSzPct val="80000"/>
              <a:buFont typeface="Wingdings 2" charset="2"/>
              <a:buChar char="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6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2" name="Picture 4" descr="1185_1"/>
          <p:cNvPicPr/>
          <p:nvPr/>
        </p:nvPicPr>
        <p:blipFill>
          <a:blip r:embed="rId1"/>
          <a:stretch/>
        </p:blipFill>
        <p:spPr>
          <a:xfrm>
            <a:off x="5076000" y="4680720"/>
            <a:ext cx="3733560" cy="20354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31640" y="476640"/>
            <a:ext cx="8280720" cy="576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rmAutofit fontScale="28000"/>
          </a:bodyPr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一个炮的攻击有两行，所以对于第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行，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i-1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行和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i-2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行对它有影响</a:t>
            </a:r>
            <a:br/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所以我们要纪录两行的状态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marL="3636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【状态表示】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  <a:tabLst>
                <a:tab algn="l" pos="0"/>
              </a:tabLst>
            </a:pP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用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dp[i][sta][pre]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表示当前第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行，第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行为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sta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状态和第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i-1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行为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pre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状态时的最大炮兵个数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marL="3636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【转移方程】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dp[i][sta][</a:t>
            </a:r>
            <a:r>
              <a:rPr b="0" lang="en-US" sz="3000" spc="-1" strike="noStrike">
                <a:solidFill>
                  <a:srgbClr val="ff0000"/>
                </a:solidFill>
                <a:latin typeface="Arial"/>
              </a:rPr>
              <a:t>pre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]= max{dp[i-1][</a:t>
            </a:r>
            <a:r>
              <a:rPr b="0" lang="en-US" sz="3000" spc="-1" strike="noStrike">
                <a:solidFill>
                  <a:srgbClr val="ff0000"/>
                </a:solidFill>
                <a:latin typeface="Arial"/>
              </a:rPr>
              <a:t>pre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][preprest]+</a:t>
            </a:r>
            <a:r>
              <a:rPr b="0" lang="en-US" sz="3000" spc="-1" strike="noStrike">
                <a:solidFill>
                  <a:srgbClr val="ffff00"/>
                </a:solidFill>
                <a:latin typeface="Arial"/>
              </a:rPr>
              <a:t>cnt[sta]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}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，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marL="3636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                             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//cnt[sta]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为当前行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sta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状态下的炮兵数，</a:t>
            </a:r>
            <a:br/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                                                                    即状态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sta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的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1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的个数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marL="3636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marL="3636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【边界条件】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marL="3636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   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dp[1][sta][</a:t>
            </a:r>
            <a:r>
              <a:rPr b="0" lang="en-US" sz="3000" spc="-1" strike="noStrike">
                <a:solidFill>
                  <a:srgbClr val="ff0000"/>
                </a:solidFill>
                <a:latin typeface="Arial"/>
              </a:rPr>
              <a:t>1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] =cnt[sta];        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3636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st[1]=0; 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3636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状态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sta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同时要满足第一行的硬件条件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marL="3636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br/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marL="3636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这里用了三维数组，枚举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pre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和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preprest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的每个状态有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10</a:t>
            </a:r>
            <a:r>
              <a:rPr b="0" lang="en-US" sz="3000" spc="-1" strike="noStrike" baseline="30000">
                <a:solidFill>
                  <a:srgbClr val="ffffff"/>
                </a:solidFill>
                <a:latin typeface="Arial"/>
              </a:rPr>
              <a:t>n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,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也需要花费很长时间，需要进一步优化状态数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1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1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1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1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279720" y="4140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zh-CN" sz="4600" spc="-1" strike="noStrike">
                <a:solidFill>
                  <a:srgbClr val="ffffff"/>
                </a:solidFill>
                <a:latin typeface="Franklin Gothic Book"/>
              </a:rPr>
              <a:t>状态总数</a:t>
            </a:r>
            <a:endParaRPr b="0" lang="en-US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179640" y="934920"/>
            <a:ext cx="8280720" cy="70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rmAutofit fontScale="47000"/>
          </a:bodyPr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根据炮兵的攻击范围，</a:t>
            </a:r>
            <a:br/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10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位的状态总数有多少种？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6" name="Picture 4" descr=""/>
          <p:cNvPicPr/>
          <p:nvPr/>
        </p:nvPicPr>
        <p:blipFill>
          <a:blip r:embed="rId1"/>
          <a:stretch/>
        </p:blipFill>
        <p:spPr>
          <a:xfrm>
            <a:off x="6524280" y="-12960"/>
            <a:ext cx="2619000" cy="1676160"/>
          </a:xfrm>
          <a:prstGeom prst="rect">
            <a:avLst/>
          </a:prstGeom>
          <a:ln w="0">
            <a:noFill/>
          </a:ln>
        </p:spPr>
      </p:pic>
      <p:sp>
        <p:nvSpPr>
          <p:cNvPr id="197" name="CustomShape 3"/>
          <p:cNvSpPr/>
          <p:nvPr/>
        </p:nvSpPr>
        <p:spPr>
          <a:xfrm>
            <a:off x="1223640" y="1583280"/>
            <a:ext cx="6696360" cy="420516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</a:rPr>
              <a:t>int main(){</a:t>
            </a:r>
            <a:endParaRPr b="0" lang="en-US" sz="1800" spc="-1" strike="noStrike">
              <a:latin typeface="Cascadia Code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</a:rPr>
              <a:t>int ans,i,j;</a:t>
            </a:r>
            <a:endParaRPr b="0" lang="en-US" sz="1800" spc="-1" strike="noStrike">
              <a:latin typeface="Cascadia Code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</a:rPr>
              <a:t>for(i=1;i&lt;=1024;i++){</a:t>
            </a:r>
            <a:endParaRPr b="0" lang="en-US" sz="1800" spc="-1" strike="noStrike">
              <a:latin typeface="Cascadia Code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</a:rPr>
              <a:t>bool t=true;</a:t>
            </a:r>
            <a:endParaRPr b="0" lang="en-US" sz="1800" spc="-1" strike="noStrike">
              <a:latin typeface="Cascadia Code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</a:rPr>
              <a:t>int k=i; </a:t>
            </a:r>
            <a:endParaRPr b="0" lang="en-US" sz="1800" spc="-1" strike="noStrike">
              <a:latin typeface="Cascadia Code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</a:rPr>
              <a:t>for(j=1;j&lt;=10;j++){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</a:rPr>
              <a:t>	</a:t>
            </a:r>
            <a:endParaRPr b="0" lang="en-US" sz="1800" spc="-1" strike="noStrike">
              <a:latin typeface="Cascadia Code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</a:rPr>
              <a:t>if((k&amp;1)&amp;&amp;((k&amp;(k&lt;&lt;1))||(k&amp;(k&lt;&lt;2)))){</a:t>
            </a:r>
            <a:endParaRPr b="0" lang="en-US" sz="1800" spc="-1" strike="noStrike">
              <a:latin typeface="Cascadia Code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</a:rPr>
              <a:t>t=false;break;</a:t>
            </a:r>
            <a:endParaRPr b="0" lang="en-US" sz="1800" spc="-1" strike="noStrike">
              <a:latin typeface="Cascadia Code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</a:rPr>
              <a:t>} </a:t>
            </a:r>
            <a:endParaRPr b="0" lang="en-US" sz="1800" spc="-1" strike="noStrike">
              <a:latin typeface="Cascadia Code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</a:rPr>
              <a:t>k&gt;&gt;=1;</a:t>
            </a:r>
            <a:endParaRPr b="0" lang="en-US" sz="1800" spc="-1" strike="noStrike">
              <a:latin typeface="Cascadia Code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</a:rPr>
              <a:t>}</a:t>
            </a:r>
            <a:endParaRPr b="0" lang="en-US" sz="1800" spc="-1" strike="noStrike">
              <a:latin typeface="Cascadia Code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</a:rPr>
              <a:t>if(t) ans++;</a:t>
            </a:r>
            <a:endParaRPr b="0" lang="en-US" sz="1800" spc="-1" strike="noStrike">
              <a:latin typeface="Cascadia Code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</a:rPr>
              <a:t>}</a:t>
            </a:r>
            <a:endParaRPr b="0" lang="en-US" sz="1800" spc="-1" strike="noStrike">
              <a:latin typeface="Cascadia Code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</a:rPr>
              <a:t>cout&lt;&lt;ans;</a:t>
            </a:r>
            <a:endParaRPr b="0" lang="en-US" sz="1800" spc="-1" strike="noStrike">
              <a:latin typeface="Cascadia Code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</a:rPr>
              <a:t>} </a:t>
            </a:r>
            <a:endParaRPr b="0" lang="en-US" sz="1800" spc="-1" strike="noStrike">
              <a:latin typeface="Cascadia Code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467640" y="5788080"/>
            <a:ext cx="828072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2400" spc="-1" strike="noStrike">
                <a:solidFill>
                  <a:srgbClr val="ffffff"/>
                </a:solidFill>
                <a:latin typeface="Arial"/>
              </a:rPr>
              <a:t>根据炮兵的攻击范围，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10</a:t>
            </a:r>
            <a:r>
              <a:rPr b="0" lang="zh-CN" sz="2400" spc="-1" strike="noStrike">
                <a:solidFill>
                  <a:srgbClr val="ffffff"/>
                </a:solidFill>
                <a:latin typeface="Arial"/>
              </a:rPr>
              <a:t>位的状态总数有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60</a:t>
            </a:r>
            <a:r>
              <a:rPr b="0" lang="zh-CN" sz="2400" spc="-1" strike="noStrike">
                <a:solidFill>
                  <a:srgbClr val="ffffff"/>
                </a:solidFill>
                <a:latin typeface="Arial"/>
              </a:rPr>
              <a:t>种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2400" spc="-1" strike="noStrike">
                <a:solidFill>
                  <a:srgbClr val="ffffff"/>
                </a:solidFill>
                <a:latin typeface="Arial"/>
              </a:rPr>
              <a:t>定义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dp[110][70][70]</a:t>
            </a:r>
            <a:r>
              <a:rPr b="0" lang="zh-CN" sz="2400" spc="-1" strike="noStrike">
                <a:solidFill>
                  <a:srgbClr val="ffffff"/>
                </a:solidFill>
                <a:latin typeface="Arial"/>
              </a:rPr>
              <a:t>即可，再用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st[70]</a:t>
            </a:r>
            <a:r>
              <a:rPr b="0" lang="zh-CN" sz="2400" spc="-1" strike="noStrike">
                <a:solidFill>
                  <a:srgbClr val="ffffff"/>
                </a:solidFill>
                <a:latin typeface="Arial"/>
              </a:rPr>
              <a:t>数组纪录状态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zh-CN" sz="4600" spc="-1" strike="noStrike">
                <a:solidFill>
                  <a:srgbClr val="ffffff"/>
                </a:solidFill>
                <a:latin typeface="Franklin Gothic Book"/>
              </a:rPr>
              <a:t>初始化</a:t>
            </a:r>
            <a:endParaRPr b="0" lang="en-US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606240" y="1989000"/>
            <a:ext cx="7169040" cy="365652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bool chk(int x){  //</a:t>
            </a:r>
            <a:r>
              <a:rPr b="0" lang="zh-CN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判断该状态是否合法，即不存在相邻的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1</a:t>
            </a:r>
            <a:r>
              <a:rPr b="0" lang="zh-CN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之间的距离小于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3</a:t>
            </a:r>
            <a:r>
              <a:rPr b="0" lang="zh-CN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的</a:t>
            </a:r>
            <a:endParaRPr b="0" lang="en-US" sz="1800" spc="-1" strike="noStrike">
              <a:latin typeface="Cascadia Code"/>
              <a:ea typeface="Cascadia Code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if(x&amp;(x&lt;&lt;1)) return 0;</a:t>
            </a:r>
            <a:endParaRPr b="0" lang="en-US" sz="1800" spc="-1" strike="noStrike">
              <a:latin typeface="Cascadia Code"/>
              <a:ea typeface="Cascadia Code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if(x&amp;(x&lt;&lt;2)) return 0;</a:t>
            </a:r>
            <a:endParaRPr b="0" lang="en-US" sz="1800" spc="-1" strike="noStrike">
              <a:latin typeface="Cascadia Code"/>
              <a:ea typeface="Cascadia Code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</a:t>
            </a:r>
            <a:endParaRPr b="0" lang="en-US" sz="1800" spc="-1" strike="noStrike">
              <a:latin typeface="Cascadia Code"/>
              <a:ea typeface="Cascadia Code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return 1;</a:t>
            </a:r>
            <a:endParaRPr b="0" lang="en-US" sz="1800" spc="-1" strike="noStrike">
              <a:latin typeface="Cascadia Code"/>
              <a:ea typeface="Cascadia Code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}</a:t>
            </a:r>
            <a:endParaRPr b="0" lang="en-US" sz="1800" spc="-1" strike="noStrike">
              <a:latin typeface="Cascadia Code"/>
              <a:ea typeface="Cascadia Code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//</a:t>
            </a:r>
            <a:r>
              <a:rPr b="0" lang="zh-CN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找到所有可能的合法状态，最多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60</a:t>
            </a:r>
            <a:r>
              <a:rPr b="0" lang="zh-CN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种</a:t>
            </a:r>
            <a:endParaRPr b="0" lang="en-US" sz="1800" spc="-1" strike="noStrike">
              <a:latin typeface="Cascadia Code"/>
              <a:ea typeface="Cascadia Code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inline void init(){</a:t>
            </a:r>
            <a:endParaRPr b="0" lang="en-US" sz="1800" spc="-1" strike="noStrike">
              <a:latin typeface="Cascadia Code"/>
              <a:ea typeface="Cascadia Code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top=0;</a:t>
            </a:r>
            <a:endParaRPr b="0" lang="en-US" sz="1800" spc="-1" strike="noStrike">
              <a:latin typeface="Cascadia Code"/>
              <a:ea typeface="Cascadia Code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int i,total=1&lt;&lt;N;</a:t>
            </a:r>
            <a:endParaRPr b="0" lang="en-US" sz="1800" spc="-1" strike="noStrike">
              <a:latin typeface="Cascadia Code"/>
              <a:ea typeface="Cascadia Code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for(i=0;i&lt;total;i++) if(chk(i)) st[++top]=i;</a:t>
            </a:r>
            <a:endParaRPr b="0" lang="en-US" sz="1800" spc="-1" strike="noStrike">
              <a:latin typeface="Cascadia Code"/>
              <a:ea typeface="Cascadia Code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}</a:t>
            </a:r>
            <a:endParaRPr b="0" lang="en-US" sz="1800" spc="-1" strike="noStrike">
              <a:latin typeface="Cascadia Code"/>
              <a:ea typeface="Cascadia Code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539640" y="1275480"/>
            <a:ext cx="7930800" cy="5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20480" indent="-383760">
              <a:lnSpc>
                <a:spcPct val="100000"/>
              </a:lnSpc>
              <a:spcBef>
                <a:spcPts val="479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zh-CN" sz="2400" spc="-1" strike="noStrike">
                <a:solidFill>
                  <a:srgbClr val="ffffff"/>
                </a:solidFill>
                <a:latin typeface="Arial"/>
              </a:rPr>
              <a:t>先计算合法状态，并保存到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st</a:t>
            </a:r>
            <a:r>
              <a:rPr b="0" lang="zh-CN" sz="2400" spc="-1" strike="noStrike">
                <a:solidFill>
                  <a:srgbClr val="ffffff"/>
                </a:solidFill>
                <a:latin typeface="Arial"/>
              </a:rPr>
              <a:t>数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395640" y="0"/>
            <a:ext cx="746712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rmAutofit fontScale="85000"/>
          </a:bodyPr>
          <a:p>
            <a:pPr marL="420480" indent="-383760">
              <a:lnSpc>
                <a:spcPct val="100000"/>
              </a:lnSpc>
              <a:spcBef>
                <a:spcPts val="64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zh-CN" sz="3200" spc="-1" strike="noStrike">
                <a:solidFill>
                  <a:srgbClr val="ffffff"/>
                </a:solidFill>
                <a:latin typeface="Arial"/>
              </a:rPr>
              <a:t>初始化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680040" y="476640"/>
            <a:ext cx="8064360" cy="612540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//</a:t>
            </a:r>
            <a:r>
              <a:rPr b="0" lang="zh-CN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判断状态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x</a:t>
            </a:r>
            <a:r>
              <a:rPr b="0" lang="zh-CN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是否与地图第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k</a:t>
            </a:r>
            <a:r>
              <a:rPr b="0" lang="zh-CN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行匹配</a:t>
            </a:r>
            <a:endParaRPr b="0" lang="en-US" sz="1800" spc="-1" strike="noStrike">
              <a:latin typeface="Cascadia Code"/>
              <a:ea typeface="Cascadia Code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bool fit(int x,int k){</a:t>
            </a:r>
            <a:endParaRPr b="0" lang="en-US" sz="1800" spc="-1" strike="noStrike">
              <a:latin typeface="Cascadia Code"/>
              <a:ea typeface="Cascadia Code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if(map[k]&amp;x) return 0;</a:t>
            </a:r>
            <a:endParaRPr b="0" lang="en-US" sz="1800" spc="-1" strike="noStrike">
              <a:latin typeface="Cascadia Code"/>
              <a:ea typeface="Cascadia Code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return 1;</a:t>
            </a:r>
            <a:endParaRPr b="0" lang="en-US" sz="1800" spc="-1" strike="noStrike">
              <a:latin typeface="Cascadia Code"/>
              <a:ea typeface="Cascadia Code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}</a:t>
            </a:r>
            <a:endParaRPr b="0" lang="en-US" sz="1800" spc="-1" strike="noStrike">
              <a:latin typeface="Cascadia Code"/>
              <a:ea typeface="Cascadia Code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//</a:t>
            </a:r>
            <a:r>
              <a:rPr b="0" lang="zh-CN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计算一个整型数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x</a:t>
            </a:r>
            <a:r>
              <a:rPr b="0" lang="zh-CN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的二进制中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1</a:t>
            </a:r>
            <a:r>
              <a:rPr b="0" lang="zh-CN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的个数</a:t>
            </a:r>
            <a:endParaRPr b="0" lang="en-US" sz="1800" spc="-1" strike="noStrike">
              <a:latin typeface="Cascadia Code"/>
              <a:ea typeface="Cascadia Code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inline int jcount(int x){</a:t>
            </a:r>
            <a:endParaRPr b="0" lang="en-US" sz="1800" spc="-1" strike="noStrike">
              <a:latin typeface="Cascadia Code"/>
              <a:ea typeface="Cascadia Code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int num = 0;</a:t>
            </a:r>
            <a:endParaRPr b="0" lang="en-US" sz="1800" spc="-1" strike="noStrike">
              <a:latin typeface="Cascadia Code"/>
              <a:ea typeface="Cascadia Code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while(x &gt; 0){</a:t>
            </a:r>
            <a:endParaRPr b="0" lang="en-US" sz="1800" spc="-1" strike="noStrike">
              <a:latin typeface="Cascadia Code"/>
              <a:ea typeface="Cascadia Code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if(x &amp; 1) num ++;</a:t>
            </a:r>
            <a:endParaRPr b="0" lang="en-US" sz="1800" spc="-1" strike="noStrike">
              <a:latin typeface="Cascadia Code"/>
              <a:ea typeface="Cascadia Code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x &gt;&gt;= 1;</a:t>
            </a:r>
            <a:endParaRPr b="0" lang="en-US" sz="1800" spc="-1" strike="noStrike">
              <a:latin typeface="Cascadia Code"/>
              <a:ea typeface="Cascadia Code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}</a:t>
            </a:r>
            <a:endParaRPr b="0" lang="en-US" sz="1800" spc="-1" strike="noStrike">
              <a:latin typeface="Cascadia Code"/>
              <a:ea typeface="Cascadia Code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return num;</a:t>
            </a:r>
            <a:endParaRPr b="0" lang="en-US" sz="1800" spc="-1" strike="noStrike">
              <a:latin typeface="Cascadia Code"/>
              <a:ea typeface="Cascadia Code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}</a:t>
            </a:r>
            <a:endParaRPr b="0" lang="en-US" sz="1800" spc="-1" strike="noStrike">
              <a:latin typeface="Cascadia Code"/>
              <a:ea typeface="Cascadia Code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</a:t>
            </a:r>
            <a:endParaRPr b="0" lang="en-US" sz="1800" spc="-1" strike="noStrike">
              <a:latin typeface="Cascadia Code"/>
              <a:ea typeface="Cascadia Code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//</a:t>
            </a:r>
            <a:r>
              <a:rPr b="0" lang="zh-CN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初始化第一行状态  </a:t>
            </a:r>
            <a:endParaRPr b="0" lang="en-US" sz="1800" spc="-1" strike="noStrike">
              <a:latin typeface="Cascadia Code"/>
              <a:ea typeface="Cascadia Code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memset(dp,-1,sizeof(dp)); </a:t>
            </a:r>
            <a:endParaRPr b="0" lang="en-US" sz="1800" spc="-1" strike="noStrike">
              <a:latin typeface="Cascadia Code"/>
              <a:ea typeface="Cascadia Code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st[1]==0</a:t>
            </a:r>
            <a:endParaRPr b="0" lang="en-US" sz="1800" spc="-1" strike="noStrike">
              <a:latin typeface="Cascadia Code"/>
              <a:ea typeface="Cascadia Code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for(int i = 1;i &lt;= top;i++){</a:t>
            </a:r>
            <a:endParaRPr b="0" lang="en-US" sz="1800" spc="-1" strike="noStrike">
              <a:latin typeface="Cascadia Code"/>
              <a:ea typeface="Cascadia Code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        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cnt[i]=jcount(st[i]); //</a:t>
            </a:r>
            <a:r>
              <a:rPr b="0" lang="zh-CN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统计某一状态中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1</a:t>
            </a:r>
            <a:r>
              <a:rPr b="0" lang="zh-CN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的个数</a:t>
            </a:r>
            <a:endParaRPr b="0" lang="en-US" sz="1800" spc="-1" strike="noStrike">
              <a:latin typeface="Cascadia Code"/>
              <a:ea typeface="Cascadia Code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          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if(fit(st[i],1)) dp[1][i][1]=cnt[i];    </a:t>
            </a:r>
            <a:endParaRPr b="0" lang="en-US" sz="1800" spc="-1" strike="noStrike">
              <a:latin typeface="Cascadia Code"/>
              <a:ea typeface="Cascadia Code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}</a:t>
            </a:r>
            <a:endParaRPr b="0" lang="en-US" sz="1800" spc="-1" strike="noStrike">
              <a:latin typeface="Cascadia Code"/>
              <a:ea typeface="Cascadia Cod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62640" y="548640"/>
            <a:ext cx="9018720" cy="61246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int i,sta,j,pre;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for(i = 2;i &lt;= M;i++){                              //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从第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行开始，枚举所有行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for(sta = 1;sta &lt;= top;sta++){           //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枚举当前行的所有状态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if(!fit(st[sta],i)) continue;              //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与地图高山冲突，不能放则跳过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for(pre = 1;pre &lt;= top;pre++) {    //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枚举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i-1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行的所有状态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if(st[sta]&amp;st[pre])continue;       //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两状态冲突，则跳过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for(j = 1;j &lt;= top;j++) {             //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枚举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i-2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行的所有状态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if(st[sta]&amp;st[j])continue;       //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两状态冲突，则跳过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if(dp[i-1][pre][j]==-1)continue;  //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判断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i-1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pre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状态和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i-2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j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状态是否冲突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dp[i][sta][pre] =max(dp[i][sta][k],dp[i-1][pre][j]+cnt[sta]);  //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转移方程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int ans = 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for(sta = 1; sta &lt;= top; ++sta)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for(k = 1; k &lt;= top; ++k)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ans = max(ans,dp[M][sta][k]);    //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在最后一行找最大值。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printf("%d\n",ans);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zh-CN" sz="4600" spc="-100" strike="noStrike">
                <a:solidFill>
                  <a:srgbClr val="d4d2d0"/>
                </a:solidFill>
                <a:latin typeface="Franklin Gothic Book"/>
              </a:rPr>
              <a:t>例题</a:t>
            </a:r>
            <a:r>
              <a:rPr b="0" lang="en-US" sz="4600" spc="-100" strike="noStrike">
                <a:solidFill>
                  <a:srgbClr val="d4d2d0"/>
                </a:solidFill>
                <a:latin typeface="Franklin Gothic Book"/>
              </a:rPr>
              <a:t>3   [HDU3001]Traveling</a:t>
            </a:r>
            <a:endParaRPr b="0" lang="en-US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457200" y="1600200"/>
            <a:ext cx="7467120" cy="218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题意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: 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给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n (1&lt;=n&lt;=10)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个城市以及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m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条路。要求每个城市至多经过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2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次，求经过全部城市所需要的时间总花费是多少。 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755640" y="3720960"/>
            <a:ext cx="4571640" cy="283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Sample Input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1 2 100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3 2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1 2 40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2 3 50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3 3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1 2 3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1 3 4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2 3 10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4541760" y="4365000"/>
            <a:ext cx="457164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Sample Output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100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90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431640" y="476640"/>
            <a:ext cx="8280720" cy="576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rmAutofit fontScale="41000"/>
          </a:bodyPr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每个点最多走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2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次，用二进制已经无法表示，可以用三进制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如三进制的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1201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，表示第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1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个点去过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1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次，第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2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个点没去过，第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3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个点去过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2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次，第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4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个点也去过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1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次！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marL="3636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【状态表示】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  <a:tabLst>
                <a:tab algn="l" pos="0"/>
              </a:tabLst>
            </a:pP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用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dp[sta][k]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表示到达点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k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时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,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状态是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sta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的最优解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(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最少费用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)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。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marL="3636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【转移方程】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dp[sta][k]= min{dp[sta][k],dp[sta’][j]+w[j][k]} 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w[j][k]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为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j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到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k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的最短时间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dp[sta’][j]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为没有经过城市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k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，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sta= sta’+pow(3,k-1)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marL="3636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marL="3636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【边界条件】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marL="3636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memset(dp,INF,</a:t>
            </a:r>
            <a:r>
              <a:rPr b="1" lang="en-US" sz="3000" spc="-1" strike="noStrike">
                <a:solidFill>
                  <a:srgbClr val="ffffff"/>
                </a:solidFill>
                <a:latin typeface="Arial"/>
              </a:rPr>
              <a:t>sizeof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(dp)); 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  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3636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dp[sta][k] =0                 sta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是只第一次经过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k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的状态</a:t>
            </a:r>
            <a:br/>
            <a:r>
              <a:rPr b="0" lang="zh-CN" sz="2800" spc="-1" strike="noStrike">
                <a:solidFill>
                  <a:srgbClr val="ffffff"/>
                </a:solidFill>
                <a:latin typeface="Arial"/>
              </a:rPr>
              <a:t>如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k=3,sta”00000100”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3636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3636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>
                <p:childTnLst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2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2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zh-CN" sz="4600" spc="-1" strike="noStrike">
                <a:solidFill>
                  <a:srgbClr val="ffffff"/>
                </a:solidFill>
                <a:latin typeface="Franklin Gothic Book"/>
              </a:rPr>
              <a:t>状压基础  位运算</a:t>
            </a:r>
            <a:endParaRPr b="0" lang="en-US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57200" y="5445360"/>
            <a:ext cx="8074800" cy="93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优先级：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~ </a:t>
            </a:r>
            <a:r>
              <a:rPr b="0" lang="en-US" sz="3000" spc="-1" strike="noStrike">
                <a:solidFill>
                  <a:srgbClr val="c00000"/>
                </a:solidFill>
                <a:latin typeface="Arial"/>
              </a:rPr>
              <a:t>&gt;(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&lt;&lt; 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、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&gt;&gt;</a:t>
            </a:r>
            <a:r>
              <a:rPr b="0" lang="en-US" sz="3000" spc="-1" strike="noStrike">
                <a:solidFill>
                  <a:srgbClr val="c00000"/>
                </a:solidFill>
                <a:latin typeface="Arial"/>
              </a:rPr>
              <a:t>) &gt;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 &amp; </a:t>
            </a:r>
            <a:r>
              <a:rPr b="0" lang="en-US" sz="3000" spc="-1" strike="noStrike">
                <a:solidFill>
                  <a:srgbClr val="ff0000"/>
                </a:solidFill>
                <a:latin typeface="Arial"/>
              </a:rPr>
              <a:t>&gt;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 ^ </a:t>
            </a:r>
            <a:r>
              <a:rPr b="0" lang="en-US" sz="3000" spc="-1" strike="noStrike">
                <a:solidFill>
                  <a:srgbClr val="ff0000"/>
                </a:solidFill>
                <a:latin typeface="Arial"/>
              </a:rPr>
              <a:t>&gt;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 |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38" name="Table 3"/>
          <p:cNvGraphicFramePr/>
          <p:nvPr/>
        </p:nvGraphicFramePr>
        <p:xfrm>
          <a:off x="465480" y="1700640"/>
          <a:ext cx="8229240" cy="3560400"/>
        </p:xfrm>
        <a:graphic>
          <a:graphicData uri="http://schemas.openxmlformats.org/drawingml/2006/table">
            <a:tbl>
              <a:tblPr/>
              <a:tblGrid>
                <a:gridCol w="1823760"/>
                <a:gridCol w="1823760"/>
                <a:gridCol w="1823760"/>
                <a:gridCol w="2757960"/>
              </a:tblGrid>
              <a:tr h="4251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名称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C/C++</a:t>
                      </a: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样式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Pascal</a:t>
                      </a: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样式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简记法则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5220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按位与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i="1" lang="en-US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&amp;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i="1" lang="en-US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and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全一则一，否则为零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5220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按位或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i="1" lang="en-US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|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i="1" lang="en-US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or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有一则一，否则为零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523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按位取反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i="1" lang="en-US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~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i="1" lang="en-US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not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是零则一，是一则零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5220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按位异或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i="1" lang="en-US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^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i="1" lang="en-US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xor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不同则一，相同则零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5220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左移位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&lt;&lt;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i="1" lang="en-US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shl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a&lt;&lt;k</a:t>
                      </a: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等价于</a:t>
                      </a:r>
                      <a:r>
                        <a:rPr b="1" lang="en-US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a*2</a:t>
                      </a:r>
                      <a:r>
                        <a:rPr b="1" lang="en-US" sz="2200" spc="-1" strike="noStrike" baseline="30000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k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5234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右移位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&gt;&gt;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i="1" lang="en-US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shr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a&gt;&gt;k</a:t>
                      </a: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等价于</a:t>
                      </a:r>
                      <a:r>
                        <a:rPr b="1" lang="en-US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a/2</a:t>
                      </a:r>
                      <a:r>
                        <a:rPr b="1" lang="en-US" sz="2200" spc="-1" strike="noStrike" baseline="30000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k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Table 1"/>
          <p:cNvGraphicFramePr/>
          <p:nvPr/>
        </p:nvGraphicFramePr>
        <p:xfrm>
          <a:off x="323640" y="2061000"/>
          <a:ext cx="3024000" cy="1244160"/>
        </p:xfrm>
        <a:graphic>
          <a:graphicData uri="http://schemas.openxmlformats.org/drawingml/2006/table">
            <a:tbl>
              <a:tblPr/>
              <a:tblGrid>
                <a:gridCol w="720000"/>
                <a:gridCol w="483120"/>
                <a:gridCol w="606600"/>
                <a:gridCol w="606600"/>
                <a:gridCol w="607680"/>
              </a:tblGrid>
              <a:tr h="4572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39348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&amp;and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934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0" name="Table 2"/>
          <p:cNvGraphicFramePr/>
          <p:nvPr/>
        </p:nvGraphicFramePr>
        <p:xfrm>
          <a:off x="2194200" y="5344200"/>
          <a:ext cx="6343560" cy="1180800"/>
        </p:xfrm>
        <a:graphic>
          <a:graphicData uri="http://schemas.openxmlformats.org/drawingml/2006/table">
            <a:tbl>
              <a:tblPr/>
              <a:tblGrid>
                <a:gridCol w="721440"/>
                <a:gridCol w="500760"/>
                <a:gridCol w="637920"/>
                <a:gridCol w="639720"/>
                <a:gridCol w="639720"/>
                <a:gridCol w="639720"/>
                <a:gridCol w="639720"/>
                <a:gridCol w="637920"/>
                <a:gridCol w="639720"/>
                <a:gridCol w="646920"/>
              </a:tblGrid>
              <a:tr h="393480"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</a:tr>
              <a:tr h="393480"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258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</a:tr>
              <a:tr h="3938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1" name="Table 3"/>
          <p:cNvGraphicFramePr/>
          <p:nvPr/>
        </p:nvGraphicFramePr>
        <p:xfrm>
          <a:off x="2194200" y="4833000"/>
          <a:ext cx="6400440" cy="393480"/>
        </p:xfrm>
        <a:graphic>
          <a:graphicData uri="http://schemas.openxmlformats.org/drawingml/2006/table">
            <a:tbl>
              <a:tblPr/>
              <a:tblGrid>
                <a:gridCol w="721440"/>
                <a:gridCol w="557640"/>
                <a:gridCol w="637920"/>
                <a:gridCol w="639720"/>
                <a:gridCol w="639720"/>
                <a:gridCol w="639720"/>
                <a:gridCol w="639720"/>
                <a:gridCol w="639720"/>
                <a:gridCol w="639720"/>
                <a:gridCol w="645120"/>
              </a:tblGrid>
              <a:tr h="3934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" name="Table 4"/>
          <p:cNvGraphicFramePr/>
          <p:nvPr/>
        </p:nvGraphicFramePr>
        <p:xfrm>
          <a:off x="3564000" y="260640"/>
          <a:ext cx="5130720" cy="3826080"/>
        </p:xfrm>
        <a:graphic>
          <a:graphicData uri="http://schemas.openxmlformats.org/drawingml/2006/table">
            <a:tbl>
              <a:tblPr/>
              <a:tblGrid>
                <a:gridCol w="1152000"/>
                <a:gridCol w="1122120"/>
                <a:gridCol w="1137240"/>
                <a:gridCol w="1719360"/>
              </a:tblGrid>
              <a:tr h="710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名称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C/C++</a:t>
                      </a: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样式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Pascal</a:t>
                      </a: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样式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简记法则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6836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按位与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i="1" lang="en-US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&amp;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i="1" lang="en-US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and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全一则一，否则为零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6836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按位或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i="1" lang="en-US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|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i="1" lang="en-US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or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有一则一，否则为零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6836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按位取反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i="1" lang="en-US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~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i="1" lang="en-US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not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是零则一，是一则零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6836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按位异或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i="1" lang="en-US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^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i="1" lang="en-US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xor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不同则一，相同则零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81240">
                <a:tc gridSpan="4"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Table 1"/>
          <p:cNvGraphicFramePr/>
          <p:nvPr/>
        </p:nvGraphicFramePr>
        <p:xfrm>
          <a:off x="467640" y="2061000"/>
          <a:ext cx="2880000" cy="1244160"/>
        </p:xfrm>
        <a:graphic>
          <a:graphicData uri="http://schemas.openxmlformats.org/drawingml/2006/table">
            <a:tbl>
              <a:tblPr/>
              <a:tblGrid>
                <a:gridCol w="571320"/>
                <a:gridCol w="574560"/>
                <a:gridCol w="577800"/>
                <a:gridCol w="577800"/>
                <a:gridCol w="578520"/>
              </a:tblGrid>
              <a:tr h="4572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39348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| 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934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" name="Table 2"/>
          <p:cNvGraphicFramePr/>
          <p:nvPr/>
        </p:nvGraphicFramePr>
        <p:xfrm>
          <a:off x="2194200" y="5344200"/>
          <a:ext cx="6400440" cy="1180800"/>
        </p:xfrm>
        <a:graphic>
          <a:graphicData uri="http://schemas.openxmlformats.org/drawingml/2006/table">
            <a:tbl>
              <a:tblPr/>
              <a:tblGrid>
                <a:gridCol w="639720"/>
                <a:gridCol w="639720"/>
                <a:gridCol w="637920"/>
                <a:gridCol w="639720"/>
                <a:gridCol w="639720"/>
                <a:gridCol w="639720"/>
                <a:gridCol w="639720"/>
                <a:gridCol w="637920"/>
                <a:gridCol w="639720"/>
                <a:gridCol w="646560"/>
              </a:tblGrid>
              <a:tr h="393480"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135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</a:tr>
              <a:tr h="393480"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258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</a:tr>
              <a:tr h="393840"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391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Table 3"/>
          <p:cNvGraphicFramePr/>
          <p:nvPr/>
        </p:nvGraphicFramePr>
        <p:xfrm>
          <a:off x="2194200" y="4833000"/>
          <a:ext cx="6400440" cy="393480"/>
        </p:xfrm>
        <a:graphic>
          <a:graphicData uri="http://schemas.openxmlformats.org/drawingml/2006/table">
            <a:tbl>
              <a:tblPr/>
              <a:tblGrid>
                <a:gridCol w="639720"/>
                <a:gridCol w="639720"/>
                <a:gridCol w="637920"/>
                <a:gridCol w="639720"/>
                <a:gridCol w="639720"/>
                <a:gridCol w="639720"/>
                <a:gridCol w="639720"/>
                <a:gridCol w="639720"/>
                <a:gridCol w="639720"/>
                <a:gridCol w="644760"/>
              </a:tblGrid>
              <a:tr h="3934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6" name="Table 4"/>
          <p:cNvGraphicFramePr/>
          <p:nvPr/>
        </p:nvGraphicFramePr>
        <p:xfrm>
          <a:off x="3564000" y="260640"/>
          <a:ext cx="5130720" cy="3826080"/>
        </p:xfrm>
        <a:graphic>
          <a:graphicData uri="http://schemas.openxmlformats.org/drawingml/2006/table">
            <a:tbl>
              <a:tblPr/>
              <a:tblGrid>
                <a:gridCol w="1152000"/>
                <a:gridCol w="1122120"/>
                <a:gridCol w="1137240"/>
                <a:gridCol w="1719360"/>
              </a:tblGrid>
              <a:tr h="710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名称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C/C++</a:t>
                      </a: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样式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Pascal</a:t>
                      </a: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样式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简记法则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6836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按位与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i="1" lang="en-US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&amp;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i="1" lang="en-US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and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全一则一，否则为零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6836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按位或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i="1" lang="en-US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|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i="1" lang="en-US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or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有一则一，否则为零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6836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按位取反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i="1" lang="en-US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~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i="1" lang="en-US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not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是零则一，是一则零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6836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按位异或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i="1" lang="en-US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^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i="1" lang="en-US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xor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不同则一，相同则零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81240">
                <a:tc gridSpan="4"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Table 1"/>
          <p:cNvGraphicFramePr/>
          <p:nvPr/>
        </p:nvGraphicFramePr>
        <p:xfrm>
          <a:off x="323640" y="2061000"/>
          <a:ext cx="3024000" cy="1244160"/>
        </p:xfrm>
        <a:graphic>
          <a:graphicData uri="http://schemas.openxmlformats.org/drawingml/2006/table">
            <a:tbl>
              <a:tblPr/>
              <a:tblGrid>
                <a:gridCol w="720000"/>
                <a:gridCol w="483120"/>
                <a:gridCol w="606600"/>
                <a:gridCol w="606600"/>
                <a:gridCol w="607680"/>
              </a:tblGrid>
              <a:tr h="4572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39348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i="1" lang="en-US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^</a:t>
                      </a:r>
                      <a:r>
                        <a:rPr b="1" i="1" lang="en-US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xor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934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8" name="Table 2"/>
          <p:cNvGraphicFramePr/>
          <p:nvPr/>
        </p:nvGraphicFramePr>
        <p:xfrm>
          <a:off x="2194200" y="5344200"/>
          <a:ext cx="6400440" cy="1180800"/>
        </p:xfrm>
        <a:graphic>
          <a:graphicData uri="http://schemas.openxmlformats.org/drawingml/2006/table">
            <a:tbl>
              <a:tblPr/>
              <a:tblGrid>
                <a:gridCol w="639720"/>
                <a:gridCol w="639720"/>
                <a:gridCol w="637920"/>
                <a:gridCol w="639720"/>
                <a:gridCol w="639720"/>
                <a:gridCol w="639720"/>
                <a:gridCol w="639720"/>
                <a:gridCol w="637920"/>
                <a:gridCol w="639720"/>
                <a:gridCol w="646560"/>
              </a:tblGrid>
              <a:tr h="393480"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</a:tr>
              <a:tr h="393480"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258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f0"/>
                    </a:solidFill>
                  </a:tcPr>
                </a:tc>
              </a:tr>
              <a:tr h="393840"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389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" name="Table 3"/>
          <p:cNvGraphicFramePr/>
          <p:nvPr/>
        </p:nvGraphicFramePr>
        <p:xfrm>
          <a:off x="2194200" y="4833000"/>
          <a:ext cx="6400440" cy="393480"/>
        </p:xfrm>
        <a:graphic>
          <a:graphicData uri="http://schemas.openxmlformats.org/drawingml/2006/table">
            <a:tbl>
              <a:tblPr/>
              <a:tblGrid>
                <a:gridCol w="639720"/>
                <a:gridCol w="639720"/>
                <a:gridCol w="637920"/>
                <a:gridCol w="639720"/>
                <a:gridCol w="639720"/>
                <a:gridCol w="639720"/>
                <a:gridCol w="639720"/>
                <a:gridCol w="639720"/>
                <a:gridCol w="639720"/>
                <a:gridCol w="644760"/>
              </a:tblGrid>
              <a:tr h="3934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0" name="Table 4"/>
          <p:cNvGraphicFramePr/>
          <p:nvPr/>
        </p:nvGraphicFramePr>
        <p:xfrm>
          <a:off x="3564000" y="260640"/>
          <a:ext cx="5130720" cy="3826080"/>
        </p:xfrm>
        <a:graphic>
          <a:graphicData uri="http://schemas.openxmlformats.org/drawingml/2006/table">
            <a:tbl>
              <a:tblPr/>
              <a:tblGrid>
                <a:gridCol w="1152000"/>
                <a:gridCol w="1122120"/>
                <a:gridCol w="1137240"/>
                <a:gridCol w="1719360"/>
              </a:tblGrid>
              <a:tr h="710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名称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C/C++</a:t>
                      </a: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样式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Pascal</a:t>
                      </a: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样式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简记法则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6836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按位与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i="1" lang="en-US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&amp;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i="1" lang="en-US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and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全一则一，否则为零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6836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按位或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i="1" lang="en-US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|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i="1" lang="en-US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or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有一则一，否则为零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6836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按位取反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i="1" lang="en-US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~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i="1" lang="en-US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not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是零则一，是一则零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6836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按位异或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i="1" lang="en-US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^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i="1" lang="en-US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xor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zh-CN" sz="2200" spc="-1" strike="noStrike">
                          <a:solidFill>
                            <a:srgbClr val="ffffff"/>
                          </a:solidFill>
                          <a:latin typeface="Times New Roman"/>
                          <a:ea typeface="宋体"/>
                        </a:rPr>
                        <a:t>不同则一，相同则零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81240">
                <a:tc gridSpan="4"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zh-CN" sz="4600" spc="-1" strike="noStrike">
                <a:solidFill>
                  <a:srgbClr val="ffffff"/>
                </a:solidFill>
                <a:latin typeface="Franklin Gothic Book"/>
              </a:rPr>
              <a:t>左移与右移</a:t>
            </a:r>
            <a:endParaRPr b="0" lang="en-US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457200" y="1600200"/>
            <a:ext cx="746712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将一个数左移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k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位，相当于给它乘上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2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的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k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次方：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x&lt;&lt; k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将一个数右移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k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位，相当于将它整除以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2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的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k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次方：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x&gt;&gt; k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53" name="Table 3"/>
          <p:cNvGraphicFramePr/>
          <p:nvPr/>
        </p:nvGraphicFramePr>
        <p:xfrm>
          <a:off x="1331640" y="3882600"/>
          <a:ext cx="6400440" cy="2414160"/>
        </p:xfrm>
        <a:graphic>
          <a:graphicData uri="http://schemas.openxmlformats.org/drawingml/2006/table">
            <a:tbl>
              <a:tblPr/>
              <a:tblGrid>
                <a:gridCol w="1279440"/>
                <a:gridCol w="641160"/>
                <a:gridCol w="639720"/>
                <a:gridCol w="639720"/>
                <a:gridCol w="639720"/>
                <a:gridCol w="639720"/>
                <a:gridCol w="641160"/>
                <a:gridCol w="639720"/>
                <a:gridCol w="640080"/>
              </a:tblGrid>
              <a:tr h="804600"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  <a:ea typeface="宋体"/>
                        </a:rPr>
                        <a:t>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  <a:ea typeface="宋体"/>
                        </a:rPr>
                        <a:t>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804600"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35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&lt;&lt; 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70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804960"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35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&gt;&gt; 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4600" spc="-1" strike="noStrike">
                <a:solidFill>
                  <a:srgbClr val="ffffff"/>
                </a:solidFill>
                <a:latin typeface="Franklin Gothic Book"/>
              </a:rPr>
              <a:t>二、特殊应用</a:t>
            </a:r>
            <a:endParaRPr b="0" lang="en-US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457200" y="1600200"/>
            <a:ext cx="778680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rmAutofit/>
          </a:bodyPr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1. 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取出一个数二进制中的最后一个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1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marL="3636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             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(</a:t>
            </a:r>
            <a:r>
              <a:rPr b="0" i="1" lang="en-US" sz="3000" spc="-1" strike="noStrike">
                <a:solidFill>
                  <a:srgbClr val="ffffff"/>
                </a:solidFill>
                <a:latin typeface="Arial"/>
              </a:rPr>
              <a:t>lowbit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) 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：</a:t>
            </a:r>
            <a:r>
              <a:rPr b="0" i="1" lang="en-US" sz="3000" spc="-1" strike="noStrike">
                <a:solidFill>
                  <a:srgbClr val="ffffff"/>
                </a:solidFill>
                <a:latin typeface="Arial"/>
              </a:rPr>
              <a:t>x&amp;-x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2. </a:t>
            </a:r>
            <a:r>
              <a:rPr b="0" lang="zh-CN" sz="3000" spc="-1" strike="noStrike">
                <a:solidFill>
                  <a:srgbClr val="ffffff"/>
                </a:solidFill>
                <a:latin typeface="Arial"/>
              </a:rPr>
              <a:t>用取出一个数的一位和多位二进制位：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x&amp;(1&lt;&lt;k)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marL="3636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       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x&amp;(3&lt;&lt;k);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56" name="Table 3"/>
          <p:cNvGraphicFramePr/>
          <p:nvPr/>
        </p:nvGraphicFramePr>
        <p:xfrm>
          <a:off x="1014480" y="4172040"/>
          <a:ext cx="6910200" cy="2496960"/>
        </p:xfrm>
        <a:graphic>
          <a:graphicData uri="http://schemas.openxmlformats.org/drawingml/2006/table">
            <a:tbl>
              <a:tblPr/>
              <a:tblGrid>
                <a:gridCol w="821160"/>
                <a:gridCol w="559800"/>
                <a:gridCol w="690480"/>
                <a:gridCol w="690480"/>
                <a:gridCol w="690480"/>
                <a:gridCol w="692280"/>
                <a:gridCol w="690480"/>
                <a:gridCol w="690480"/>
                <a:gridCol w="690480"/>
                <a:gridCol w="694080"/>
              </a:tblGrid>
              <a:tr h="623880">
                <a:tc>
                  <a:tcPr marL="91440" marR="91440">
                    <a:lnL w="12240">
                      <a:solidFill>
                        <a:srgbClr val="6ea0b0"/>
                      </a:solidFill>
                    </a:lnL>
                    <a:lnR w="12240">
                      <a:solidFill>
                        <a:srgbClr val="6ea0b0"/>
                      </a:solidFill>
                    </a:lnR>
                    <a:lnT w="12240">
                      <a:solidFill>
                        <a:srgbClr val="6ea0b0"/>
                      </a:solidFill>
                    </a:lnT>
                    <a:lnB w="12240">
                      <a:solidFill>
                        <a:srgbClr val="6ea0b0"/>
                      </a:solidFill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6ea0b0"/>
                      </a:solidFill>
                    </a:lnL>
                    <a:lnR w="12240">
                      <a:solidFill>
                        <a:srgbClr val="6ea0b0"/>
                      </a:solidFill>
                    </a:lnR>
                    <a:lnT w="12240">
                      <a:solidFill>
                        <a:srgbClr val="6ea0b0"/>
                      </a:solidFill>
                    </a:lnT>
                    <a:lnB w="12240">
                      <a:solidFill>
                        <a:srgbClr val="6ea0b0"/>
                      </a:solidFill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6ea0b0"/>
                      </a:solidFill>
                    </a:lnL>
                    <a:lnR w="12240">
                      <a:solidFill>
                        <a:srgbClr val="6ea0b0"/>
                      </a:solidFill>
                    </a:lnR>
                    <a:lnT w="12240">
                      <a:solidFill>
                        <a:srgbClr val="6ea0b0"/>
                      </a:solidFill>
                    </a:lnT>
                    <a:lnB w="12240">
                      <a:solidFill>
                        <a:srgbClr val="6ea0b0"/>
                      </a:solidFill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6ea0b0"/>
                      </a:solidFill>
                    </a:lnL>
                    <a:lnR w="12240">
                      <a:solidFill>
                        <a:srgbClr val="6ea0b0"/>
                      </a:solidFill>
                    </a:lnR>
                    <a:lnT w="12240">
                      <a:solidFill>
                        <a:srgbClr val="6ea0b0"/>
                      </a:solidFill>
                    </a:lnT>
                    <a:lnB w="12240">
                      <a:solidFill>
                        <a:srgbClr val="6ea0b0"/>
                      </a:solidFill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6ea0b0"/>
                      </a:solidFill>
                    </a:lnL>
                    <a:lnR w="12240">
                      <a:solidFill>
                        <a:srgbClr val="6ea0b0"/>
                      </a:solidFill>
                    </a:lnR>
                    <a:lnT w="12240">
                      <a:solidFill>
                        <a:srgbClr val="6ea0b0"/>
                      </a:solidFill>
                    </a:lnT>
                    <a:lnB w="12240">
                      <a:solidFill>
                        <a:srgbClr val="6ea0b0"/>
                      </a:solidFill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6ea0b0"/>
                      </a:solidFill>
                    </a:lnL>
                    <a:lnR w="12240">
                      <a:solidFill>
                        <a:srgbClr val="6ea0b0"/>
                      </a:solidFill>
                    </a:lnR>
                    <a:lnT w="12240">
                      <a:solidFill>
                        <a:srgbClr val="6ea0b0"/>
                      </a:solidFill>
                    </a:lnT>
                    <a:lnB w="12240">
                      <a:solidFill>
                        <a:srgbClr val="6ea0b0"/>
                      </a:solidFill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6ea0b0"/>
                      </a:solidFill>
                    </a:lnL>
                    <a:lnR w="12240">
                      <a:solidFill>
                        <a:srgbClr val="6ea0b0"/>
                      </a:solidFill>
                    </a:lnR>
                    <a:lnT w="12240">
                      <a:solidFill>
                        <a:srgbClr val="6ea0b0"/>
                      </a:solidFill>
                    </a:lnT>
                    <a:lnB w="12240">
                      <a:solidFill>
                        <a:srgbClr val="6ea0b0"/>
                      </a:solidFill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6ea0b0"/>
                      </a:solidFill>
                    </a:lnL>
                    <a:lnR w="12240">
                      <a:solidFill>
                        <a:srgbClr val="6ea0b0"/>
                      </a:solidFill>
                    </a:lnR>
                    <a:lnT w="12240">
                      <a:solidFill>
                        <a:srgbClr val="6ea0b0"/>
                      </a:solidFill>
                    </a:lnT>
                    <a:lnB w="12240">
                      <a:solidFill>
                        <a:srgbClr val="6ea0b0"/>
                      </a:solidFill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6ea0b0"/>
                      </a:solidFill>
                    </a:lnL>
                    <a:lnR w="12240">
                      <a:solidFill>
                        <a:srgbClr val="6ea0b0"/>
                      </a:solidFill>
                    </a:lnR>
                    <a:lnT w="12240">
                      <a:solidFill>
                        <a:srgbClr val="6ea0b0"/>
                      </a:solidFill>
                    </a:lnT>
                    <a:lnB w="12240">
                      <a:solidFill>
                        <a:srgbClr val="6ea0b0"/>
                      </a:solidFill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6ea0b0"/>
                      </a:solidFill>
                    </a:lnL>
                    <a:lnR w="12240">
                      <a:solidFill>
                        <a:srgbClr val="6ea0b0"/>
                      </a:solidFill>
                    </a:lnR>
                    <a:lnT w="12240">
                      <a:solidFill>
                        <a:srgbClr val="6ea0b0"/>
                      </a:solidFill>
                    </a:lnT>
                    <a:lnB w="12240">
                      <a:solidFill>
                        <a:srgbClr val="6ea0b0"/>
                      </a:solidFill>
                    </a:lnB>
                    <a:solidFill>
                      <a:srgbClr val="ebeff1"/>
                    </a:solidFill>
                  </a:tcPr>
                </a:tc>
              </a:tr>
              <a:tr h="6253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214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6ea0b0"/>
                      </a:solidFill>
                    </a:lnL>
                    <a:lnR w="12240">
                      <a:solidFill>
                        <a:srgbClr val="6ea0b0"/>
                      </a:solidFill>
                    </a:lnR>
                    <a:lnT w="12240">
                      <a:solidFill>
                        <a:srgbClr val="6ea0b0"/>
                      </a:solidFill>
                    </a:lnT>
                    <a:lnB w="12240">
                      <a:solidFill>
                        <a:srgbClr val="6ea0b0"/>
                      </a:solidFill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6ea0b0"/>
                      </a:solidFill>
                    </a:lnL>
                    <a:lnR w="12240">
                      <a:solidFill>
                        <a:srgbClr val="6ea0b0"/>
                      </a:solidFill>
                    </a:lnR>
                    <a:lnT w="12240">
                      <a:solidFill>
                        <a:srgbClr val="6ea0b0"/>
                      </a:solidFill>
                    </a:lnT>
                    <a:lnB w="12240">
                      <a:solidFill>
                        <a:srgbClr val="6ea0b0"/>
                      </a:solidFill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6ea0b0"/>
                      </a:solidFill>
                    </a:lnL>
                    <a:lnR w="12240">
                      <a:solidFill>
                        <a:srgbClr val="6ea0b0"/>
                      </a:solidFill>
                    </a:lnR>
                    <a:lnT w="12240">
                      <a:solidFill>
                        <a:srgbClr val="6ea0b0"/>
                      </a:solidFill>
                    </a:lnT>
                    <a:lnB w="12240">
                      <a:solidFill>
                        <a:srgbClr val="6ea0b0"/>
                      </a:solidFill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6ea0b0"/>
                      </a:solidFill>
                    </a:lnL>
                    <a:lnR w="12240">
                      <a:solidFill>
                        <a:srgbClr val="6ea0b0"/>
                      </a:solidFill>
                    </a:lnR>
                    <a:lnT w="12240">
                      <a:solidFill>
                        <a:srgbClr val="6ea0b0"/>
                      </a:solidFill>
                    </a:lnT>
                    <a:lnB w="12240">
                      <a:solidFill>
                        <a:srgbClr val="6ea0b0"/>
                      </a:solidFill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6ea0b0"/>
                      </a:solidFill>
                    </a:lnL>
                    <a:lnR w="12240">
                      <a:solidFill>
                        <a:srgbClr val="6ea0b0"/>
                      </a:solidFill>
                    </a:lnR>
                    <a:lnT w="12240">
                      <a:solidFill>
                        <a:srgbClr val="6ea0b0"/>
                      </a:solidFill>
                    </a:lnT>
                    <a:lnB w="12240">
                      <a:solidFill>
                        <a:srgbClr val="6ea0b0"/>
                      </a:solidFill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6ea0b0"/>
                      </a:solidFill>
                    </a:lnL>
                    <a:lnR w="12240">
                      <a:solidFill>
                        <a:srgbClr val="6ea0b0"/>
                      </a:solidFill>
                    </a:lnR>
                    <a:lnT w="12240">
                      <a:solidFill>
                        <a:srgbClr val="6ea0b0"/>
                      </a:solidFill>
                    </a:lnT>
                    <a:lnB w="12240">
                      <a:solidFill>
                        <a:srgbClr val="6ea0b0"/>
                      </a:solidFill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6ea0b0"/>
                      </a:solidFill>
                    </a:lnL>
                    <a:lnR w="12240">
                      <a:solidFill>
                        <a:srgbClr val="6ea0b0"/>
                      </a:solidFill>
                    </a:lnR>
                    <a:lnT w="12240">
                      <a:solidFill>
                        <a:srgbClr val="6ea0b0"/>
                      </a:solidFill>
                    </a:lnT>
                    <a:lnB w="12240">
                      <a:solidFill>
                        <a:srgbClr val="6ea0b0"/>
                      </a:solidFill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6ea0b0"/>
                      </a:solidFill>
                    </a:lnL>
                    <a:lnR w="12240">
                      <a:solidFill>
                        <a:srgbClr val="6ea0b0"/>
                      </a:solidFill>
                    </a:lnR>
                    <a:lnT w="12240">
                      <a:solidFill>
                        <a:srgbClr val="6ea0b0"/>
                      </a:solidFill>
                    </a:lnT>
                    <a:lnB w="12240">
                      <a:solidFill>
                        <a:srgbClr val="6ea0b0"/>
                      </a:solidFill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6ea0b0"/>
                      </a:solidFill>
                    </a:lnL>
                    <a:lnR w="12240">
                      <a:solidFill>
                        <a:srgbClr val="6ea0b0"/>
                      </a:solidFill>
                    </a:lnR>
                    <a:lnT w="12240">
                      <a:solidFill>
                        <a:srgbClr val="6ea0b0"/>
                      </a:solidFill>
                    </a:lnT>
                    <a:lnB w="12240">
                      <a:solidFill>
                        <a:srgbClr val="6ea0b0"/>
                      </a:solidFill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6ea0b0"/>
                      </a:solidFill>
                    </a:lnL>
                    <a:lnR w="12240">
                      <a:solidFill>
                        <a:srgbClr val="6ea0b0"/>
                      </a:solidFill>
                    </a:lnR>
                    <a:lnT w="12240">
                      <a:solidFill>
                        <a:srgbClr val="6ea0b0"/>
                      </a:solidFill>
                    </a:lnT>
                    <a:lnB w="12240">
                      <a:solidFill>
                        <a:srgbClr val="6ea0b0"/>
                      </a:solidFill>
                    </a:lnB>
                    <a:solidFill>
                      <a:srgbClr val="ebeff1"/>
                    </a:solidFill>
                  </a:tcPr>
                </a:tc>
              </a:tr>
              <a:tr h="6224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2^3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6ea0b0"/>
                      </a:solidFill>
                    </a:lnL>
                    <a:lnR w="12240">
                      <a:solidFill>
                        <a:srgbClr val="6ea0b0"/>
                      </a:solidFill>
                    </a:lnR>
                    <a:lnT w="12240">
                      <a:solidFill>
                        <a:srgbClr val="6ea0b0"/>
                      </a:solidFill>
                    </a:lnT>
                    <a:lnB w="12240">
                      <a:solidFill>
                        <a:srgbClr val="6ea0b0"/>
                      </a:solidFill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6ea0b0"/>
                      </a:solidFill>
                    </a:lnL>
                    <a:lnR w="12240">
                      <a:solidFill>
                        <a:srgbClr val="6ea0b0"/>
                      </a:solidFill>
                    </a:lnR>
                    <a:lnT w="12240">
                      <a:solidFill>
                        <a:srgbClr val="6ea0b0"/>
                      </a:solidFill>
                    </a:lnT>
                    <a:lnB w="12240">
                      <a:solidFill>
                        <a:srgbClr val="6ea0b0"/>
                      </a:solidFill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6ea0b0"/>
                      </a:solidFill>
                    </a:lnL>
                    <a:lnR w="12240">
                      <a:solidFill>
                        <a:srgbClr val="6ea0b0"/>
                      </a:solidFill>
                    </a:lnR>
                    <a:lnT w="12240">
                      <a:solidFill>
                        <a:srgbClr val="6ea0b0"/>
                      </a:solidFill>
                    </a:lnT>
                    <a:lnB w="12240">
                      <a:solidFill>
                        <a:srgbClr val="6ea0b0"/>
                      </a:solidFill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6ea0b0"/>
                      </a:solidFill>
                    </a:lnL>
                    <a:lnR w="12240">
                      <a:solidFill>
                        <a:srgbClr val="6ea0b0"/>
                      </a:solidFill>
                    </a:lnR>
                    <a:lnT w="12240">
                      <a:solidFill>
                        <a:srgbClr val="6ea0b0"/>
                      </a:solidFill>
                    </a:lnT>
                    <a:lnB w="12240">
                      <a:solidFill>
                        <a:srgbClr val="6ea0b0"/>
                      </a:solidFill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6ea0b0"/>
                      </a:solidFill>
                    </a:lnL>
                    <a:lnR w="12240">
                      <a:solidFill>
                        <a:srgbClr val="6ea0b0"/>
                      </a:solidFill>
                    </a:lnR>
                    <a:lnT w="12240">
                      <a:solidFill>
                        <a:srgbClr val="6ea0b0"/>
                      </a:solidFill>
                    </a:lnT>
                    <a:lnB w="12240">
                      <a:solidFill>
                        <a:srgbClr val="6ea0b0"/>
                      </a:solidFill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6ea0b0"/>
                      </a:solidFill>
                    </a:lnL>
                    <a:lnR w="12240">
                      <a:solidFill>
                        <a:srgbClr val="6ea0b0"/>
                      </a:solidFill>
                    </a:lnR>
                    <a:lnT w="12240">
                      <a:solidFill>
                        <a:srgbClr val="6ea0b0"/>
                      </a:solidFill>
                    </a:lnT>
                    <a:lnB w="12240">
                      <a:solidFill>
                        <a:srgbClr val="6ea0b0"/>
                      </a:solidFill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6ea0b0"/>
                      </a:solidFill>
                    </a:lnL>
                    <a:lnR w="12240">
                      <a:solidFill>
                        <a:srgbClr val="6ea0b0"/>
                      </a:solidFill>
                    </a:lnR>
                    <a:lnT w="12240">
                      <a:solidFill>
                        <a:srgbClr val="6ea0b0"/>
                      </a:solidFill>
                    </a:lnT>
                    <a:lnB w="12240">
                      <a:solidFill>
                        <a:srgbClr val="6ea0b0"/>
                      </a:solidFill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6ea0b0"/>
                      </a:solidFill>
                    </a:lnL>
                    <a:lnR w="12240">
                      <a:solidFill>
                        <a:srgbClr val="6ea0b0"/>
                      </a:solidFill>
                    </a:lnR>
                    <a:lnT w="12240">
                      <a:solidFill>
                        <a:srgbClr val="6ea0b0"/>
                      </a:solidFill>
                    </a:lnT>
                    <a:lnB w="12240">
                      <a:solidFill>
                        <a:srgbClr val="6ea0b0"/>
                      </a:solidFill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6ea0b0"/>
                      </a:solidFill>
                    </a:lnL>
                    <a:lnR w="12240">
                      <a:solidFill>
                        <a:srgbClr val="6ea0b0"/>
                      </a:solidFill>
                    </a:lnR>
                    <a:lnT w="12240">
                      <a:solidFill>
                        <a:srgbClr val="6ea0b0"/>
                      </a:solidFill>
                    </a:lnT>
                    <a:lnB w="12240">
                      <a:solidFill>
                        <a:srgbClr val="6ea0b0"/>
                      </a:solidFill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6ea0b0"/>
                      </a:solidFill>
                    </a:lnL>
                    <a:lnR w="12240">
                      <a:solidFill>
                        <a:srgbClr val="6ea0b0"/>
                      </a:solidFill>
                    </a:lnR>
                    <a:lnT w="12240">
                      <a:solidFill>
                        <a:srgbClr val="6ea0b0"/>
                      </a:solidFill>
                    </a:lnT>
                    <a:lnB w="12240">
                      <a:solidFill>
                        <a:srgbClr val="6ea0b0"/>
                      </a:solidFill>
                    </a:lnB>
                    <a:solidFill>
                      <a:srgbClr val="ebeff1"/>
                    </a:solidFill>
                  </a:tcPr>
                </a:tc>
              </a:tr>
              <a:tr h="6253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3&lt;&lt;4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6ea0b0"/>
                      </a:solidFill>
                    </a:lnL>
                    <a:lnR w="12240">
                      <a:solidFill>
                        <a:srgbClr val="6ea0b0"/>
                      </a:solidFill>
                    </a:lnR>
                    <a:lnT w="12240">
                      <a:solidFill>
                        <a:srgbClr val="6ea0b0"/>
                      </a:solidFill>
                    </a:lnT>
                    <a:lnB w="12240">
                      <a:solidFill>
                        <a:srgbClr val="6ea0b0"/>
                      </a:solidFill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6ea0b0"/>
                      </a:solidFill>
                    </a:lnL>
                    <a:lnR w="12240">
                      <a:solidFill>
                        <a:srgbClr val="6ea0b0"/>
                      </a:solidFill>
                    </a:lnR>
                    <a:lnT w="12240">
                      <a:solidFill>
                        <a:srgbClr val="6ea0b0"/>
                      </a:solidFill>
                    </a:lnT>
                    <a:lnB w="12240">
                      <a:solidFill>
                        <a:srgbClr val="6ea0b0"/>
                      </a:solidFill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6ea0b0"/>
                      </a:solidFill>
                    </a:lnL>
                    <a:lnR w="12240">
                      <a:solidFill>
                        <a:srgbClr val="6ea0b0"/>
                      </a:solidFill>
                    </a:lnR>
                    <a:lnT w="12240">
                      <a:solidFill>
                        <a:srgbClr val="6ea0b0"/>
                      </a:solidFill>
                    </a:lnT>
                    <a:lnB w="12240">
                      <a:solidFill>
                        <a:srgbClr val="6ea0b0"/>
                      </a:solidFill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6ea0b0"/>
                      </a:solidFill>
                    </a:lnL>
                    <a:lnR w="12240">
                      <a:solidFill>
                        <a:srgbClr val="6ea0b0"/>
                      </a:solidFill>
                    </a:lnR>
                    <a:lnT w="12240">
                      <a:solidFill>
                        <a:srgbClr val="6ea0b0"/>
                      </a:solidFill>
                    </a:lnT>
                    <a:lnB w="12240">
                      <a:solidFill>
                        <a:srgbClr val="6ea0b0"/>
                      </a:solidFill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6ea0b0"/>
                      </a:solidFill>
                    </a:lnL>
                    <a:lnR w="12240">
                      <a:solidFill>
                        <a:srgbClr val="6ea0b0"/>
                      </a:solidFill>
                    </a:lnR>
                    <a:lnT w="12240">
                      <a:solidFill>
                        <a:srgbClr val="6ea0b0"/>
                      </a:solidFill>
                    </a:lnT>
                    <a:lnB w="12240">
                      <a:solidFill>
                        <a:srgbClr val="6ea0b0"/>
                      </a:solidFill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6ea0b0"/>
                      </a:solidFill>
                    </a:lnL>
                    <a:lnR w="12240">
                      <a:solidFill>
                        <a:srgbClr val="6ea0b0"/>
                      </a:solidFill>
                    </a:lnR>
                    <a:lnT w="12240">
                      <a:solidFill>
                        <a:srgbClr val="6ea0b0"/>
                      </a:solidFill>
                    </a:lnT>
                    <a:lnB w="12240">
                      <a:solidFill>
                        <a:srgbClr val="6ea0b0"/>
                      </a:solidFill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6ea0b0"/>
                      </a:solidFill>
                    </a:lnL>
                    <a:lnR w="12240">
                      <a:solidFill>
                        <a:srgbClr val="6ea0b0"/>
                      </a:solidFill>
                    </a:lnR>
                    <a:lnT w="12240">
                      <a:solidFill>
                        <a:srgbClr val="6ea0b0"/>
                      </a:solidFill>
                    </a:lnT>
                    <a:lnB w="12240">
                      <a:solidFill>
                        <a:srgbClr val="6ea0b0"/>
                      </a:solidFill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6ea0b0"/>
                      </a:solidFill>
                    </a:lnL>
                    <a:lnR w="12240">
                      <a:solidFill>
                        <a:srgbClr val="6ea0b0"/>
                      </a:solidFill>
                    </a:lnR>
                    <a:lnT w="12240">
                      <a:solidFill>
                        <a:srgbClr val="6ea0b0"/>
                      </a:solidFill>
                    </a:lnT>
                    <a:lnB w="12240">
                      <a:solidFill>
                        <a:srgbClr val="6ea0b0"/>
                      </a:solidFill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6ea0b0"/>
                      </a:solidFill>
                    </a:lnL>
                    <a:lnR w="12240">
                      <a:solidFill>
                        <a:srgbClr val="6ea0b0"/>
                      </a:solidFill>
                    </a:lnR>
                    <a:lnT w="12240">
                      <a:solidFill>
                        <a:srgbClr val="6ea0b0"/>
                      </a:solidFill>
                    </a:lnT>
                    <a:lnB w="12240">
                      <a:solidFill>
                        <a:srgbClr val="6ea0b0"/>
                      </a:solidFill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6ea0b0"/>
                      </a:solidFill>
                    </a:lnL>
                    <a:lnR w="12240">
                      <a:solidFill>
                        <a:srgbClr val="6ea0b0"/>
                      </a:solidFill>
                    </a:lnR>
                    <a:lnT w="12240">
                      <a:solidFill>
                        <a:srgbClr val="6ea0b0"/>
                      </a:solidFill>
                    </a:lnT>
                    <a:lnB w="12240">
                      <a:solidFill>
                        <a:srgbClr val="6ea0b0"/>
                      </a:solidFill>
                    </a:lnB>
                    <a:solidFill>
                      <a:srgbClr val="ebeff1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19040" y="398520"/>
            <a:ext cx="8291160" cy="6980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rmAutofit fontScale="69000"/>
          </a:bodyPr>
          <a:p>
            <a:pPr>
              <a:lnSpc>
                <a:spcPct val="100000"/>
              </a:lnSpc>
            </a:pPr>
            <a:r>
              <a:rPr b="0" lang="en-US" sz="4600" spc="-1" strike="noStrike">
                <a:solidFill>
                  <a:srgbClr val="ffffff"/>
                </a:solidFill>
                <a:latin typeface="Franklin Gothic Book"/>
              </a:rPr>
              <a:t>3.</a:t>
            </a:r>
            <a:r>
              <a:rPr b="0" lang="zh-CN" sz="4600" spc="-1" strike="noStrike">
                <a:solidFill>
                  <a:srgbClr val="ffffff"/>
                </a:solidFill>
                <a:latin typeface="Franklin Gothic Book"/>
              </a:rPr>
              <a:t>获得一个低</a:t>
            </a:r>
            <a:r>
              <a:rPr b="0" lang="en-US" sz="4600" spc="-1" strike="noStrike">
                <a:solidFill>
                  <a:srgbClr val="ffffff"/>
                </a:solidFill>
                <a:latin typeface="Franklin Gothic Book"/>
              </a:rPr>
              <a:t>x</a:t>
            </a:r>
            <a:r>
              <a:rPr b="0" lang="zh-CN" sz="4600" spc="-1" strike="noStrike">
                <a:solidFill>
                  <a:srgbClr val="ffffff"/>
                </a:solidFill>
                <a:latin typeface="Franklin Gothic Book"/>
              </a:rPr>
              <a:t>位全为</a:t>
            </a:r>
            <a:r>
              <a:rPr b="0" lang="en-US" sz="4600" spc="-1" strike="noStrike">
                <a:solidFill>
                  <a:srgbClr val="ffffff"/>
                </a:solidFill>
                <a:latin typeface="Franklin Gothic Book"/>
              </a:rPr>
              <a:t>1</a:t>
            </a:r>
            <a:r>
              <a:rPr b="0" lang="zh-CN" sz="4600" spc="-1" strike="noStrike">
                <a:solidFill>
                  <a:srgbClr val="ffffff"/>
                </a:solidFill>
                <a:latin typeface="Franklin Gothic Book"/>
              </a:rPr>
              <a:t>的数</a:t>
            </a:r>
            <a:endParaRPr b="0" lang="en-US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19040" y="1297080"/>
            <a:ext cx="7733880" cy="5181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420480" indent="-383760">
              <a:lnSpc>
                <a:spcPct val="100000"/>
              </a:lnSpc>
              <a:spcBef>
                <a:spcPts val="56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zh-CN" sz="2800" spc="-1" strike="noStrike">
                <a:solidFill>
                  <a:srgbClr val="ffffff"/>
                </a:solidFill>
                <a:latin typeface="Arial"/>
              </a:rPr>
              <a:t>其实就是计算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2</a:t>
            </a:r>
            <a:r>
              <a:rPr b="0" lang="zh-CN" sz="2800" spc="-1" strike="noStrike">
                <a:solidFill>
                  <a:srgbClr val="ffffff"/>
                </a:solidFill>
                <a:latin typeface="Arial"/>
              </a:rPr>
              <a:t>的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0</a:t>
            </a:r>
            <a:r>
              <a:rPr b="0" lang="zh-CN" sz="2800" spc="-1" strike="noStrike">
                <a:solidFill>
                  <a:srgbClr val="ffffff"/>
                </a:solidFill>
                <a:latin typeface="Arial"/>
              </a:rPr>
              <a:t>次方到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2</a:t>
            </a:r>
            <a:r>
              <a:rPr b="0" lang="zh-CN" sz="2800" spc="-1" strike="noStrike">
                <a:solidFill>
                  <a:srgbClr val="ffffff"/>
                </a:solidFill>
                <a:latin typeface="Arial"/>
              </a:rPr>
              <a:t>的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x-1</a:t>
            </a:r>
            <a:r>
              <a:rPr b="0" lang="zh-CN" sz="2800" spc="-1" strike="noStrike">
                <a:solidFill>
                  <a:srgbClr val="ffffff"/>
                </a:solidFill>
                <a:latin typeface="Arial"/>
              </a:rPr>
              <a:t>次方的和。等比数列求和，结果是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2</a:t>
            </a:r>
            <a:r>
              <a:rPr b="0" lang="zh-CN" sz="2800" spc="-1" strike="noStrike">
                <a:solidFill>
                  <a:srgbClr val="ffffff"/>
                </a:solidFill>
                <a:latin typeface="Arial"/>
              </a:rPr>
              <a:t>的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x</a:t>
            </a:r>
            <a:r>
              <a:rPr b="0" lang="zh-CN" sz="2800" spc="-1" strike="noStrike">
                <a:solidFill>
                  <a:srgbClr val="ffffff"/>
                </a:solidFill>
                <a:latin typeface="Arial"/>
              </a:rPr>
              <a:t>次方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-1</a:t>
            </a:r>
            <a:r>
              <a:rPr b="0" lang="zh-CN" sz="2800" spc="-1" strike="noStrike">
                <a:solidFill>
                  <a:srgbClr val="ffffff"/>
                </a:solidFill>
                <a:latin typeface="Arial"/>
              </a:rPr>
              <a:t>。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420480" indent="-383760">
              <a:lnSpc>
                <a:spcPct val="100000"/>
              </a:lnSpc>
              <a:spcBef>
                <a:spcPts val="56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zh-CN" sz="2800" spc="-1" strike="noStrike">
                <a:solidFill>
                  <a:srgbClr val="ffffff"/>
                </a:solidFill>
                <a:latin typeface="Arial"/>
              </a:rPr>
              <a:t>即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(1 &lt;&lt; x) - 1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420480" indent="-383760">
              <a:lnSpc>
                <a:spcPct val="100000"/>
              </a:lnSpc>
              <a:spcBef>
                <a:spcPts val="56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255 = (1 &lt;&lt; 8) - 1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59" name="Table 3"/>
          <p:cNvGraphicFramePr/>
          <p:nvPr/>
        </p:nvGraphicFramePr>
        <p:xfrm>
          <a:off x="598320" y="3232080"/>
          <a:ext cx="6354360" cy="1341000"/>
        </p:xfrm>
        <a:graphic>
          <a:graphicData uri="http://schemas.openxmlformats.org/drawingml/2006/table">
            <a:tbl>
              <a:tblPr/>
              <a:tblGrid>
                <a:gridCol w="634680"/>
                <a:gridCol w="634680"/>
                <a:gridCol w="634680"/>
                <a:gridCol w="634680"/>
                <a:gridCol w="634680"/>
                <a:gridCol w="637920"/>
                <a:gridCol w="634680"/>
                <a:gridCol w="634680"/>
                <a:gridCol w="634680"/>
                <a:gridCol w="639000"/>
              </a:tblGrid>
              <a:tr h="669600">
                <a:tc>
                  <a:tcPr marL="91440" marR="91440">
                    <a:lnL w="12240">
                      <a:solidFill>
                        <a:srgbClr val="748560"/>
                      </a:solidFill>
                    </a:lnL>
                    <a:lnR w="12240">
                      <a:solidFill>
                        <a:srgbClr val="748560"/>
                      </a:solidFill>
                    </a:lnR>
                    <a:lnT w="12240">
                      <a:solidFill>
                        <a:srgbClr val="748560"/>
                      </a:solidFill>
                    </a:lnT>
                    <a:lnB w="12240">
                      <a:solidFill>
                        <a:srgbClr val="748560"/>
                      </a:solidFill>
                    </a:lnB>
                    <a:solidFill>
                      <a:srgbClr val="ebecea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48560"/>
                      </a:solidFill>
                    </a:lnL>
                    <a:lnR w="12240">
                      <a:solidFill>
                        <a:srgbClr val="748560"/>
                      </a:solidFill>
                    </a:lnR>
                    <a:lnT w="12240">
                      <a:solidFill>
                        <a:srgbClr val="748560"/>
                      </a:solidFill>
                    </a:lnT>
                    <a:lnB w="12240">
                      <a:solidFill>
                        <a:srgbClr val="748560"/>
                      </a:solidFill>
                    </a:lnB>
                    <a:solidFill>
                      <a:srgbClr val="ebecea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48560"/>
                      </a:solidFill>
                    </a:lnL>
                    <a:lnR w="12240">
                      <a:solidFill>
                        <a:srgbClr val="748560"/>
                      </a:solidFill>
                    </a:lnR>
                    <a:lnT w="12240">
                      <a:solidFill>
                        <a:srgbClr val="748560"/>
                      </a:solidFill>
                    </a:lnT>
                    <a:lnB w="12240">
                      <a:solidFill>
                        <a:srgbClr val="748560"/>
                      </a:solidFill>
                    </a:lnB>
                    <a:solidFill>
                      <a:srgbClr val="ebecea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48560"/>
                      </a:solidFill>
                    </a:lnL>
                    <a:lnR w="12240">
                      <a:solidFill>
                        <a:srgbClr val="748560"/>
                      </a:solidFill>
                    </a:lnR>
                    <a:lnT w="12240">
                      <a:solidFill>
                        <a:srgbClr val="748560"/>
                      </a:solidFill>
                    </a:lnT>
                    <a:lnB w="12240">
                      <a:solidFill>
                        <a:srgbClr val="748560"/>
                      </a:solidFill>
                    </a:lnB>
                    <a:solidFill>
                      <a:srgbClr val="ebecea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48560"/>
                      </a:solidFill>
                    </a:lnL>
                    <a:lnR w="12240">
                      <a:solidFill>
                        <a:srgbClr val="748560"/>
                      </a:solidFill>
                    </a:lnR>
                    <a:lnT w="12240">
                      <a:solidFill>
                        <a:srgbClr val="748560"/>
                      </a:solidFill>
                    </a:lnT>
                    <a:lnB w="12240">
                      <a:solidFill>
                        <a:srgbClr val="748560"/>
                      </a:solidFill>
                    </a:lnB>
                    <a:solidFill>
                      <a:srgbClr val="ebecea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48560"/>
                      </a:solidFill>
                    </a:lnL>
                    <a:lnR w="12240">
                      <a:solidFill>
                        <a:srgbClr val="748560"/>
                      </a:solidFill>
                    </a:lnR>
                    <a:lnT w="12240">
                      <a:solidFill>
                        <a:srgbClr val="748560"/>
                      </a:solidFill>
                    </a:lnT>
                    <a:lnB w="12240">
                      <a:solidFill>
                        <a:srgbClr val="748560"/>
                      </a:solidFill>
                    </a:lnB>
                    <a:solidFill>
                      <a:srgbClr val="ebecea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48560"/>
                      </a:solidFill>
                    </a:lnL>
                    <a:lnR w="12240">
                      <a:solidFill>
                        <a:srgbClr val="748560"/>
                      </a:solidFill>
                    </a:lnR>
                    <a:lnT w="12240">
                      <a:solidFill>
                        <a:srgbClr val="748560"/>
                      </a:solidFill>
                    </a:lnT>
                    <a:lnB w="12240">
                      <a:solidFill>
                        <a:srgbClr val="748560"/>
                      </a:solidFill>
                    </a:lnB>
                    <a:solidFill>
                      <a:srgbClr val="ebecea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48560"/>
                      </a:solidFill>
                    </a:lnL>
                    <a:lnR w="12240">
                      <a:solidFill>
                        <a:srgbClr val="748560"/>
                      </a:solidFill>
                    </a:lnR>
                    <a:lnT w="12240">
                      <a:solidFill>
                        <a:srgbClr val="748560"/>
                      </a:solidFill>
                    </a:lnT>
                    <a:lnB w="12240">
                      <a:solidFill>
                        <a:srgbClr val="748560"/>
                      </a:solidFill>
                    </a:lnB>
                    <a:solidFill>
                      <a:srgbClr val="ebecea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48560"/>
                      </a:solidFill>
                    </a:lnL>
                    <a:lnR w="12240">
                      <a:solidFill>
                        <a:srgbClr val="748560"/>
                      </a:solidFill>
                    </a:lnR>
                    <a:lnT w="12240">
                      <a:solidFill>
                        <a:srgbClr val="748560"/>
                      </a:solidFill>
                    </a:lnT>
                    <a:lnB w="12240">
                      <a:solidFill>
                        <a:srgbClr val="748560"/>
                      </a:solidFill>
                    </a:lnB>
                    <a:solidFill>
                      <a:srgbClr val="ebecea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48560"/>
                      </a:solidFill>
                    </a:lnL>
                    <a:lnR w="12240">
                      <a:solidFill>
                        <a:srgbClr val="748560"/>
                      </a:solidFill>
                    </a:lnR>
                    <a:lnT w="12240">
                      <a:solidFill>
                        <a:srgbClr val="748560"/>
                      </a:solidFill>
                    </a:lnT>
                    <a:lnB w="12240">
                      <a:solidFill>
                        <a:srgbClr val="748560"/>
                      </a:solidFill>
                    </a:lnB>
                    <a:solidFill>
                      <a:srgbClr val="ebecea"/>
                    </a:solidFill>
                  </a:tcPr>
                </a:tc>
              </a:tr>
              <a:tr h="671400"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255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48560"/>
                      </a:solidFill>
                    </a:lnL>
                    <a:lnR w="12240">
                      <a:solidFill>
                        <a:srgbClr val="748560"/>
                      </a:solidFill>
                    </a:lnR>
                    <a:lnT w="12240">
                      <a:solidFill>
                        <a:srgbClr val="748560"/>
                      </a:solidFill>
                    </a:lnT>
                    <a:lnB w="12240">
                      <a:solidFill>
                        <a:srgbClr val="748560"/>
                      </a:solidFill>
                    </a:lnB>
                    <a:solidFill>
                      <a:srgbClr val="ebecea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48560"/>
                      </a:solidFill>
                    </a:lnL>
                    <a:lnR w="12240">
                      <a:solidFill>
                        <a:srgbClr val="748560"/>
                      </a:solidFill>
                    </a:lnR>
                    <a:lnT w="12240">
                      <a:solidFill>
                        <a:srgbClr val="748560"/>
                      </a:solidFill>
                    </a:lnT>
                    <a:lnB w="12240">
                      <a:solidFill>
                        <a:srgbClr val="748560"/>
                      </a:solidFill>
                    </a:lnB>
                    <a:solidFill>
                      <a:srgbClr val="ebecea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48560"/>
                      </a:solidFill>
                    </a:lnL>
                    <a:lnR w="12240">
                      <a:solidFill>
                        <a:srgbClr val="748560"/>
                      </a:solidFill>
                    </a:lnR>
                    <a:lnT w="12240">
                      <a:solidFill>
                        <a:srgbClr val="748560"/>
                      </a:solidFill>
                    </a:lnT>
                    <a:lnB w="12240">
                      <a:solidFill>
                        <a:srgbClr val="748560"/>
                      </a:solidFill>
                    </a:lnB>
                    <a:solidFill>
                      <a:srgbClr val="ebecea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48560"/>
                      </a:solidFill>
                    </a:lnL>
                    <a:lnR w="12240">
                      <a:solidFill>
                        <a:srgbClr val="748560"/>
                      </a:solidFill>
                    </a:lnR>
                    <a:lnT w="12240">
                      <a:solidFill>
                        <a:srgbClr val="748560"/>
                      </a:solidFill>
                    </a:lnT>
                    <a:lnB w="12240">
                      <a:solidFill>
                        <a:srgbClr val="748560"/>
                      </a:solidFill>
                    </a:lnB>
                    <a:solidFill>
                      <a:srgbClr val="ebecea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48560"/>
                      </a:solidFill>
                    </a:lnL>
                    <a:lnR w="12240">
                      <a:solidFill>
                        <a:srgbClr val="748560"/>
                      </a:solidFill>
                    </a:lnR>
                    <a:lnT w="12240">
                      <a:solidFill>
                        <a:srgbClr val="748560"/>
                      </a:solidFill>
                    </a:lnT>
                    <a:lnB w="12240">
                      <a:solidFill>
                        <a:srgbClr val="748560"/>
                      </a:solidFill>
                    </a:lnB>
                    <a:solidFill>
                      <a:srgbClr val="ebecea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48560"/>
                      </a:solidFill>
                    </a:lnL>
                    <a:lnR w="12240">
                      <a:solidFill>
                        <a:srgbClr val="748560"/>
                      </a:solidFill>
                    </a:lnR>
                    <a:lnT w="12240">
                      <a:solidFill>
                        <a:srgbClr val="748560"/>
                      </a:solidFill>
                    </a:lnT>
                    <a:lnB w="12240">
                      <a:solidFill>
                        <a:srgbClr val="748560"/>
                      </a:solidFill>
                    </a:lnB>
                    <a:solidFill>
                      <a:srgbClr val="ebecea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48560"/>
                      </a:solidFill>
                    </a:lnL>
                    <a:lnR w="12240">
                      <a:solidFill>
                        <a:srgbClr val="748560"/>
                      </a:solidFill>
                    </a:lnR>
                    <a:lnT w="12240">
                      <a:solidFill>
                        <a:srgbClr val="748560"/>
                      </a:solidFill>
                    </a:lnT>
                    <a:lnB w="12240">
                      <a:solidFill>
                        <a:srgbClr val="748560"/>
                      </a:solidFill>
                    </a:lnB>
                    <a:solidFill>
                      <a:srgbClr val="ebecea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48560"/>
                      </a:solidFill>
                    </a:lnL>
                    <a:lnR w="12240">
                      <a:solidFill>
                        <a:srgbClr val="748560"/>
                      </a:solidFill>
                    </a:lnR>
                    <a:lnT w="12240">
                      <a:solidFill>
                        <a:srgbClr val="748560"/>
                      </a:solidFill>
                    </a:lnT>
                    <a:lnB w="12240">
                      <a:solidFill>
                        <a:srgbClr val="748560"/>
                      </a:solidFill>
                    </a:lnB>
                    <a:solidFill>
                      <a:srgbClr val="ebecea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48560"/>
                      </a:solidFill>
                    </a:lnL>
                    <a:lnR w="12240">
                      <a:solidFill>
                        <a:srgbClr val="748560"/>
                      </a:solidFill>
                    </a:lnR>
                    <a:lnT w="12240">
                      <a:solidFill>
                        <a:srgbClr val="748560"/>
                      </a:solidFill>
                    </a:lnT>
                    <a:lnB w="12240">
                      <a:solidFill>
                        <a:srgbClr val="748560"/>
                      </a:solidFill>
                    </a:lnB>
                    <a:solidFill>
                      <a:srgbClr val="ebecea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48560"/>
                      </a:solidFill>
                    </a:lnL>
                    <a:lnR w="12240">
                      <a:solidFill>
                        <a:srgbClr val="748560"/>
                      </a:solidFill>
                    </a:lnR>
                    <a:lnT w="12240">
                      <a:solidFill>
                        <a:srgbClr val="748560"/>
                      </a:solidFill>
                    </a:lnT>
                    <a:lnB w="12240">
                      <a:solidFill>
                        <a:srgbClr val="748560"/>
                      </a:solidFill>
                    </a:lnB>
                    <a:solidFill>
                      <a:srgbClr val="ebecea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5432</TotalTime>
  <Application>LibreOfficeDev/7.0.0.1.0$Windows_X86_64 LibreOffice_project/4ef431e0c9306072b011c782b15eed87b7bdfcb5</Application>
  <Words>3393</Words>
  <Paragraphs>617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2012-05-24T11:26:00Z</dcterms:created>
  <dc:creator>JiangYiyao</dc:creator>
  <dc:description/>
  <dc:language>en-US</dc:language>
  <cp:lastModifiedBy/>
  <dcterms:modified xsi:type="dcterms:W3CDTF">2020-07-16T13:30:15Z</dcterms:modified>
  <cp:revision>622</cp:revision>
  <dc:subject/>
  <dc:title>树链剖分及其应用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2052-10.1.0.7106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全屏显示(4:3)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29</vt:i4>
  </property>
</Properties>
</file>