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7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8" r:id="rId19"/>
    <p:sldId id="275" r:id="rId20"/>
    <p:sldId id="280" r:id="rId21"/>
    <p:sldId id="281" r:id="rId22"/>
    <p:sldId id="290" r:id="rId23"/>
    <p:sldId id="282" r:id="rId24"/>
    <p:sldId id="283" r:id="rId25"/>
    <p:sldId id="284" r:id="rId26"/>
    <p:sldId id="286" r:id="rId27"/>
    <p:sldId id="287" r:id="rId28"/>
    <p:sldId id="289" r:id="rId29"/>
    <p:sldId id="276" r:id="rId30"/>
    <p:sldId id="299" r:id="rId31"/>
    <p:sldId id="300" r:id="rId32"/>
    <p:sldId id="293" r:id="rId33"/>
    <p:sldId id="277" r:id="rId34"/>
    <p:sldId id="295" r:id="rId35"/>
    <p:sldId id="294" r:id="rId36"/>
    <p:sldId id="278" r:id="rId37"/>
    <p:sldId id="298" r:id="rId38"/>
    <p:sldId id="302" r:id="rId39"/>
    <p:sldId id="297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805"/>
    <a:srgbClr val="CDDAE7"/>
    <a:srgbClr val="02637A"/>
    <a:srgbClr val="004442"/>
    <a:srgbClr val="003366"/>
    <a:srgbClr val="BEDC2A"/>
    <a:srgbClr val="B6EE18"/>
    <a:srgbClr val="530C7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69" autoAdjust="0"/>
  </p:normalViewPr>
  <p:slideViewPr>
    <p:cSldViewPr>
      <p:cViewPr varScale="1">
        <p:scale>
          <a:sx n="112" d="100"/>
          <a:sy n="112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xmlns="" id="{42B531FC-0261-47B7-A932-AE3F810F39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xmlns="" id="{C66F8A23-9F4F-4A89-A430-CE8389BC5B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7A14EB8D-C891-4C3E-9C13-025A713DD7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xmlns="" id="{D1B62B69-EC15-495A-B98C-A9BD402986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xmlns="" id="{4B47C862-A4EC-4DE5-9525-655971A77E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xmlns="" id="{339E5745-361D-4F30-999E-2C8BC4E8A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B5C9CC-D81D-41A4-9009-A64CCBA77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6B256081-A203-488A-8B35-718A6E5B829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D30D7DF3-9D26-46F4-A48F-2393BAF0E6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95269E4B-2CF3-4053-90E4-9C61AC8C25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xmlns="" id="{83686D70-38EA-44A0-AF7C-EFE912775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xmlns="" id="{77398050-6638-41B1-BEB7-17859E99C5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xmlns="" id="{3D45F02E-2EFC-497E-9BF4-EF96469046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id="{C85866C1-E08A-4590-B915-AB0B8C14C1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xmlns="" id="{985B438D-BD52-49FF-8F9D-3F88CA0BB81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xmlns="" id="{9DE81E41-AD4C-40C2-9A78-DD630F30DD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xmlns="" id="{888309B6-97E5-41D5-B5F3-3E1B0E00C1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xmlns="" id="{D3EF344E-ADE7-4597-9E0D-1590992783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xmlns="" id="{E14B10B7-CBBB-4B57-81BB-66C645A2785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xmlns="" id="{F73FC57E-7202-4F2A-8604-484077AA8A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xmlns="" id="{D78E7A20-E0B2-4150-90B9-CA87458BFF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40">
            <a:extLst>
              <a:ext uri="{FF2B5EF4-FFF2-40B4-BE49-F238E27FC236}">
                <a16:creationId xmlns:a16="http://schemas.microsoft.com/office/drawing/2014/main" xmlns="" id="{A848D30C-2A5B-4523-B99B-B46779FD75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8363" y="50800"/>
            <a:ext cx="604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B5504ED-3609-4858-9198-BC16D7AAE2E0}"/>
              </a:ext>
            </a:extLst>
          </p:cNvPr>
          <p:cNvGrpSpPr/>
          <p:nvPr userDrawn="1"/>
        </p:nvGrpSpPr>
        <p:grpSpPr>
          <a:xfrm>
            <a:off x="17343" y="6535848"/>
            <a:ext cx="286840" cy="316182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xmlns="" id="{EB193142-ADE5-4D57-94D6-C97146EA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xmlns="" id="{6ADB7B84-78E5-41EC-BF21-DACECB81B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xmlns="" id="{6FCD902C-84B9-4AD7-B665-03D4C7A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09">
              <a:extLst>
                <a:ext uri="{FF2B5EF4-FFF2-40B4-BE49-F238E27FC236}">
                  <a16:creationId xmlns:a16="http://schemas.microsoft.com/office/drawing/2014/main" xmlns="" id="{C13A8ADF-89CF-4DBC-98A9-CAF86C55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21">
              <a:extLst>
                <a:ext uri="{FF2B5EF4-FFF2-40B4-BE49-F238E27FC236}">
                  <a16:creationId xmlns:a16="http://schemas.microsoft.com/office/drawing/2014/main" xmlns="" id="{FBAE73A1-0B3F-4101-9EB8-9D591BDE3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22">
              <a:extLst>
                <a:ext uri="{FF2B5EF4-FFF2-40B4-BE49-F238E27FC236}">
                  <a16:creationId xmlns:a16="http://schemas.microsoft.com/office/drawing/2014/main" xmlns="" id="{48E2D31C-E073-4A63-AFDD-4E7DD0026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xmlns="" id="{F34653B3-F5D2-4C5E-BC9C-478F9EFD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xmlns="" id="{90B55C95-D87D-4973-86C1-B4060C5B4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8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48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xmlns="" id="{0B05A799-7075-4D53-90F6-465FA88298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xmlns="" id="{35DCFAE7-9C5F-4611-90CF-52741195F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xmlns="" id="{9D182DDC-1BE4-420F-83DD-5D284FE53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D93A3-B731-43E7-9CEE-BD20E4459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9803989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491F583-D281-4595-9471-5494C56B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1BEC5FC-8BBB-43E0-874F-CB446ED305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1E66F-71C0-4BE9-918B-E65CCDC7D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85D2DCFF-FEBB-4E88-9BB6-25738A6E886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03182090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71F3B1D-E6E1-430C-883D-3DAA51D34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4960822-D47F-43EB-92C1-9648D93DD8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F1A3-6E76-4D1E-A280-383F4C4FD6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C71825D8-49B8-4C89-98A1-CE5BD31BC6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0158775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6">
            <a:extLst>
              <a:ext uri="{FF2B5EF4-FFF2-40B4-BE49-F238E27FC236}">
                <a16:creationId xmlns:a16="http://schemas.microsoft.com/office/drawing/2014/main" xmlns="" id="{167264CA-022B-4266-A54E-AD259DAC7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3" y="0"/>
            <a:ext cx="9699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3C83DF-95CF-4B0B-A077-1250FD8A587D}"/>
              </a:ext>
            </a:extLst>
          </p:cNvPr>
          <p:cNvSpPr txBox="1"/>
          <p:nvPr userDrawn="1"/>
        </p:nvSpPr>
        <p:spPr>
          <a:xfrm>
            <a:off x="3638550" y="3567113"/>
            <a:ext cx="11128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张海强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067745"/>
            <a:ext cx="7886700" cy="646331"/>
          </a:xfrm>
          <a:noFill/>
          <a:ln>
            <a:solidFill>
              <a:srgbClr val="769B37"/>
            </a:solidFill>
          </a:ln>
        </p:spPr>
        <p:txBody>
          <a:bodyPr rtlCol="0">
            <a:spAutoFit/>
          </a:bodyPr>
          <a:lstStyle>
            <a:lvl1pPr algn="ctr">
              <a:def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11945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E7641A9-2191-41C0-98F5-9EA43C7F08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A4B5B40-8C97-45EE-A9CF-088AC9E7D4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366D-3F14-4546-8753-895E26203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AFAF1E1D-716A-4853-B953-FB9CF8F068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2057924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908721"/>
            <a:ext cx="7886700" cy="29523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AA78BC9-BF0D-43BC-ACB4-04660ABF50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3FBD46C-7EDE-45EE-B277-38DB1BD0B0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07535-350F-49ED-8967-4FAF92620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A4FA2667-9DDF-4C73-97EA-2735117B4B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0800549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4038600" cy="43106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038600" cy="43106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62347FF-BA5D-4CD4-9A24-B85C12A77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39F1661-905E-4BE5-8637-EAB4EBE510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067EF-105B-4FA0-BB78-8C33BA7E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65F58751-CFA3-430C-A088-52B3E174EB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46138166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15181BD-5717-44A5-886C-473A26ABCA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405E7333-6136-44C6-AA48-A3F7957DC1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B3DFE-1C92-4FA6-8366-A2B46CCAA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A9D41357-46A1-4114-9581-A63C6BC241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07712853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6FE0B0A-31E6-4F76-B17B-C439E19D4E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4FDF9E-196C-48DD-AB63-24AB07D3D3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0AAD-E048-4DCE-B2DB-A39B87FA3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9FC2502C-B692-4949-A2BF-C7014B9846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48379433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963641D-2DC4-44C5-B2E5-BBB70A6EE3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2B489D06-ECD9-4893-A8EE-276835A605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7E37C-4B78-4086-9CBD-78C9129D8D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xmlns="" id="{6F0EDA1F-7087-474A-BAEF-C84A2B68E3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41241197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34966D9-245F-4DCD-94B0-35819BCA9F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724490B-3FE4-4BB4-A4F6-AB5FBD8111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A10BB-D953-4069-92F9-42BD4F152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E6110366-97BC-46E1-A487-396A6C97CB7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5659320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2C399F7-4E52-4EC0-8470-8717372797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435756F-DA05-40BC-8A93-96C507739C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174BE-0BD6-4BFF-A4F8-9853FABA75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4A22D364-F118-42BA-92FA-115CCA59D4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2557389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xmlns="" id="{C25A0BFD-4F69-470B-95EC-4E5DA71987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xmlns="" id="{AFFAE1A0-0E91-40FE-BE66-FACA6AA1D1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79F5271-FF6C-410B-90B6-320003D18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xmlns="" id="{D1E6545A-47E4-47C1-A40C-C056C20CE6E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xmlns="" id="{386E295A-9317-4DB3-95D8-45E41B5B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xmlns="" id="{CEF44649-A6C2-4633-8C81-54818B6C1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xmlns="" id="{23EE73C5-A7C2-415C-95E7-F21FF0E0F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xmlns="" id="{CDAB5966-17F3-43B6-89CD-5B016CF8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xmlns="" id="{4CFD6DDA-2A7B-453D-82EF-55A484C8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xmlns="" id="{B77692E0-9282-48FD-8F05-C1422D91B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xmlns="" id="{C6CF194F-8B4B-4DAC-A250-00A283CBE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xmlns="" id="{4ECF3F1A-680B-44DF-81F6-E129F791F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xmlns="" id="{48942FE5-1904-4907-A5C4-FFAE51211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xmlns="" id="{FD5CEBDD-7356-4365-ADDE-F6A62155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xmlns="" id="{05751D41-616F-4DEB-8514-E16E01E3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xmlns="" id="{92BBF84D-34E7-42F6-A06D-0DF4B37CB4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图片 16">
            <a:extLst>
              <a:ext uri="{FF2B5EF4-FFF2-40B4-BE49-F238E27FC236}">
                <a16:creationId xmlns:a16="http://schemas.microsoft.com/office/drawing/2014/main" xmlns="" id="{C70864B0-8B1A-4F97-9258-01F6EE5A9F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8363" y="50800"/>
            <a:ext cx="604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B3E071B1-DE6A-4423-8F18-FE58859A6083}"/>
              </a:ext>
            </a:extLst>
          </p:cNvPr>
          <p:cNvGrpSpPr/>
          <p:nvPr userDrawn="1"/>
        </p:nvGrpSpPr>
        <p:grpSpPr>
          <a:xfrm>
            <a:off x="17343" y="6535848"/>
            <a:ext cx="286840" cy="316182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19" name="Freeform 104">
              <a:extLst>
                <a:ext uri="{FF2B5EF4-FFF2-40B4-BE49-F238E27FC236}">
                  <a16:creationId xmlns:a16="http://schemas.microsoft.com/office/drawing/2014/main" xmlns="" id="{E4D00D5B-81C0-447F-968D-8B0D7575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06">
              <a:extLst>
                <a:ext uri="{FF2B5EF4-FFF2-40B4-BE49-F238E27FC236}">
                  <a16:creationId xmlns:a16="http://schemas.microsoft.com/office/drawing/2014/main" xmlns="" id="{3CFF31D1-2EB7-49BC-8157-941FE65F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8">
              <a:extLst>
                <a:ext uri="{FF2B5EF4-FFF2-40B4-BE49-F238E27FC236}">
                  <a16:creationId xmlns:a16="http://schemas.microsoft.com/office/drawing/2014/main" xmlns="" id="{7219800F-A2B1-466D-9583-B665E0C0A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9">
              <a:extLst>
                <a:ext uri="{FF2B5EF4-FFF2-40B4-BE49-F238E27FC236}">
                  <a16:creationId xmlns:a16="http://schemas.microsoft.com/office/drawing/2014/main" xmlns="" id="{67397F52-7853-46A4-A1B0-0BECD3C5E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21">
              <a:extLst>
                <a:ext uri="{FF2B5EF4-FFF2-40B4-BE49-F238E27FC236}">
                  <a16:creationId xmlns:a16="http://schemas.microsoft.com/office/drawing/2014/main" xmlns="" id="{0B43020F-4EAE-47F8-B03C-8D7BA9595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xmlns="" id="{3DE0BA14-EF2E-41A0-B8B9-2A4E0C887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xmlns="" id="{8094C4A2-659A-4D52-8AA3-55FFBCD98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4">
              <a:extLst>
                <a:ext uri="{FF2B5EF4-FFF2-40B4-BE49-F238E27FC236}">
                  <a16:creationId xmlns:a16="http://schemas.microsoft.com/office/drawing/2014/main" xmlns="" id="{54A86A46-A338-4792-A26D-80BB3C369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6" r:id="rId12"/>
  </p:sldLayoutIdLst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oj.org/problem?id=268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xmlns="" id="{5A83566C-9B26-47AA-9740-756AC45348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素数</a:t>
            </a:r>
          </a:p>
        </p:txBody>
      </p:sp>
      <p:sp>
        <p:nvSpPr>
          <p:cNvPr id="5123" name="副标题 3">
            <a:extLst>
              <a:ext uri="{FF2B5EF4-FFF2-40B4-BE49-F238E27FC236}">
                <a16:creationId xmlns:a16="http://schemas.microsoft.com/office/drawing/2014/main" xmlns="" id="{4A1E3D10-9510-4CC7-AC24-66AF0F987D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5">
            <a:extLst>
              <a:ext uri="{FF2B5EF4-FFF2-40B4-BE49-F238E27FC236}">
                <a16:creationId xmlns:a16="http://schemas.microsoft.com/office/drawing/2014/main" xmlns="" id="{9524D941-3B93-4E90-92E2-5F24705C4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82FD9081-5A1E-43C0-BB28-815B1FEB6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57338"/>
                <a:ext cx="8686800" cy="4383087"/>
              </a:xfrm>
            </p:spPr>
            <p:txBody>
              <a:bodyPr/>
              <a:lstStyle/>
              <a:p>
                <a:pPr>
                  <a:defRPr/>
                </a:pPr>
                <a:r>
                  <a:rPr lang="zh-CN" altLang="en-US" dirty="0"/>
                  <a:t>对每一个 </a:t>
                </a:r>
                <a:r>
                  <a:rPr lang="en-US" altLang="zh-CN" dirty="0"/>
                  <a:t>p, </a:t>
                </a:r>
                <a:r>
                  <a:rPr lang="zh-CN" altLang="en-US" dirty="0"/>
                  <a:t>要进行 </a:t>
                </a:r>
                <a:r>
                  <a:rPr lang="en-US" altLang="zh-CN" dirty="0"/>
                  <a:t>n/p </a:t>
                </a:r>
                <a:r>
                  <a:rPr lang="zh-CN" altLang="en-US" dirty="0"/>
                  <a:t>次运算，全部加起来，就是 </a:t>
                </a:r>
                <a:r>
                  <a:rPr lang="en-US" altLang="zh-CN" dirty="0"/>
                  <a:t>n * (</a:t>
                </a:r>
                <a:r>
                  <a:rPr lang="zh-CN" altLang="en-US" dirty="0"/>
                  <a:t>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/>
                </a:r>
                <a:r>
                  <a:rPr lang="en-US" altLang="zh-CN" dirty="0"/>
                  <a:t/>
                </a:r>
                <a:r>
                  <a:rPr lang="zh-CN" altLang="en-US" dirty="0"/>
                  <a:t>之间的 </a:t>
                </a:r>
                <a:r>
                  <a:rPr lang="en-US" altLang="zh-CN" dirty="0"/>
                  <a:t>1/p </a:t>
                </a:r>
                <a:r>
                  <a:rPr lang="zh-CN" altLang="en-US" dirty="0"/>
                  <a:t>之和</a:t>
                </a:r>
                <a:r>
                  <a:rPr lang="en-US" altLang="zh-CN" dirty="0"/>
                  <a:t>) </a:t>
                </a:r>
              </a:p>
              <a:p>
                <a:pPr>
                  <a:defRPr/>
                </a:pPr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(</a:t>
                </a:r>
                <a:r>
                  <a:rPr lang="zh-CN" altLang="en-US" dirty="0"/>
                  <a:t>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之间的 </a:t>
                </a:r>
                <a:r>
                  <a:rPr lang="en-US" altLang="zh-CN" dirty="0"/>
                  <a:t>1/p </a:t>
                </a:r>
                <a:r>
                  <a:rPr lang="zh-CN" altLang="en-US" dirty="0"/>
                  <a:t>之和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loglog</a:t>
                </a:r>
                <a:r>
                  <a:rPr lang="en-US" altLang="zh-CN" dirty="0"/>
                  <a:t> n) </a:t>
                </a:r>
                <a:r>
                  <a:rPr lang="zh-CN" altLang="en-US" dirty="0"/>
                  <a:t>的，这个结论相对常见，网上没找到好的解释。简单讲就是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之间的 </a:t>
                </a:r>
                <a:r>
                  <a:rPr lang="en-US" altLang="zh-CN" dirty="0"/>
                  <a:t>1/p </a:t>
                </a:r>
                <a:r>
                  <a:rPr lang="zh-CN" altLang="en-US" dirty="0"/>
                  <a:t>之和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约等于 </a:t>
                </a:r>
                <a:r>
                  <a:rPr lang="en-US" altLang="zh-CN" dirty="0"/>
                  <a:t>log (</a:t>
                </a:r>
                <a:r>
                  <a:rPr lang="zh-CN" altLang="en-US" dirty="0"/>
                  <a:t>对所有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之间的 </a:t>
                </a:r>
                <a:r>
                  <a:rPr lang="en-US" altLang="zh-CN" dirty="0"/>
                  <a:t>1/k </a:t>
                </a:r>
                <a:r>
                  <a:rPr lang="zh-CN" altLang="en-US" dirty="0"/>
                  <a:t>之和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后者是 </a:t>
                </a:r>
                <a:r>
                  <a:rPr lang="en-US" altLang="zh-CN" dirty="0"/>
                  <a:t>log n, </a:t>
                </a:r>
                <a:r>
                  <a:rPr lang="zh-CN" altLang="en-US" dirty="0"/>
                  <a:t>所以前者就是 </a:t>
                </a:r>
                <a:r>
                  <a:rPr lang="en-US" altLang="zh-CN" dirty="0" err="1"/>
                  <a:t>loglog</a:t>
                </a:r>
                <a:r>
                  <a:rPr lang="en-US" altLang="zh-CN" dirty="0"/>
                  <a:t> n.</a:t>
                </a:r>
                <a:endParaRPr lang="zh-CN" altLang="en-US" dirty="0"/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xmlns="" id="{82FD9081-5A1E-43C0-BB28-815B1FEB6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57338"/>
                <a:ext cx="8686800" cy="4383087"/>
              </a:xfrm>
              <a:blipFill>
                <a:blip r:embed="rId2"/>
                <a:stretch>
                  <a:fillRect l="-982" t="-2225" r="-1333" b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324B82-9F2E-4B99-BE26-D0B335FDB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欧拉线性筛法求素数</a:t>
            </a:r>
            <a:br>
              <a:rPr lang="zh-CN" altLang="en-US" dirty="0"/>
            </a:br>
            <a:r>
              <a:rPr lang="zh-CN" altLang="en-US" dirty="0"/>
              <a:t>  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363" name="副标题 5">
            <a:extLst>
              <a:ext uri="{FF2B5EF4-FFF2-40B4-BE49-F238E27FC236}">
                <a16:creationId xmlns:a16="http://schemas.microsoft.com/office/drawing/2014/main" xmlns="" id="{536C9EC5-8C61-403E-915C-50AF2C15CE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xmlns="" id="{CE90C6F1-F4BA-4E86-ADF2-9D1979E52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欧拉线性筛法思想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8C75082-C48B-4A3C-8AFC-5EF7335C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000" dirty="0">
                <a:latin typeface="+mj-ea"/>
                <a:ea typeface="+mj-ea"/>
              </a:rPr>
              <a:t>1.</a:t>
            </a:r>
            <a:r>
              <a:rPr lang="zh-CN" altLang="en-US" sz="2000" dirty="0">
                <a:latin typeface="+mj-ea"/>
                <a:ea typeface="+mj-ea"/>
              </a:rPr>
              <a:t>当一个数为素数的时候，它的倍数肯定不是素数。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000" dirty="0">
                <a:latin typeface="+mj-ea"/>
                <a:ea typeface="+mj-ea"/>
              </a:rPr>
              <a:t>2.</a:t>
            </a:r>
            <a:r>
              <a:rPr lang="zh-CN" altLang="en-US" sz="2000" dirty="0">
                <a:latin typeface="+mj-ea"/>
                <a:ea typeface="+mj-ea"/>
              </a:rPr>
              <a:t>从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开始通过乘积筛掉所有的合数。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000" dirty="0">
                <a:latin typeface="+mj-ea"/>
                <a:ea typeface="+mj-ea"/>
              </a:rPr>
              <a:t> 将所有合数标记，保证不被重复筛除，时间复杂度为</a:t>
            </a:r>
            <a:r>
              <a:rPr lang="en-US" altLang="zh-CN" sz="2000" dirty="0">
                <a:latin typeface="+mj-ea"/>
                <a:ea typeface="+mj-ea"/>
              </a:rPr>
              <a:t>O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）。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000" dirty="0">
                <a:latin typeface="+mj-ea"/>
                <a:ea typeface="+mj-ea"/>
              </a:rPr>
              <a:t>如何能保证不重复筛除呢？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62374D-DD3E-4313-8F11-25BA0A40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8842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欧拉线性筛法思想  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F90F66-7B2C-403E-89B1-DA2F05F9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400" dirty="0"/>
              <a:t>每一个合数的最小因子，肯定是素数；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b="1" dirty="0"/>
              <a:t>          </a:t>
            </a:r>
            <a:r>
              <a:rPr lang="en-US" altLang="zh-CN" sz="2400" dirty="0"/>
              <a:t>N=P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c1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c2</a:t>
            </a:r>
            <a:r>
              <a:rPr lang="en-US" altLang="zh-CN" sz="2400" dirty="0"/>
              <a:t>......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baseline="30000" dirty="0" err="1"/>
              <a:t>cn</a:t>
            </a:r>
            <a:r>
              <a:rPr lang="en-US" altLang="zh-CN" sz="2400" b="1" dirty="0"/>
              <a:t>, pi</a:t>
            </a:r>
            <a:r>
              <a:rPr lang="zh-CN" altLang="en-US" sz="2400" b="1" dirty="0"/>
              <a:t>都是素数（</a:t>
            </a:r>
            <a:r>
              <a:rPr lang="en-US" altLang="zh-CN" sz="2400" b="1" dirty="0"/>
              <a:t>2&lt;=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&lt;=n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>
              <a:defRPr/>
            </a:pPr>
            <a:r>
              <a:rPr lang="zh-CN" altLang="en-US" sz="2400" b="1" dirty="0"/>
              <a:t>如</a:t>
            </a:r>
            <a:r>
              <a:rPr lang="en-US" altLang="zh-CN" sz="2400" b="1" dirty="0"/>
              <a:t>12=3*4=2*2*3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每一个合数都只通过最小因子</a:t>
            </a:r>
            <a:r>
              <a:rPr lang="en-US" altLang="zh-CN" sz="2400" dirty="0"/>
              <a:t>p1</a:t>
            </a:r>
            <a:r>
              <a:rPr lang="zh-CN" altLang="en-US" sz="2400" dirty="0"/>
              <a:t>被筛掉。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算法流程：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1.</a:t>
            </a:r>
            <a:r>
              <a:rPr lang="zh-CN" altLang="en-US" sz="2400" dirty="0"/>
              <a:t>从</a:t>
            </a:r>
            <a:r>
              <a:rPr lang="en-US" altLang="zh-CN" sz="2400" dirty="0"/>
              <a:t>2</a:t>
            </a:r>
            <a:r>
              <a:rPr lang="zh-CN" altLang="en-US" sz="2400" dirty="0"/>
              <a:t>开始枚举所有数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2.    </a:t>
            </a:r>
            <a:r>
              <a:rPr lang="zh-CN" altLang="en-US" sz="2400" dirty="0"/>
              <a:t>没被筛掉的都加入到素数集合</a:t>
            </a:r>
            <a:r>
              <a:rPr lang="en-US" altLang="zh-CN" sz="2400" dirty="0"/>
              <a:t>P</a:t>
            </a:r>
          </a:p>
          <a:p>
            <a:pPr>
              <a:defRPr/>
            </a:pPr>
            <a:r>
              <a:rPr lang="en-US" altLang="zh-CN" sz="2400" dirty="0"/>
              <a:t>3.      </a:t>
            </a:r>
            <a:r>
              <a:rPr lang="zh-CN" altLang="en-US" sz="2400" dirty="0"/>
              <a:t>枚举所有在集合</a:t>
            </a:r>
            <a:r>
              <a:rPr lang="en-US" altLang="zh-CN" sz="2400" dirty="0"/>
              <a:t>P</a:t>
            </a:r>
            <a:r>
              <a:rPr lang="zh-CN" altLang="en-US" sz="2400" dirty="0"/>
              <a:t>中的所有素数</a:t>
            </a:r>
            <a:r>
              <a:rPr lang="en-US" altLang="zh-CN" sz="2400" dirty="0" err="1"/>
              <a:t>Pj</a:t>
            </a:r>
            <a:r>
              <a:rPr lang="en-US" altLang="zh-CN" sz="2400" dirty="0"/>
              <a:t>(</a:t>
            </a:r>
            <a:r>
              <a:rPr lang="zh-CN" altLang="en-US" sz="2400" dirty="0"/>
              <a:t>作为最小因子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4.          </a:t>
            </a:r>
            <a:r>
              <a:rPr lang="zh-CN" altLang="en-US" sz="2400" dirty="0"/>
              <a:t>筛掉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</a:t>
            </a:r>
            <a:r>
              <a:rPr lang="en-US" altLang="zh-CN" sz="2400" dirty="0" err="1"/>
              <a:t>Pj</a:t>
            </a:r>
            <a:r>
              <a:rPr lang="zh-CN" altLang="en-US" sz="2400" dirty="0"/>
              <a:t>合数，当</a:t>
            </a:r>
            <a:r>
              <a:rPr lang="en-US" altLang="zh-CN" sz="2400" dirty="0" err="1"/>
              <a:t>i%pj</a:t>
            </a:r>
            <a:r>
              <a:rPr lang="en-US" altLang="zh-CN" sz="2400" dirty="0"/>
              <a:t>==0</a:t>
            </a:r>
            <a:r>
              <a:rPr lang="zh-CN" altLang="en-US" sz="2400" dirty="0"/>
              <a:t>时，跳出素数枚举，继续</a:t>
            </a:r>
            <a:r>
              <a:rPr lang="en-US" altLang="zh-CN" sz="2400" dirty="0"/>
              <a:t>1</a:t>
            </a:r>
          </a:p>
          <a:p>
            <a:pPr>
              <a:defRPr/>
            </a:pPr>
            <a:r>
              <a:rPr lang="en-US" altLang="zh-CN" sz="2400" dirty="0"/>
              <a:t>              </a:t>
            </a:r>
            <a:endParaRPr lang="zh-CN" altLang="en-US" sz="2400" dirty="0"/>
          </a:p>
        </p:txBody>
      </p:sp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D37710-ADFB-4CB0-B452-E74F8221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620713"/>
            <a:ext cx="8229600" cy="352901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(vis, false, </a:t>
            </a:r>
            <a:r>
              <a:rPr lang="en-US" altLang="zh-CN" sz="18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(vis));//</a:t>
            </a:r>
            <a:r>
              <a:rPr lang="zh-CN" alt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(prime, 0, </a:t>
            </a:r>
            <a:r>
              <a:rPr lang="en-US" altLang="zh-CN" sz="18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(prime));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for(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2; 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&lt;= n; 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++) </a:t>
            </a: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//</a:t>
            </a:r>
            <a:r>
              <a:rPr lang="zh-CN" altLang="en-US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枚举所有数</a:t>
            </a:r>
            <a:endParaRPr lang="en-US" altLang="zh-CN" sz="1867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if(!vis[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])                              //</a:t>
            </a:r>
            <a:r>
              <a:rPr lang="zh-CN" altLang="en-US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没有被筛除，即为素数</a:t>
            </a:r>
            <a:endParaRPr lang="en-US" altLang="zh-CN" sz="1867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prime[++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cnt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= 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     //</a:t>
            </a:r>
            <a:r>
              <a:rPr lang="zh-CN" altLang="en-US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纪录素数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~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for(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j = 1; j&lt;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cnt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&amp;&amp; 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*prime[j]&lt;=n; 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j++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altLang="zh-C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枚举每一个最小素因子</a:t>
            </a:r>
            <a:endParaRPr lang="en-US" altLang="zh-CN" sz="1867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vis[</a:t>
            </a:r>
            <a:r>
              <a:rPr lang="en-US" altLang="zh-CN" sz="1867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*prime[j]] = true;   //</a:t>
            </a:r>
            <a:r>
              <a:rPr lang="zh-CN" altLang="en-US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乘积为合数，标记</a:t>
            </a:r>
            <a:r>
              <a:rPr lang="zh-CN" alt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筛除</a:t>
            </a:r>
            <a:endParaRPr lang="zh-CN" altLang="en-US" sz="1867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67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</a:t>
            </a:r>
            <a:r>
              <a:rPr lang="en-US" altLang="zh-CN" sz="1867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if(</a:t>
            </a:r>
            <a:r>
              <a:rPr lang="en-US" altLang="zh-CN" sz="1867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867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% prime[j] == 0) break;   //</a:t>
            </a:r>
            <a:r>
              <a:rPr lang="zh-CN" altLang="en-US" sz="1867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线性筛关键所在。</a:t>
            </a:r>
            <a:endParaRPr lang="en-US" altLang="zh-CN" sz="1867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67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}</a:t>
            </a:r>
            <a:endParaRPr lang="zh-CN" altLang="en-US" sz="1867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0080D22-F0C5-4E65-8C08-F75D606A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581525"/>
            <a:ext cx="8131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      当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是</a:t>
            </a:r>
            <a:r>
              <a:rPr lang="en-US" altLang="zh-CN" sz="2000" dirty="0"/>
              <a:t>prime[j]</a:t>
            </a:r>
            <a:r>
              <a:rPr lang="zh-CN" altLang="en-US" sz="2000" dirty="0"/>
              <a:t>的整数倍时，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*prime[j+1]</a:t>
            </a:r>
            <a:r>
              <a:rPr lang="zh-CN" altLang="en-US" sz="2000" dirty="0"/>
              <a:t>肯定在后面被</a:t>
            </a:r>
            <a:r>
              <a:rPr lang="en-US" altLang="zh-CN" sz="2000" dirty="0"/>
              <a:t>prime[j]</a:t>
            </a:r>
            <a:r>
              <a:rPr lang="zh-CN" altLang="en-US" sz="2000" dirty="0"/>
              <a:t>筛掉，跳出循环。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     设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=prime[j]*K</a:t>
            </a:r>
            <a:r>
              <a:rPr lang="zh-CN" altLang="en-US" sz="2000" dirty="0"/>
              <a:t>，所以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*prime[j+1]=prime[j]*k</a:t>
            </a:r>
            <a:r>
              <a:rPr lang="zh-CN" altLang="en-US" sz="2000" dirty="0"/>
              <a:t>*</a:t>
            </a:r>
            <a:r>
              <a:rPr lang="en-US" altLang="zh-CN" sz="2000" dirty="0"/>
              <a:t>prime[j+1] </a:t>
            </a:r>
            <a:r>
              <a:rPr lang="zh-CN" altLang="en-US" sz="2000" dirty="0"/>
              <a:t>。而 </a:t>
            </a:r>
            <a:r>
              <a:rPr lang="en-US" altLang="zh-CN" sz="2000" dirty="0"/>
              <a:t>prime[j] </a:t>
            </a:r>
            <a:r>
              <a:rPr lang="zh-CN" altLang="en-US" sz="2000" dirty="0"/>
              <a:t>必定小于 </a:t>
            </a:r>
            <a:r>
              <a:rPr lang="en-US" altLang="zh-CN" sz="2000" dirty="0"/>
              <a:t>prime[j+1]</a:t>
            </a:r>
            <a:r>
              <a:rPr lang="zh-CN" altLang="en-US" sz="2000" dirty="0"/>
              <a:t>，所以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*prime[j+1] </a:t>
            </a:r>
            <a:r>
              <a:rPr lang="zh-CN" altLang="en-US" sz="2000" dirty="0"/>
              <a:t>必定会在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*prime[j+1]</a:t>
            </a:r>
            <a:r>
              <a:rPr lang="zh-CN" altLang="en-US" sz="2000" dirty="0"/>
              <a:t>时，被</a:t>
            </a:r>
            <a:r>
              <a:rPr lang="en-US" altLang="zh-CN" sz="2000" dirty="0"/>
              <a:t>prime[j]</a:t>
            </a:r>
            <a:r>
              <a:rPr lang="zh-CN" altLang="en-US" sz="2000" dirty="0"/>
              <a:t> 筛掉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7A37A01-02AA-446E-989F-B16FAA215724}"/>
              </a:ext>
            </a:extLst>
          </p:cNvPr>
          <p:cNvSpPr/>
          <p:nvPr/>
        </p:nvSpPr>
        <p:spPr>
          <a:xfrm>
            <a:off x="614363" y="4076700"/>
            <a:ext cx="7943850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133" dirty="0"/>
              <a:t>第一轮时，</a:t>
            </a:r>
            <a:r>
              <a:rPr lang="en-US" altLang="zh-CN" sz="2133" dirty="0" err="1"/>
              <a:t>i</a:t>
            </a:r>
            <a:r>
              <a:rPr lang="en-US" altLang="zh-CN" sz="2133" dirty="0"/>
              <a:t>=2</a:t>
            </a:r>
            <a:r>
              <a:rPr lang="zh-CN" altLang="en-US" sz="2133" dirty="0"/>
              <a:t>，只有</a:t>
            </a:r>
            <a:r>
              <a:rPr lang="en-US" altLang="zh-CN" sz="2133" dirty="0"/>
              <a:t>2</a:t>
            </a:r>
            <a:r>
              <a:rPr lang="zh-CN" altLang="en-US" sz="2133" dirty="0"/>
              <a:t>一个素数，所以只筛掉</a:t>
            </a:r>
            <a:r>
              <a:rPr lang="en-US" altLang="zh-CN" sz="2133" dirty="0"/>
              <a:t>4</a:t>
            </a:r>
          </a:p>
          <a:p>
            <a:pPr>
              <a:defRPr/>
            </a:pPr>
            <a:r>
              <a:rPr lang="zh-CN" altLang="en-US" sz="2133" dirty="0"/>
              <a:t>第二轮时，</a:t>
            </a:r>
            <a:r>
              <a:rPr lang="en-US" altLang="zh-CN" sz="2133" dirty="0" err="1"/>
              <a:t>i</a:t>
            </a:r>
            <a:r>
              <a:rPr lang="en-US" altLang="zh-CN" sz="2133" dirty="0"/>
              <a:t>=3</a:t>
            </a:r>
            <a:r>
              <a:rPr lang="zh-CN" altLang="en-US" sz="2133" dirty="0"/>
              <a:t>，有</a:t>
            </a:r>
            <a:r>
              <a:rPr lang="en-US" altLang="zh-CN" sz="2133" dirty="0"/>
              <a:t>2</a:t>
            </a:r>
            <a:r>
              <a:rPr lang="zh-CN" altLang="en-US" sz="2133" dirty="0"/>
              <a:t>，</a:t>
            </a:r>
            <a:r>
              <a:rPr lang="en-US" altLang="zh-CN" sz="2133" dirty="0"/>
              <a:t>3</a:t>
            </a:r>
            <a:r>
              <a:rPr lang="zh-CN" altLang="en-US" sz="2133" dirty="0"/>
              <a:t>两个素数，</a:t>
            </a:r>
            <a:r>
              <a:rPr lang="en-US" altLang="zh-CN" sz="2133" dirty="0"/>
              <a:t>2</a:t>
            </a:r>
            <a:r>
              <a:rPr lang="zh-CN" altLang="en-US" sz="2133" dirty="0"/>
              <a:t>筛掉</a:t>
            </a:r>
            <a:r>
              <a:rPr lang="en-US" altLang="zh-CN" sz="2133" dirty="0"/>
              <a:t>6</a:t>
            </a:r>
            <a:r>
              <a:rPr lang="zh-CN" altLang="en-US" sz="2133" dirty="0"/>
              <a:t>，然后</a:t>
            </a:r>
            <a:r>
              <a:rPr lang="en-US" altLang="zh-CN" sz="2133" dirty="0"/>
              <a:t>3</a:t>
            </a:r>
            <a:r>
              <a:rPr lang="zh-CN" altLang="en-US" sz="2133" dirty="0"/>
              <a:t>筛掉</a:t>
            </a:r>
            <a:r>
              <a:rPr lang="en-US" altLang="zh-CN" sz="2133" dirty="0"/>
              <a:t>9</a:t>
            </a:r>
            <a:r>
              <a:rPr lang="zh-CN" altLang="en-US" sz="2133" dirty="0"/>
              <a:t>。</a:t>
            </a:r>
            <a:endParaRPr lang="en-US" altLang="zh-CN" sz="2133" dirty="0"/>
          </a:p>
          <a:p>
            <a:pPr>
              <a:defRPr/>
            </a:pPr>
            <a:r>
              <a:rPr lang="zh-CN" altLang="en-US" sz="2133" dirty="0"/>
              <a:t>第三轮时，</a:t>
            </a:r>
            <a:r>
              <a:rPr lang="en-US" altLang="zh-CN" sz="2133" dirty="0" err="1"/>
              <a:t>i</a:t>
            </a:r>
            <a:r>
              <a:rPr lang="en-US" altLang="zh-CN" sz="2133" dirty="0"/>
              <a:t>=4</a:t>
            </a:r>
            <a:r>
              <a:rPr lang="zh-CN" altLang="en-US" sz="2133" dirty="0"/>
              <a:t>，</a:t>
            </a:r>
            <a:r>
              <a:rPr lang="en-US" altLang="zh-CN" sz="2133" dirty="0"/>
              <a:t>4*2</a:t>
            </a:r>
            <a:r>
              <a:rPr lang="zh-CN" altLang="en-US" sz="2133" dirty="0"/>
              <a:t>筛掉</a:t>
            </a:r>
            <a:r>
              <a:rPr lang="en-US" altLang="zh-CN" sz="2133" dirty="0"/>
              <a:t>8</a:t>
            </a:r>
            <a:r>
              <a:rPr lang="zh-CN" altLang="en-US" sz="2133" dirty="0"/>
              <a:t>，而此时 </a:t>
            </a:r>
            <a:r>
              <a:rPr lang="en-US" altLang="zh-CN" sz="2133" dirty="0" err="1"/>
              <a:t>i</a:t>
            </a:r>
            <a:r>
              <a:rPr lang="en-US" altLang="zh-CN" sz="2133" dirty="0"/>
              <a:t> % 2</a:t>
            </a:r>
            <a:r>
              <a:rPr lang="zh-CN" altLang="en-US" sz="2133" dirty="0"/>
              <a:t>等于</a:t>
            </a:r>
            <a:r>
              <a:rPr lang="en-US" altLang="zh-CN" sz="2133" dirty="0"/>
              <a:t>0</a:t>
            </a:r>
            <a:r>
              <a:rPr lang="zh-CN" altLang="en-US" sz="2133" dirty="0"/>
              <a:t>，跳出内层循环。</a:t>
            </a:r>
            <a:endParaRPr lang="en-US" altLang="zh-CN" sz="2133" dirty="0"/>
          </a:p>
          <a:p>
            <a:pPr>
              <a:defRPr/>
            </a:pPr>
            <a:r>
              <a:rPr lang="zh-CN" altLang="en-US" sz="2133" dirty="0"/>
              <a:t>否则的话，就会筛掉</a:t>
            </a:r>
            <a:r>
              <a:rPr lang="en-US" altLang="zh-CN" sz="2133" dirty="0"/>
              <a:t>12</a:t>
            </a:r>
            <a:r>
              <a:rPr lang="zh-CN" altLang="en-US" sz="2133" dirty="0"/>
              <a:t>，而我们知道，</a:t>
            </a:r>
            <a:r>
              <a:rPr lang="en-US" altLang="zh-CN" sz="2133" dirty="0"/>
              <a:t>12</a:t>
            </a:r>
            <a:r>
              <a:rPr lang="zh-CN" altLang="en-US" sz="2133" dirty="0"/>
              <a:t>应该在</a:t>
            </a:r>
            <a:r>
              <a:rPr lang="en-US" altLang="zh-CN" sz="2133" dirty="0" err="1"/>
              <a:t>i</a:t>
            </a:r>
            <a:r>
              <a:rPr lang="en-US" altLang="zh-CN" sz="2133" dirty="0"/>
              <a:t>=6,</a:t>
            </a:r>
            <a:r>
              <a:rPr lang="zh-CN" altLang="en-US" sz="2133" dirty="0"/>
              <a:t>素因子为</a:t>
            </a:r>
            <a:r>
              <a:rPr lang="en-US" altLang="zh-CN" sz="2133" dirty="0"/>
              <a:t>2</a:t>
            </a:r>
            <a:r>
              <a:rPr lang="zh-CN" altLang="en-US" sz="2133" dirty="0"/>
              <a:t>的时候筛掉，而不是素因子是</a:t>
            </a:r>
            <a:r>
              <a:rPr lang="en-US" altLang="zh-CN" sz="2133" dirty="0"/>
              <a:t>3</a:t>
            </a:r>
            <a:r>
              <a:rPr lang="zh-CN" altLang="en-US" sz="2133" dirty="0"/>
              <a:t>或</a:t>
            </a:r>
            <a:r>
              <a:rPr lang="en-US" altLang="zh-CN" sz="2133" dirty="0"/>
              <a:t>4</a:t>
            </a:r>
            <a:r>
              <a:rPr lang="zh-CN" altLang="en-US" sz="2133" dirty="0"/>
              <a:t>的时候被筛掉，这样一来保证了时复杂度。</a:t>
            </a:r>
            <a:endParaRPr lang="zh-CN" altLang="en-US" sz="2133" dirty="0">
              <a:latin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0849C965-C595-462F-AA68-802DDBF04401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1052513"/>
          <a:ext cx="8164509" cy="246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7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004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48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2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3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4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5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6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7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8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9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10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11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12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13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14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15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16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17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18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19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20</a:t>
                      </a:r>
                      <a:endParaRPr lang="zh-CN" altLang="en-US" sz="11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O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X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O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X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X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X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4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121936" marR="121936" marT="60957" marB="60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4">
            <a:extLst>
              <a:ext uri="{FF2B5EF4-FFF2-40B4-BE49-F238E27FC236}">
                <a16:creationId xmlns:a16="http://schemas.microsoft.com/office/drawing/2014/main" xmlns="" id="{FC5B4B83-E528-45EC-9E40-F51E0DA5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B104186-56BB-4E94-8402-31D3A9A3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133" dirty="0">
                <a:latin typeface="+mj-ea"/>
              </a:rPr>
              <a:t>利用每个合数必有一个最小素因子，每个合数仅被它的最小素因子筛去，正好只筛一次。所以为线性时间</a:t>
            </a:r>
            <a:r>
              <a:rPr lang="en-US" altLang="zh-CN" sz="2133" dirty="0">
                <a:latin typeface="+mj-ea"/>
              </a:rPr>
              <a:t>O(n)</a:t>
            </a:r>
            <a:r>
              <a:rPr lang="zh-CN" altLang="en-US" sz="2133" dirty="0">
                <a:latin typeface="+mj-ea"/>
              </a:rPr>
              <a:t> 。</a:t>
            </a:r>
            <a:endParaRPr lang="en-US" altLang="zh-CN" sz="2133" dirty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5798B2-C46C-40A5-825E-39E5AE5C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/*</a:t>
            </a:r>
            <a:r>
              <a:rPr lang="zh-CN" altLang="en-US" sz="2000" dirty="0">
                <a:latin typeface="+mj-ea"/>
                <a:ea typeface="+mj-ea"/>
              </a:rPr>
              <a:t>求小于等于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的素数的个数*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#include&lt;</a:t>
            </a:r>
            <a:r>
              <a:rPr lang="en-US" altLang="zh-CN" sz="2000" dirty="0" err="1">
                <a:latin typeface="+mj-ea"/>
                <a:ea typeface="+mj-ea"/>
              </a:rPr>
              <a:t>stdio.h</a:t>
            </a:r>
            <a:r>
              <a:rPr lang="en-US" altLang="zh-CN" sz="2000" dirty="0">
                <a:latin typeface="+mj-ea"/>
                <a:ea typeface="+mj-ea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#include&lt;</a:t>
            </a:r>
            <a:r>
              <a:rPr lang="en-US" altLang="zh-CN" sz="2000" dirty="0" err="1">
                <a:latin typeface="+mj-ea"/>
                <a:ea typeface="+mj-ea"/>
              </a:rPr>
              <a:t>string.h</a:t>
            </a:r>
            <a:r>
              <a:rPr lang="en-US" altLang="zh-CN" sz="2000" dirty="0">
                <a:latin typeface="+mj-ea"/>
                <a:ea typeface="+mj-ea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using namespace </a:t>
            </a:r>
            <a:r>
              <a:rPr lang="en-US" altLang="zh-CN" sz="2000" dirty="0" err="1">
                <a:latin typeface="+mj-ea"/>
                <a:ea typeface="+mj-ea"/>
              </a:rPr>
              <a:t>std</a:t>
            </a:r>
            <a:r>
              <a:rPr lang="en-US" altLang="zh-CN" sz="2000" dirty="0">
                <a:latin typeface="+mj-ea"/>
                <a:ea typeface="+mj-ea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latin typeface="+mj-ea"/>
                <a:ea typeface="+mj-ea"/>
              </a:rPr>
              <a:t>int</a:t>
            </a:r>
            <a:r>
              <a:rPr lang="en-US" altLang="zh-CN" sz="2000" dirty="0">
                <a:latin typeface="+mj-ea"/>
                <a:ea typeface="+mj-ea"/>
              </a:rPr>
              <a:t> main()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    </a:t>
            </a:r>
            <a:r>
              <a:rPr lang="en-US" altLang="zh-CN" sz="2000" dirty="0" err="1">
                <a:latin typeface="+mj-ea"/>
                <a:ea typeface="+mj-ea"/>
              </a:rPr>
              <a:t>int</a:t>
            </a:r>
            <a:r>
              <a:rPr lang="en-US" altLang="zh-CN" sz="2000" dirty="0">
                <a:latin typeface="+mj-ea"/>
                <a:ea typeface="+mj-ea"/>
              </a:rPr>
              <a:t> n, </a:t>
            </a:r>
            <a:r>
              <a:rPr lang="en-US" altLang="zh-CN" sz="2000" dirty="0" err="1">
                <a:latin typeface="+mj-ea"/>
                <a:ea typeface="+mj-ea"/>
              </a:rPr>
              <a:t>cnt</a:t>
            </a:r>
            <a:r>
              <a:rPr lang="en-US" altLang="zh-CN" sz="2000" dirty="0">
                <a:latin typeface="+mj-ea"/>
                <a:ea typeface="+mj-ea"/>
              </a:rPr>
              <a:t> = 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    </a:t>
            </a:r>
            <a:r>
              <a:rPr lang="en-US" altLang="zh-CN" sz="2000" dirty="0" err="1">
                <a:latin typeface="+mj-ea"/>
                <a:ea typeface="+mj-ea"/>
              </a:rPr>
              <a:t>int</a:t>
            </a:r>
            <a:r>
              <a:rPr lang="en-US" altLang="zh-CN" sz="2000" dirty="0">
                <a:latin typeface="+mj-ea"/>
                <a:ea typeface="+mj-ea"/>
              </a:rPr>
              <a:t> prime[100001]; //</a:t>
            </a:r>
            <a:r>
              <a:rPr lang="zh-CN" altLang="en-US" sz="2000" dirty="0">
                <a:latin typeface="+mj-ea"/>
                <a:ea typeface="+mj-ea"/>
              </a:rPr>
              <a:t>存素数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j-ea"/>
                <a:ea typeface="+mj-ea"/>
              </a:rPr>
              <a:t>    </a:t>
            </a:r>
            <a:r>
              <a:rPr lang="en-US" altLang="zh-CN" sz="2000" dirty="0">
                <a:latin typeface="+mj-ea"/>
                <a:ea typeface="+mj-ea"/>
              </a:rPr>
              <a:t>bool vis[100001]; //</a:t>
            </a:r>
            <a:r>
              <a:rPr lang="zh-CN" altLang="en-US" sz="2000" dirty="0">
                <a:latin typeface="+mj-ea"/>
                <a:ea typeface="+mj-ea"/>
              </a:rPr>
              <a:t>标记素数的倍数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j-ea"/>
                <a:ea typeface="+mj-ea"/>
              </a:rPr>
              <a:t>    </a:t>
            </a:r>
            <a:r>
              <a:rPr lang="en-US" altLang="zh-CN" sz="2000" dirty="0" err="1">
                <a:latin typeface="+mj-ea"/>
                <a:ea typeface="+mj-ea"/>
              </a:rPr>
              <a:t>scanf</a:t>
            </a:r>
            <a:r>
              <a:rPr lang="en-US" altLang="zh-CN" sz="2000" dirty="0">
                <a:latin typeface="+mj-ea"/>
                <a:ea typeface="+mj-ea"/>
              </a:rPr>
              <a:t>("%d", &amp;n);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err="1">
                <a:latin typeface="+mj-ea"/>
                <a:ea typeface="+mj-ea"/>
              </a:rPr>
              <a:t>printf</a:t>
            </a:r>
            <a:r>
              <a:rPr lang="en-US" altLang="zh-CN" sz="2000" dirty="0">
                <a:latin typeface="+mj-ea"/>
                <a:ea typeface="+mj-ea"/>
              </a:rPr>
              <a:t>("%d\n", </a:t>
            </a:r>
            <a:r>
              <a:rPr lang="en-US" altLang="zh-CN" sz="2000" dirty="0" err="1">
                <a:latin typeface="+mj-ea"/>
                <a:ea typeface="+mj-ea"/>
              </a:rPr>
              <a:t>cnt</a:t>
            </a:r>
            <a:r>
              <a:rPr lang="en-US" altLang="zh-CN" sz="2000" dirty="0">
                <a:latin typeface="+mj-ea"/>
                <a:ea typeface="+mj-ea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    return 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}</a:t>
            </a:r>
          </a:p>
          <a:p>
            <a:pPr>
              <a:defRPr/>
            </a:pP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000" dirty="0">
              <a:latin typeface="+mj-ea"/>
              <a:ea typeface="+mj-ea"/>
            </a:endParaRPr>
          </a:p>
          <a:p>
            <a:pPr>
              <a:defRPr/>
            </a:pP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>
            <a:extLst>
              <a:ext uri="{FF2B5EF4-FFF2-40B4-BE49-F238E27FC236}">
                <a16:creationId xmlns:a16="http://schemas.microsoft.com/office/drawing/2014/main" xmlns="" id="{215CDECD-703C-4D36-AFB1-6800658935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质因数分解</a:t>
            </a:r>
          </a:p>
        </p:txBody>
      </p:sp>
      <p:sp>
        <p:nvSpPr>
          <p:cNvPr id="22531" name="副标题 4">
            <a:extLst>
              <a:ext uri="{FF2B5EF4-FFF2-40B4-BE49-F238E27FC236}">
                <a16:creationId xmlns:a16="http://schemas.microsoft.com/office/drawing/2014/main" xmlns="" id="{9B824135-DFA8-4411-B1AF-1118DA68CA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xmlns="" id="{0280C02D-7A89-4DF4-B5F2-A9E01B02D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质因数分解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3FACB251-9D0B-46E1-970B-3ED57241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唯一分解定理：任何一个大于</a:t>
            </a:r>
            <a:r>
              <a:rPr lang="en-US" altLang="zh-CN" dirty="0"/>
              <a:t>1</a:t>
            </a:r>
            <a:r>
              <a:rPr lang="zh-CN" altLang="en-US" dirty="0"/>
              <a:t>的正整数都能唯一分解为有限个质数的乘积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期中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zh-CN" altLang="en-US" dirty="0"/>
              <a:t>都是正整数，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都是质数且满足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p</a:t>
            </a:r>
            <a:r>
              <a:rPr lang="en-US" altLang="zh-CN" baseline="-25000" dirty="0"/>
              <a:t>1</a:t>
            </a:r>
            <a:r>
              <a:rPr lang="en-US" altLang="zh-CN" dirty="0"/>
              <a:t>&lt;p</a:t>
            </a:r>
            <a:r>
              <a:rPr lang="en-US" altLang="zh-CN" baseline="-25000" dirty="0"/>
              <a:t>2</a:t>
            </a:r>
            <a:r>
              <a:rPr lang="en-US" altLang="zh-CN" dirty="0"/>
              <a:t>&lt;…&lt;p</a:t>
            </a:r>
            <a:r>
              <a:rPr lang="en-US" altLang="zh-CN" baseline="-25000" dirty="0"/>
              <a:t>3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3556" name="对象 5">
            <a:extLst>
              <a:ext uri="{FF2B5EF4-FFF2-40B4-BE49-F238E27FC236}">
                <a16:creationId xmlns:a16="http://schemas.microsoft.com/office/drawing/2014/main" xmlns="" id="{EC14806A-E995-4A79-8D8C-60703CF9B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565400"/>
          <a:ext cx="4381500" cy="935038"/>
        </p:xfrm>
        <a:graphic>
          <a:graphicData uri="http://schemas.openxmlformats.org/presentationml/2006/ole">
            <p:oleObj spid="_x0000_s23570" name="Equation" r:id="rId3" imgW="1308100" imgH="279400" progId="">
              <p:embed/>
            </p:oleObj>
          </a:graphicData>
        </a:graphic>
      </p:graphicFrame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xmlns="" id="{7AEC5ADA-CBB6-4BB0-8A27-7BB01E6E2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素数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7406AFD-59B8-4A63-BB5F-D7D993479C9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zh-CN" altLang="en-US" b="1" dirty="0"/>
              <a:t>定义：</a:t>
            </a:r>
            <a:r>
              <a:rPr lang="zh-CN" altLang="en-US" dirty="0"/>
              <a:t>大于</a:t>
            </a:r>
            <a:r>
              <a:rPr lang="en-US" altLang="zh-CN" dirty="0"/>
              <a:t>1</a:t>
            </a:r>
            <a:r>
              <a:rPr lang="zh-CN" altLang="en-US" dirty="0"/>
              <a:t>的正整数</a:t>
            </a:r>
            <a:r>
              <a:rPr lang="en-US" altLang="zh-CN" dirty="0"/>
              <a:t>P,</a:t>
            </a:r>
            <a:r>
              <a:rPr lang="zh-CN" altLang="en-US" dirty="0"/>
              <a:t>仅有正因子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，则称</a:t>
            </a:r>
            <a:r>
              <a:rPr lang="en-US" altLang="zh-CN" dirty="0"/>
              <a:t>P</a:t>
            </a:r>
            <a:r>
              <a:rPr lang="zh-CN" altLang="en-US" dirty="0"/>
              <a:t>为素数，或质数。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既不是质素也不是合数，</a:t>
            </a:r>
            <a:r>
              <a:rPr lang="en-US" altLang="zh-CN" dirty="0"/>
              <a:t>2</a:t>
            </a:r>
            <a:r>
              <a:rPr lang="zh-CN" altLang="en-US" dirty="0"/>
              <a:t>是最小的质数，且是唯一的偶质数。质数的个数是无限的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b="1" dirty="0"/>
              <a:t>基本定理：</a:t>
            </a:r>
            <a:endParaRPr lang="en-US" altLang="zh-CN" b="1" dirty="0"/>
          </a:p>
          <a:p>
            <a:pPr>
              <a:defRPr/>
            </a:pPr>
            <a:r>
              <a:rPr lang="en-US" altLang="zh-CN" dirty="0"/>
              <a:t>     </a:t>
            </a:r>
            <a:r>
              <a:rPr lang="zh-CN" altLang="en-US" dirty="0"/>
              <a:t>任何一个大于</a:t>
            </a:r>
            <a:r>
              <a:rPr lang="en-US" altLang="zh-CN" dirty="0"/>
              <a:t>1</a:t>
            </a:r>
            <a:r>
              <a:rPr lang="zh-CN" altLang="en-US" dirty="0"/>
              <a:t>的正整数都可以唯一分解为有限个质数的乘积。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N=P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c1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c2</a:t>
            </a:r>
            <a:r>
              <a:rPr lang="en-US" altLang="zh-CN" dirty="0"/>
              <a:t>......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baseline="30000" dirty="0" err="1"/>
              <a:t>cn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      这里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&lt;P</a:t>
            </a:r>
            <a:r>
              <a:rPr lang="en-US" altLang="zh-CN" baseline="-25000" dirty="0"/>
              <a:t>2</a:t>
            </a:r>
            <a:r>
              <a:rPr lang="en-US" altLang="zh-CN" dirty="0"/>
              <a:t>&lt;......&lt;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zh-CN" altLang="en-US" dirty="0"/>
              <a:t>均为质数，其中指数</a:t>
            </a:r>
            <a:r>
              <a:rPr lang="en-US" altLang="zh-CN" dirty="0"/>
              <a:t>ci</a:t>
            </a:r>
            <a:r>
              <a:rPr lang="zh-CN" altLang="en-US" dirty="0"/>
              <a:t>是正整数。这样的分解称为 </a:t>
            </a:r>
            <a:r>
              <a:rPr lang="en-US" altLang="zh-CN" dirty="0"/>
              <a:t>N </a:t>
            </a:r>
            <a:r>
              <a:rPr lang="zh-CN" altLang="en-US" dirty="0"/>
              <a:t>的标准分解式。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xmlns="" id="{4D24DE9D-F367-4730-A5E5-52FB59067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试除法</a:t>
            </a:r>
            <a:r>
              <a:rPr lang="en-US" altLang="zh-CN"/>
              <a:t>--</a:t>
            </a:r>
            <a:r>
              <a:rPr lang="zh-CN" altLang="en-US"/>
              <a:t>质因数分解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579" name="内容占位符 2">
                <a:extLst>
                  <a:ext uri="{FF2B5EF4-FFF2-40B4-BE49-F238E27FC236}">
                    <a16:creationId xmlns:a16="http://schemas.microsoft.com/office/drawing/2014/main" id="{D31E28A2-B360-401A-94D9-067BDF7AB29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313"/>
                <a:ext cx="8579296" cy="4825007"/>
              </a:xfrm>
            </p:spPr>
            <p:txBody>
              <a:bodyPr/>
              <a:lstStyle/>
              <a:p>
                <a:r>
                  <a:rPr lang="zh-CN" altLang="en-US" dirty="0"/>
                  <a:t>结合质数判定的试除法，我们可以扫描</a:t>
                </a:r>
                <a:r>
                  <a:rPr lang="en-US" altLang="zh-CN" dirty="0"/>
                  <a:t>2~</a:t>
                </a:r>
                <a:r>
                  <a:rPr lang="zh-CN" altLang="en-US" dirty="0"/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/>
                </a:r>
                <a:r>
                  <a:rPr lang="zh-CN" altLang="en-US" dirty="0"/>
                  <a:t>的每个数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，若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能整除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，则从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中除掉所有的因子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，同时累计除去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的个数。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4579" name="内容占位符 2">
                <a:extLst>
                  <a:ext uri="{FF2B5EF4-FFF2-40B4-BE49-F238E27FC236}">
                    <a16:creationId xmlns:a16="http://schemas.microsoft.com/office/drawing/2014/main" xmlns="" id="{D31E28A2-B360-401A-94D9-067BDF7AB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579296" cy="4825007"/>
              </a:xfrm>
              <a:blipFill>
                <a:blip r:embed="rId2"/>
                <a:stretch>
                  <a:fillRect l="-924" t="-2020" r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>
            <a:extLst>
              <a:ext uri="{FF2B5EF4-FFF2-40B4-BE49-F238E27FC236}">
                <a16:creationId xmlns:a16="http://schemas.microsoft.com/office/drawing/2014/main" xmlns="" id="{02C28DE9-5D77-4B7F-BE40-F34AA388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281"/>
            <a:ext cx="8229600" cy="4897437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void divide(int n){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m=0;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=2;i&lt;=sqrt(n);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	if(</a:t>
            </a:r>
            <a:r>
              <a:rPr lang="en-US" altLang="zh-CN" sz="1800" dirty="0" err="1"/>
              <a:t>n%i</a:t>
            </a:r>
            <a:r>
              <a:rPr lang="en-US" altLang="zh-CN" sz="1800" dirty="0"/>
              <a:t>==0) {    //</a:t>
            </a:r>
            <a:r>
              <a:rPr lang="en-US" altLang="zh-CN" sz="1800" dirty="0" err="1"/>
              <a:t>i</a:t>
            </a:r>
            <a:r>
              <a:rPr lang="zh-CN" altLang="en-US" sz="1800" dirty="0"/>
              <a:t>是质数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	   </a:t>
            </a:r>
            <a:r>
              <a:rPr lang="en-US" altLang="zh-CN" sz="1800" dirty="0"/>
              <a:t>p[++m]=</a:t>
            </a:r>
            <a:r>
              <a:rPr lang="en-US" altLang="zh-CN" sz="1800" dirty="0" err="1"/>
              <a:t>i,c</a:t>
            </a:r>
            <a:r>
              <a:rPr lang="en-US" altLang="zh-CN" sz="1800" dirty="0"/>
              <a:t>[m]=0;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	   while(</a:t>
            </a:r>
            <a:r>
              <a:rPr lang="en-US" altLang="zh-CN" sz="1800" dirty="0" err="1"/>
              <a:t>n%i</a:t>
            </a:r>
            <a:r>
              <a:rPr lang="en-US" altLang="zh-CN" sz="1800" dirty="0"/>
              <a:t>==0) n/=</a:t>
            </a:r>
            <a:r>
              <a:rPr lang="en-US" altLang="zh-CN" sz="1800" dirty="0" err="1"/>
              <a:t>i,c</a:t>
            </a:r>
            <a:r>
              <a:rPr lang="en-US" altLang="zh-CN" sz="1800" dirty="0"/>
              <a:t>[m]++;//</a:t>
            </a:r>
            <a:r>
              <a:rPr lang="zh-CN" altLang="en-US" sz="1800" dirty="0"/>
              <a:t>除掉所有的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if(n&gt;1)//n</a:t>
            </a:r>
            <a:r>
              <a:rPr lang="zh-CN" altLang="en-US" sz="1800" dirty="0"/>
              <a:t>是质数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p[++m]=</a:t>
            </a:r>
            <a:r>
              <a:rPr lang="en-US" altLang="zh-CN" sz="1800" dirty="0" err="1"/>
              <a:t>n,c</a:t>
            </a:r>
            <a:r>
              <a:rPr lang="en-US" altLang="zh-CN" sz="1800" dirty="0"/>
              <a:t>[m]=1;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=1;i&lt;=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	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&lt;&lt;p[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]&lt;&lt;'^'&lt;&lt;c[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}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xmlns="" id="{F8FAD457-9063-459B-9B07-929863A72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质因数分解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627" name="内容占位符 2">
                <a:extLst>
                  <a:ext uri="{FF2B5EF4-FFF2-40B4-BE49-F238E27FC236}">
                    <a16:creationId xmlns:a16="http://schemas.microsoft.com/office/drawing/2014/main" id="{D6EBDE10-7FB4-4E7A-8661-05C9A826BBF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为什么除以的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一定是质数？</a:t>
                </a:r>
                <a:endParaRPr lang="en-US" altLang="zh-CN" dirty="0"/>
              </a:p>
              <a:p>
                <a:r>
                  <a:rPr lang="zh-CN" altLang="en-US" dirty="0"/>
                  <a:t>因为一个合数的因子一定在扫描到这个合数之前就从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中被除掉了。所以在上述过程中能整除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的一定是质数。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特别地，若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没有被任何</a:t>
                </a:r>
                <a:r>
                  <a:rPr lang="en-US" altLang="zh-CN" dirty="0"/>
                  <a:t>2~</a:t>
                </a:r>
                <a:r>
                  <a:rPr lang="zh-CN" altLang="en-US" dirty="0"/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/>
                  <a:t>的数整除，则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是质数，无需分解。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6627" name="内容占位符 2">
                <a:extLst>
                  <a:ext uri="{FF2B5EF4-FFF2-40B4-BE49-F238E27FC236}">
                    <a16:creationId xmlns:a16="http://schemas.microsoft.com/office/drawing/2014/main" xmlns="" id="{D6EBDE10-7FB4-4E7A-8661-05C9A826B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22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7A001B-BD5A-4D88-8ED6-060D7475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333375"/>
            <a:ext cx="9036050" cy="6524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例：阶乘分解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给定整数</a:t>
            </a:r>
            <a:r>
              <a:rPr lang="en-US" altLang="zh-CN" dirty="0"/>
              <a:t>N(1≤N≤10^6)</a:t>
            </a:r>
            <a:r>
              <a:rPr lang="zh-CN" altLang="en-US" dirty="0"/>
              <a:t>，试把阶乘</a:t>
            </a:r>
            <a:r>
              <a:rPr lang="en-US" altLang="zh-CN" dirty="0"/>
              <a:t>N!</a:t>
            </a:r>
            <a:r>
              <a:rPr lang="zh-CN" altLang="en-US" dirty="0"/>
              <a:t>分解质因数，按照算术基本定理的形式输出分解结果中的</a:t>
            </a:r>
            <a:r>
              <a:rPr lang="en-US" altLang="zh-CN" dirty="0"/>
              <a:t>pi</a:t>
            </a:r>
            <a:r>
              <a:rPr lang="zh-CN" altLang="en-US" dirty="0"/>
              <a:t>和</a:t>
            </a:r>
            <a:r>
              <a:rPr lang="en-US" altLang="zh-CN" dirty="0"/>
              <a:t>ci</a:t>
            </a:r>
            <a:r>
              <a:rPr lang="zh-CN" altLang="en-US" dirty="0"/>
              <a:t>即可。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输入：一个整数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N! </a:t>
            </a:r>
            <a:r>
              <a:rPr lang="zh-CN" altLang="en-US" dirty="0"/>
              <a:t>分解质因数后的结果，共若干行，每行一对</a:t>
            </a:r>
            <a:r>
              <a:rPr lang="en-US" altLang="zh-CN" dirty="0"/>
              <a:t>pi, ci</a:t>
            </a:r>
            <a:r>
              <a:rPr lang="zh-CN" altLang="en-US" dirty="0"/>
              <a:t>，表示含有</a:t>
            </a:r>
            <a:r>
              <a:rPr lang="en-US" altLang="zh-CN" dirty="0" err="1"/>
              <a:t>pi^ci</a:t>
            </a:r>
            <a:r>
              <a:rPr lang="zh-CN" altLang="en-US" dirty="0"/>
              <a:t>项。按照</a:t>
            </a:r>
            <a:r>
              <a:rPr lang="en-US" altLang="zh-CN" dirty="0"/>
              <a:t>pi</a:t>
            </a:r>
            <a:r>
              <a:rPr lang="zh-CN" altLang="en-US" dirty="0"/>
              <a:t>从小到大的顺序输出。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输入样例：</a:t>
            </a:r>
            <a:r>
              <a:rPr lang="en-US" altLang="zh-CN" dirty="0"/>
              <a:t>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输出样例：</a:t>
            </a:r>
            <a:r>
              <a:rPr lang="en-US" altLang="zh-CN" dirty="0"/>
              <a:t>2 3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 3 1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 5 1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9EB713-5F47-4A14-9E74-8CA8A5EC8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9275"/>
                <a:ext cx="8435975" cy="6192838"/>
              </a:xfrm>
            </p:spPr>
            <p:txBody>
              <a:bodyPr/>
              <a:lstStyle/>
              <a:p>
                <a:pPr>
                  <a:defRPr/>
                </a:pPr>
                <a:r>
                  <a:rPr lang="zh-CN" altLang="en-US" dirty="0"/>
                  <a:t>解法一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  <a:defRPr/>
                </a:pPr>
                <a:r>
                  <a:rPr lang="en-US" altLang="zh-CN" dirty="0"/>
                  <a:t/>
                </a:r>
                <a:r>
                  <a:rPr lang="zh-CN" altLang="en-US" dirty="0"/>
                  <a:t>把</a:t>
                </a:r>
                <a:r>
                  <a:rPr lang="en-US" altLang="zh-CN" dirty="0"/>
                  <a:t>1~N</a:t>
                </a:r>
                <a:r>
                  <a:rPr lang="zh-CN" altLang="en-US" dirty="0"/>
                  <a:t>每个数分别分解质因数，再把结果合并，时间复杂度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dirty="0"/>
                  <a:t/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C9EB713-5F47-4A14-9E74-8CA8A5EC8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9275"/>
                <a:ext cx="8435975" cy="6192838"/>
              </a:xfrm>
              <a:blipFill>
                <a:blip r:embed="rId2"/>
                <a:stretch>
                  <a:fillRect l="-1806" t="-1575" r="-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56B19A-780A-4AC0-85D8-B7A22366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404813"/>
            <a:ext cx="8353425" cy="5976937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解法二</a:t>
            </a:r>
            <a:r>
              <a:rPr lang="en-US" altLang="zh-CN" sz="2800" dirty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</a:t>
            </a:r>
            <a:r>
              <a:rPr lang="en-US" altLang="zh-CN" sz="2800" dirty="0"/>
              <a:t>n!</a:t>
            </a:r>
            <a:r>
              <a:rPr lang="zh-CN" altLang="en-US" sz="2800" dirty="0"/>
              <a:t>中的每个质因子都不会超过</a:t>
            </a:r>
            <a:r>
              <a:rPr lang="en-US" altLang="zh-CN" sz="2800" dirty="0"/>
              <a:t>n,</a:t>
            </a:r>
            <a:r>
              <a:rPr lang="zh-CN" altLang="en-US" sz="2800" dirty="0"/>
              <a:t>先筛选出 </a:t>
            </a:r>
            <a:r>
              <a:rPr lang="en-US" altLang="zh-CN" sz="2800" dirty="0"/>
              <a:t>1~n </a:t>
            </a:r>
            <a:r>
              <a:rPr lang="zh-CN" altLang="en-US" sz="2800" dirty="0"/>
              <a:t>的每个质数 </a:t>
            </a:r>
            <a:r>
              <a:rPr lang="en-US" altLang="zh-CN" sz="2800" dirty="0"/>
              <a:t>p</a:t>
            </a:r>
            <a:r>
              <a:rPr lang="zh-CN" altLang="en-US" sz="2800" dirty="0"/>
              <a:t>，然后考虑 </a:t>
            </a:r>
            <a:r>
              <a:rPr lang="en-US" altLang="zh-CN" sz="2800" dirty="0"/>
              <a:t>n! </a:t>
            </a:r>
            <a:r>
              <a:rPr lang="zh-CN" altLang="en-US" sz="2800" dirty="0"/>
              <a:t>中一共包含多少个质因子 </a:t>
            </a:r>
            <a:r>
              <a:rPr lang="en-US" altLang="zh-CN" sz="2800" dirty="0"/>
              <a:t>p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n! </a:t>
            </a:r>
            <a:r>
              <a:rPr lang="zh-CN" altLang="en-US" sz="2800" dirty="0"/>
              <a:t>中质因子 </a:t>
            </a:r>
            <a:r>
              <a:rPr lang="en-US" altLang="zh-CN" sz="2800" dirty="0"/>
              <a:t>p </a:t>
            </a:r>
            <a:r>
              <a:rPr lang="zh-CN" altLang="en-US" sz="2800" dirty="0"/>
              <a:t>的个数等于 </a:t>
            </a:r>
            <a:r>
              <a:rPr lang="en-US" altLang="zh-CN" sz="2800" dirty="0"/>
              <a:t>1~n </a:t>
            </a:r>
            <a:r>
              <a:rPr lang="zh-CN" altLang="en-US" sz="2800" dirty="0"/>
              <a:t>每个数包含质因子 </a:t>
            </a:r>
            <a:r>
              <a:rPr lang="en-US" altLang="zh-CN" sz="2800" dirty="0"/>
              <a:t>p </a:t>
            </a:r>
            <a:r>
              <a:rPr lang="zh-CN" altLang="en-US" sz="2800" dirty="0"/>
              <a:t>的个数之和。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</a:t>
            </a:r>
            <a:r>
              <a:rPr lang="zh-CN" altLang="en-US" sz="2800" dirty="0"/>
              <a:t>在 </a:t>
            </a:r>
            <a:r>
              <a:rPr lang="en-US" altLang="zh-CN" sz="2800" dirty="0"/>
              <a:t>1~n </a:t>
            </a:r>
            <a:r>
              <a:rPr lang="zh-CN" altLang="en-US" sz="2800" dirty="0"/>
              <a:t>中，</a:t>
            </a:r>
            <a:r>
              <a:rPr lang="zh-CN" altLang="en-US" sz="2800" b="1" dirty="0">
                <a:solidFill>
                  <a:srgbClr val="FF0000"/>
                </a:solidFill>
              </a:rPr>
              <a:t>至少包含一个质因子 </a:t>
            </a:r>
            <a:r>
              <a:rPr lang="en-US" altLang="zh-CN" sz="2800" b="1" dirty="0">
                <a:solidFill>
                  <a:srgbClr val="FF0000"/>
                </a:solidFill>
              </a:rPr>
              <a:t>p </a:t>
            </a:r>
            <a:r>
              <a:rPr lang="zh-CN" altLang="en-US" sz="2800" b="1" dirty="0">
                <a:solidFill>
                  <a:srgbClr val="FF0000"/>
                </a:solidFill>
              </a:rPr>
              <a:t>的有 </a:t>
            </a:r>
            <a:r>
              <a:rPr lang="en-US" altLang="zh-CN" sz="2800" b="1" dirty="0">
                <a:solidFill>
                  <a:srgbClr val="FF0000"/>
                </a:solidFill>
              </a:rPr>
              <a:t>n / p </a:t>
            </a:r>
            <a:r>
              <a:rPr lang="zh-CN" altLang="en-US" sz="2800" b="1" dirty="0">
                <a:solidFill>
                  <a:srgbClr val="FF0000"/>
                </a:solidFill>
              </a:rPr>
              <a:t>个</a:t>
            </a:r>
            <a:r>
              <a:rPr lang="zh-CN" altLang="en-US" sz="2800" dirty="0"/>
              <a:t>，至少包含两个质因子 </a:t>
            </a:r>
            <a:r>
              <a:rPr lang="en-US" altLang="zh-CN" sz="2800" dirty="0"/>
              <a:t>p </a:t>
            </a:r>
            <a:r>
              <a:rPr lang="zh-CN" altLang="en-US" sz="2800" dirty="0"/>
              <a:t>的有 </a:t>
            </a:r>
            <a:r>
              <a:rPr lang="en-US" altLang="zh-CN" sz="2800" dirty="0"/>
              <a:t>n / p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</a:t>
            </a:r>
            <a:r>
              <a:rPr lang="zh-CN" altLang="en-US" sz="2800" dirty="0"/>
              <a:t>个，不过其中一个因子已经在 </a:t>
            </a:r>
            <a:r>
              <a:rPr lang="en-US" altLang="zh-CN" sz="2800" dirty="0"/>
              <a:t>n / p </a:t>
            </a:r>
            <a:r>
              <a:rPr lang="zh-CN" altLang="en-US" sz="2800" dirty="0"/>
              <a:t>里已经统计过了，所以只需要在统计第</a:t>
            </a:r>
            <a:r>
              <a:rPr lang="en-US" altLang="zh-CN" sz="2800" dirty="0"/>
              <a:t>2</a:t>
            </a:r>
            <a:r>
              <a:rPr lang="zh-CN" altLang="en-US" sz="2800" dirty="0"/>
              <a:t>个因子，即累加上 </a:t>
            </a:r>
            <a:r>
              <a:rPr lang="en-US" altLang="zh-CN" sz="2800" dirty="0"/>
              <a:t>n / p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对于每个</a:t>
            </a:r>
            <a:r>
              <a:rPr lang="en-US" altLang="zh-CN" sz="2800" dirty="0"/>
              <a:t>p,</a:t>
            </a:r>
            <a:r>
              <a:rPr lang="zh-CN" altLang="en-US" sz="2800" dirty="0"/>
              <a:t>需要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logn</a:t>
            </a:r>
            <a:r>
              <a:rPr lang="en-US" altLang="zh-CN" sz="2800" dirty="0"/>
              <a:t>)</a:t>
            </a:r>
            <a:r>
              <a:rPr lang="zh-CN" altLang="en-US" sz="2800" dirty="0"/>
              <a:t>。总时间复杂度为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defRPr/>
            </a:pPr>
            <a:endParaRPr lang="zh-CN" altLang="en-US" sz="2800" dirty="0"/>
          </a:p>
        </p:txBody>
      </p:sp>
      <p:graphicFrame>
        <p:nvGraphicFramePr>
          <p:cNvPr id="29699" name="对象 3">
            <a:extLst>
              <a:ext uri="{FF2B5EF4-FFF2-40B4-BE49-F238E27FC236}">
                <a16:creationId xmlns:a16="http://schemas.microsoft.com/office/drawing/2014/main" xmlns="" id="{EB09B71D-9329-4EDF-99AB-438424E06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581525"/>
          <a:ext cx="5688012" cy="1346200"/>
        </p:xfrm>
        <a:graphic>
          <a:graphicData uri="http://schemas.openxmlformats.org/presentationml/2006/ole">
            <p:oleObj spid="_x0000_s29713" name="Equation" r:id="rId3" imgW="1930400" imgH="457200" progId="">
              <p:embed/>
            </p:oleObj>
          </a:graphicData>
        </a:graphic>
      </p:graphicFrame>
    </p:spTree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8BA38-475C-4715-8B1B-7B2702FD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333375"/>
            <a:ext cx="9036050" cy="6524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b="1" dirty="0"/>
              <a:t>Prime Distance  </a:t>
            </a:r>
            <a:r>
              <a:rPr lang="en-US" altLang="zh-CN" b="1" dirty="0">
                <a:hlinkClick r:id="rId2"/>
              </a:rPr>
              <a:t>POJ 2689</a:t>
            </a:r>
            <a:endParaRPr lang="en-US" altLang="zh-CN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给定两个整数</a:t>
            </a:r>
            <a:r>
              <a:rPr lang="en-US" altLang="zh-CN" dirty="0"/>
              <a:t>L,R</a:t>
            </a:r>
            <a:r>
              <a:rPr lang="zh-CN" altLang="en-US" dirty="0"/>
              <a:t>求闭区间</a:t>
            </a:r>
            <a:r>
              <a:rPr lang="en-US" altLang="zh-CN" dirty="0"/>
              <a:t>[L,R]</a:t>
            </a:r>
            <a:r>
              <a:rPr lang="zh-CN" altLang="en-US" dirty="0"/>
              <a:t> 中相邻两个质数差值最小的数对与差值最大的数对。当存在多个时，输出靠前的素数对。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输入：多组数据。每行两个数</a:t>
            </a:r>
            <a:r>
              <a:rPr lang="en-US" altLang="zh-CN" dirty="0"/>
              <a:t>L,R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输出：详见输出样例。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输入样例：</a:t>
            </a:r>
            <a:r>
              <a:rPr lang="en-US" altLang="zh-CN" dirty="0"/>
              <a:t>2 17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14 17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输出样例：</a:t>
            </a:r>
            <a:r>
              <a:rPr lang="en-US" altLang="zh-CN" dirty="0"/>
              <a:t>2,3 are closest, 7,11 are most distant.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There are no adjacent primes.</a:t>
            </a:r>
            <a:endParaRPr lang="zh-CN" altLang="en-US" dirty="0"/>
          </a:p>
        </p:txBody>
      </p:sp>
      <p:pic>
        <p:nvPicPr>
          <p:cNvPr id="30723" name="图片 3">
            <a:extLst>
              <a:ext uri="{FF2B5EF4-FFF2-40B4-BE49-F238E27FC236}">
                <a16:creationId xmlns:a16="http://schemas.microsoft.com/office/drawing/2014/main" xmlns="" id="{3B145166-CFA2-4B03-A79C-96EA1F6B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9801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3">
            <a:extLst>
              <a:ext uri="{FF2B5EF4-FFF2-40B4-BE49-F238E27FC236}">
                <a16:creationId xmlns:a16="http://schemas.microsoft.com/office/drawing/2014/main" xmlns="" id="{D8857AF2-AE85-4642-B23F-44CA7B21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08050"/>
            <a:ext cx="80645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-apple-system"/>
              </a:rPr>
              <a:t>首先我们发现：</a:t>
            </a:r>
            <a:r>
              <a:rPr lang="en-US" altLang="zh-CN" sz="2000" dirty="0">
                <a:latin typeface="KaTeX_Main"/>
              </a:rPr>
              <a:t>R-L</a:t>
            </a:r>
            <a:r>
              <a:rPr lang="en-US" altLang="zh-CN" sz="2000" dirty="0">
                <a:latin typeface="-apple-system"/>
              </a:rPr>
              <a:t> </a:t>
            </a:r>
            <a:r>
              <a:rPr lang="zh-CN" altLang="en-US" sz="2000" dirty="0">
                <a:latin typeface="-apple-system"/>
              </a:rPr>
              <a:t>的范围很小，我们应该要能够快速求出</a:t>
            </a:r>
            <a:r>
              <a:rPr lang="en-US" altLang="zh-CN" sz="2000" i="1" dirty="0">
                <a:latin typeface="KaTeX_Main"/>
              </a:rPr>
              <a:t>L</a:t>
            </a:r>
            <a:r>
              <a:rPr lang="en-US" altLang="zh-CN" sz="2000" dirty="0">
                <a:latin typeface="KaTeX_Main"/>
              </a:rPr>
              <a:t>∼</a:t>
            </a:r>
            <a:r>
              <a:rPr lang="en-US" altLang="zh-CN" sz="2000" i="1" dirty="0">
                <a:latin typeface="KaTeX_Main"/>
              </a:rPr>
              <a:t>R</a:t>
            </a:r>
            <a:r>
              <a:rPr lang="en-US" altLang="zh-CN" sz="2000" dirty="0">
                <a:latin typeface="-apple-system"/>
              </a:rPr>
              <a:t> </a:t>
            </a:r>
            <a:r>
              <a:rPr lang="zh-CN" altLang="en-US" sz="2000" dirty="0">
                <a:latin typeface="-apple-system"/>
              </a:rPr>
              <a:t>之间的质数。</a:t>
            </a:r>
            <a:endParaRPr lang="en-US" altLang="zh-CN" sz="2000" dirty="0">
              <a:latin typeface="-apple-system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-apple-system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-apple-system"/>
              </a:rPr>
              <a:t>显然有推论：任意一个合数 </a:t>
            </a:r>
            <a:r>
              <a:rPr lang="en-US" altLang="zh-CN" sz="2000" dirty="0">
                <a:latin typeface="KaTeX_Main"/>
              </a:rPr>
              <a:t>x</a:t>
            </a:r>
            <a:r>
              <a:rPr lang="en-US" altLang="zh-CN" sz="2000" dirty="0">
                <a:latin typeface="-apple-system"/>
              </a:rPr>
              <a:t> </a:t>
            </a:r>
            <a:r>
              <a:rPr lang="zh-CN" altLang="en-US" sz="2000" dirty="0">
                <a:latin typeface="-apple-system"/>
              </a:rPr>
              <a:t>必定包含一个不超过</a:t>
            </a:r>
            <a:r>
              <a:rPr lang="en-US" altLang="zh-CN" sz="2000" dirty="0">
                <a:latin typeface="KaTeX_Main"/>
              </a:rPr>
              <a:t>√x</a:t>
            </a:r>
            <a:r>
              <a:rPr lang="zh-CN" altLang="en-US" sz="2000" dirty="0">
                <a:latin typeface="-apple-system"/>
              </a:rPr>
              <a:t>的质因子。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-apple-system"/>
              </a:rPr>
              <a:t>所以我们可以筛出</a:t>
            </a:r>
            <a:r>
              <a:rPr lang="en-US" altLang="zh-CN" sz="2000" dirty="0">
                <a:latin typeface="KaTeX_Main"/>
              </a:rPr>
              <a:t>[2,</a:t>
            </a:r>
            <a:r>
              <a:rPr lang="en-US" altLang="zh-CN" sz="2000" i="1" dirty="0">
                <a:latin typeface="KaTeX_Main"/>
              </a:rPr>
              <a:t>R</a:t>
            </a:r>
            <a:r>
              <a:rPr lang="en-US" altLang="zh-CN" sz="2000" dirty="0">
                <a:latin typeface="KaTeX_Main"/>
              </a:rPr>
              <a:t>​]</a:t>
            </a:r>
            <a:r>
              <a:rPr lang="en-US" altLang="zh-CN" sz="2000" dirty="0">
                <a:latin typeface="-apple-system"/>
              </a:rPr>
              <a:t> </a:t>
            </a:r>
            <a:r>
              <a:rPr lang="zh-CN" altLang="en-US" sz="2000" dirty="0">
                <a:latin typeface="-apple-system"/>
              </a:rPr>
              <a:t>之间的所有质数，对于每个质数</a:t>
            </a:r>
            <a:r>
              <a:rPr lang="en-US" altLang="zh-CN" sz="2000" dirty="0">
                <a:latin typeface="KaTeX_Main"/>
              </a:rPr>
              <a:t>p</a:t>
            </a:r>
            <a:r>
              <a:rPr lang="zh-CN" altLang="en-US" sz="2000" dirty="0">
                <a:latin typeface="-apple-system"/>
              </a:rPr>
              <a:t>，把</a:t>
            </a:r>
            <a:r>
              <a:rPr lang="en-US" altLang="zh-CN" sz="2000" dirty="0">
                <a:latin typeface="KaTeX_Main"/>
              </a:rPr>
              <a:t>[L,R]</a:t>
            </a:r>
            <a:r>
              <a:rPr lang="zh-CN" altLang="en-US" sz="2000" dirty="0">
                <a:latin typeface="-apple-system"/>
              </a:rPr>
              <a:t>中能被</a:t>
            </a:r>
            <a:r>
              <a:rPr lang="en-US" altLang="zh-CN" sz="2000" dirty="0">
                <a:latin typeface="KaTeX_Main"/>
              </a:rPr>
              <a:t>p</a:t>
            </a:r>
            <a:r>
              <a:rPr lang="zh-CN" altLang="en-US" sz="2000" dirty="0">
                <a:latin typeface="-apple-system"/>
              </a:rPr>
              <a:t>整除的数标记为合数</a:t>
            </a:r>
            <a:r>
              <a:rPr lang="en-US" altLang="zh-CN" sz="2000" dirty="0">
                <a:latin typeface="-apple-system"/>
              </a:rPr>
              <a:t>,</a:t>
            </a:r>
            <a:r>
              <a:rPr lang="zh-CN" altLang="en-US" sz="2000" dirty="0">
                <a:latin typeface="-apple-system"/>
              </a:rPr>
              <a:t>即标记</a:t>
            </a:r>
            <a:r>
              <a:rPr lang="en-US" altLang="zh-CN" sz="2000" dirty="0" err="1">
                <a:latin typeface="-apple-system"/>
              </a:rPr>
              <a:t>i</a:t>
            </a:r>
            <a:r>
              <a:rPr lang="en-US" altLang="zh-CN" sz="2000" dirty="0">
                <a:latin typeface="-apple-system"/>
              </a:rPr>
              <a:t>*p,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-apple-system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-apple-system"/>
              </a:rPr>
              <a:t>最终没有被标记的数就是质数，对相邻的质数两两比较，找出差值最小和最大的即可。</a:t>
            </a:r>
            <a:endParaRPr lang="en-US" altLang="zh-CN" sz="2000" dirty="0">
              <a:latin typeface="-apple-system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-apple-system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515151"/>
                </a:solidFill>
                <a:latin typeface="-apple-system"/>
              </a:rPr>
              <a:t>时间复杂度</a:t>
            </a:r>
            <a:r>
              <a:rPr lang="zh-CN" altLang="en-US" sz="2000" dirty="0">
                <a:latin typeface="-apple-system"/>
              </a:rPr>
              <a:t>：</a:t>
            </a:r>
            <a:r>
              <a:rPr lang="en-US" altLang="zh-CN" sz="2000" i="1" dirty="0">
                <a:latin typeface="KaTeX_Main"/>
              </a:rPr>
              <a:t>O</a:t>
            </a:r>
            <a:r>
              <a:rPr lang="en-US" altLang="zh-CN" sz="2000" dirty="0">
                <a:latin typeface="KaTeX_Main"/>
              </a:rPr>
              <a:t>(√R​</a:t>
            </a:r>
            <a:r>
              <a:rPr lang="en-US" altLang="zh-CN" sz="2000" dirty="0" err="1">
                <a:latin typeface="KaTeX_Main"/>
              </a:rPr>
              <a:t>loglog√R</a:t>
            </a:r>
            <a:r>
              <a:rPr lang="en-US" altLang="zh-CN" sz="2000" dirty="0">
                <a:latin typeface="KaTeX_Main"/>
              </a:rPr>
              <a:t>+(</a:t>
            </a:r>
            <a:r>
              <a:rPr lang="en-US" altLang="zh-CN" sz="2000" i="1" dirty="0">
                <a:latin typeface="KaTeX_Main"/>
              </a:rPr>
              <a:t>R</a:t>
            </a:r>
            <a:r>
              <a:rPr lang="en-US" altLang="zh-CN" sz="2000" dirty="0">
                <a:latin typeface="KaTeX_Main"/>
              </a:rPr>
              <a:t>−</a:t>
            </a:r>
            <a:r>
              <a:rPr lang="en-US" altLang="zh-CN" sz="2000" i="1" dirty="0">
                <a:latin typeface="KaTeX_Main"/>
              </a:rPr>
              <a:t>L</a:t>
            </a:r>
            <a:r>
              <a:rPr lang="en-US" altLang="zh-CN" sz="2000" dirty="0">
                <a:latin typeface="KaTeX_Main"/>
              </a:rPr>
              <a:t>)</a:t>
            </a:r>
            <a:r>
              <a:rPr lang="en-US" altLang="zh-CN" sz="2000" dirty="0" err="1">
                <a:latin typeface="KaTeX_Main"/>
              </a:rPr>
              <a:t>loglog</a:t>
            </a:r>
            <a:r>
              <a:rPr lang="en-US" altLang="zh-CN" sz="2000" i="1" dirty="0" err="1">
                <a:latin typeface="KaTeX_Main"/>
              </a:rPr>
              <a:t>R</a:t>
            </a:r>
            <a:r>
              <a:rPr lang="en-US" altLang="zh-CN" sz="2000" dirty="0">
                <a:latin typeface="KaTeX_Main"/>
              </a:rPr>
              <a:t>)</a:t>
            </a:r>
            <a:endParaRPr lang="en-US" altLang="zh-CN" sz="2000" dirty="0">
              <a:latin typeface="-apple-system"/>
            </a:endParaRPr>
          </a:p>
        </p:txBody>
      </p:sp>
      <p:pic>
        <p:nvPicPr>
          <p:cNvPr id="31747" name="图片 4">
            <a:extLst>
              <a:ext uri="{FF2B5EF4-FFF2-40B4-BE49-F238E27FC236}">
                <a16:creationId xmlns:a16="http://schemas.microsoft.com/office/drawing/2014/main" xmlns="" id="{CBFD1537-81C1-4558-A152-BA6B61741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63" y="4386263"/>
            <a:ext cx="658336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8" name="对象 5">
            <a:extLst>
              <a:ext uri="{FF2B5EF4-FFF2-40B4-BE49-F238E27FC236}">
                <a16:creationId xmlns:a16="http://schemas.microsoft.com/office/drawing/2014/main" xmlns="" id="{BBBA8DC3-A1F0-4238-9B25-8CE4D4D02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393950"/>
          <a:ext cx="1358900" cy="506413"/>
        </p:xfrm>
        <a:graphic>
          <a:graphicData uri="http://schemas.openxmlformats.org/presentationml/2006/ole">
            <p:oleObj spid="_x0000_s31762" name="Equation" r:id="rId4" imgW="749300" imgH="279400" progId="">
              <p:embed/>
            </p:oleObj>
          </a:graphicData>
        </a:graphic>
      </p:graphicFrame>
    </p:spTree>
  </p:cSld>
  <p:clrMapOvr>
    <a:masterClrMapping/>
  </p:clrMapOvr>
  <p:transition spd="slow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xmlns="" id="{C6048760-27B8-449D-A061-8C0B140FC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互质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xmlns="" id="{4A94D38D-3C01-423F-AA45-72EAA013C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a,b</a:t>
            </a:r>
            <a:r>
              <a:rPr lang="zh-CN" altLang="en-US" dirty="0"/>
              <a:t>为正整数，若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)=1,</a:t>
            </a:r>
            <a:r>
              <a:rPr lang="zh-CN" altLang="en-US" dirty="0"/>
              <a:t>则称</a:t>
            </a:r>
            <a:r>
              <a:rPr lang="en-US" altLang="zh-CN" dirty="0" err="1"/>
              <a:t>a,b</a:t>
            </a:r>
            <a:r>
              <a:rPr lang="zh-CN" altLang="en-US" dirty="0"/>
              <a:t>互质。</a:t>
            </a:r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)=1</a:t>
            </a:r>
            <a:r>
              <a:rPr lang="zh-CN" altLang="en-US" dirty="0"/>
              <a:t>称为</a:t>
            </a:r>
            <a:r>
              <a:rPr lang="en-US" altLang="zh-CN" dirty="0" err="1"/>
              <a:t>a,b,c</a:t>
            </a:r>
            <a:r>
              <a:rPr lang="zh-CN" altLang="en-US" dirty="0"/>
              <a:t>互质</a:t>
            </a:r>
            <a:endParaRPr lang="en-US" altLang="zh-CN" dirty="0"/>
          </a:p>
          <a:p>
            <a:r>
              <a:rPr lang="zh-CN" altLang="en-US" dirty="0"/>
              <a:t>而把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a,c</a:t>
            </a:r>
            <a:r>
              <a:rPr lang="en-US" altLang="zh-CN" dirty="0"/>
              <a:t>)=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c,b</a:t>
            </a:r>
            <a:r>
              <a:rPr lang="en-US" altLang="zh-CN" dirty="0"/>
              <a:t>)=1</a:t>
            </a:r>
            <a:r>
              <a:rPr lang="zh-CN" altLang="en-US" dirty="0"/>
              <a:t>称为</a:t>
            </a:r>
            <a:r>
              <a:rPr lang="en-US" altLang="zh-CN" dirty="0" err="1"/>
              <a:t>a,b,c</a:t>
            </a:r>
            <a:r>
              <a:rPr lang="zh-CN" altLang="en-US" dirty="0"/>
              <a:t>两两互质</a:t>
            </a:r>
            <a:endParaRPr lang="en-US" altLang="zh-CN" dirty="0"/>
          </a:p>
          <a:p>
            <a:r>
              <a:rPr lang="zh-CN" altLang="en-US" dirty="0"/>
              <a:t>后者显然是一个更强的条件</a:t>
            </a:r>
          </a:p>
        </p:txBody>
      </p:sp>
    </p:spTree>
  </p:cSld>
  <p:clrMapOvr>
    <a:masterClrMapping/>
  </p:clrMapOvr>
  <p:transition spd="slow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xmlns="" id="{738F183B-C923-4262-80D9-C4FE6A0C1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欧拉函数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xmlns="" id="{7BDE2726-EE53-4C38-AB18-CC5C69C4A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欧拉函数指的是</a:t>
            </a:r>
            <a:r>
              <a:rPr lang="en-US" altLang="zh-CN" dirty="0"/>
              <a:t>:</a:t>
            </a:r>
            <a:r>
              <a:rPr lang="zh-CN" altLang="en-US" dirty="0"/>
              <a:t>对一个正整数</a:t>
            </a:r>
            <a:r>
              <a:rPr lang="en-US" altLang="zh-CN" dirty="0"/>
              <a:t>N (N≥1)</a:t>
            </a:r>
            <a:r>
              <a:rPr lang="zh-CN" altLang="en-US" dirty="0"/>
              <a:t>，小于或等于</a:t>
            </a:r>
            <a:r>
              <a:rPr lang="en-US" altLang="zh-CN" dirty="0"/>
              <a:t>N</a:t>
            </a:r>
            <a:r>
              <a:rPr lang="zh-CN" altLang="en-US" dirty="0"/>
              <a:t>且与</a:t>
            </a:r>
            <a:r>
              <a:rPr lang="en-US" altLang="zh-CN" dirty="0"/>
              <a:t>N</a:t>
            </a:r>
            <a:r>
              <a:rPr lang="zh-CN" altLang="en-US" dirty="0"/>
              <a:t>互质的数的个数</a:t>
            </a:r>
            <a:r>
              <a:rPr lang="en-US" altLang="zh-CN" dirty="0"/>
              <a:t>,</a:t>
            </a:r>
            <a:r>
              <a:rPr lang="zh-CN" altLang="en-US" dirty="0"/>
              <a:t>用符号</a:t>
            </a:r>
            <a:r>
              <a:rPr lang="en-US" altLang="zh-CN" dirty="0"/>
              <a:t>phi(N)</a:t>
            </a:r>
            <a:r>
              <a:rPr lang="zh-CN" altLang="en-US" dirty="0"/>
              <a:t>或</a:t>
            </a:r>
            <a:r>
              <a:rPr lang="el-GR" altLang="zh-CN" dirty="0"/>
              <a:t>φ(</a:t>
            </a:r>
            <a:r>
              <a:rPr lang="en-US" altLang="zh-CN" dirty="0"/>
              <a:t>N</a:t>
            </a:r>
            <a:r>
              <a:rPr lang="el-GR" altLang="zh-CN" dirty="0"/>
              <a:t>)</a:t>
            </a:r>
            <a:r>
              <a:rPr lang="zh-CN" altLang="en-US" dirty="0"/>
              <a:t>来表示。因此</a:t>
            </a:r>
            <a:r>
              <a:rPr lang="el-GR" altLang="zh-CN" dirty="0"/>
              <a:t>φ(1)=1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如</a:t>
            </a:r>
            <a:r>
              <a:rPr lang="el-GR" altLang="zh-CN" dirty="0"/>
              <a:t>φ</a:t>
            </a:r>
            <a:r>
              <a:rPr lang="en-US" altLang="zh-CN" dirty="0"/>
              <a:t>(24)=8,</a:t>
            </a:r>
            <a:r>
              <a:rPr lang="zh-CN" altLang="en-US" dirty="0"/>
              <a:t>因为</a:t>
            </a:r>
            <a:r>
              <a:rPr lang="en-US" altLang="zh-CN" dirty="0"/>
              <a:t>1, 5, 7, 11, 13, 17, 19, 23</a:t>
            </a:r>
            <a:r>
              <a:rPr lang="zh-CN" altLang="en-US" dirty="0"/>
              <a:t>均和 </a:t>
            </a:r>
            <a:r>
              <a:rPr lang="en-US" altLang="zh-CN" dirty="0"/>
              <a:t>24 </a:t>
            </a:r>
            <a:r>
              <a:rPr lang="zh-CN" altLang="en-US" dirty="0"/>
              <a:t>互质。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43A0CAE7-747F-48B8-AD06-2C7E96A10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一、判定一个数是否素数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589CED1-1251-4450-B324-0A6787AB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1847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若一个正整数</a:t>
            </a:r>
            <a:r>
              <a:rPr lang="en-US" altLang="zh-CN" dirty="0"/>
              <a:t>N</a:t>
            </a:r>
            <a:r>
              <a:rPr lang="zh-CN" altLang="en-US" dirty="0"/>
              <a:t>为合数，则存在一个能整除</a:t>
            </a:r>
            <a:r>
              <a:rPr lang="en-US" altLang="zh-CN" dirty="0"/>
              <a:t>N</a:t>
            </a:r>
            <a:r>
              <a:rPr lang="zh-CN" altLang="en-US" dirty="0"/>
              <a:t>的数</a:t>
            </a:r>
            <a:r>
              <a:rPr lang="en-US" altLang="zh-CN" dirty="0"/>
              <a:t>K</a:t>
            </a:r>
            <a:r>
              <a:rPr lang="zh-CN" altLang="en-US" dirty="0"/>
              <a:t>，其中</a:t>
            </a:r>
            <a:r>
              <a:rPr lang="en-US" altLang="zh-CN" dirty="0"/>
              <a:t>2&lt;=K&lt;= √N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bool </a:t>
            </a:r>
            <a:r>
              <a:rPr lang="en-US" altLang="zh-CN" sz="2800" dirty="0" err="1"/>
              <a:t>isprime</a:t>
            </a:r>
            <a:r>
              <a:rPr lang="en-US" altLang="zh-CN" sz="2800" dirty="0"/>
              <a:t>(int n) {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for(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=2;i&lt;=</a:t>
            </a:r>
            <a:r>
              <a:rPr lang="en-US" altLang="zh-CN" sz="2800" dirty="0" err="1"/>
              <a:t>sqrt</a:t>
            </a:r>
            <a:r>
              <a:rPr lang="en-US" altLang="zh-CN" sz="2800" dirty="0"/>
              <a:t>(n);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     if(</a:t>
            </a:r>
            <a:r>
              <a:rPr lang="en-US" altLang="zh-CN" sz="2800" dirty="0" err="1"/>
              <a:t>n%i</a:t>
            </a:r>
            <a:r>
              <a:rPr lang="en-US" altLang="zh-CN" sz="2800" dirty="0"/>
              <a:t>==0) </a:t>
            </a:r>
            <a:r>
              <a:rPr lang="en-US" altLang="zh-CN" sz="2800" dirty="0" err="1"/>
              <a:t>retrun</a:t>
            </a:r>
            <a:r>
              <a:rPr lang="en-US" altLang="zh-CN" sz="2800" dirty="0"/>
              <a:t> false;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return true;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//n&gt;=2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标题 1">
            <a:extLst>
              <a:ext uri="{FF2B5EF4-FFF2-40B4-BE49-F238E27FC236}">
                <a16:creationId xmlns:a16="http://schemas.microsoft.com/office/drawing/2014/main" xmlns="" id="{D5E5CF04-CCB3-49C8-AC45-7CD159441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欧拉函数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5AC78F3-363B-4E55-A97E-7D4FDB684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686800" cy="4383087"/>
              </a:xfrm>
            </p:spPr>
            <p:txBody>
              <a:bodyPr/>
              <a:lstStyle/>
              <a:p>
                <a:r>
                  <a:rPr lang="zh-CN" altLang="en-US" dirty="0"/>
                  <a:t>在算术基本定理中，</a:t>
                </a:r>
                <a:r>
                  <a:rPr lang="en-US" altLang="zh-CN" dirty="0"/>
                  <a:t>N=P</a:t>
                </a:r>
                <a:r>
                  <a:rPr lang="en-US" altLang="zh-CN" baseline="-25000" dirty="0"/>
                  <a:t>1</a:t>
                </a:r>
                <a:r>
                  <a:rPr lang="en-US" altLang="zh-CN" baseline="30000" dirty="0"/>
                  <a:t>c1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2</a:t>
                </a:r>
                <a:r>
                  <a:rPr lang="en-US" altLang="zh-CN" baseline="30000" dirty="0"/>
                  <a:t>c2</a:t>
                </a:r>
                <a:r>
                  <a:rPr lang="en-US" altLang="zh-CN" dirty="0"/>
                  <a:t>......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n</a:t>
                </a:r>
                <a:r>
                  <a:rPr lang="en-US" altLang="zh-CN" baseline="30000" dirty="0" err="1"/>
                  <a:t>cn</a:t>
                </a:r>
                <a:r>
                  <a:rPr lang="en-US" altLang="zh-CN" baseline="30000" dirty="0"/>
                  <a:t/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:</a:t>
                </a:r>
                <a:endParaRPr lang="zh-CN" altLang="en-US" dirty="0"/>
              </a:p>
              <a:p>
                <a:r>
                  <a:rPr lang="el-GR" altLang="zh-CN" dirty="0"/>
                  <a:t>φ(</a:t>
                </a:r>
                <a:r>
                  <a:rPr lang="en-US" altLang="zh-CN" dirty="0"/>
                  <a:t>N</a:t>
                </a:r>
                <a:r>
                  <a:rPr lang="el-GR" altLang="zh-CN" dirty="0"/>
                  <a:t>)</a:t>
                </a:r>
                <a:r>
                  <a:rPr lang="en-US" altLang="zh-CN" dirty="0"/>
                  <a:t>=N*(1-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/>
                  <a:t>) *(1-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)…(1-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)=N*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(1−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/>
                          <m:t>)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                                p</a:t>
                </a:r>
                <a:r>
                  <a:rPr lang="zh-CN" altLang="en-US" dirty="0"/>
                  <a:t>为质数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5AC78F3-363B-4E55-A97E-7D4FDB684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686800" cy="4383087"/>
              </a:xfrm>
              <a:blipFill>
                <a:blip r:embed="rId2"/>
                <a:stretch>
                  <a:fillRect l="-912" t="-2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0200688"/>
      </p:ext>
    </p:extLst>
  </p:cSld>
  <p:clrMapOvr>
    <a:masterClrMapping/>
  </p:clrMapOvr>
  <p:transition spd="slow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56D6F67-FD15-4EA1-B165-C93C338DB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579296" cy="5760640"/>
              </a:xfrm>
            </p:spPr>
            <p:txBody>
              <a:bodyPr/>
              <a:lstStyle/>
              <a:p>
                <a:r>
                  <a:rPr lang="zh-CN" altLang="en-US" dirty="0"/>
                  <a:t>证明：设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的质因子</a:t>
                </a:r>
                <a:r>
                  <a:rPr lang="en-US" altLang="zh-CN" dirty="0"/>
                  <a:t>,1-N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的倍数有</a:t>
                </a:r>
                <a:r>
                  <a:rPr lang="en-US" altLang="zh-CN" dirty="0"/>
                  <a:t>p,2p,3p...(N/p)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p,</a:t>
                </a:r>
                <a:r>
                  <a:rPr lang="zh-CN" altLang="en-US" dirty="0"/>
                  <a:t>共</a:t>
                </a:r>
                <a:r>
                  <a:rPr lang="en-US" altLang="zh-CN" dirty="0"/>
                  <a:t>N/p</a:t>
                </a:r>
                <a:r>
                  <a:rPr lang="zh-CN" altLang="en-US" dirty="0"/>
                  <a:t>个。</a:t>
                </a:r>
              </a:p>
              <a:p>
                <a:r>
                  <a:rPr lang="zh-CN" altLang="en-US" dirty="0"/>
                  <a:t>同理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若也是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的质因子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1-N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的倍数有</a:t>
                </a:r>
                <a:r>
                  <a:rPr lang="en-US" altLang="zh-CN" dirty="0"/>
                  <a:t>N/q</a:t>
                </a:r>
                <a:r>
                  <a:rPr lang="zh-CN" altLang="en-US" dirty="0"/>
                  <a:t>个。</a:t>
                </a:r>
              </a:p>
              <a:p>
                <a:r>
                  <a:rPr lang="zh-CN" altLang="en-US" dirty="0"/>
                  <a:t>我们把</a:t>
                </a:r>
                <a:r>
                  <a:rPr lang="en-US" altLang="zh-CN" dirty="0"/>
                  <a:t>N/</a:t>
                </a:r>
                <a:r>
                  <a:rPr lang="en-US" altLang="zh-CN" dirty="0" err="1"/>
                  <a:t>p+N</a:t>
                </a:r>
                <a:r>
                  <a:rPr lang="en-US" altLang="zh-CN" dirty="0"/>
                  <a:t>/q</a:t>
                </a:r>
                <a:r>
                  <a:rPr lang="zh-CN" altLang="en-US" dirty="0"/>
                  <a:t>的个数去掉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的倍数被排除了两次，需要加回来一次。</a:t>
                </a:r>
              </a:p>
              <a:p>
                <a:r>
                  <a:rPr lang="zh-CN" altLang="en-US" dirty="0"/>
                  <a:t>所以，</a:t>
                </a:r>
                <a:r>
                  <a:rPr lang="en-US" altLang="zh-CN" dirty="0"/>
                  <a:t>1~N</a:t>
                </a:r>
                <a:r>
                  <a:rPr lang="zh-CN" altLang="en-US" dirty="0"/>
                  <a:t>中不与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含有共同质因子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的数的个数为：</a:t>
                </a:r>
                <a:endParaRPr lang="en-US" altLang="zh-CN" dirty="0"/>
              </a:p>
              <a:p>
                <a:r>
                  <a:rPr lang="en-US" altLang="zh-CN" dirty="0"/>
                  <a:t>N-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=N*(1-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altLang="zh-CN" dirty="0"/>
                  <a:t>) = N*(1-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altLang="zh-CN" dirty="0"/>
                  <a:t>)(1-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类似地，其它的因子也一样。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56D6F67-FD15-4EA1-B165-C93C338DB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579296" cy="5760640"/>
              </a:xfrm>
              <a:blipFill>
                <a:blip r:embed="rId2"/>
                <a:stretch>
                  <a:fillRect l="-924" t="-1693" r="-1421" b="-3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97244960"/>
      </p:ext>
    </p:extLst>
  </p:cSld>
  <p:clrMapOvr>
    <a:masterClrMapping/>
  </p:clrMapOvr>
  <p:transition spd="slow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xmlns="" id="{94CBC62E-4DEB-49EC-BDA8-8D9D96C4E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只需要分解质因数，即可求出欧拉函数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xmlns="" id="{6C0E9132-C263-4C65-8541-D9A50634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381689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int phi(int n){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int 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=n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=2;i&lt;=sqrt(n);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	if(</a:t>
            </a:r>
            <a:r>
              <a:rPr lang="en-US" altLang="zh-CN" sz="1800" dirty="0" err="1"/>
              <a:t>n%i</a:t>
            </a:r>
            <a:r>
              <a:rPr lang="en-US" altLang="zh-CN" sz="1800" dirty="0"/>
              <a:t>==0) {    //</a:t>
            </a:r>
            <a:r>
              <a:rPr lang="en-US" altLang="zh-CN" sz="1800" dirty="0" err="1"/>
              <a:t>i</a:t>
            </a:r>
            <a:r>
              <a:rPr lang="zh-CN" altLang="en-US" sz="1800" dirty="0"/>
              <a:t>是质数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	   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</a:t>
            </a:r>
            <a:r>
              <a:rPr lang="en-US" altLang="zh-CN" sz="1800" dirty="0"/>
              <a:t>*(i-1)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	   while(</a:t>
            </a:r>
            <a:r>
              <a:rPr lang="en-US" altLang="zh-CN" sz="1800" dirty="0" err="1"/>
              <a:t>n%i</a:t>
            </a:r>
            <a:r>
              <a:rPr lang="en-US" altLang="zh-CN" sz="1800" dirty="0"/>
              <a:t>==0) n/=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;//</a:t>
            </a:r>
            <a:r>
              <a:rPr lang="zh-CN" altLang="en-US" sz="1800" dirty="0"/>
              <a:t>除掉所有的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if(n&gt;1)//n</a:t>
            </a:r>
            <a:r>
              <a:rPr lang="zh-CN" altLang="en-US" sz="1800" dirty="0"/>
              <a:t>是质数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/n*(n-1)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时间复杂度</a:t>
            </a:r>
            <a:r>
              <a:rPr lang="en-US" altLang="zh-CN" sz="1800" dirty="0"/>
              <a:t>O(√n)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slow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2">
            <a:extLst>
              <a:ext uri="{FF2B5EF4-FFF2-40B4-BE49-F238E27FC236}">
                <a16:creationId xmlns:a16="http://schemas.microsoft.com/office/drawing/2014/main" xmlns="" id="{CAF52A10-9EE5-40D4-A454-8B717F62B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60488"/>
            <a:ext cx="8686800" cy="4805362"/>
          </a:xfrm>
        </p:spPr>
        <p:txBody>
          <a:bodyPr/>
          <a:lstStyle/>
          <a:p>
            <a:r>
              <a:rPr lang="en-US" altLang="zh-CN" sz="2400" dirty="0"/>
              <a:t>1.</a:t>
            </a:r>
            <a:r>
              <a:rPr lang="el-GR" altLang="zh-CN" sz="2400" dirty="0"/>
              <a:t> φ</a:t>
            </a:r>
            <a:r>
              <a:rPr lang="en-US" altLang="zh-CN" sz="2400" dirty="0"/>
              <a:t>(1)=1, </a:t>
            </a:r>
            <a:r>
              <a:rPr lang="el-GR" altLang="zh-CN" sz="2400" dirty="0"/>
              <a:t>φ</a:t>
            </a:r>
            <a:r>
              <a:rPr lang="en-US" altLang="zh-CN" sz="2400" dirty="0"/>
              <a:t>(2) =1</a:t>
            </a:r>
            <a:r>
              <a:rPr lang="zh-CN" altLang="en-US" sz="2400" dirty="0"/>
              <a:t>。除了</a:t>
            </a:r>
            <a:r>
              <a:rPr lang="el-GR" altLang="zh-CN" sz="2400" dirty="0"/>
              <a:t>φ</a:t>
            </a:r>
            <a:r>
              <a:rPr lang="en-US" altLang="zh-CN" sz="2400" dirty="0"/>
              <a:t>(1),</a:t>
            </a:r>
            <a:r>
              <a:rPr lang="el-GR" altLang="zh-CN" sz="2400" dirty="0"/>
              <a:t> φ</a:t>
            </a:r>
            <a:r>
              <a:rPr lang="en-US" altLang="zh-CN" sz="2400" dirty="0"/>
              <a:t>(2)</a:t>
            </a:r>
            <a:r>
              <a:rPr lang="zh-CN" altLang="en-US" sz="2400" dirty="0"/>
              <a:t>，其他欧拉函数均为偶数</a:t>
            </a:r>
            <a:endParaRPr lang="en-US" altLang="zh-CN" sz="2400" dirty="0"/>
          </a:p>
          <a:p>
            <a:r>
              <a:rPr lang="en-US" altLang="zh-CN" sz="2400" dirty="0"/>
              <a:t>2. **</a:t>
            </a:r>
            <a:r>
              <a:rPr lang="zh-CN" altLang="en-US" sz="2400" dirty="0"/>
              <a:t>当</a:t>
            </a:r>
            <a:r>
              <a:rPr lang="en-US" altLang="zh-CN" sz="2400" dirty="0"/>
              <a:t>n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素数</a:t>
            </a:r>
            <a:r>
              <a:rPr lang="zh-CN" altLang="en-US" sz="2400" dirty="0"/>
              <a:t>的时候，</a:t>
            </a:r>
            <a:r>
              <a:rPr lang="el-GR" altLang="zh-CN" sz="2400" dirty="0"/>
              <a:t> φ</a:t>
            </a:r>
            <a:r>
              <a:rPr lang="en-US" altLang="zh-CN" sz="2400" dirty="0"/>
              <a:t>(n)=n−1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r>
              <a:rPr lang="en-US" altLang="zh-CN" sz="2400" dirty="0"/>
              <a:t>3. p</a:t>
            </a:r>
            <a:r>
              <a:rPr lang="zh-CN" altLang="en-US" sz="2400" dirty="0"/>
              <a:t>为质数，根据定义性质可得</a:t>
            </a:r>
            <a:r>
              <a:rPr lang="el-GR" altLang="zh-CN" sz="2400" dirty="0"/>
              <a:t>φ</a:t>
            </a:r>
            <a:r>
              <a:rPr lang="en-US" altLang="zh-CN" sz="2400" dirty="0"/>
              <a:t>(p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)=</a:t>
            </a:r>
            <a:r>
              <a:rPr lang="da-DK" altLang="zh-CN" sz="2400" dirty="0"/>
              <a:t> (p-1)*</a:t>
            </a:r>
            <a:r>
              <a:rPr lang="en-US" altLang="zh-CN" sz="2400" dirty="0"/>
              <a:t>p</a:t>
            </a:r>
            <a:r>
              <a:rPr lang="en-US" altLang="zh-CN" sz="2400" baseline="30000" dirty="0"/>
              <a:t>k-1 </a:t>
            </a:r>
            <a:endParaRPr lang="zh-CN" altLang="en-US" sz="2400" dirty="0"/>
          </a:p>
          <a:p>
            <a:r>
              <a:rPr lang="en-US" altLang="zh-CN" sz="2400" dirty="0"/>
              <a:t>4. **</a:t>
            </a:r>
            <a:r>
              <a:rPr lang="zh-CN" altLang="en-US" sz="2400" dirty="0"/>
              <a:t>欧拉函数是积性函数，但不是完全积性。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zh-CN" altLang="en-US" sz="2400" dirty="0"/>
              <a:t>当</a:t>
            </a:r>
            <a:r>
              <a:rPr lang="en-US" altLang="zh-CN" sz="2400" dirty="0" err="1"/>
              <a:t>n,m</a:t>
            </a:r>
            <a:r>
              <a:rPr lang="zh-CN" altLang="en-US" sz="2400" dirty="0"/>
              <a:t>互质的时候，</a:t>
            </a:r>
            <a:r>
              <a:rPr lang="el-GR" altLang="zh-CN" sz="2400" dirty="0"/>
              <a:t> φ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n∗m</a:t>
            </a:r>
            <a:r>
              <a:rPr lang="en-US" altLang="zh-CN" sz="2400" dirty="0"/>
              <a:t>)=</a:t>
            </a:r>
            <a:r>
              <a:rPr lang="el-GR" altLang="zh-CN" sz="2400" dirty="0"/>
              <a:t> φ</a:t>
            </a:r>
            <a:r>
              <a:rPr lang="en-US" altLang="zh-CN" sz="2400" dirty="0"/>
              <a:t>(n)∗</a:t>
            </a:r>
            <a:r>
              <a:rPr lang="el-GR" altLang="zh-CN" sz="2400" dirty="0"/>
              <a:t> φ</a:t>
            </a:r>
            <a:r>
              <a:rPr lang="en-US" altLang="zh-CN" sz="2400" dirty="0"/>
              <a:t>(m)</a:t>
            </a:r>
            <a:r>
              <a:rPr lang="zh-CN" altLang="en-US" sz="2400" dirty="0"/>
              <a:t>。 </a:t>
            </a:r>
          </a:p>
          <a:p>
            <a:r>
              <a:rPr lang="en-US" altLang="zh-CN" sz="2400" dirty="0"/>
              <a:t>5. </a:t>
            </a:r>
            <a:r>
              <a:rPr lang="zh-CN" altLang="en-US" sz="2400" dirty="0"/>
              <a:t>当</a:t>
            </a:r>
            <a:r>
              <a:rPr lang="en-US" altLang="zh-CN" sz="2400" dirty="0"/>
              <a:t>n</a:t>
            </a:r>
            <a:r>
              <a:rPr lang="zh-CN" altLang="en-US" sz="2400" dirty="0"/>
              <a:t>为奇数的时候，</a:t>
            </a:r>
            <a:r>
              <a:rPr lang="el-GR" altLang="zh-CN" sz="2400" dirty="0"/>
              <a:t> φ</a:t>
            </a:r>
            <a:r>
              <a:rPr lang="en-US" altLang="zh-CN" sz="2400" dirty="0"/>
              <a:t>(2∗n)=</a:t>
            </a:r>
            <a:r>
              <a:rPr lang="el-GR" altLang="zh-CN" sz="2400" dirty="0"/>
              <a:t> φ</a:t>
            </a:r>
            <a:r>
              <a:rPr lang="en-US" altLang="zh-CN" sz="2400" dirty="0"/>
              <a:t>(n)</a:t>
            </a:r>
            <a:r>
              <a:rPr lang="zh-CN" altLang="en-US" sz="2400" dirty="0"/>
              <a:t>。 </a:t>
            </a:r>
          </a:p>
          <a:p>
            <a:r>
              <a:rPr lang="en-US" altLang="zh-CN" sz="2400" dirty="0"/>
              <a:t>6. n&gt;1</a:t>
            </a:r>
            <a:r>
              <a:rPr lang="zh-CN" altLang="en-US" sz="2400" dirty="0"/>
              <a:t>，</a:t>
            </a:r>
            <a:r>
              <a:rPr lang="en-US" altLang="zh-CN" sz="2400" dirty="0"/>
              <a:t>1~n</a:t>
            </a:r>
            <a:r>
              <a:rPr lang="zh-CN" altLang="en-US" sz="2400" dirty="0"/>
              <a:t>中与</a:t>
            </a:r>
            <a:r>
              <a:rPr lang="en-US" altLang="zh-CN" sz="2400" dirty="0"/>
              <a:t>n</a:t>
            </a:r>
            <a:r>
              <a:rPr lang="zh-CN" altLang="en-US" sz="2400" dirty="0"/>
              <a:t>互质的所有数的和是</a:t>
            </a:r>
            <a:r>
              <a:rPr lang="el-GR" altLang="zh-CN" sz="2400" dirty="0"/>
              <a:t>φ</a:t>
            </a:r>
            <a:r>
              <a:rPr lang="en-US" altLang="zh-CN" sz="2400" dirty="0"/>
              <a:t>(n)∗n/2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7. **</a:t>
            </a:r>
            <a:r>
              <a:rPr lang="zh-CN" altLang="da-DK" sz="2400" dirty="0"/>
              <a:t>如果</a:t>
            </a:r>
            <a:r>
              <a:rPr lang="da-DK" altLang="zh-CN" sz="2400" dirty="0"/>
              <a:t>k % p == 0, </a:t>
            </a:r>
            <a:r>
              <a:rPr lang="zh-CN" altLang="da-DK" sz="2400" dirty="0"/>
              <a:t>那么 </a:t>
            </a:r>
            <a:r>
              <a:rPr lang="el-GR" altLang="zh-CN" sz="2400" dirty="0"/>
              <a:t>φ</a:t>
            </a:r>
            <a:r>
              <a:rPr lang="da-DK" altLang="zh-CN" sz="2400" dirty="0"/>
              <a:t>(k * p) =  </a:t>
            </a:r>
            <a:r>
              <a:rPr lang="el-GR" altLang="zh-CN" sz="2400" dirty="0"/>
              <a:t>φ</a:t>
            </a:r>
            <a:r>
              <a:rPr lang="da-DK" altLang="zh-CN" sz="2400" dirty="0"/>
              <a:t>(k) *p         p</a:t>
            </a:r>
            <a:r>
              <a:rPr lang="zh-CN" altLang="en-US" sz="2400" dirty="0"/>
              <a:t>为质数</a:t>
            </a:r>
            <a:r>
              <a:rPr lang="da-DK" altLang="zh-CN" sz="2400" dirty="0"/>
              <a:t>   </a:t>
            </a:r>
          </a:p>
          <a:p>
            <a:r>
              <a:rPr lang="da-DK" altLang="zh-CN" sz="2400" dirty="0"/>
              <a:t>8. </a:t>
            </a:r>
            <a:r>
              <a:rPr lang="en-US" altLang="zh-CN" sz="2400" dirty="0"/>
              <a:t>**</a:t>
            </a:r>
            <a:r>
              <a:rPr lang="zh-CN" altLang="da-DK" sz="2400" dirty="0"/>
              <a:t>如果</a:t>
            </a:r>
            <a:r>
              <a:rPr lang="da-DK" altLang="zh-CN" sz="2400" dirty="0"/>
              <a:t>k % p != 0, </a:t>
            </a:r>
            <a:r>
              <a:rPr lang="zh-CN" altLang="da-DK" sz="2400" dirty="0"/>
              <a:t>那么 </a:t>
            </a:r>
            <a:r>
              <a:rPr lang="el-GR" altLang="zh-CN" sz="2400" dirty="0"/>
              <a:t>φ</a:t>
            </a:r>
            <a:r>
              <a:rPr lang="da-DK" altLang="zh-CN" sz="2400" dirty="0"/>
              <a:t>(k * p) = </a:t>
            </a:r>
            <a:r>
              <a:rPr lang="el-GR" altLang="zh-CN" sz="2400" dirty="0"/>
              <a:t>φ</a:t>
            </a:r>
            <a:r>
              <a:rPr lang="da-DK" altLang="zh-CN" sz="2400" dirty="0"/>
              <a:t>(k) * (p-1)     p</a:t>
            </a:r>
            <a:r>
              <a:rPr lang="zh-CN" altLang="en-US" sz="2400" dirty="0"/>
              <a:t>为质数</a:t>
            </a:r>
            <a:endParaRPr lang="en-US" altLang="zh-CN" sz="2400" dirty="0"/>
          </a:p>
          <a:p>
            <a:r>
              <a:rPr lang="da-DK" altLang="zh-CN" sz="2400" dirty="0"/>
              <a:t> </a:t>
            </a:r>
          </a:p>
          <a:p>
            <a:r>
              <a:rPr lang="zh-CN" altLang="en-US" sz="2400" dirty="0"/>
              <a:t>可以在线性筛法中，加入求欧拉函数的内容。</a:t>
            </a:r>
          </a:p>
          <a:p>
            <a:endParaRPr lang="zh-CN" altLang="en-US" sz="2400" dirty="0"/>
          </a:p>
        </p:txBody>
      </p:sp>
      <p:sp>
        <p:nvSpPr>
          <p:cNvPr id="37891" name="标题 1">
            <a:extLst>
              <a:ext uri="{FF2B5EF4-FFF2-40B4-BE49-F238E27FC236}">
                <a16:creationId xmlns:a16="http://schemas.microsoft.com/office/drawing/2014/main" xmlns="" id="{D7C608DB-9FCF-41E1-BB1D-47A355C5B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欧拉函数性质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301EC28F-3E67-4F5F-AA46-4E7A68AF1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638"/>
            <a:ext cx="0" cy="4984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63480" rIns="0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600"/>
              <a:t/>
            </a:r>
            <a:br>
              <a:rPr lang="zh-CN" altLang="zh-CN" sz="600"/>
            </a:br>
            <a:endParaRPr lang="zh-CN" altLang="zh-CN" sz="18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xmlns="" id="{12D831E6-518A-4ACA-82D2-DAD1153E9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246687"/>
          </a:xfrm>
        </p:spPr>
        <p:txBody>
          <a:bodyPr/>
          <a:lstStyle/>
          <a:p>
            <a:r>
              <a:rPr lang="en-US" altLang="zh-CN" sz="2400" dirty="0"/>
              <a:t>6. n&gt;1</a:t>
            </a:r>
            <a:r>
              <a:rPr lang="zh-CN" altLang="en-US" sz="2400" dirty="0"/>
              <a:t>，</a:t>
            </a:r>
            <a:r>
              <a:rPr lang="en-US" altLang="zh-CN" sz="2400" dirty="0"/>
              <a:t>1~n</a:t>
            </a:r>
            <a:r>
              <a:rPr lang="zh-CN" altLang="en-US" sz="2400" dirty="0"/>
              <a:t>中与</a:t>
            </a:r>
            <a:r>
              <a:rPr lang="en-US" altLang="zh-CN" sz="2400" dirty="0"/>
              <a:t>n</a:t>
            </a:r>
            <a:r>
              <a:rPr lang="zh-CN" altLang="en-US" sz="2400" dirty="0"/>
              <a:t>互质的所有数的和是</a:t>
            </a:r>
            <a:r>
              <a:rPr lang="el-GR" altLang="zh-CN" sz="2400" dirty="0"/>
              <a:t>φ</a:t>
            </a:r>
            <a:r>
              <a:rPr lang="en-US" altLang="zh-CN" sz="2400" dirty="0"/>
              <a:t>(n)/2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b="1" dirty="0"/>
              <a:t>证明：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n,i</a:t>
            </a:r>
            <a:r>
              <a:rPr lang="en-US" altLang="zh-CN" sz="2400" dirty="0"/>
              <a:t>)=1</a:t>
            </a:r>
            <a:r>
              <a:rPr lang="zh-CN" altLang="en-US" sz="2400" dirty="0"/>
              <a:t>，那么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n,n−i</a:t>
            </a:r>
            <a:r>
              <a:rPr lang="en-US" altLang="zh-CN" sz="2400" dirty="0"/>
              <a:t>)=1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即，与</a:t>
            </a:r>
            <a:r>
              <a:rPr lang="en-US" altLang="zh-CN" sz="2400" dirty="0"/>
              <a:t>n</a:t>
            </a:r>
            <a:r>
              <a:rPr lang="zh-CN" altLang="en-US" sz="2400" dirty="0"/>
              <a:t>互质的数都是成对出现的。</a:t>
            </a:r>
            <a:endParaRPr lang="en-US" altLang="zh-CN" sz="2400" dirty="0"/>
          </a:p>
          <a:p>
            <a:r>
              <a:rPr lang="zh-CN" altLang="en-US" sz="2400" dirty="0"/>
              <a:t>且每一对的和都为</a:t>
            </a:r>
            <a:r>
              <a:rPr lang="en-US" altLang="zh-CN" sz="2400" dirty="0"/>
              <a:t>n</a:t>
            </a:r>
            <a:r>
              <a:rPr lang="zh-CN" altLang="en-US" dirty="0"/>
              <a:t>。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65018D8-1339-4C7D-A250-1EEF9D23B7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620688"/>
            <a:ext cx="8686800" cy="6237311"/>
          </a:xfrm>
          <a:blipFill>
            <a:blip r:embed="rId2"/>
            <a:stretch>
              <a:fillRect l="-912" t="-156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xmlns="" id="{286B0939-0364-413F-BA6A-A0EB95F8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9261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getphi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phi[1]=1;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=2;i&lt;=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if(!vis[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{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prime[++tot]=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筛素数的时候首先会判断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是否是素数。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]=i-1;      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是素数时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]=i-1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for(j=1;j&lt;=tot&amp;&amp;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*prime[j]&lt;=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vis[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*prime[j]]=true;     //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*prime[j]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不是素数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i%prime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[j]==0) {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phi[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*prime[j]]=phi[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]*prime[j];    </a:t>
            </a:r>
            <a:r>
              <a:rPr lang="en-US" altLang="zh-CN" sz="1600" dirty="0"/>
              <a:t>//</a:t>
            </a:r>
            <a:r>
              <a:rPr lang="zh-CN" altLang="en-US" sz="1600" dirty="0"/>
              <a:t>性质</a:t>
            </a:r>
            <a:r>
              <a:rPr lang="en-US" altLang="zh-CN" sz="1600" dirty="0"/>
              <a:t>:</a:t>
            </a:r>
            <a:r>
              <a:rPr lang="en-US" altLang="zh-CN" sz="1600" dirty="0" err="1"/>
              <a:t>i%p</a:t>
            </a:r>
            <a:r>
              <a:rPr lang="en-US" altLang="zh-CN" sz="1600" dirty="0"/>
              <a:t> == 0, </a:t>
            </a:r>
            <a:r>
              <a:rPr lang="zh-CN" altLang="en-US" sz="1600" dirty="0"/>
              <a:t>那么 </a:t>
            </a:r>
            <a:r>
              <a:rPr lang="en-US" altLang="zh-CN" sz="1600" dirty="0"/>
              <a:t>phi(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* p) ==p * phi(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break;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 phi[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*prime[j]]=phi[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]*(prime[j]-1);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其实这里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prime[j]-1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phi[prime[j]]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，利用了欧拉函数的积性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pPr marL="0" indent="0">
              <a:lnSpc>
                <a:spcPts val="14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  <p:sp>
        <p:nvSpPr>
          <p:cNvPr id="40963" name="矩形 1">
            <a:extLst>
              <a:ext uri="{FF2B5EF4-FFF2-40B4-BE49-F238E27FC236}">
                <a16:creationId xmlns:a16="http://schemas.microsoft.com/office/drawing/2014/main" xmlns="" id="{04FE5F2A-C5F0-49D3-A980-2F693A12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0063"/>
            <a:ext cx="85074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欧拉函数的线性筛法：</a:t>
            </a:r>
            <a:endParaRPr lang="en-US" altLang="zh-CN" sz="1800" b="1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利用三个性质：</a:t>
            </a:r>
            <a:endParaRPr lang="en-US" altLang="zh-CN" sz="180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为素数，则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p)=p−1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mod p≠0 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为素数，则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k∗p)=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k)∗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p)=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k∗p)=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k)∗(p−1)</a:t>
            </a:r>
            <a:endParaRPr lang="zh-CN" altLang="en-US" sz="180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mod p=0 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为素数，则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k∗p)=</a:t>
            </a:r>
            <a:r>
              <a:rPr lang="el-GR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</a:t>
            </a:r>
            <a:r>
              <a:rPr lang="en-US" altLang="zh-CN" sz="180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k)∗p</a:t>
            </a:r>
            <a:endParaRPr lang="zh-CN" altLang="en-US" sz="180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xmlns="" id="{05B25F06-6DC8-4CD2-9952-B1A218901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欧拉函数的线性筛法</a:t>
            </a:r>
            <a:endParaRPr lang="zh-CN" altLang="en-US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xmlns="" id="{5CB64760-0CDE-4B13-9B66-6959D9E29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O(N)</a:t>
            </a:r>
            <a:r>
              <a:rPr lang="zh-CN" altLang="en-US" dirty="0"/>
              <a:t>时间里，即可求所</a:t>
            </a:r>
            <a:r>
              <a:rPr lang="en-US" altLang="zh-CN" dirty="0"/>
              <a:t>1~N</a:t>
            </a:r>
            <a:r>
              <a:rPr lang="zh-CN" altLang="en-US" dirty="0"/>
              <a:t>所有数的</a:t>
            </a:r>
            <a:r>
              <a:rPr lang="el-GR" altLang="zh-CN" dirty="0"/>
              <a:t>φ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8A0DD-A8FA-40BC-8B0E-82CC9D66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E3F243-A21E-4DB4-AEB9-EAF59AC11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>9. </a:t>
                </a:r>
                <a:r>
                  <a:rPr lang="zh-CN" altLang="zh-CN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>欧拉定理：对于互质的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a</a:t>
                </a:r>
                <a:r>
                  <a:rPr lang="zh-CN" altLang="zh-CN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>和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m</a:t>
                </a:r>
                <a:r>
                  <a:rPr lang="zh-CN" altLang="zh-CN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>，</a:t>
                </a:r>
                <a:r>
                  <a:rPr lang="en-US" altLang="zh-CN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/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/>
                </a:r>
                <a:r>
                  <a:rPr lang="en-US" altLang="zh-CN" sz="4000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>a^</a:t>
                </a:r>
                <a:r>
                  <a:rPr lang="zh-CN" altLang="zh-CN" sz="36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φ</a:t>
                </a:r>
                <a:r>
                  <a:rPr lang="zh-CN" altLang="zh-CN" sz="36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(</a:t>
                </a:r>
                <a:r>
                  <a:rPr lang="en-US" altLang="zh-CN" sz="36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p</a:t>
                </a:r>
                <a:r>
                  <a:rPr lang="zh-CN" altLang="zh-CN" sz="36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)≡1(</a:t>
                </a:r>
                <a:r>
                  <a:rPr lang="zh-CN" altLang="zh-CN" sz="36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mod</a:t>
                </a:r>
                <a:r>
                  <a:rPr lang="zh-CN" altLang="zh-CN" sz="2400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> </a:t>
                </a:r>
                <a:r>
                  <a:rPr lang="en-US" altLang="zh-CN" sz="36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p</a:t>
                </a:r>
                <a:r>
                  <a:rPr lang="zh-CN" altLang="zh-CN" sz="36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)</a:t>
                </a:r>
                <a:endParaRPr lang="en-US" altLang="zh-CN" sz="2400" dirty="0">
                  <a:solidFill>
                    <a:srgbClr val="333333"/>
                  </a:solidFill>
                  <a:latin typeface="Arial" panose="020B0604020202020204" pitchFamily="34" charset="0"/>
                  <a:ea typeface="MathJax_Size1"/>
                </a:endParaRPr>
              </a:p>
              <a:p>
                <a:r>
                  <a:rPr lang="en-US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Size1"/>
                  </a:rPr>
                  <a:t>10. 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Size1"/>
                  </a:rPr>
                  <a:t>∑</a:t>
                </a:r>
                <a:r>
                  <a:rPr lang="zh-CN" altLang="zh-CN" sz="2800" baseline="-250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d</a:t>
                </a:r>
                <a:r>
                  <a:rPr lang="zh-CN" altLang="zh-CN" sz="2800" baseline="-250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|</a:t>
                </a:r>
                <a:r>
                  <a:rPr lang="zh-CN" altLang="zh-CN" sz="2800" baseline="-250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n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φ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(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d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)=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n</a:t>
                </a:r>
                <a:r>
                  <a:rPr lang="zh-CN" altLang="zh-CN" sz="2000" b="1" dirty="0">
                    <a:solidFill>
                      <a:srgbClr val="333333"/>
                    </a:solidFill>
                    <a:latin typeface="Arial" panose="020B0604020202020204" pitchFamily="34" charset="0"/>
                    <a:ea typeface="Helvetica Neue"/>
                  </a:rPr>
                  <a:t>，</a:t>
                </a:r>
                <a:endParaRPr lang="en-US" altLang="zh-CN" sz="2000" b="1" dirty="0">
                  <a:solidFill>
                    <a:srgbClr val="333333"/>
                  </a:solidFill>
                  <a:latin typeface="Arial" panose="020B0604020202020204" pitchFamily="34" charset="0"/>
                  <a:ea typeface="Helvetica Neue"/>
                </a:endParaRPr>
              </a:p>
              <a:p>
                <a:r>
                  <a:rPr lang="en-US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11. 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φ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(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n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)=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Size1"/>
                  </a:rPr>
                  <a:t>∑</a:t>
                </a:r>
                <a:r>
                  <a:rPr lang="zh-CN" altLang="zh-CN" baseline="-250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d</a:t>
                </a:r>
                <a:r>
                  <a:rPr lang="zh-CN" altLang="zh-CN" baseline="-250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|</a:t>
                </a:r>
                <a:r>
                  <a:rPr lang="zh-CN" altLang="zh-CN" baseline="-25000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n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μ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(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th-italic"/>
                  </a:rPr>
                  <a:t>d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ea typeface="MathJax_Main"/>
                  </a:rPr>
                  <a:t>)∗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zh-CN" altLang="zh-CN" sz="2000" b="1" dirty="0">
                  <a:solidFill>
                    <a:srgbClr val="333333"/>
                  </a:solidFill>
                  <a:latin typeface="Arial" panose="020B0604020202020204" pitchFamily="34" charset="0"/>
                  <a:ea typeface="Helvetica Neue"/>
                </a:endParaRPr>
              </a:p>
              <a:p>
                <a:pPr marL="0" lvl="0" indent="0">
                  <a:spcBef>
                    <a:spcPct val="0"/>
                  </a:spcBef>
                  <a:buClrTx/>
                  <a:buSzTx/>
                  <a:buNone/>
                </a:pPr>
                <a:br>
                  <a:rPr lang="zh-CN" altLang="zh-CN" sz="800" dirty="0">
                    <a:latin typeface="Arial" panose="020B0604020202020204" pitchFamily="34" charset="0"/>
                  </a:rPr>
                </a:br>
                <a:endParaRPr lang="zh-CN" altLang="zh-CN" sz="6000" dirty="0">
                  <a:latin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0E3F243-A21E-4DB4-AEB9-EAF59AC11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44138CB-FFA5-46D3-916C-A8AEACC6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556"/>
            <a:ext cx="35266" cy="282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649312"/>
      </p:ext>
    </p:extLst>
  </p:cSld>
  <p:clrMapOvr>
    <a:masterClrMapping/>
  </p:clrMapOvr>
  <p:transition spd="slow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内容占位符 4">
            <a:extLst>
              <a:ext uri="{FF2B5EF4-FFF2-40B4-BE49-F238E27FC236}">
                <a16:creationId xmlns:a16="http://schemas.microsoft.com/office/drawing/2014/main" xmlns="" id="{F4EF6C8D-0B66-44C5-B625-8278D3692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68313" y="620713"/>
            <a:ext cx="8135937" cy="5654675"/>
          </a:xfrm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xmlns="" id="{629488C8-F795-4BB8-895C-1FC66FDAC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884238"/>
          </a:xfrm>
        </p:spPr>
        <p:txBody>
          <a:bodyPr/>
          <a:lstStyle/>
          <a:p>
            <a:r>
              <a:rPr lang="zh-CN" altLang="en-US" sz="3200"/>
              <a:t>二、给定一个正整数</a:t>
            </a:r>
            <a:r>
              <a:rPr lang="en-US" altLang="zh-CN" sz="3200"/>
              <a:t>n(n&lt;=10^6)</a:t>
            </a:r>
            <a:r>
              <a:rPr lang="zh-CN" altLang="en-US" sz="3200"/>
              <a:t>，问</a:t>
            </a:r>
            <a:r>
              <a:rPr lang="en-US" altLang="zh-CN" sz="3200"/>
              <a:t>n</a:t>
            </a:r>
            <a:r>
              <a:rPr lang="zh-CN" altLang="en-US" sz="3200"/>
              <a:t>以内有多少个素数？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1D806B-586C-46D3-9DCE-4821374D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30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4800" dirty="0"/>
              <a:t>for(</a:t>
            </a:r>
            <a:r>
              <a:rPr lang="en-US" altLang="zh-CN" sz="4800" dirty="0" err="1"/>
              <a:t>int</a:t>
            </a:r>
            <a:r>
              <a:rPr lang="en-US" altLang="zh-CN" sz="4800" dirty="0"/>
              <a:t> </a:t>
            </a:r>
            <a:r>
              <a:rPr lang="en-US" altLang="zh-CN" sz="4800" dirty="0" err="1"/>
              <a:t>i</a:t>
            </a:r>
            <a:r>
              <a:rPr lang="en-US" altLang="zh-CN" sz="4800" dirty="0"/>
              <a:t>=2;i&lt;=</a:t>
            </a:r>
            <a:r>
              <a:rPr lang="en-US" altLang="zh-CN" sz="4800" dirty="0" err="1"/>
              <a:t>n;i</a:t>
            </a:r>
            <a:r>
              <a:rPr lang="en-US" altLang="zh-CN" sz="4800" dirty="0"/>
              <a:t>++){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4800" dirty="0"/>
              <a:t>       if(</a:t>
            </a:r>
            <a:r>
              <a:rPr lang="en-US" altLang="zh-CN" sz="4800" dirty="0" err="1"/>
              <a:t>isprime</a:t>
            </a:r>
            <a:r>
              <a:rPr lang="en-US" altLang="zh-CN" sz="4800" dirty="0"/>
              <a:t>(</a:t>
            </a:r>
            <a:r>
              <a:rPr lang="en-US" altLang="zh-CN" sz="4800" dirty="0" err="1"/>
              <a:t>i</a:t>
            </a:r>
            <a:r>
              <a:rPr lang="en-US" altLang="zh-CN" sz="4800" dirty="0"/>
              <a:t>)) </a:t>
            </a:r>
            <a:r>
              <a:rPr lang="en-US" altLang="zh-CN" sz="4800" dirty="0" err="1"/>
              <a:t>ans</a:t>
            </a:r>
            <a:r>
              <a:rPr lang="en-US" altLang="zh-CN" sz="4800" dirty="0"/>
              <a:t>++;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4800" dirty="0"/>
              <a:t>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4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时间复杂度</a:t>
            </a:r>
            <a:r>
              <a:rPr lang="en-US" altLang="zh-CN" dirty="0"/>
              <a:t>O(n</a:t>
            </a:r>
            <a:r>
              <a:rPr lang="zh-CN" altLang="en-US" dirty="0"/>
              <a:t>*</a:t>
            </a:r>
            <a:r>
              <a:rPr lang="en-US" altLang="zh-CN" dirty="0"/>
              <a:t> √n)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xmlns="" id="{2F702D45-B756-4754-88C9-3DE39A995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更快的方法？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xmlns="" id="{358540F5-107F-42B6-B982-A4992D823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我们除了把素数一个一个找出来，还有其它办法 吗？</a:t>
            </a: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xmlns="" id="{0046E1EF-AA6C-4E1E-851D-E719801DD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埃氏筛法</a:t>
            </a:r>
            <a:r>
              <a:rPr lang="en-US" altLang="zh-CN"/>
              <a:t>(</a:t>
            </a:r>
            <a:r>
              <a:rPr lang="zh-CN" altLang="en-US"/>
              <a:t>倍筛法</a:t>
            </a:r>
            <a:r>
              <a:rPr lang="en-US" altLang="zh-CN"/>
              <a:t>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798CE17-F0F6-4A95-B46E-55BD4981A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zh-CN" altLang="en-US" sz="2667" dirty="0"/>
                  <a:t>基本思想：素数的倍数一字不是素数</a:t>
                </a:r>
                <a:endParaRPr lang="en-US" altLang="zh-CN" sz="2667" dirty="0"/>
              </a:p>
              <a:p>
                <a:pPr>
                  <a:defRPr/>
                </a:pPr>
                <a:r>
                  <a:rPr lang="zh-CN" altLang="en-US" sz="2667" dirty="0"/>
                  <a:t>要得到自然数</a:t>
                </a:r>
                <a:r>
                  <a:rPr lang="en-US" altLang="zh-CN" sz="2667" dirty="0"/>
                  <a:t>n</a:t>
                </a:r>
                <a:r>
                  <a:rPr lang="zh-CN" altLang="en-US" sz="2667" dirty="0"/>
                  <a:t>以内的全部素数，把不大于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667" dirty="0"/>
                  <a:t>的所有素数的倍数剔除，剩下的就是素数。</a:t>
                </a:r>
                <a:endParaRPr lang="en-US" altLang="zh-CN" sz="2667" dirty="0"/>
              </a:p>
              <a:p>
                <a:pPr>
                  <a:defRPr/>
                </a:pPr>
                <a:endParaRPr lang="en-US" altLang="zh-CN" sz="2667" dirty="0"/>
              </a:p>
              <a:p>
                <a:pPr>
                  <a:defRPr/>
                </a:pPr>
                <a:endParaRPr lang="zh-CN" altLang="en-US" sz="2667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xmlns="" id="{3798CE17-F0F6-4A95-B46E-55BD4981A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>
            <a:extLst>
              <a:ext uri="{FF2B5EF4-FFF2-40B4-BE49-F238E27FC236}">
                <a16:creationId xmlns:a16="http://schemas.microsoft.com/office/drawing/2014/main" xmlns="" id="{99E222E1-CB7A-44B0-B53E-0B2DD33F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600" y="1809750"/>
            <a:ext cx="827881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标题 4">
            <a:extLst>
              <a:ext uri="{FF2B5EF4-FFF2-40B4-BE49-F238E27FC236}">
                <a16:creationId xmlns:a16="http://schemas.microsoft.com/office/drawing/2014/main" xmlns="" id="{B59D7A71-1303-4C2C-8DA7-7B7F7281A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内容占位符 5">
            <a:extLst>
              <a:ext uri="{FF2B5EF4-FFF2-40B4-BE49-F238E27FC236}">
                <a16:creationId xmlns:a16="http://schemas.microsoft.com/office/drawing/2014/main" xmlns="" id="{985B3F51-BEA2-4793-9032-2F89E8C41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95DFD21-99E6-4698-93AD-44E6D89E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535307"/>
            <a:ext cx="6984776" cy="5787386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72462FD-A0EF-42C5-A724-10C790C8DF82}"/>
              </a:ext>
            </a:extLst>
          </p:cNvPr>
          <p:cNvSpPr/>
          <p:nvPr/>
        </p:nvSpPr>
        <p:spPr>
          <a:xfrm>
            <a:off x="623888" y="1255713"/>
            <a:ext cx="7861300" cy="372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sieve(</a:t>
            </a:r>
            <a:r>
              <a:rPr lang="en-US" altLang="zh-CN" dirty="0" err="1"/>
              <a:t>int</a:t>
            </a:r>
            <a:r>
              <a:rPr lang="en-US" altLang="zh-CN" dirty="0"/>
              <a:t> n){</a:t>
            </a:r>
          </a:p>
          <a:p>
            <a:pPr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int</a:t>
            </a:r>
            <a:r>
              <a:rPr lang="en-US" altLang="zh-CN" dirty="0"/>
              <a:t> p = 0;</a:t>
            </a:r>
          </a:p>
          <a:p>
            <a:pPr>
              <a:defRPr/>
            </a:pPr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&lt;= sqrt(n);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is_prime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pPr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is_prime</a:t>
            </a:r>
            <a:r>
              <a:rPr lang="en-US" altLang="zh-CN" dirty="0"/>
              <a:t>[0] = </a:t>
            </a:r>
            <a:r>
              <a:rPr lang="en-US" altLang="zh-CN" dirty="0" err="1"/>
              <a:t>is_prime</a:t>
            </a:r>
            <a:r>
              <a:rPr lang="en-US" altLang="zh-CN" dirty="0"/>
              <a:t>[1] = false;</a:t>
            </a:r>
          </a:p>
          <a:p>
            <a:pPr>
              <a:defRPr/>
            </a:pPr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pPr>
              <a:defRPr/>
            </a:pPr>
            <a:r>
              <a:rPr lang="en-US" altLang="zh-CN" dirty="0"/>
              <a:t>                if(</a:t>
            </a:r>
            <a:r>
              <a:rPr lang="en-US" altLang="zh-CN" dirty="0" err="1"/>
              <a:t>is_prime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]){</a:t>
            </a:r>
          </a:p>
          <a:p>
            <a:pPr>
              <a:defRPr/>
            </a:pPr>
            <a:r>
              <a:rPr lang="en-US" altLang="zh-CN" dirty="0"/>
              <a:t>                           prime[</a:t>
            </a:r>
            <a:r>
              <a:rPr lang="en-US" altLang="zh-CN" dirty="0" err="1"/>
              <a:t>cnt</a:t>
            </a:r>
            <a:r>
              <a:rPr lang="en-US" altLang="zh-CN" dirty="0"/>
              <a:t>++] = </a:t>
            </a:r>
            <a:r>
              <a:rPr lang="en-US" altLang="zh-CN" dirty="0" err="1"/>
              <a:t>i</a:t>
            </a:r>
            <a:r>
              <a:rPr lang="en-US" altLang="zh-CN" dirty="0"/>
              <a:t>;	</a:t>
            </a:r>
          </a:p>
          <a:p>
            <a:pPr>
              <a:defRPr/>
            </a:pPr>
            <a:r>
              <a:rPr lang="en-US" altLang="zh-CN" dirty="0"/>
              <a:t>                        for(</a:t>
            </a:r>
            <a:r>
              <a:rPr lang="en-US" altLang="zh-CN" dirty="0" err="1"/>
              <a:t>int</a:t>
            </a:r>
            <a:r>
              <a:rPr lang="en-US" altLang="zh-CN" dirty="0"/>
              <a:t> j = 2*</a:t>
            </a:r>
            <a:r>
              <a:rPr lang="en-US" altLang="zh-CN" dirty="0" err="1"/>
              <a:t>i</a:t>
            </a:r>
            <a:r>
              <a:rPr lang="en-US" altLang="zh-CN" dirty="0"/>
              <a:t>; j &lt;= n; j+=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err="1"/>
              <a:t>is_prime</a:t>
            </a:r>
            <a:r>
              <a:rPr lang="en-US" altLang="zh-CN" dirty="0"/>
              <a:t>[j] = false;  </a:t>
            </a:r>
          </a:p>
          <a:p>
            <a:pPr>
              <a:defRPr/>
            </a:pPr>
            <a:r>
              <a:rPr lang="en-US" altLang="zh-CN" dirty="0"/>
              <a:t>                                                   //</a:t>
            </a:r>
            <a:r>
              <a:rPr lang="zh-CN" altLang="en-US" dirty="0"/>
              <a:t>筛去所有素数的倍数</a:t>
            </a:r>
          </a:p>
          <a:p>
            <a:pPr>
              <a:defRPr/>
            </a:pPr>
            <a:r>
              <a:rPr lang="en-US" altLang="zh-CN" dirty="0"/>
              <a:t>                }</a:t>
            </a:r>
          </a:p>
          <a:p>
            <a:pPr>
              <a:defRPr/>
            </a:pPr>
            <a:r>
              <a:rPr lang="en-US" altLang="zh-CN" dirty="0"/>
              <a:t>        }</a:t>
            </a:r>
          </a:p>
          <a:p>
            <a:pPr>
              <a:defRPr/>
            </a:pPr>
            <a:r>
              <a:rPr lang="en-US" altLang="zh-CN" dirty="0"/>
              <a:t>    return 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315" name="矩形 4">
            <a:extLst>
              <a:ext uri="{FF2B5EF4-FFF2-40B4-BE49-F238E27FC236}">
                <a16:creationId xmlns:a16="http://schemas.microsoft.com/office/drawing/2014/main" xmlns="" id="{6D992F45-680E-4967-91D3-69E17A78A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02138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时间复杂度：</a:t>
            </a:r>
            <a:r>
              <a:rPr lang="en-US" altLang="zh-CN" sz="1800"/>
              <a:t> O(nlg(lgn))</a:t>
            </a:r>
            <a:endParaRPr lang="zh-CN" altLang="en-US" sz="1800"/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仿宋_GB2312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11741</TotalTime>
  <Words>1664</Words>
  <Application>Microsoft Office PowerPoint</Application>
  <PresentationFormat>全屏显示(4:3)</PresentationFormat>
  <Paragraphs>268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Pixel</vt:lpstr>
      <vt:lpstr>Equation</vt:lpstr>
      <vt:lpstr>素数</vt:lpstr>
      <vt:lpstr>素数</vt:lpstr>
      <vt:lpstr>一、判定一个数是否素数</vt:lpstr>
      <vt:lpstr>二、给定一个正整数n(n&lt;=10^6)，问n以内有多少个素数？</vt:lpstr>
      <vt:lpstr>更快的方法？</vt:lpstr>
      <vt:lpstr>埃氏筛法(倍筛法)</vt:lpstr>
      <vt:lpstr>幻灯片 7</vt:lpstr>
      <vt:lpstr>幻灯片 8</vt:lpstr>
      <vt:lpstr>幻灯片 9</vt:lpstr>
      <vt:lpstr>幻灯片 10</vt:lpstr>
      <vt:lpstr> 欧拉线性筛法求素数     </vt:lpstr>
      <vt:lpstr>欧拉线性筛法思想</vt:lpstr>
      <vt:lpstr> 欧拉线性筛法思想    </vt:lpstr>
      <vt:lpstr>幻灯片 14</vt:lpstr>
      <vt:lpstr>幻灯片 15</vt:lpstr>
      <vt:lpstr>幻灯片 16</vt:lpstr>
      <vt:lpstr>幻灯片 17</vt:lpstr>
      <vt:lpstr>质因数分解</vt:lpstr>
      <vt:lpstr>质因数分解</vt:lpstr>
      <vt:lpstr>试除法--质因数分解</vt:lpstr>
      <vt:lpstr>幻灯片 21</vt:lpstr>
      <vt:lpstr>质因数分解</vt:lpstr>
      <vt:lpstr>幻灯片 23</vt:lpstr>
      <vt:lpstr>幻灯片 24</vt:lpstr>
      <vt:lpstr>幻灯片 25</vt:lpstr>
      <vt:lpstr>幻灯片 26</vt:lpstr>
      <vt:lpstr>幻灯片 27</vt:lpstr>
      <vt:lpstr>互质</vt:lpstr>
      <vt:lpstr>欧拉函数</vt:lpstr>
      <vt:lpstr>欧拉函数</vt:lpstr>
      <vt:lpstr>幻灯片 31</vt:lpstr>
      <vt:lpstr>只需要分解质因数，即可求出欧拉函数</vt:lpstr>
      <vt:lpstr>欧拉函数性质</vt:lpstr>
      <vt:lpstr>幻灯片 34</vt:lpstr>
      <vt:lpstr>幻灯片 35</vt:lpstr>
      <vt:lpstr>幻灯片 36</vt:lpstr>
      <vt:lpstr>欧拉函数的线性筛法</vt:lpstr>
      <vt:lpstr>性质2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由对称性解2-SAT问题</dc:title>
  <dc:creator>xuxx</dc:creator>
  <cp:lastModifiedBy>admin</cp:lastModifiedBy>
  <cp:revision>437</cp:revision>
  <dcterms:modified xsi:type="dcterms:W3CDTF">2020-01-13T05:32:18Z</dcterms:modified>
</cp:coreProperties>
</file>