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9" r:id="rId5"/>
    <p:sldId id="258" r:id="rId6"/>
    <p:sldId id="278" r:id="rId7"/>
    <p:sldId id="275" r:id="rId8"/>
    <p:sldId id="279" r:id="rId9"/>
    <p:sldId id="277" r:id="rId10"/>
    <p:sldId id="264" r:id="rId11"/>
    <p:sldId id="265" r:id="rId12"/>
    <p:sldId id="280" r:id="rId13"/>
    <p:sldId id="281" r:id="rId14"/>
    <p:sldId id="266" r:id="rId15"/>
    <p:sldId id="268" r:id="rId16"/>
    <p:sldId id="267" r:id="rId17"/>
    <p:sldId id="270" r:id="rId18"/>
    <p:sldId id="271" r:id="rId19"/>
    <p:sldId id="272" r:id="rId20"/>
    <p:sldId id="273" r:id="rId21"/>
    <p:sldId id="269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805"/>
    <a:srgbClr val="CDDAE7"/>
    <a:srgbClr val="02637A"/>
    <a:srgbClr val="004442"/>
    <a:srgbClr val="003366"/>
    <a:srgbClr val="BEDC2A"/>
    <a:srgbClr val="B6EE18"/>
    <a:srgbClr val="530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9" autoAdjust="0"/>
  </p:normalViewPr>
  <p:slideViewPr>
    <p:cSldViewPr>
      <p:cViewPr varScale="1">
        <p:scale>
          <a:sx n="90" d="100"/>
          <a:sy n="90" d="100"/>
        </p:scale>
        <p:origin x="7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1DC1195-371E-4212-AF3F-4CCB0555127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4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C1C0C0"/>
              </a:clrFrom>
              <a:clrTo>
                <a:srgbClr val="C1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363" y="50800"/>
            <a:ext cx="6048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 userDrawn="1"/>
        </p:nvGrpSpPr>
        <p:grpSpPr>
          <a:xfrm>
            <a:off x="17343" y="6535848"/>
            <a:ext cx="286840" cy="316182"/>
            <a:chOff x="3748193" y="2000673"/>
            <a:chExt cx="4030134" cy="3833285"/>
          </a:xfrm>
          <a:solidFill>
            <a:schemeClr val="bg1"/>
          </a:solidFill>
        </p:grpSpPr>
        <p:sp>
          <p:nvSpPr>
            <p:cNvPr id="20" name="Freeform 104"/>
            <p:cNvSpPr/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06"/>
            <p:cNvSpPr/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08"/>
            <p:cNvSpPr/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09"/>
            <p:cNvSpPr/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21"/>
            <p:cNvSpPr/>
            <p:nvPr/>
          </p:nvSpPr>
          <p:spPr bwMode="auto">
            <a:xfrm>
              <a:off x="5462693" y="3837941"/>
              <a:ext cx="254000" cy="251884"/>
            </a:xfrm>
            <a:custGeom>
              <a:avLst/>
              <a:gdLst>
                <a:gd name="T0" fmla="*/ 2147483647 w 192"/>
                <a:gd name="T1" fmla="*/ 2147483647 h 192"/>
                <a:gd name="T2" fmla="*/ 2147483647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0 w 192"/>
                <a:gd name="T37" fmla="*/ 2147483647 h 192"/>
                <a:gd name="T38" fmla="*/ 0 w 192"/>
                <a:gd name="T39" fmla="*/ 2147483647 h 192"/>
                <a:gd name="T40" fmla="*/ 2147483647 w 192"/>
                <a:gd name="T41" fmla="*/ 2147483647 h 192"/>
                <a:gd name="T42" fmla="*/ 2147483647 w 192"/>
                <a:gd name="T43" fmla="*/ 2147483647 h 192"/>
                <a:gd name="T44" fmla="*/ 2147483647 w 192"/>
                <a:gd name="T45" fmla="*/ 2147483647 h 192"/>
                <a:gd name="T46" fmla="*/ 2147483647 w 192"/>
                <a:gd name="T47" fmla="*/ 2147483647 h 192"/>
                <a:gd name="T48" fmla="*/ 2147483647 w 192"/>
                <a:gd name="T49" fmla="*/ 2147483647 h 192"/>
                <a:gd name="T50" fmla="*/ 2147483647 w 192"/>
                <a:gd name="T51" fmla="*/ 2147483647 h 192"/>
                <a:gd name="T52" fmla="*/ 2147483647 w 192"/>
                <a:gd name="T53" fmla="*/ 2147483647 h 192"/>
                <a:gd name="T54" fmla="*/ 2147483647 w 192"/>
                <a:gd name="T55" fmla="*/ 0 h 192"/>
                <a:gd name="T56" fmla="*/ 2147483647 w 192"/>
                <a:gd name="T57" fmla="*/ 0 h 192"/>
                <a:gd name="T58" fmla="*/ 2147483647 w 192"/>
                <a:gd name="T59" fmla="*/ 2147483647 h 192"/>
                <a:gd name="T60" fmla="*/ 2147483647 w 192"/>
                <a:gd name="T61" fmla="*/ 2147483647 h 192"/>
                <a:gd name="T62" fmla="*/ 2147483647 w 192"/>
                <a:gd name="T63" fmla="*/ 2147483647 h 192"/>
                <a:gd name="T64" fmla="*/ 2147483647 w 192"/>
                <a:gd name="T65" fmla="*/ 2147483647 h 192"/>
                <a:gd name="T66" fmla="*/ 2147483647 w 192"/>
                <a:gd name="T67" fmla="*/ 2147483647 h 192"/>
                <a:gd name="T68" fmla="*/ 2147483647 w 192"/>
                <a:gd name="T69" fmla="*/ 2147483647 h 192"/>
                <a:gd name="T70" fmla="*/ 2147483647 w 192"/>
                <a:gd name="T71" fmla="*/ 2147483647 h 192"/>
                <a:gd name="T72" fmla="*/ 2147483647 w 192"/>
                <a:gd name="T73" fmla="*/ 2147483647 h 192"/>
                <a:gd name="T74" fmla="*/ 2147483647 w 192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lnTo>
                    <a:pt x="192" y="96"/>
                  </a:lnTo>
                  <a:lnTo>
                    <a:pt x="190" y="116"/>
                  </a:lnTo>
                  <a:lnTo>
                    <a:pt x="184" y="134"/>
                  </a:lnTo>
                  <a:lnTo>
                    <a:pt x="174" y="150"/>
                  </a:lnTo>
                  <a:lnTo>
                    <a:pt x="164" y="164"/>
                  </a:lnTo>
                  <a:lnTo>
                    <a:pt x="150" y="176"/>
                  </a:lnTo>
                  <a:lnTo>
                    <a:pt x="132" y="184"/>
                  </a:lnTo>
                  <a:lnTo>
                    <a:pt x="116" y="190"/>
                  </a:lnTo>
                  <a:lnTo>
                    <a:pt x="96" y="192"/>
                  </a:lnTo>
                  <a:lnTo>
                    <a:pt x="76" y="190"/>
                  </a:lnTo>
                  <a:lnTo>
                    <a:pt x="58" y="184"/>
                  </a:lnTo>
                  <a:lnTo>
                    <a:pt x="42" y="176"/>
                  </a:lnTo>
                  <a:lnTo>
                    <a:pt x="28" y="164"/>
                  </a:lnTo>
                  <a:lnTo>
                    <a:pt x="16" y="150"/>
                  </a:lnTo>
                  <a:lnTo>
                    <a:pt x="8" y="134"/>
                  </a:lnTo>
                  <a:lnTo>
                    <a:pt x="2" y="116"/>
                  </a:lnTo>
                  <a:lnTo>
                    <a:pt x="0" y="96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8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8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22"/>
            <p:cNvSpPr/>
            <p:nvPr/>
          </p:nvSpPr>
          <p:spPr bwMode="auto">
            <a:xfrm>
              <a:off x="5765378" y="3774440"/>
              <a:ext cx="315383" cy="315384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0 w 240"/>
                <a:gd name="T43" fmla="*/ 2147483647 h 240"/>
                <a:gd name="T44" fmla="*/ 0 w 240"/>
                <a:gd name="T45" fmla="*/ 2147483647 h 240"/>
                <a:gd name="T46" fmla="*/ 0 w 240"/>
                <a:gd name="T47" fmla="*/ 2147483647 h 240"/>
                <a:gd name="T48" fmla="*/ 0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0 h 240"/>
                <a:gd name="T66" fmla="*/ 2147483647 w 240"/>
                <a:gd name="T67" fmla="*/ 0 h 240"/>
                <a:gd name="T68" fmla="*/ 2147483647 w 240"/>
                <a:gd name="T69" fmla="*/ 0 h 240"/>
                <a:gd name="T70" fmla="*/ 2147483647 w 240"/>
                <a:gd name="T71" fmla="*/ 0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38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18" y="186"/>
                  </a:lnTo>
                  <a:lnTo>
                    <a:pt x="204" y="204"/>
                  </a:lnTo>
                  <a:lnTo>
                    <a:pt x="186" y="218"/>
                  </a:lnTo>
                  <a:lnTo>
                    <a:pt x="166" y="230"/>
                  </a:lnTo>
                  <a:lnTo>
                    <a:pt x="144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6"/>
                  </a:lnTo>
                  <a:lnTo>
                    <a:pt x="72" y="230"/>
                  </a:lnTo>
                  <a:lnTo>
                    <a:pt x="52" y="218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8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8"/>
                  </a:lnTo>
                  <a:lnTo>
                    <a:pt x="186" y="20"/>
                  </a:lnTo>
                  <a:lnTo>
                    <a:pt x="204" y="34"/>
                  </a:lnTo>
                  <a:lnTo>
                    <a:pt x="218" y="52"/>
                  </a:lnTo>
                  <a:lnTo>
                    <a:pt x="230" y="72"/>
                  </a:lnTo>
                  <a:lnTo>
                    <a:pt x="238" y="96"/>
                  </a:lnTo>
                  <a:lnTo>
                    <a:pt x="238" y="108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23"/>
            <p:cNvSpPr/>
            <p:nvPr/>
          </p:nvSpPr>
          <p:spPr bwMode="auto">
            <a:xfrm>
              <a:off x="5462693" y="4142740"/>
              <a:ext cx="254000" cy="247651"/>
            </a:xfrm>
            <a:custGeom>
              <a:avLst/>
              <a:gdLst>
                <a:gd name="T0" fmla="*/ 2147483647 w 192"/>
                <a:gd name="T1" fmla="*/ 2147483647 h 190"/>
                <a:gd name="T2" fmla="*/ 2147483647 w 192"/>
                <a:gd name="T3" fmla="*/ 2147483647 h 190"/>
                <a:gd name="T4" fmla="*/ 2147483647 w 192"/>
                <a:gd name="T5" fmla="*/ 2147483647 h 190"/>
                <a:gd name="T6" fmla="*/ 2147483647 w 192"/>
                <a:gd name="T7" fmla="*/ 2147483647 h 190"/>
                <a:gd name="T8" fmla="*/ 2147483647 w 192"/>
                <a:gd name="T9" fmla="*/ 2147483647 h 190"/>
                <a:gd name="T10" fmla="*/ 2147483647 w 192"/>
                <a:gd name="T11" fmla="*/ 2147483647 h 190"/>
                <a:gd name="T12" fmla="*/ 2147483647 w 192"/>
                <a:gd name="T13" fmla="*/ 2147483647 h 190"/>
                <a:gd name="T14" fmla="*/ 2147483647 w 192"/>
                <a:gd name="T15" fmla="*/ 2147483647 h 190"/>
                <a:gd name="T16" fmla="*/ 2147483647 w 192"/>
                <a:gd name="T17" fmla="*/ 2147483647 h 190"/>
                <a:gd name="T18" fmla="*/ 2147483647 w 192"/>
                <a:gd name="T19" fmla="*/ 2147483647 h 190"/>
                <a:gd name="T20" fmla="*/ 2147483647 w 192"/>
                <a:gd name="T21" fmla="*/ 2147483647 h 190"/>
                <a:gd name="T22" fmla="*/ 2147483647 w 192"/>
                <a:gd name="T23" fmla="*/ 2147483647 h 190"/>
                <a:gd name="T24" fmla="*/ 2147483647 w 192"/>
                <a:gd name="T25" fmla="*/ 2147483647 h 190"/>
                <a:gd name="T26" fmla="*/ 2147483647 w 192"/>
                <a:gd name="T27" fmla="*/ 2147483647 h 190"/>
                <a:gd name="T28" fmla="*/ 2147483647 w 192"/>
                <a:gd name="T29" fmla="*/ 2147483647 h 190"/>
                <a:gd name="T30" fmla="*/ 2147483647 w 192"/>
                <a:gd name="T31" fmla="*/ 2147483647 h 190"/>
                <a:gd name="T32" fmla="*/ 2147483647 w 192"/>
                <a:gd name="T33" fmla="*/ 2147483647 h 190"/>
                <a:gd name="T34" fmla="*/ 2147483647 w 192"/>
                <a:gd name="T35" fmla="*/ 2147483647 h 190"/>
                <a:gd name="T36" fmla="*/ 0 w 192"/>
                <a:gd name="T37" fmla="*/ 2147483647 h 190"/>
                <a:gd name="T38" fmla="*/ 0 w 192"/>
                <a:gd name="T39" fmla="*/ 2147483647 h 190"/>
                <a:gd name="T40" fmla="*/ 2147483647 w 192"/>
                <a:gd name="T41" fmla="*/ 2147483647 h 190"/>
                <a:gd name="T42" fmla="*/ 2147483647 w 192"/>
                <a:gd name="T43" fmla="*/ 2147483647 h 190"/>
                <a:gd name="T44" fmla="*/ 2147483647 w 192"/>
                <a:gd name="T45" fmla="*/ 2147483647 h 190"/>
                <a:gd name="T46" fmla="*/ 2147483647 w 192"/>
                <a:gd name="T47" fmla="*/ 2147483647 h 190"/>
                <a:gd name="T48" fmla="*/ 2147483647 w 192"/>
                <a:gd name="T49" fmla="*/ 2147483647 h 190"/>
                <a:gd name="T50" fmla="*/ 2147483647 w 192"/>
                <a:gd name="T51" fmla="*/ 2147483647 h 190"/>
                <a:gd name="T52" fmla="*/ 2147483647 w 192"/>
                <a:gd name="T53" fmla="*/ 2147483647 h 190"/>
                <a:gd name="T54" fmla="*/ 2147483647 w 192"/>
                <a:gd name="T55" fmla="*/ 0 h 190"/>
                <a:gd name="T56" fmla="*/ 2147483647 w 192"/>
                <a:gd name="T57" fmla="*/ 0 h 190"/>
                <a:gd name="T58" fmla="*/ 2147483647 w 192"/>
                <a:gd name="T59" fmla="*/ 2147483647 h 190"/>
                <a:gd name="T60" fmla="*/ 2147483647 w 192"/>
                <a:gd name="T61" fmla="*/ 2147483647 h 190"/>
                <a:gd name="T62" fmla="*/ 2147483647 w 192"/>
                <a:gd name="T63" fmla="*/ 2147483647 h 190"/>
                <a:gd name="T64" fmla="*/ 2147483647 w 192"/>
                <a:gd name="T65" fmla="*/ 2147483647 h 190"/>
                <a:gd name="T66" fmla="*/ 2147483647 w 192"/>
                <a:gd name="T67" fmla="*/ 2147483647 h 190"/>
                <a:gd name="T68" fmla="*/ 2147483647 w 192"/>
                <a:gd name="T69" fmla="*/ 2147483647 h 190"/>
                <a:gd name="T70" fmla="*/ 2147483647 w 192"/>
                <a:gd name="T71" fmla="*/ 2147483647 h 190"/>
                <a:gd name="T72" fmla="*/ 2147483647 w 192"/>
                <a:gd name="T73" fmla="*/ 2147483647 h 190"/>
                <a:gd name="T74" fmla="*/ 2147483647 w 192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0">
                  <a:moveTo>
                    <a:pt x="192" y="94"/>
                  </a:moveTo>
                  <a:lnTo>
                    <a:pt x="192" y="94"/>
                  </a:lnTo>
                  <a:lnTo>
                    <a:pt x="190" y="114"/>
                  </a:lnTo>
                  <a:lnTo>
                    <a:pt x="184" y="132"/>
                  </a:lnTo>
                  <a:lnTo>
                    <a:pt x="174" y="148"/>
                  </a:lnTo>
                  <a:lnTo>
                    <a:pt x="164" y="162"/>
                  </a:lnTo>
                  <a:lnTo>
                    <a:pt x="150" y="174"/>
                  </a:lnTo>
                  <a:lnTo>
                    <a:pt x="132" y="182"/>
                  </a:lnTo>
                  <a:lnTo>
                    <a:pt x="116" y="188"/>
                  </a:lnTo>
                  <a:lnTo>
                    <a:pt x="96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6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4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24"/>
            <p:cNvSpPr/>
            <p:nvPr/>
          </p:nvSpPr>
          <p:spPr bwMode="auto">
            <a:xfrm>
              <a:off x="5765378" y="4142740"/>
              <a:ext cx="249767" cy="247651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2147483647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0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0 h 190"/>
                <a:gd name="T56" fmla="*/ 2147483647 w 190"/>
                <a:gd name="T57" fmla="*/ 0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2147483647 w 190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0" h="190">
                  <a:moveTo>
                    <a:pt x="190" y="94"/>
                  </a:moveTo>
                  <a:lnTo>
                    <a:pt x="190" y="94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8"/>
                  </a:lnTo>
                  <a:lnTo>
                    <a:pt x="162" y="162"/>
                  </a:lnTo>
                  <a:lnTo>
                    <a:pt x="148" y="174"/>
                  </a:lnTo>
                  <a:lnTo>
                    <a:pt x="132" y="182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48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2048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8AD19-02FA-4B06-B48B-D3DF3DC360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7C708-C083-4390-9903-DD69FE5E0F55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5522C-AA06-4AB1-9D49-16F4EB41E772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228D2-08A2-4E6D-BD90-25F50C450C48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908721"/>
            <a:ext cx="7886700" cy="29523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804AA-5826-400C-AF01-75D0AFF24A1A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4038600" cy="43106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6792"/>
            <a:ext cx="4038600" cy="43106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7B23-A495-4A34-8991-F661D6BA1B58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89229-BEB1-4070-9F70-DF22C6B6ACCA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E53EF-C429-4CFF-92DA-A1ED81EC5B0F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0D858-8D8B-44E6-8B2D-B543A8A2DBE8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F951D-39FD-4AAB-930E-A5A64F3DEE85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F5DA9-6F7A-436B-823F-5B614F65E58D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31EB2F-A307-4294-A032-DCE9B9FFD4F4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37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2" name="图片 16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C1C0C0"/>
              </a:clrFrom>
              <a:clrTo>
                <a:srgbClr val="C1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363" y="50800"/>
            <a:ext cx="6048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 userDrawn="1"/>
        </p:nvGrpSpPr>
        <p:grpSpPr>
          <a:xfrm>
            <a:off x="17343" y="6535848"/>
            <a:ext cx="286840" cy="316182"/>
            <a:chOff x="3748193" y="2000673"/>
            <a:chExt cx="4030134" cy="3833285"/>
          </a:xfrm>
          <a:solidFill>
            <a:schemeClr val="bg1"/>
          </a:solidFill>
        </p:grpSpPr>
        <p:sp>
          <p:nvSpPr>
            <p:cNvPr id="19" name="Freeform 104"/>
            <p:cNvSpPr/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06"/>
            <p:cNvSpPr/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08"/>
            <p:cNvSpPr/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09"/>
            <p:cNvSpPr/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21"/>
            <p:cNvSpPr/>
            <p:nvPr/>
          </p:nvSpPr>
          <p:spPr bwMode="auto">
            <a:xfrm>
              <a:off x="5462693" y="3837941"/>
              <a:ext cx="254000" cy="251884"/>
            </a:xfrm>
            <a:custGeom>
              <a:avLst/>
              <a:gdLst>
                <a:gd name="T0" fmla="*/ 2147483647 w 192"/>
                <a:gd name="T1" fmla="*/ 2147483647 h 192"/>
                <a:gd name="T2" fmla="*/ 2147483647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0 w 192"/>
                <a:gd name="T37" fmla="*/ 2147483647 h 192"/>
                <a:gd name="T38" fmla="*/ 0 w 192"/>
                <a:gd name="T39" fmla="*/ 2147483647 h 192"/>
                <a:gd name="T40" fmla="*/ 2147483647 w 192"/>
                <a:gd name="T41" fmla="*/ 2147483647 h 192"/>
                <a:gd name="T42" fmla="*/ 2147483647 w 192"/>
                <a:gd name="T43" fmla="*/ 2147483647 h 192"/>
                <a:gd name="T44" fmla="*/ 2147483647 w 192"/>
                <a:gd name="T45" fmla="*/ 2147483647 h 192"/>
                <a:gd name="T46" fmla="*/ 2147483647 w 192"/>
                <a:gd name="T47" fmla="*/ 2147483647 h 192"/>
                <a:gd name="T48" fmla="*/ 2147483647 w 192"/>
                <a:gd name="T49" fmla="*/ 2147483647 h 192"/>
                <a:gd name="T50" fmla="*/ 2147483647 w 192"/>
                <a:gd name="T51" fmla="*/ 2147483647 h 192"/>
                <a:gd name="T52" fmla="*/ 2147483647 w 192"/>
                <a:gd name="T53" fmla="*/ 2147483647 h 192"/>
                <a:gd name="T54" fmla="*/ 2147483647 w 192"/>
                <a:gd name="T55" fmla="*/ 0 h 192"/>
                <a:gd name="T56" fmla="*/ 2147483647 w 192"/>
                <a:gd name="T57" fmla="*/ 0 h 192"/>
                <a:gd name="T58" fmla="*/ 2147483647 w 192"/>
                <a:gd name="T59" fmla="*/ 2147483647 h 192"/>
                <a:gd name="T60" fmla="*/ 2147483647 w 192"/>
                <a:gd name="T61" fmla="*/ 2147483647 h 192"/>
                <a:gd name="T62" fmla="*/ 2147483647 w 192"/>
                <a:gd name="T63" fmla="*/ 2147483647 h 192"/>
                <a:gd name="T64" fmla="*/ 2147483647 w 192"/>
                <a:gd name="T65" fmla="*/ 2147483647 h 192"/>
                <a:gd name="T66" fmla="*/ 2147483647 w 192"/>
                <a:gd name="T67" fmla="*/ 2147483647 h 192"/>
                <a:gd name="T68" fmla="*/ 2147483647 w 192"/>
                <a:gd name="T69" fmla="*/ 2147483647 h 192"/>
                <a:gd name="T70" fmla="*/ 2147483647 w 192"/>
                <a:gd name="T71" fmla="*/ 2147483647 h 192"/>
                <a:gd name="T72" fmla="*/ 2147483647 w 192"/>
                <a:gd name="T73" fmla="*/ 2147483647 h 192"/>
                <a:gd name="T74" fmla="*/ 2147483647 w 192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lnTo>
                    <a:pt x="192" y="96"/>
                  </a:lnTo>
                  <a:lnTo>
                    <a:pt x="190" y="116"/>
                  </a:lnTo>
                  <a:lnTo>
                    <a:pt x="184" y="134"/>
                  </a:lnTo>
                  <a:lnTo>
                    <a:pt x="174" y="150"/>
                  </a:lnTo>
                  <a:lnTo>
                    <a:pt x="164" y="164"/>
                  </a:lnTo>
                  <a:lnTo>
                    <a:pt x="150" y="176"/>
                  </a:lnTo>
                  <a:lnTo>
                    <a:pt x="132" y="184"/>
                  </a:lnTo>
                  <a:lnTo>
                    <a:pt x="116" y="190"/>
                  </a:lnTo>
                  <a:lnTo>
                    <a:pt x="96" y="192"/>
                  </a:lnTo>
                  <a:lnTo>
                    <a:pt x="76" y="190"/>
                  </a:lnTo>
                  <a:lnTo>
                    <a:pt x="58" y="184"/>
                  </a:lnTo>
                  <a:lnTo>
                    <a:pt x="42" y="176"/>
                  </a:lnTo>
                  <a:lnTo>
                    <a:pt x="28" y="164"/>
                  </a:lnTo>
                  <a:lnTo>
                    <a:pt x="16" y="150"/>
                  </a:lnTo>
                  <a:lnTo>
                    <a:pt x="8" y="134"/>
                  </a:lnTo>
                  <a:lnTo>
                    <a:pt x="2" y="116"/>
                  </a:lnTo>
                  <a:lnTo>
                    <a:pt x="0" y="96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8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8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22"/>
            <p:cNvSpPr/>
            <p:nvPr/>
          </p:nvSpPr>
          <p:spPr bwMode="auto">
            <a:xfrm>
              <a:off x="5765378" y="3774440"/>
              <a:ext cx="315383" cy="315384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0 w 240"/>
                <a:gd name="T43" fmla="*/ 2147483647 h 240"/>
                <a:gd name="T44" fmla="*/ 0 w 240"/>
                <a:gd name="T45" fmla="*/ 2147483647 h 240"/>
                <a:gd name="T46" fmla="*/ 0 w 240"/>
                <a:gd name="T47" fmla="*/ 2147483647 h 240"/>
                <a:gd name="T48" fmla="*/ 0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0 h 240"/>
                <a:gd name="T66" fmla="*/ 2147483647 w 240"/>
                <a:gd name="T67" fmla="*/ 0 h 240"/>
                <a:gd name="T68" fmla="*/ 2147483647 w 240"/>
                <a:gd name="T69" fmla="*/ 0 h 240"/>
                <a:gd name="T70" fmla="*/ 2147483647 w 240"/>
                <a:gd name="T71" fmla="*/ 0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38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18" y="186"/>
                  </a:lnTo>
                  <a:lnTo>
                    <a:pt x="204" y="204"/>
                  </a:lnTo>
                  <a:lnTo>
                    <a:pt x="186" y="218"/>
                  </a:lnTo>
                  <a:lnTo>
                    <a:pt x="166" y="230"/>
                  </a:lnTo>
                  <a:lnTo>
                    <a:pt x="144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6"/>
                  </a:lnTo>
                  <a:lnTo>
                    <a:pt x="72" y="230"/>
                  </a:lnTo>
                  <a:lnTo>
                    <a:pt x="52" y="218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8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8"/>
                  </a:lnTo>
                  <a:lnTo>
                    <a:pt x="186" y="20"/>
                  </a:lnTo>
                  <a:lnTo>
                    <a:pt x="204" y="34"/>
                  </a:lnTo>
                  <a:lnTo>
                    <a:pt x="218" y="52"/>
                  </a:lnTo>
                  <a:lnTo>
                    <a:pt x="230" y="72"/>
                  </a:lnTo>
                  <a:lnTo>
                    <a:pt x="238" y="96"/>
                  </a:lnTo>
                  <a:lnTo>
                    <a:pt x="238" y="108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23"/>
            <p:cNvSpPr/>
            <p:nvPr/>
          </p:nvSpPr>
          <p:spPr bwMode="auto">
            <a:xfrm>
              <a:off x="5462693" y="4142740"/>
              <a:ext cx="254000" cy="247651"/>
            </a:xfrm>
            <a:custGeom>
              <a:avLst/>
              <a:gdLst>
                <a:gd name="T0" fmla="*/ 2147483647 w 192"/>
                <a:gd name="T1" fmla="*/ 2147483647 h 190"/>
                <a:gd name="T2" fmla="*/ 2147483647 w 192"/>
                <a:gd name="T3" fmla="*/ 2147483647 h 190"/>
                <a:gd name="T4" fmla="*/ 2147483647 w 192"/>
                <a:gd name="T5" fmla="*/ 2147483647 h 190"/>
                <a:gd name="T6" fmla="*/ 2147483647 w 192"/>
                <a:gd name="T7" fmla="*/ 2147483647 h 190"/>
                <a:gd name="T8" fmla="*/ 2147483647 w 192"/>
                <a:gd name="T9" fmla="*/ 2147483647 h 190"/>
                <a:gd name="T10" fmla="*/ 2147483647 w 192"/>
                <a:gd name="T11" fmla="*/ 2147483647 h 190"/>
                <a:gd name="T12" fmla="*/ 2147483647 w 192"/>
                <a:gd name="T13" fmla="*/ 2147483647 h 190"/>
                <a:gd name="T14" fmla="*/ 2147483647 w 192"/>
                <a:gd name="T15" fmla="*/ 2147483647 h 190"/>
                <a:gd name="T16" fmla="*/ 2147483647 w 192"/>
                <a:gd name="T17" fmla="*/ 2147483647 h 190"/>
                <a:gd name="T18" fmla="*/ 2147483647 w 192"/>
                <a:gd name="T19" fmla="*/ 2147483647 h 190"/>
                <a:gd name="T20" fmla="*/ 2147483647 w 192"/>
                <a:gd name="T21" fmla="*/ 2147483647 h 190"/>
                <a:gd name="T22" fmla="*/ 2147483647 w 192"/>
                <a:gd name="T23" fmla="*/ 2147483647 h 190"/>
                <a:gd name="T24" fmla="*/ 2147483647 w 192"/>
                <a:gd name="T25" fmla="*/ 2147483647 h 190"/>
                <a:gd name="T26" fmla="*/ 2147483647 w 192"/>
                <a:gd name="T27" fmla="*/ 2147483647 h 190"/>
                <a:gd name="T28" fmla="*/ 2147483647 w 192"/>
                <a:gd name="T29" fmla="*/ 2147483647 h 190"/>
                <a:gd name="T30" fmla="*/ 2147483647 w 192"/>
                <a:gd name="T31" fmla="*/ 2147483647 h 190"/>
                <a:gd name="T32" fmla="*/ 2147483647 w 192"/>
                <a:gd name="T33" fmla="*/ 2147483647 h 190"/>
                <a:gd name="T34" fmla="*/ 2147483647 w 192"/>
                <a:gd name="T35" fmla="*/ 2147483647 h 190"/>
                <a:gd name="T36" fmla="*/ 0 w 192"/>
                <a:gd name="T37" fmla="*/ 2147483647 h 190"/>
                <a:gd name="T38" fmla="*/ 0 w 192"/>
                <a:gd name="T39" fmla="*/ 2147483647 h 190"/>
                <a:gd name="T40" fmla="*/ 2147483647 w 192"/>
                <a:gd name="T41" fmla="*/ 2147483647 h 190"/>
                <a:gd name="T42" fmla="*/ 2147483647 w 192"/>
                <a:gd name="T43" fmla="*/ 2147483647 h 190"/>
                <a:gd name="T44" fmla="*/ 2147483647 w 192"/>
                <a:gd name="T45" fmla="*/ 2147483647 h 190"/>
                <a:gd name="T46" fmla="*/ 2147483647 w 192"/>
                <a:gd name="T47" fmla="*/ 2147483647 h 190"/>
                <a:gd name="T48" fmla="*/ 2147483647 w 192"/>
                <a:gd name="T49" fmla="*/ 2147483647 h 190"/>
                <a:gd name="T50" fmla="*/ 2147483647 w 192"/>
                <a:gd name="T51" fmla="*/ 2147483647 h 190"/>
                <a:gd name="T52" fmla="*/ 2147483647 w 192"/>
                <a:gd name="T53" fmla="*/ 2147483647 h 190"/>
                <a:gd name="T54" fmla="*/ 2147483647 w 192"/>
                <a:gd name="T55" fmla="*/ 0 h 190"/>
                <a:gd name="T56" fmla="*/ 2147483647 w 192"/>
                <a:gd name="T57" fmla="*/ 0 h 190"/>
                <a:gd name="T58" fmla="*/ 2147483647 w 192"/>
                <a:gd name="T59" fmla="*/ 2147483647 h 190"/>
                <a:gd name="T60" fmla="*/ 2147483647 w 192"/>
                <a:gd name="T61" fmla="*/ 2147483647 h 190"/>
                <a:gd name="T62" fmla="*/ 2147483647 w 192"/>
                <a:gd name="T63" fmla="*/ 2147483647 h 190"/>
                <a:gd name="T64" fmla="*/ 2147483647 w 192"/>
                <a:gd name="T65" fmla="*/ 2147483647 h 190"/>
                <a:gd name="T66" fmla="*/ 2147483647 w 192"/>
                <a:gd name="T67" fmla="*/ 2147483647 h 190"/>
                <a:gd name="T68" fmla="*/ 2147483647 w 192"/>
                <a:gd name="T69" fmla="*/ 2147483647 h 190"/>
                <a:gd name="T70" fmla="*/ 2147483647 w 192"/>
                <a:gd name="T71" fmla="*/ 2147483647 h 190"/>
                <a:gd name="T72" fmla="*/ 2147483647 w 192"/>
                <a:gd name="T73" fmla="*/ 2147483647 h 190"/>
                <a:gd name="T74" fmla="*/ 2147483647 w 192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0">
                  <a:moveTo>
                    <a:pt x="192" y="94"/>
                  </a:moveTo>
                  <a:lnTo>
                    <a:pt x="192" y="94"/>
                  </a:lnTo>
                  <a:lnTo>
                    <a:pt x="190" y="114"/>
                  </a:lnTo>
                  <a:lnTo>
                    <a:pt x="184" y="132"/>
                  </a:lnTo>
                  <a:lnTo>
                    <a:pt x="174" y="148"/>
                  </a:lnTo>
                  <a:lnTo>
                    <a:pt x="164" y="162"/>
                  </a:lnTo>
                  <a:lnTo>
                    <a:pt x="150" y="174"/>
                  </a:lnTo>
                  <a:lnTo>
                    <a:pt x="132" y="182"/>
                  </a:lnTo>
                  <a:lnTo>
                    <a:pt x="116" y="188"/>
                  </a:lnTo>
                  <a:lnTo>
                    <a:pt x="96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6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4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5765378" y="4142740"/>
              <a:ext cx="249767" cy="247651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2147483647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0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0 h 190"/>
                <a:gd name="T56" fmla="*/ 2147483647 w 190"/>
                <a:gd name="T57" fmla="*/ 0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2147483647 w 190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0" h="190">
                  <a:moveTo>
                    <a:pt x="190" y="94"/>
                  </a:moveTo>
                  <a:lnTo>
                    <a:pt x="190" y="94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8"/>
                  </a:lnTo>
                  <a:lnTo>
                    <a:pt x="162" y="162"/>
                  </a:lnTo>
                  <a:lnTo>
                    <a:pt x="148" y="174"/>
                  </a:lnTo>
                  <a:lnTo>
                    <a:pt x="132" y="182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仿宋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仿宋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仿宋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仿宋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420938"/>
            <a:ext cx="7239000" cy="1920875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约数</a:t>
            </a:r>
            <a:endParaRPr lang="zh-CN" altLang="en-US" sz="540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求最大公约数</a:t>
            </a:r>
            <a:endParaRPr lang="zh-CN" altLang="en-US"/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唯一分解定理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更相减损术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辗转相除法</a:t>
            </a:r>
            <a:r>
              <a:rPr lang="en-US" altLang="zh-CN" dirty="0"/>
              <a:t>--</a:t>
            </a:r>
            <a:r>
              <a:rPr lang="zh-CN" altLang="en-US" dirty="0"/>
              <a:t>欧几里得算法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二进制算法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更相减损术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第一步：任意给定两个正整数；判断它们是否都是偶数。若是，则用</a:t>
            </a:r>
            <a:r>
              <a:rPr lang="en-US" altLang="zh-CN" dirty="0"/>
              <a:t>2</a:t>
            </a:r>
            <a:r>
              <a:rPr lang="zh-CN" altLang="en-US" dirty="0"/>
              <a:t>约简；若不是则执行第二步。</a:t>
            </a:r>
            <a:endParaRPr lang="zh-CN" altLang="en-US" dirty="0"/>
          </a:p>
          <a:p>
            <a:r>
              <a:rPr lang="zh-CN" altLang="en-US" dirty="0"/>
              <a:t>第二步：以较大的数减较小的数，接着把所得的差与较小的数比较，并以大数减小数。继续这个操作，直到所得的减数和差相等为止。</a:t>
            </a:r>
            <a:endParaRPr lang="zh-CN" altLang="en-US" dirty="0"/>
          </a:p>
          <a:p>
            <a:r>
              <a:rPr lang="zh-CN" altLang="en-US" dirty="0"/>
              <a:t>则第一步中约掉的若干个</a:t>
            </a:r>
            <a:r>
              <a:rPr lang="en-US" altLang="zh-CN" dirty="0"/>
              <a:t>2</a:t>
            </a:r>
            <a:r>
              <a:rPr lang="zh-CN" altLang="en-US" dirty="0"/>
              <a:t>的积与第二步中等数的乘积就是所求的最大公约数。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04664"/>
            <a:ext cx="8712968" cy="6453335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 </a:t>
            </a:r>
            <a:r>
              <a:rPr lang="zh-CN" altLang="en-US" dirty="0"/>
              <a:t>用更相减损术求</a:t>
            </a:r>
            <a:r>
              <a:rPr lang="en-US" altLang="zh-CN" dirty="0"/>
              <a:t>260</a:t>
            </a:r>
            <a:r>
              <a:rPr lang="zh-CN" altLang="en-US" dirty="0"/>
              <a:t>和</a:t>
            </a:r>
            <a:r>
              <a:rPr lang="en-US" altLang="zh-CN" dirty="0"/>
              <a:t>104</a:t>
            </a:r>
            <a:r>
              <a:rPr lang="zh-CN" altLang="en-US" dirty="0"/>
              <a:t>的最大公约数。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解：由于</a:t>
            </a:r>
            <a:r>
              <a:rPr lang="en-US" altLang="zh-CN" dirty="0"/>
              <a:t>260</a:t>
            </a:r>
            <a:r>
              <a:rPr lang="zh-CN" altLang="en-US" dirty="0"/>
              <a:t>和</a:t>
            </a:r>
            <a:r>
              <a:rPr lang="en-US" altLang="zh-CN" dirty="0"/>
              <a:t>104</a:t>
            </a:r>
            <a:r>
              <a:rPr lang="zh-CN" altLang="en-US" dirty="0"/>
              <a:t>均为偶数，首先用</a:t>
            </a:r>
            <a:r>
              <a:rPr lang="en-US" altLang="zh-CN" dirty="0"/>
              <a:t>2</a:t>
            </a:r>
            <a:r>
              <a:rPr lang="zh-CN" altLang="en-US" dirty="0"/>
              <a:t>约简得到</a:t>
            </a:r>
            <a:r>
              <a:rPr lang="en-US" altLang="zh-CN" dirty="0"/>
              <a:t>130</a:t>
            </a:r>
            <a:r>
              <a:rPr lang="zh-CN" altLang="en-US" dirty="0"/>
              <a:t>和</a:t>
            </a:r>
            <a:r>
              <a:rPr lang="en-US" altLang="zh-CN" dirty="0"/>
              <a:t>52</a:t>
            </a:r>
            <a:r>
              <a:rPr lang="zh-CN" altLang="en-US" dirty="0"/>
              <a:t>，再用</a:t>
            </a:r>
            <a:r>
              <a:rPr lang="en-US" altLang="zh-CN" dirty="0"/>
              <a:t>2</a:t>
            </a:r>
            <a:r>
              <a:rPr lang="zh-CN" altLang="en-US" dirty="0"/>
              <a:t>约简得到</a:t>
            </a:r>
            <a:r>
              <a:rPr lang="en-US" altLang="zh-CN" dirty="0"/>
              <a:t>65</a:t>
            </a:r>
            <a:r>
              <a:rPr lang="zh-CN" altLang="en-US" dirty="0"/>
              <a:t>和</a:t>
            </a:r>
            <a:r>
              <a:rPr lang="en-US" altLang="zh-CN" dirty="0"/>
              <a:t>26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此时</a:t>
            </a:r>
            <a:r>
              <a:rPr lang="en-US" altLang="zh-CN" dirty="0"/>
              <a:t>65</a:t>
            </a:r>
            <a:r>
              <a:rPr lang="zh-CN" altLang="en-US" dirty="0"/>
              <a:t>是奇数而</a:t>
            </a:r>
            <a:r>
              <a:rPr lang="en-US" altLang="zh-CN" dirty="0"/>
              <a:t>26</a:t>
            </a:r>
            <a:r>
              <a:rPr lang="zh-CN" altLang="en-US" dirty="0"/>
              <a:t>不是奇数，故把</a:t>
            </a:r>
            <a:r>
              <a:rPr lang="en-US" altLang="zh-CN" dirty="0"/>
              <a:t>65</a:t>
            </a:r>
            <a:r>
              <a:rPr lang="zh-CN" altLang="en-US" dirty="0"/>
              <a:t>和</a:t>
            </a:r>
            <a:r>
              <a:rPr lang="en-US" altLang="zh-CN" dirty="0"/>
              <a:t>26</a:t>
            </a:r>
            <a:r>
              <a:rPr lang="zh-CN" altLang="en-US" dirty="0"/>
              <a:t>辗转相减：</a:t>
            </a:r>
            <a:endParaRPr lang="zh-CN" altLang="en-US" dirty="0"/>
          </a:p>
          <a:p>
            <a:r>
              <a:rPr lang="en-US" altLang="zh-CN" dirty="0"/>
              <a:t>65-26=39</a:t>
            </a:r>
            <a:endParaRPr lang="en-US" altLang="zh-CN" dirty="0"/>
          </a:p>
          <a:p>
            <a:r>
              <a:rPr lang="en-US" altLang="zh-CN" dirty="0"/>
              <a:t>39-26=13</a:t>
            </a:r>
            <a:endParaRPr lang="en-US" altLang="zh-CN" dirty="0"/>
          </a:p>
          <a:p>
            <a:r>
              <a:rPr lang="en-US" altLang="zh-CN" dirty="0"/>
              <a:t>26-13=13</a:t>
            </a:r>
            <a:endParaRPr lang="en-US" altLang="zh-CN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260</a:t>
            </a:r>
            <a:r>
              <a:rPr lang="zh-CN" altLang="en-US" dirty="0"/>
              <a:t>与</a:t>
            </a:r>
            <a:r>
              <a:rPr lang="en-US" altLang="zh-CN" dirty="0"/>
              <a:t>104</a:t>
            </a:r>
            <a:r>
              <a:rPr lang="zh-CN" altLang="en-US" dirty="0"/>
              <a:t>的最大公约数等于</a:t>
            </a:r>
            <a:r>
              <a:rPr lang="en-US" altLang="zh-CN" dirty="0"/>
              <a:t>13</a:t>
            </a:r>
            <a:r>
              <a:rPr lang="zh-CN" altLang="en-US" dirty="0"/>
              <a:t>乘以第一步中约掉的两个</a:t>
            </a:r>
            <a:r>
              <a:rPr lang="en-US" altLang="zh-CN" dirty="0"/>
              <a:t>2</a:t>
            </a:r>
            <a:r>
              <a:rPr lang="zh-CN" altLang="en-US" dirty="0"/>
              <a:t>，即</a:t>
            </a:r>
            <a:r>
              <a:rPr lang="en-US" altLang="zh-CN" dirty="0"/>
              <a:t>13*2*2=52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辗转相除法</a:t>
            </a:r>
            <a:r>
              <a:rPr lang="en-US" altLang="zh-CN"/>
              <a:t>--</a:t>
            </a:r>
            <a:r>
              <a:rPr lang="zh-CN" altLang="en-US"/>
              <a:t>欧几里得算法</a:t>
            </a:r>
            <a:endParaRPr lang="zh-CN" altLang="en-US"/>
          </a:p>
        </p:txBody>
      </p:sp>
      <p:cxnSp>
        <p:nvCxnSpPr>
          <p:cNvPr id="4" name="MH_Other_1"/>
          <p:cNvCxnSpPr>
            <a:cxnSpLocks noChangeShapeType="1"/>
          </p:cNvCxnSpPr>
          <p:nvPr/>
        </p:nvCxnSpPr>
        <p:spPr bwMode="auto">
          <a:xfrm flipH="1">
            <a:off x="2843213" y="2387600"/>
            <a:ext cx="3343275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sys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MH_Other_2"/>
          <p:cNvCxnSpPr>
            <a:cxnSpLocks noChangeShapeType="1"/>
          </p:cNvCxnSpPr>
          <p:nvPr/>
        </p:nvCxnSpPr>
        <p:spPr bwMode="auto">
          <a:xfrm flipH="1" flipV="1">
            <a:off x="2843213" y="3449638"/>
            <a:ext cx="1914525" cy="9525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sys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MH_Other_3"/>
          <p:cNvCxnSpPr>
            <a:cxnSpLocks noChangeShapeType="1"/>
          </p:cNvCxnSpPr>
          <p:nvPr/>
        </p:nvCxnSpPr>
        <p:spPr bwMode="auto">
          <a:xfrm flipH="1">
            <a:off x="2843213" y="4521200"/>
            <a:ext cx="3343275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sys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MH_Other_4"/>
          <p:cNvCxnSpPr>
            <a:cxnSpLocks noChangeShapeType="1"/>
          </p:cNvCxnSpPr>
          <p:nvPr/>
        </p:nvCxnSpPr>
        <p:spPr bwMode="auto">
          <a:xfrm rot="10800000" flipV="1">
            <a:off x="2843213" y="4064000"/>
            <a:ext cx="5286375" cy="1485900"/>
          </a:xfrm>
          <a:prstGeom prst="bentConnector3">
            <a:avLst>
              <a:gd name="adj1" fmla="val -88"/>
            </a:avLst>
          </a:prstGeom>
          <a:noFill/>
          <a:ln w="6350">
            <a:solidFill>
              <a:srgbClr val="000000"/>
            </a:solidFill>
            <a:prstDash val="sys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MH_Text_4"/>
          <p:cNvSpPr txBox="1">
            <a:spLocks noChangeArrowheads="1"/>
          </p:cNvSpPr>
          <p:nvPr/>
        </p:nvSpPr>
        <p:spPr bwMode="auto">
          <a:xfrm>
            <a:off x="1203325" y="5289550"/>
            <a:ext cx="1179513" cy="552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defTabSz="802005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defTabSz="802005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defTabSz="802005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defTabSz="802005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defTabSz="802005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defTabSz="802005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defTabSz="802005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defTabSz="802005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defTabSz="802005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Tx/>
              <a:buFont typeface="Arial" panose="020B0604020202020204" pitchFamily="34" charset="0"/>
              <a:buNone/>
              <a:defRPr/>
            </a:pPr>
            <a:r>
              <a:rPr lang="zh-CN" altLang="en-US" sz="1355" b="1" noProof="1">
                <a:solidFill>
                  <a:schemeClr val="tx1"/>
                </a:solidFill>
                <a:latin typeface="幼圆" panose="02010509060101010101" pitchFamily="49" charset="-122"/>
              </a:rPr>
              <a:t>求最大公约数</a:t>
            </a:r>
            <a:endParaRPr lang="zh-CN" altLang="en-US" sz="1355" b="1" noProof="1">
              <a:solidFill>
                <a:schemeClr val="tx1"/>
              </a:solidFill>
              <a:latin typeface="幼圆" panose="02010509060101010101" pitchFamily="49" charset="-122"/>
            </a:endParaRPr>
          </a:p>
        </p:txBody>
      </p:sp>
      <p:sp>
        <p:nvSpPr>
          <p:cNvPr id="14344" name="MH_SubTitle_4"/>
          <p:cNvSpPr>
            <a:spLocks noChangeArrowheads="1"/>
          </p:cNvSpPr>
          <p:nvPr/>
        </p:nvSpPr>
        <p:spPr bwMode="auto">
          <a:xfrm flipH="1">
            <a:off x="7186613" y="2816225"/>
            <a:ext cx="1504950" cy="1296988"/>
          </a:xfrm>
          <a:prstGeom prst="hexagon">
            <a:avLst>
              <a:gd name="adj" fmla="val 25006"/>
              <a:gd name="vf" fmla="val 115470"/>
            </a:avLst>
          </a:prstGeom>
          <a:solidFill>
            <a:srgbClr val="AB97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Text_3"/>
          <p:cNvSpPr txBox="1">
            <a:spLocks noChangeArrowheads="1"/>
          </p:cNvSpPr>
          <p:nvPr/>
        </p:nvSpPr>
        <p:spPr bwMode="auto">
          <a:xfrm>
            <a:off x="741363" y="4194175"/>
            <a:ext cx="21018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0137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 defTabSz="80137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 defTabSz="80137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 defTabSz="80137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 defTabSz="80137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defTabSz="8013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defTabSz="8013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defTabSz="8013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defTabSz="8013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 noProof="1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en-US" altLang="en-US" sz="1600" b="1" noProof="1">
                <a:latin typeface="幼圆" panose="02010509060101010101" pitchFamily="49" charset="-122"/>
                <a:ea typeface="幼圆" panose="02010509060101010101" pitchFamily="49" charset="-122"/>
              </a:rPr>
              <a:t>&gt;b </a:t>
            </a:r>
            <a:r>
              <a:rPr lang="zh-CN" altLang="en-US" sz="1600" b="1" noProof="1">
                <a:latin typeface="幼圆" panose="02010509060101010101" pitchFamily="49" charset="-122"/>
                <a:ea typeface="幼圆" panose="02010509060101010101" pitchFamily="49" charset="-122"/>
              </a:rPr>
              <a:t>且</a:t>
            </a:r>
            <a:r>
              <a:rPr lang="en-US" altLang="en-US" sz="1600" b="1" noProof="1">
                <a:latin typeface="幼圆" panose="02010509060101010101" pitchFamily="49" charset="-122"/>
                <a:ea typeface="幼圆" panose="02010509060101010101" pitchFamily="49" charset="-122"/>
              </a:rPr>
              <a:t>a yod b </a:t>
            </a:r>
            <a:r>
              <a:rPr lang="zh-CN" altLang="en-US" sz="1600" b="1" noProof="1">
                <a:latin typeface="幼圆" panose="02010509060101010101" pitchFamily="49" charset="-122"/>
                <a:ea typeface="幼圆" panose="02010509060101010101" pitchFamily="49" charset="-122"/>
              </a:rPr>
              <a:t>不为0</a:t>
            </a:r>
            <a:endParaRPr lang="zh-CN" altLang="en-US" sz="1600" b="1" noProof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346" name="MH_SubTitle_3"/>
          <p:cNvSpPr>
            <a:spLocks noChangeArrowheads="1"/>
          </p:cNvSpPr>
          <p:nvPr/>
        </p:nvSpPr>
        <p:spPr bwMode="auto">
          <a:xfrm>
            <a:off x="5973763" y="3484563"/>
            <a:ext cx="1504950" cy="1296987"/>
          </a:xfrm>
          <a:prstGeom prst="hexagon">
            <a:avLst>
              <a:gd name="adj" fmla="val 25006"/>
              <a:gd name="vf" fmla="val 115470"/>
            </a:avLst>
          </a:prstGeom>
          <a:solidFill>
            <a:srgbClr val="AB97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Text_1"/>
          <p:cNvSpPr txBox="1">
            <a:spLocks noChangeArrowheads="1"/>
          </p:cNvSpPr>
          <p:nvPr/>
        </p:nvSpPr>
        <p:spPr bwMode="auto">
          <a:xfrm>
            <a:off x="1065213" y="2111375"/>
            <a:ext cx="16446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0137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 defTabSz="80137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 defTabSz="80137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 defTabSz="80137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 defTabSz="80137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defTabSz="8013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defTabSz="8013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defTabSz="8013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defTabSz="8013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latin typeface="幼圆" panose="02010509060101010101" pitchFamily="49" charset="-122"/>
                <a:ea typeface="幼圆" panose="02010509060101010101" pitchFamily="49" charset="-122"/>
              </a:rPr>
              <a:t>辗转相除法</a:t>
            </a:r>
            <a:endParaRPr lang="zh-CN" altLang="en-US" sz="18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348" name="MH_SubTitle_1"/>
          <p:cNvSpPr>
            <a:spLocks noChangeArrowheads="1"/>
          </p:cNvSpPr>
          <p:nvPr/>
        </p:nvSpPr>
        <p:spPr bwMode="auto">
          <a:xfrm>
            <a:off x="5973763" y="2149475"/>
            <a:ext cx="1504950" cy="1295400"/>
          </a:xfrm>
          <a:prstGeom prst="hexagon">
            <a:avLst>
              <a:gd name="adj" fmla="val 25037"/>
              <a:gd name="vf" fmla="val 115470"/>
            </a:avLst>
          </a:prstGeom>
          <a:solidFill>
            <a:srgbClr val="AB97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Text_2"/>
          <p:cNvSpPr txBox="1">
            <a:spLocks noChangeArrowheads="1"/>
          </p:cNvSpPr>
          <p:nvPr/>
        </p:nvSpPr>
        <p:spPr bwMode="auto">
          <a:xfrm>
            <a:off x="249238" y="3178175"/>
            <a:ext cx="27638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0137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 defTabSz="80137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 defTabSz="80137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 defTabSz="80137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 defTabSz="80137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defTabSz="8013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defTabSz="8013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defTabSz="8013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defTabSz="8013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 noProof="1">
                <a:latin typeface="幼圆" panose="02010509060101010101" pitchFamily="49" charset="-122"/>
                <a:ea typeface="幼圆" panose="02010509060101010101" pitchFamily="49" charset="-122"/>
              </a:rPr>
              <a:t>g</a:t>
            </a:r>
            <a:r>
              <a:rPr lang="en-US" altLang="en-US" sz="1600" b="1" noProof="1">
                <a:latin typeface="幼圆" panose="02010509060101010101" pitchFamily="49" charset="-122"/>
                <a:ea typeface="幼圆" panose="02010509060101010101" pitchFamily="49" charset="-122"/>
              </a:rPr>
              <a:t>cd(a,b) = gcd(b,a yod b)</a:t>
            </a:r>
            <a:endParaRPr lang="en-US" altLang="en-US" sz="1600" b="1" noProof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350" name="MH_SubTitle_2"/>
          <p:cNvSpPr>
            <a:spLocks noChangeArrowheads="1"/>
          </p:cNvSpPr>
          <p:nvPr/>
        </p:nvSpPr>
        <p:spPr bwMode="auto">
          <a:xfrm>
            <a:off x="4757738" y="2816225"/>
            <a:ext cx="1503362" cy="1296988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AB97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51" name="Group 15"/>
          <p:cNvGrpSpPr/>
          <p:nvPr/>
        </p:nvGrpSpPr>
        <p:grpSpPr bwMode="auto">
          <a:xfrm>
            <a:off x="4757738" y="2133600"/>
            <a:ext cx="3933825" cy="2632075"/>
            <a:chOff x="0" y="0"/>
            <a:chExt cx="6195" cy="4145"/>
          </a:xfrm>
        </p:grpSpPr>
        <p:sp>
          <p:nvSpPr>
            <p:cNvPr id="14352" name="MH_SubTitle_4"/>
            <p:cNvSpPr>
              <a:spLocks noChangeArrowheads="1"/>
            </p:cNvSpPr>
            <p:nvPr/>
          </p:nvSpPr>
          <p:spPr bwMode="auto">
            <a:xfrm flipH="1">
              <a:off x="3825" y="1050"/>
              <a:ext cx="2370" cy="204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B97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None/>
              </a:pPr>
              <a:r>
                <a:rPr lang="zh-CN" altLang="en-US" sz="2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用途</a:t>
              </a:r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3" name="MH_SubTitle_3"/>
            <p:cNvSpPr>
              <a:spLocks noChangeArrowheads="1"/>
            </p:cNvSpPr>
            <p:nvPr/>
          </p:nvSpPr>
          <p:spPr bwMode="auto">
            <a:xfrm>
              <a:off x="1915" y="2103"/>
              <a:ext cx="2370" cy="2042"/>
            </a:xfrm>
            <a:prstGeom prst="hexagon">
              <a:avLst>
                <a:gd name="adj" fmla="val 25013"/>
                <a:gd name="vf" fmla="val 115470"/>
              </a:avLst>
            </a:prstGeom>
            <a:solidFill>
              <a:srgbClr val="AB97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None/>
              </a:pPr>
              <a:r>
                <a:rPr lang="zh-CN" altLang="en-US" sz="2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4" name="MH_SubTitle_1"/>
            <p:cNvSpPr>
              <a:spLocks noChangeArrowheads="1"/>
            </p:cNvSpPr>
            <p:nvPr/>
          </p:nvSpPr>
          <p:spPr bwMode="auto">
            <a:xfrm>
              <a:off x="1915" y="0"/>
              <a:ext cx="2370" cy="2040"/>
            </a:xfrm>
            <a:prstGeom prst="hexagon">
              <a:avLst>
                <a:gd name="adj" fmla="val 25037"/>
                <a:gd name="vf" fmla="val 115470"/>
              </a:avLst>
            </a:prstGeom>
            <a:solidFill>
              <a:srgbClr val="AB97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None/>
              </a:pPr>
              <a:r>
                <a:rPr lang="zh-CN" altLang="en-US" sz="2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别名</a:t>
              </a:r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5" name="MH_SubTitle_2"/>
            <p:cNvSpPr>
              <a:spLocks noChangeArrowheads="1"/>
            </p:cNvSpPr>
            <p:nvPr/>
          </p:nvSpPr>
          <p:spPr bwMode="auto">
            <a:xfrm>
              <a:off x="0" y="1050"/>
              <a:ext cx="2368" cy="2043"/>
            </a:xfrm>
            <a:prstGeom prst="hexagon">
              <a:avLst>
                <a:gd name="adj" fmla="val 24979"/>
                <a:gd name="vf" fmla="val 115470"/>
              </a:avLst>
            </a:prstGeom>
            <a:solidFill>
              <a:srgbClr val="AB97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None/>
              </a:pPr>
              <a:r>
                <a:rPr lang="zh-CN" altLang="en-US" sz="2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原理</a:t>
              </a:r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  <p:bldP spid="10" grpId="0" bldLvl="0" autoUpdateAnimBg="0"/>
      <p:bldP spid="12" grpId="0" bldLvl="0" autoUpdateAnimBg="0"/>
      <p:bldP spid="12" grpId="1" bldLvl="0" autoUpdateAnimBg="0"/>
      <p:bldP spid="14" grpId="0" bldLvl="0" autoUpdateAnimBg="0"/>
      <p:bldP spid="14" grpId="1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2"/>
            </a:solidFill>
            <a:miter lim="800000"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ixt gcd(ixt a,ixt b){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if(b==0) returx a;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else   returx gcd(b,a%b);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836613"/>
            <a:ext cx="8362950" cy="5184775"/>
          </a:xfrm>
          <a:ln>
            <a:solidFill>
              <a:schemeClr val="bg2"/>
            </a:solidFill>
            <a:miter lim="800000"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ixt gcd(ixt a, ixt b){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while(b != 0) {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　　</a:t>
            </a:r>
            <a:r>
              <a:rPr lang="en-US" altLang="zh-CN"/>
              <a:t>ixt r = b;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　　</a:t>
            </a:r>
            <a:r>
              <a:rPr lang="en-US" altLang="zh-CN"/>
              <a:t>b = a % b;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　　</a:t>
            </a:r>
            <a:r>
              <a:rPr lang="en-US" altLang="zh-CN"/>
              <a:t>a = r;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 }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returx a;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/>
          </a:p>
        </p:txBody>
      </p:sp>
      <p:pic>
        <p:nvPicPr>
          <p:cNvPr id="16387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1309688"/>
            <a:ext cx="206533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507413" cy="37448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若</a:t>
            </a:r>
            <a:r>
              <a:rPr lang="en-US" altLang="zh-CN" sz="2400" dirty="0"/>
              <a:t>x=y,</a:t>
            </a:r>
            <a:r>
              <a:rPr lang="zh-CN" altLang="en-US" sz="2400" dirty="0"/>
              <a:t>则有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)=x,</a:t>
            </a:r>
            <a:r>
              <a:rPr lang="zh-CN" altLang="en-US" sz="2400" dirty="0"/>
              <a:t>否则：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若 </a:t>
            </a:r>
            <a:r>
              <a:rPr lang="en-US" altLang="zh-CN" sz="2400" dirty="0"/>
              <a:t>x </a:t>
            </a:r>
            <a:r>
              <a:rPr lang="zh-CN" altLang="en-US" sz="2400" dirty="0"/>
              <a:t>和 </a:t>
            </a:r>
            <a:r>
              <a:rPr lang="en-US" altLang="zh-CN" sz="2400" dirty="0"/>
              <a:t>y </a:t>
            </a:r>
            <a:r>
              <a:rPr lang="zh-CN" altLang="en-US" sz="2400" dirty="0"/>
              <a:t>是偶数，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(x, y) = 2*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(x/2, y/2) 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>
              <a:defRPr/>
            </a:pPr>
            <a:r>
              <a:rPr lang="zh-CN" altLang="en-US" sz="2400" dirty="0"/>
              <a:t>若 </a:t>
            </a:r>
            <a:r>
              <a:rPr lang="en-US" altLang="zh-CN" sz="2400" dirty="0"/>
              <a:t>x </a:t>
            </a:r>
            <a:r>
              <a:rPr lang="zh-CN" altLang="en-US" sz="2400" dirty="0"/>
              <a:t>是偶数而 </a:t>
            </a:r>
            <a:r>
              <a:rPr lang="en-US" altLang="zh-CN" sz="2400" dirty="0"/>
              <a:t>y </a:t>
            </a:r>
            <a:r>
              <a:rPr lang="zh-CN" altLang="en-US" sz="2400" dirty="0"/>
              <a:t>是奇数，那么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(x, y) =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(x/2, y) 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若 </a:t>
            </a:r>
            <a:r>
              <a:rPr lang="en-US" altLang="zh-CN" sz="2400" dirty="0"/>
              <a:t>x </a:t>
            </a:r>
            <a:r>
              <a:rPr lang="zh-CN" altLang="en-US" sz="2400" dirty="0"/>
              <a:t>是奇数而 </a:t>
            </a:r>
            <a:r>
              <a:rPr lang="en-US" altLang="zh-CN" sz="2400" dirty="0"/>
              <a:t>y </a:t>
            </a:r>
            <a:r>
              <a:rPr lang="zh-CN" altLang="en-US" sz="2400" dirty="0"/>
              <a:t>是偶数，那么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(x, y) =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(x, y/2) 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>
              <a:defRPr/>
            </a:pPr>
            <a:r>
              <a:rPr lang="zh-CN" altLang="en-US" sz="2400" dirty="0"/>
              <a:t>若 </a:t>
            </a:r>
            <a:r>
              <a:rPr lang="en-US" altLang="zh-CN" sz="2400" dirty="0"/>
              <a:t>x </a:t>
            </a:r>
            <a:r>
              <a:rPr lang="zh-CN" altLang="en-US" sz="2400" dirty="0"/>
              <a:t>和 </a:t>
            </a:r>
            <a:r>
              <a:rPr lang="en-US" altLang="zh-CN" sz="2400" dirty="0"/>
              <a:t>y </a:t>
            </a:r>
            <a:r>
              <a:rPr lang="zh-CN" altLang="en-US" sz="2400" dirty="0"/>
              <a:t>都是奇数，那么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(x, y) =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(x-y, y)</a:t>
            </a:r>
            <a:br>
              <a:rPr lang="en-US" altLang="zh-CN" sz="2400" dirty="0"/>
            </a:b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zh-CN" altLang="en-US" sz="2400" dirty="0"/>
              <a:t>由于 </a:t>
            </a:r>
            <a:r>
              <a:rPr lang="en-US" altLang="zh-CN" sz="2400" dirty="0"/>
              <a:t>x-y </a:t>
            </a:r>
            <a:r>
              <a:rPr lang="zh-CN" altLang="en-US" sz="2400" dirty="0"/>
              <a:t>是偶数</a:t>
            </a:r>
            <a:r>
              <a:rPr lang="en-US" altLang="zh-CN" sz="2400" dirty="0"/>
              <a:t>) |x-y| &lt; max(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</a:t>
            </a:r>
            <a:r>
              <a:rPr lang="zh-CN" altLang="en-US" sz="2400" dirty="0"/>
              <a:t>。用 </a:t>
            </a:r>
            <a:r>
              <a:rPr lang="en-US" altLang="zh-CN" sz="2400" dirty="0"/>
              <a:t>|x-y| </a:t>
            </a:r>
            <a:r>
              <a:rPr lang="zh-CN" altLang="en-US" sz="2400" dirty="0"/>
              <a:t>替换两者中的较大者</a:t>
            </a: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</p:txBody>
      </p:sp>
    </p:spTree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323850" y="692150"/>
            <a:ext cx="8229600" cy="4752975"/>
          </a:xfrm>
          <a:ln>
            <a:solidFill>
              <a:schemeClr val="bg2"/>
            </a:solidFill>
            <a:miter lim="800000"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int </a:t>
            </a:r>
            <a:r>
              <a:rPr lang="en-US" altLang="zh-CN" sz="1800" dirty="0" err="1"/>
              <a:t>gcd</a:t>
            </a:r>
            <a:r>
              <a:rPr lang="en-US" altLang="zh-CN" sz="1800" dirty="0"/>
              <a:t>(int </a:t>
            </a:r>
            <a:r>
              <a:rPr lang="en-US" altLang="zh-CN" sz="1800" dirty="0" err="1"/>
              <a:t>x,int</a:t>
            </a:r>
            <a:r>
              <a:rPr lang="en-US" altLang="zh-CN" sz="1800" dirty="0"/>
              <a:t> y){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int </a:t>
            </a:r>
            <a:r>
              <a:rPr lang="en-US" altLang="zh-CN" sz="1800" dirty="0" err="1"/>
              <a:t>i,int</a:t>
            </a:r>
            <a:r>
              <a:rPr lang="en-US" altLang="zh-CN" sz="1800" dirty="0"/>
              <a:t> j;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if(x==0) return y;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if(y==0) return x;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=0;!(x&amp;1);++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x&gt;&gt;=1;   //</a:t>
            </a:r>
            <a:r>
              <a:rPr lang="zh-CN" altLang="en-US" sz="1800" dirty="0"/>
              <a:t>去掉所有</a:t>
            </a:r>
            <a:r>
              <a:rPr lang="en-US" altLang="zh-CN" sz="1800" dirty="0"/>
              <a:t>2</a:t>
            </a:r>
            <a:r>
              <a:rPr lang="zh-CN" altLang="en-US" sz="1800" dirty="0"/>
              <a:t>，并记录次数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for(j=0;!(y&amp;1);++j) j&gt;&gt;=1;    //</a:t>
            </a:r>
            <a:r>
              <a:rPr lang="zh-CN" altLang="en-US" sz="1800" dirty="0"/>
              <a:t>去掉所有</a:t>
            </a:r>
            <a:r>
              <a:rPr lang="en-US" altLang="zh-CN" sz="1800" dirty="0"/>
              <a:t>2</a:t>
            </a:r>
            <a:r>
              <a:rPr lang="zh-CN" altLang="en-US" sz="1800" dirty="0"/>
              <a:t>，并记录次数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if(j&lt;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=j;             //</a:t>
            </a:r>
            <a:r>
              <a:rPr lang="zh-CN" altLang="en-US" sz="1800" dirty="0"/>
              <a:t>记录较少的次数</a:t>
            </a:r>
            <a:r>
              <a:rPr lang="en-US" altLang="zh-CN" sz="1800" dirty="0"/>
              <a:t>,</a:t>
            </a:r>
            <a:r>
              <a:rPr lang="zh-CN" altLang="en-US" sz="1800" dirty="0"/>
              <a:t>最后要补回</a:t>
            </a:r>
            <a:r>
              <a:rPr lang="en-US" altLang="zh-CN" sz="1800" dirty="0" err="1"/>
              <a:t>gcd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while(1){</a:t>
            </a:r>
            <a:br>
              <a:rPr lang="en-US" altLang="zh-CN" sz="1800" dirty="0"/>
            </a:br>
            <a:r>
              <a:rPr lang="en-US" altLang="zh-CN" sz="1800" dirty="0"/>
              <a:t>        if(x==y) return x&lt;&lt;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     //</a:t>
            </a:r>
            <a:r>
              <a:rPr lang="zh-CN" altLang="en-US" sz="1800" dirty="0"/>
              <a:t>若</a:t>
            </a:r>
            <a:r>
              <a:rPr lang="en-US" altLang="zh-CN" sz="1800" dirty="0"/>
              <a:t>x==</a:t>
            </a:r>
            <a:r>
              <a:rPr lang="en-US" altLang="zh-CN" sz="1800" dirty="0" err="1"/>
              <a:t>y,gcd</a:t>
            </a:r>
            <a:r>
              <a:rPr lang="en-US" altLang="zh-CN" sz="1800" dirty="0"/>
              <a:t>=x;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if(x&lt;y) x^=</a:t>
            </a:r>
            <a:r>
              <a:rPr lang="en-US" altLang="zh-CN" sz="1800" dirty="0" err="1"/>
              <a:t>y,y</a:t>
            </a:r>
            <a:r>
              <a:rPr lang="en-US" altLang="zh-CN" sz="1800" dirty="0"/>
              <a:t>^=</a:t>
            </a:r>
            <a:r>
              <a:rPr lang="en-US" altLang="zh-CN" sz="1800" dirty="0" err="1"/>
              <a:t>x,x</a:t>
            </a:r>
            <a:r>
              <a:rPr lang="en-US" altLang="zh-CN" sz="1800" dirty="0"/>
              <a:t>^=y;       //</a:t>
            </a:r>
            <a:r>
              <a:rPr lang="zh-CN" altLang="en-US" sz="1800" dirty="0"/>
              <a:t>若</a:t>
            </a:r>
            <a:r>
              <a:rPr lang="en-US" altLang="zh-CN" sz="1800" dirty="0"/>
              <a:t>x&lt;y</a:t>
            </a:r>
            <a:r>
              <a:rPr lang="zh-CN" altLang="en-US" sz="1800" dirty="0"/>
              <a:t>，交换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x-=y;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while(!(x&amp;1) x&gt;&gt;=1;          //</a:t>
            </a:r>
            <a:r>
              <a:rPr lang="zh-CN" altLang="en-US" sz="1800" dirty="0"/>
              <a:t>去掉所有</a:t>
            </a:r>
            <a:r>
              <a:rPr lang="en-US" altLang="zh-CN" sz="1800" dirty="0"/>
              <a:t>2     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}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该算法不使用通常的除法而只使用除以</a:t>
            </a:r>
            <a:r>
              <a:rPr lang="en-US" altLang="zh-CN" sz="1800" dirty="0"/>
              <a:t>2</a:t>
            </a:r>
            <a:r>
              <a:rPr lang="zh-CN" altLang="en-US" sz="1800" dirty="0"/>
              <a:t>的，而且是用位移运算符</a:t>
            </a:r>
            <a:r>
              <a:rPr lang="en-US" altLang="zh-CN" sz="1800" dirty="0"/>
              <a:t>&gt;&gt;1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而判断是否偶数时，用了按位与运行符 </a:t>
            </a:r>
            <a:r>
              <a:rPr lang="en-US" altLang="zh-CN" sz="1800" dirty="0"/>
              <a:t>&amp; </a:t>
            </a:r>
            <a:r>
              <a:rPr lang="zh-CN" altLang="en-US" sz="1800" dirty="0"/>
              <a:t>。对任意整数 </a:t>
            </a:r>
            <a:r>
              <a:rPr lang="en-US" altLang="zh-CN" sz="1800" dirty="0"/>
              <a:t>x </a:t>
            </a:r>
            <a:r>
              <a:rPr lang="zh-CN" altLang="en-US" sz="1800" dirty="0"/>
              <a:t>来说，</a:t>
            </a:r>
            <a:r>
              <a:rPr lang="en-US" altLang="zh-CN" sz="1800" dirty="0"/>
              <a:t>x &amp; 1 </a:t>
            </a:r>
            <a:r>
              <a:rPr lang="zh-CN" altLang="en-US" sz="1800" dirty="0"/>
              <a:t>是 </a:t>
            </a:r>
            <a:r>
              <a:rPr lang="en-US" altLang="zh-CN" sz="1800" dirty="0"/>
              <a:t>1 </a:t>
            </a:r>
            <a:r>
              <a:rPr lang="zh-CN" altLang="en-US" sz="1800" dirty="0"/>
              <a:t>或 </a:t>
            </a:r>
            <a:r>
              <a:rPr lang="en-US" altLang="zh-CN" sz="1800" dirty="0"/>
              <a:t>0 </a:t>
            </a:r>
            <a:r>
              <a:rPr lang="zh-CN" altLang="en-US" sz="1800" dirty="0"/>
              <a:t>。当且仅当 </a:t>
            </a:r>
            <a:r>
              <a:rPr lang="en-US" altLang="zh-CN" sz="1800" dirty="0"/>
              <a:t>x </a:t>
            </a:r>
            <a:r>
              <a:rPr lang="zh-CN" altLang="en-US" sz="1800" dirty="0"/>
              <a:t>是奇数时它为 </a:t>
            </a:r>
            <a:r>
              <a:rPr lang="en-US" altLang="zh-CN" sz="1800" dirty="0"/>
              <a:t>1 </a:t>
            </a:r>
            <a:r>
              <a:rPr lang="zh-CN" altLang="en-US" sz="1800" dirty="0"/>
              <a:t>。运算速度较快。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800" dirty="0"/>
          </a:p>
        </p:txBody>
      </p:sp>
    </p:spTree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高精版二进制算法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用于求高精度数据的</a:t>
            </a:r>
            <a:r>
              <a:rPr lang="en-US" altLang="zh-CN"/>
              <a:t>GCD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323850" y="692150"/>
            <a:ext cx="8229600" cy="5040313"/>
          </a:xfrm>
          <a:ln>
            <a:solidFill>
              <a:schemeClr val="bg2"/>
            </a:solidFill>
            <a:miter lim="800000"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int* gcd(int x[],int y[]){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   int i,int j;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   if(in(x)==0) return y;            //in(x)</a:t>
            </a:r>
            <a:r>
              <a:rPr lang="zh-CN" altLang="en-US" sz="1800"/>
              <a:t>判官</a:t>
            </a:r>
            <a:r>
              <a:rPr lang="en-US" altLang="zh-CN" sz="1800"/>
              <a:t>x[]</a:t>
            </a:r>
            <a:r>
              <a:rPr lang="zh-CN" altLang="en-US" sz="1800"/>
              <a:t>是否为</a:t>
            </a:r>
            <a:r>
              <a:rPr lang="en-US" altLang="zh-CN" sz="1800"/>
              <a:t>0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   if(in(y)==0) return x;           //</a:t>
            </a:r>
            <a:r>
              <a:rPr lang="zh-CN" altLang="en-US" sz="1800"/>
              <a:t>判官</a:t>
            </a:r>
            <a:r>
              <a:rPr lang="en-US" altLang="zh-CN" sz="1800"/>
              <a:t>y[]</a:t>
            </a:r>
            <a:r>
              <a:rPr lang="zh-CN" altLang="en-US" sz="1800"/>
              <a:t>是否为</a:t>
            </a:r>
            <a:r>
              <a:rPr lang="en-US" altLang="zh-CN" sz="1800"/>
              <a:t>0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   for(i=0;!(x[1]&amp;1);++i) Div(x,2);     //Div(x,2):x/=2;</a:t>
            </a:r>
            <a:r>
              <a:rPr lang="zh-CN" altLang="en-US" sz="1800"/>
              <a:t>去掉所有</a:t>
            </a:r>
            <a:r>
              <a:rPr lang="en-US" altLang="zh-CN" sz="1800"/>
              <a:t>2</a:t>
            </a:r>
            <a:r>
              <a:rPr lang="zh-CN" altLang="en-US" sz="1800"/>
              <a:t>，并记录次数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   for(j=0;!(y[1]&amp;1);++j) Div(y,2);    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   if(j&lt;i) i=j;             //</a:t>
            </a:r>
            <a:r>
              <a:rPr lang="zh-CN" altLang="en-US" sz="1800"/>
              <a:t>记录较少的次数</a:t>
            </a:r>
            <a:r>
              <a:rPr lang="en-US" altLang="zh-CN" sz="1800"/>
              <a:t>,</a:t>
            </a:r>
            <a:r>
              <a:rPr lang="zh-CN" altLang="en-US" sz="1800"/>
              <a:t>最后要补回</a:t>
            </a:r>
            <a:r>
              <a:rPr lang="en-US" altLang="zh-CN" sz="1800"/>
              <a:t>gcd&lt;&lt;i;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   while(1){</a:t>
            </a:r>
            <a:br>
              <a:rPr lang="en-US" altLang="zh-CN" sz="1800"/>
            </a:br>
            <a:r>
              <a:rPr lang="en-US" altLang="zh-CN" sz="1800"/>
              <a:t>        if(CMP(x,y)==0) return MulHigh(x,i);     //CMP(x,y) :</a:t>
            </a:r>
            <a:r>
              <a:rPr lang="zh-CN" altLang="en-US" sz="1800"/>
              <a:t>比较函数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                                                                       //MulHigh(x,i):x&lt;&lt;=i;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         if(CMP(x,y)&lt;0 swap(x,y);         //</a:t>
            </a:r>
            <a:r>
              <a:rPr lang="zh-CN" altLang="en-US" sz="1800"/>
              <a:t>若</a:t>
            </a:r>
            <a:r>
              <a:rPr lang="en-US" altLang="zh-CN" sz="1800"/>
              <a:t>x&lt;y</a:t>
            </a:r>
            <a:r>
              <a:rPr lang="zh-CN" altLang="en-US" sz="1800"/>
              <a:t>，交换</a:t>
            </a:r>
            <a:r>
              <a:rPr lang="en-US" altLang="zh-CN" sz="1800"/>
              <a:t>x,y;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          Minux(x,y);                              //x-=y;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        while(!(x[1]&amp;1) Div(x,2);            //</a:t>
            </a:r>
            <a:r>
              <a:rPr lang="zh-CN" altLang="en-US" sz="1800"/>
              <a:t>去掉所有</a:t>
            </a:r>
            <a:r>
              <a:rPr lang="en-US" altLang="zh-CN" sz="1800"/>
              <a:t>2     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      }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/>
              <a:t>}</a:t>
            </a:r>
            <a:endParaRPr lang="en-US" altLang="zh-CN" sz="180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800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约数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设</a:t>
            </a:r>
            <a:r>
              <a:rPr lang="en-US" altLang="zh-CN" dirty="0" err="1"/>
              <a:t>a,b</a:t>
            </a:r>
            <a:r>
              <a:rPr lang="zh-CN" altLang="en-US" dirty="0"/>
              <a:t>是两个整数，且</a:t>
            </a:r>
            <a:r>
              <a:rPr lang="en-US" altLang="zh-CN" dirty="0"/>
              <a:t>b≠0,</a:t>
            </a:r>
            <a:r>
              <a:rPr lang="zh-CN" altLang="en-US" dirty="0"/>
              <a:t>如果存在整数</a:t>
            </a:r>
            <a:r>
              <a:rPr lang="en-US" altLang="zh-CN" dirty="0"/>
              <a:t>c</a:t>
            </a:r>
            <a:r>
              <a:rPr lang="zh-CN" altLang="en-US" dirty="0"/>
              <a:t>，使得</a:t>
            </a:r>
            <a:r>
              <a:rPr lang="en-US" altLang="zh-CN" dirty="0"/>
              <a:t>a=</a:t>
            </a:r>
            <a:r>
              <a:rPr lang="en-US" altLang="zh-CN" dirty="0" err="1"/>
              <a:t>bc</a:t>
            </a:r>
            <a:r>
              <a:rPr lang="en-US" altLang="zh-CN" dirty="0"/>
              <a:t>,</a:t>
            </a:r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被</a:t>
            </a:r>
            <a:r>
              <a:rPr lang="en-US" altLang="zh-CN" dirty="0"/>
              <a:t>b</a:t>
            </a:r>
            <a:r>
              <a:rPr lang="zh-CN" altLang="en-US" dirty="0"/>
              <a:t>整除，或</a:t>
            </a:r>
            <a:r>
              <a:rPr lang="en-US" altLang="zh-CN" dirty="0"/>
              <a:t>b</a:t>
            </a:r>
            <a:r>
              <a:rPr lang="zh-CN" altLang="en-US" dirty="0"/>
              <a:t>整除</a:t>
            </a:r>
            <a:r>
              <a:rPr lang="en-US" altLang="zh-CN" dirty="0"/>
              <a:t>a,</a:t>
            </a:r>
            <a:r>
              <a:rPr lang="zh-CN" altLang="en-US" dirty="0"/>
              <a:t>记作</a:t>
            </a:r>
            <a:r>
              <a:rPr lang="en-US" altLang="zh-CN" dirty="0" err="1"/>
              <a:t>b|a</a:t>
            </a:r>
            <a:r>
              <a:rPr lang="zh-CN" altLang="en-US" dirty="0"/>
              <a:t>。此时，又称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的倍数，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的约数或因子。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设</a:t>
            </a:r>
            <a:r>
              <a:rPr lang="en-US" altLang="zh-CN" dirty="0" err="1"/>
              <a:t>a,b</a:t>
            </a:r>
            <a:r>
              <a:rPr lang="zh-CN" altLang="en-US" dirty="0"/>
              <a:t>是两个正整数，且</a:t>
            </a:r>
            <a:r>
              <a:rPr lang="en-US" altLang="zh-CN" dirty="0"/>
              <a:t>b≠0,</a:t>
            </a:r>
            <a:r>
              <a:rPr lang="zh-CN" altLang="en-US" dirty="0"/>
              <a:t>则存在唯一的整数</a:t>
            </a:r>
            <a:r>
              <a:rPr lang="en-US" altLang="zh-CN" dirty="0"/>
              <a:t>q</a:t>
            </a:r>
            <a:r>
              <a:rPr lang="zh-CN" altLang="en-US" dirty="0"/>
              <a:t>和</a:t>
            </a:r>
            <a:r>
              <a:rPr lang="en-US" altLang="zh-CN" dirty="0"/>
              <a:t>r,</a:t>
            </a:r>
            <a:r>
              <a:rPr lang="zh-CN" altLang="en-US" dirty="0"/>
              <a:t>使得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 a=</a:t>
            </a:r>
            <a:r>
              <a:rPr lang="en-US" altLang="zh-CN" dirty="0" err="1"/>
              <a:t>qb+r</a:t>
            </a:r>
            <a:r>
              <a:rPr lang="en-US" altLang="zh-CN" dirty="0"/>
              <a:t>,(0≤r≤|</a:t>
            </a:r>
            <a:r>
              <a:rPr lang="en-US" altLang="zh-CN" dirty="0" err="1"/>
              <a:t>b|,r</a:t>
            </a:r>
            <a:r>
              <a:rPr lang="en-US" altLang="zh-CN" dirty="0"/>
              <a:t>=</a:t>
            </a:r>
            <a:r>
              <a:rPr lang="en-US" altLang="zh-CN" dirty="0" err="1"/>
              <a:t>a%b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带余除法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最小公倍数</a:t>
            </a:r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968875"/>
          </a:xfrm>
          <a:ln>
            <a:solidFill>
              <a:schemeClr val="bg2"/>
            </a:solidFill>
            <a:miter lim="800000"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lcy(a,b)=a*b/ gcd(a,b)= a / gcd(a,b) * b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以下几个公式</a:t>
            </a:r>
            <a:r>
              <a:rPr lang="en-US" altLang="zh-CN"/>
              <a:t>,</a:t>
            </a:r>
            <a:r>
              <a:rPr lang="zh-CN" altLang="en-US"/>
              <a:t>有需要可以自己证明一下</a:t>
            </a:r>
            <a:endParaRPr lang="zh-CN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gcd(ka, kb) = k * gcd(a, b)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lcy(ka, kb) = k * lcy(a, b)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 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lcy(S/a, S/b) = S/gcd(a, b)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唯一分解定理推论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4313"/>
            <a:ext cx="8723313" cy="4383087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任何一个大于</a:t>
            </a:r>
            <a:r>
              <a:rPr lang="en-US" altLang="zh-CN" sz="2800" dirty="0"/>
              <a:t>1</a:t>
            </a:r>
            <a:r>
              <a:rPr lang="zh-CN" altLang="en-US" sz="2800" dirty="0"/>
              <a:t>的正整数都能唯一分解为有限个质数的乘积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期中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都是正整数，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都是质数且满足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&lt;p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&lt;…&lt;p</a:t>
            </a:r>
            <a:r>
              <a:rPr lang="en-US" altLang="zh-CN" sz="2800" baseline="-25000" dirty="0"/>
              <a:t>3</a:t>
            </a:r>
            <a:endParaRPr lang="en-US" altLang="zh-CN" sz="2800" baseline="-250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那么一个正整数</a:t>
            </a:r>
            <a:r>
              <a:rPr lang="en-US" altLang="zh-CN" sz="2800" dirty="0"/>
              <a:t>N</a:t>
            </a:r>
            <a:r>
              <a:rPr lang="zh-CN" altLang="en-US" sz="2800" dirty="0"/>
              <a:t>的正约数个数为：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aseline="-25000" dirty="0"/>
          </a:p>
          <a:p>
            <a:pPr>
              <a:defRPr/>
            </a:pPr>
            <a:endParaRPr lang="zh-CN" altLang="en-US" sz="2800" dirty="0"/>
          </a:p>
        </p:txBody>
      </p:sp>
      <p:graphicFrame>
        <p:nvGraphicFramePr>
          <p:cNvPr id="6148" name="对象 5"/>
          <p:cNvGraphicFramePr>
            <a:graphicFrameLocks noChangeAspect="1"/>
          </p:cNvGraphicFramePr>
          <p:nvPr/>
        </p:nvGraphicFramePr>
        <p:xfrm>
          <a:off x="2051050" y="1773238"/>
          <a:ext cx="43815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" imgW="1308100" imgH="279400" progId="Equation.DSMT4">
                  <p:embed/>
                </p:oleObj>
              </mc:Choice>
              <mc:Fallback>
                <p:oleObj name="Equation" r:id="rId1" imgW="1308100" imgH="279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73238"/>
                        <a:ext cx="43815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"/>
          <p:cNvGraphicFramePr>
            <a:graphicFrameLocks noChangeAspect="1"/>
          </p:cNvGraphicFramePr>
          <p:nvPr/>
        </p:nvGraphicFramePr>
        <p:xfrm>
          <a:off x="1187450" y="4149725"/>
          <a:ext cx="65817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2565400" imgH="444500" progId="Equation.DSMT4">
                  <p:embed/>
                </p:oleObj>
              </mc:Choice>
              <mc:Fallback>
                <p:oleObj name="Equation" r:id="rId3" imgW="2565400" imgH="444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49725"/>
                        <a:ext cx="658177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391150"/>
          </a:xfrm>
        </p:spPr>
        <p:txBody>
          <a:bodyPr/>
          <a:lstStyle/>
          <a:p>
            <a:r>
              <a:rPr lang="zh-CN" altLang="en-US" dirty="0"/>
              <a:t>则</a:t>
            </a:r>
            <a:r>
              <a:rPr lang="en-US" altLang="zh-CN" dirty="0"/>
              <a:t>N</a:t>
            </a:r>
            <a:r>
              <a:rPr lang="zh-CN" altLang="en-US" dirty="0"/>
              <a:t>的正约数集合可以写作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的所有正约数的和为：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171" name="对象 5"/>
          <p:cNvGraphicFramePr>
            <a:graphicFrameLocks noChangeAspect="1"/>
          </p:cNvGraphicFramePr>
          <p:nvPr/>
        </p:nvGraphicFramePr>
        <p:xfrm>
          <a:off x="315913" y="4005263"/>
          <a:ext cx="88201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1" imgW="3860800" imgH="508000" progId="Equation.DSMT4">
                  <p:embed/>
                </p:oleObj>
              </mc:Choice>
              <mc:Fallback>
                <p:oleObj name="Equation" r:id="rId1" imgW="3860800" imgH="508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005263"/>
                        <a:ext cx="88201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5"/>
          <p:cNvGraphicFramePr>
            <a:graphicFrameLocks noChangeAspect="1"/>
          </p:cNvGraphicFramePr>
          <p:nvPr/>
        </p:nvGraphicFramePr>
        <p:xfrm>
          <a:off x="1763713" y="1268413"/>
          <a:ext cx="64563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2120900" imgH="304800" progId="Equation.DSMT4">
                  <p:embed/>
                </p:oleObj>
              </mc:Choice>
              <mc:Fallback>
                <p:oleObj name="Equation" r:id="rId3" imgW="2120900" imgH="304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68413"/>
                        <a:ext cx="64563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的正约数集合</a:t>
            </a:r>
            <a:r>
              <a:rPr lang="en-US" altLang="zh-CN" dirty="0"/>
              <a:t>—</a:t>
            </a:r>
            <a:r>
              <a:rPr lang="zh-CN" altLang="en-US" dirty="0"/>
              <a:t>试除法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4:artisticCrisscrossEtching id="{288587E1-EBE6-4AD0-B31B-C82F6E0C86FC}"/>
                  </a:ext>
                </a:extLst>
              </p:cNvPr>
              <p:cNvSpPr txBox="1"/>
              <p:nvPr/>
            </p:nvSpPr>
            <p:spPr>
              <a:xfrm>
                <a:off x="251520" y="1700808"/>
                <a:ext cx="8892480" cy="280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bg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dirty="0"/>
                  <a:t>若</a:t>
                </a:r>
                <a:r>
                  <a:rPr lang="en-US" altLang="zh-CN" sz="2800" dirty="0"/>
                  <a:t>d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altLang="zh-CN" sz="2800" dirty="0"/>
                  <a:t>N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的约数，则</a:t>
                </a:r>
                <a:r>
                  <a:rPr lang="en-US" altLang="zh-CN" sz="2800" dirty="0"/>
                  <a:t>N/d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altLang="zh-CN" sz="2800" dirty="0"/>
                  <a:t>N</a:t>
                </a:r>
                <a:r>
                  <a:rPr lang="zh-CN" altLang="en-US" sz="2800" dirty="0"/>
                  <a:t>也是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的约数。</a:t>
                </a:r>
                <a:endParaRPr lang="en-US" altLang="zh-CN" sz="2800" dirty="0"/>
              </a:p>
              <a:p>
                <a:pPr>
                  <a:buClr>
                    <a:schemeClr val="bg2"/>
                  </a:buClr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换言之，约数总是成对出现（除了完全平方数，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altLang="zh-CN" sz="2800" dirty="0"/>
                  <a:t>N</a:t>
                </a:r>
                <a:r>
                  <a:rPr lang="zh-CN" altLang="en-US" sz="2800" dirty="0"/>
                  <a:t>只有一个）</a:t>
                </a:r>
              </a:p>
              <a:p>
                <a:pPr marL="285750" indent="-285750">
                  <a:buClr>
                    <a:schemeClr val="bg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dirty="0"/>
                  <a:t>只需要扫描</a:t>
                </a:r>
                <a:r>
                  <a:rPr lang="en-US" altLang="zh-CN" sz="2800" dirty="0"/>
                  <a:t>d=1~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altLang="zh-CN" sz="2800" dirty="0"/>
                  <a:t>N</a:t>
                </a:r>
                <a:r>
                  <a:rPr lang="zh-CN" altLang="en-US" sz="2800" dirty="0"/>
                  <a:t>，若</a:t>
                </a:r>
                <a:r>
                  <a:rPr lang="en-US" altLang="zh-CN" sz="2800" dirty="0"/>
                  <a:t>d</a:t>
                </a:r>
                <a:r>
                  <a:rPr lang="zh-CN" altLang="en-US" sz="2800" dirty="0"/>
                  <a:t>能整除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，则</a:t>
                </a:r>
                <a:r>
                  <a:rPr lang="en-US" altLang="zh-CN" sz="2800" dirty="0"/>
                  <a:t>d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N/d</a:t>
                </a:r>
                <a:r>
                  <a:rPr lang="zh-CN" altLang="en-US" sz="2800" dirty="0"/>
                  <a:t>都是约数。</a:t>
                </a:r>
              </a:p>
              <a:p>
                <a:pPr marL="285750" indent="-285750">
                  <a:buClr>
                    <a:schemeClr val="bg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dirty="0"/>
                  <a:t>时间复杂度为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altLang="zh-CN" sz="2800" dirty="0"/>
                  <a:t>N</a:t>
                </a:r>
                <a:r>
                  <a:rPr lang="zh-CN" altLang="en-US" sz="2800" dirty="0"/>
                  <a:t>）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00808"/>
                <a:ext cx="8892480" cy="2806153"/>
              </a:xfrm>
              <a:prstGeom prst="rect">
                <a:avLst/>
              </a:prstGeom>
              <a:blipFill rotWithShape="1">
                <a:blip r:embed="rId1"/>
                <a:stretch>
                  <a:fillRect l="-1371" t="-1739" b="-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2"/>
            </a:solidFill>
            <a:miter lim="800000"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pt-BR" altLang="zh-CN" dirty="0"/>
              <a:t>int factor[N],m=0;</a:t>
            </a:r>
            <a:endParaRPr lang="pt-BR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zh-CN" dirty="0"/>
              <a:t> for(int i=1;i*i&lt;=n;i++)</a:t>
            </a:r>
            <a:endParaRPr lang="pt-BR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zh-CN" dirty="0"/>
              <a:t>      if(n%i==0)</a:t>
            </a:r>
            <a:endParaRPr lang="pt-BR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zh-CN" dirty="0"/>
              <a:t>        factor[++m]=i; </a:t>
            </a:r>
            <a:endParaRPr lang="pt-BR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zh-CN" dirty="0"/>
              <a:t>       if(i!=n/i) factor[++m]=n/i;</a:t>
            </a:r>
            <a:endParaRPr lang="pt-BR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求</a:t>
            </a:r>
            <a:r>
              <a:rPr lang="en-US" altLang="zh-CN" sz="3600"/>
              <a:t>1</a:t>
            </a:r>
            <a:r>
              <a:rPr lang="en-US" altLang="zh-CN" sz="3600">
                <a:latin typeface="Yu Gothic" panose="020B0400000000000000" pitchFamily="34" charset="-128"/>
                <a:ea typeface="Yu Gothic" panose="020B0400000000000000" pitchFamily="34" charset="-128"/>
              </a:rPr>
              <a:t>~</a:t>
            </a:r>
            <a:r>
              <a:rPr lang="en-US" altLang="zh-CN" sz="3600"/>
              <a:t>N</a:t>
            </a:r>
            <a:r>
              <a:rPr lang="zh-CN" altLang="en-US" sz="3600"/>
              <a:t>每个数的正约数集合</a:t>
            </a:r>
            <a:endParaRPr lang="zh-CN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45F9A7F7-DF46-4F6D-943F-DE63E2646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600" dirty="0"/>
                  <a:t>方法一：可以用试除法分别求出</a:t>
                </a:r>
                <a:r>
                  <a:rPr lang="en-US" altLang="zh-CN" sz="3600" dirty="0"/>
                  <a:t>1-N</a:t>
                </a:r>
                <a:r>
                  <a:rPr lang="zh-CN" altLang="en-US" sz="3600" dirty="0"/>
                  <a:t>每个数的正约数集合，时间复杂度为</a:t>
                </a:r>
                <a:r>
                  <a:rPr lang="en-US" altLang="zh-CN" sz="3600" dirty="0"/>
                  <a:t>0</a:t>
                </a:r>
                <a:r>
                  <a:rPr lang="zh-CN" altLang="en-US" sz="3600" dirty="0"/>
                  <a:t>（</a:t>
                </a:r>
                <a:r>
                  <a:rPr lang="en-US" altLang="zh-CN" sz="3600" dirty="0"/>
                  <a:t>N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altLang="zh-CN" sz="3600" dirty="0"/>
                  <a:t>N</a:t>
                </a:r>
                <a:r>
                  <a:rPr lang="zh-CN" altLang="en-US" sz="3600" dirty="0"/>
                  <a:t>）</a:t>
                </a:r>
              </a:p>
              <a:p>
                <a:r>
                  <a:rPr lang="zh-CN" altLang="en-US" sz="3600" dirty="0"/>
                  <a:t>方法二：倍数法</a:t>
                </a:r>
              </a:p>
              <a:p>
                <a:r>
                  <a:rPr lang="zh-CN" altLang="en-US" sz="3600" dirty="0"/>
                  <a:t>对于每个数</a:t>
                </a:r>
                <a:r>
                  <a:rPr lang="en-US" altLang="zh-CN" sz="3600" dirty="0"/>
                  <a:t>d,1-N</a:t>
                </a:r>
                <a:r>
                  <a:rPr lang="zh-CN" altLang="en-US" sz="3600" dirty="0"/>
                  <a:t>中以</a:t>
                </a:r>
                <a:r>
                  <a:rPr lang="en-US" altLang="zh-CN" sz="3600" dirty="0"/>
                  <a:t>d</a:t>
                </a:r>
                <a:r>
                  <a:rPr lang="zh-CN" altLang="en-US" sz="3600" dirty="0"/>
                  <a:t>为约数的数有</a:t>
                </a:r>
                <a:r>
                  <a:rPr lang="en-US" altLang="zh-CN" sz="3600" dirty="0"/>
                  <a:t>d</a:t>
                </a:r>
                <a:r>
                  <a:rPr lang="zh-CN" altLang="en-US" sz="3600" dirty="0"/>
                  <a:t>，</a:t>
                </a:r>
                <a:r>
                  <a:rPr lang="en-US" altLang="zh-CN" sz="3600" dirty="0"/>
                  <a:t>2d</a:t>
                </a:r>
                <a:r>
                  <a:rPr lang="zh-CN" altLang="en-US" sz="3600" dirty="0"/>
                  <a:t>，</a:t>
                </a:r>
                <a:r>
                  <a:rPr lang="en-US" altLang="zh-CN" sz="3600" dirty="0"/>
                  <a:t>3d...N/d*d.</a:t>
                </a:r>
              </a:p>
              <a:p>
                <a:r>
                  <a:rPr lang="zh-CN" altLang="en-US" sz="3600" dirty="0"/>
                  <a:t>所以可以用倍数法求得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85" t="-2500" r="-1111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395288" y="765175"/>
            <a:ext cx="8229600" cy="5616575"/>
          </a:xfrm>
          <a:ln>
            <a:solidFill>
              <a:schemeClr val="bg2"/>
            </a:solidFill>
            <a:miter lim="800000"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vector&lt;int&gt; factor[N]; 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for(int i=1;i&lt;=n;i++)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for(int j=1;j&lt;=n/i;j++)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factor[i*j].push_back(i);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for(int i=1;i&lt;=n;i++){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for(int j=0;j&lt;=factor[i].size();j++)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  printf("%d", factor[i][j]);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puts(“  ”);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} 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最大公约数和最小公倍数</a:t>
            </a:r>
            <a:endParaRPr lang="zh-CN" altLang="en-US"/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578850" cy="4383087"/>
          </a:xfrm>
        </p:spPr>
        <p:txBody>
          <a:bodyPr/>
          <a:lstStyle/>
          <a:p>
            <a:r>
              <a:rPr lang="zh-CN" altLang="en-US" dirty="0"/>
              <a:t>若整数</a:t>
            </a:r>
            <a:r>
              <a:rPr lang="en-US" altLang="zh-CN" dirty="0"/>
              <a:t>d</a:t>
            </a:r>
            <a:r>
              <a:rPr lang="zh-CN" altLang="en-US" dirty="0"/>
              <a:t>同时是整数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的约数，则称</a:t>
            </a:r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的公约数。在所有公约数中最大的一个，称为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的最大公约数，记为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若整数</a:t>
            </a:r>
            <a:r>
              <a:rPr lang="en-US" altLang="zh-CN" dirty="0"/>
              <a:t>y</a:t>
            </a:r>
            <a:r>
              <a:rPr lang="zh-CN" altLang="en-US" dirty="0"/>
              <a:t>同时是整数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的倍数，则称</a:t>
            </a:r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的公倍数。在所有公倍数中最小的一个，称为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的最小公倍数，记为</a:t>
            </a:r>
            <a:r>
              <a:rPr lang="en-US" altLang="zh-CN" dirty="0"/>
              <a:t>lcm(</a:t>
            </a:r>
            <a:r>
              <a:rPr lang="en-US" altLang="zh-CN" dirty="0" err="1"/>
              <a:t>a,b</a:t>
            </a:r>
            <a:r>
              <a:rPr lang="en-US" altLang="zh-CN" dirty="0"/>
              <a:t>).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则有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)*lcm(</a:t>
            </a:r>
            <a:r>
              <a:rPr lang="en-US" altLang="zh-CN" dirty="0" err="1"/>
              <a:t>a,b</a:t>
            </a:r>
            <a:r>
              <a:rPr lang="en-US" altLang="zh-CN" dirty="0"/>
              <a:t>)=a*b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Pixel">
  <a:themeElements>
    <a:clrScheme name="Pixel 7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Pixel">
      <a:majorFont>
        <a:latin typeface="Arial"/>
        <a:ea typeface="仿宋_GB2312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2939</Words>
  <Application>WPS 演示</Application>
  <PresentationFormat>全屏显示(4:3)</PresentationFormat>
  <Paragraphs>183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42" baseType="lpstr">
      <vt:lpstr>Arial</vt:lpstr>
      <vt:lpstr>宋体</vt:lpstr>
      <vt:lpstr>Wingdings</vt:lpstr>
      <vt:lpstr>仿宋_GB2312</vt:lpstr>
      <vt:lpstr>Arial Black</vt:lpstr>
      <vt:lpstr>Times New Roman</vt:lpstr>
      <vt:lpstr>微软雅黑</vt:lpstr>
      <vt:lpstr>楷体</vt:lpstr>
      <vt:lpstr>华文行楷</vt:lpstr>
      <vt:lpstr>Yu Gothic</vt:lpstr>
      <vt:lpstr>Arial Unicode MS</vt:lpstr>
      <vt:lpstr>仿宋</vt:lpstr>
      <vt:lpstr>Wingdings 3</vt:lpstr>
      <vt:lpstr>Century Gothic</vt:lpstr>
      <vt:lpstr>幼圆</vt:lpstr>
      <vt:lpstr>Wingdings 2</vt:lpstr>
      <vt:lpstr>MS UI Gothic</vt:lpstr>
      <vt:lpstr>Pixel</vt:lpstr>
      <vt:lpstr>Equation.DSMT4</vt:lpstr>
      <vt:lpstr>Equation.DSMT4</vt:lpstr>
      <vt:lpstr>Equation.DSMT4</vt:lpstr>
      <vt:lpstr>Equation.DSMT4</vt:lpstr>
      <vt:lpstr>约数</vt:lpstr>
      <vt:lpstr>约数</vt:lpstr>
      <vt:lpstr>唯一分解定理推论</vt:lpstr>
      <vt:lpstr>PowerPoint 演示文稿</vt:lpstr>
      <vt:lpstr>求N的正约数集合—试除法</vt:lpstr>
      <vt:lpstr>PowerPoint 演示文稿</vt:lpstr>
      <vt:lpstr>求1~N每个数的正约数集合</vt:lpstr>
      <vt:lpstr>PowerPoint 演示文稿</vt:lpstr>
      <vt:lpstr>最大公约数和最小公倍数</vt:lpstr>
      <vt:lpstr>求最大公约数</vt:lpstr>
      <vt:lpstr>更相减损术</vt:lpstr>
      <vt:lpstr>PowerPoint 演示文稿</vt:lpstr>
      <vt:lpstr>辗转相除法--欧几里得算法</vt:lpstr>
      <vt:lpstr>PowerPoint 演示文稿</vt:lpstr>
      <vt:lpstr>PowerPoint 演示文稿</vt:lpstr>
      <vt:lpstr>二进制算法</vt:lpstr>
      <vt:lpstr>PowerPoint 演示文稿</vt:lpstr>
      <vt:lpstr>高精版二进制算法</vt:lpstr>
      <vt:lpstr>PowerPoint 演示文稿</vt:lpstr>
      <vt:lpstr>最小公倍数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由对称性解2-SAT问题</dc:title>
  <dc:creator>xuxx</dc:creator>
  <cp:lastModifiedBy>admin</cp:lastModifiedBy>
  <cp:revision>397</cp:revision>
  <dcterms:created xsi:type="dcterms:W3CDTF">2020-01-13T11:13:00Z</dcterms:created>
  <dcterms:modified xsi:type="dcterms:W3CDTF">2020-01-13T11:31:57Z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