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21"/>
  </p:notesMasterIdLst>
  <p:sldIdLst>
    <p:sldId id="256" r:id="rId2"/>
    <p:sldId id="310" r:id="rId3"/>
    <p:sldId id="322" r:id="rId4"/>
    <p:sldId id="319" r:id="rId5"/>
    <p:sldId id="309" r:id="rId6"/>
    <p:sldId id="308" r:id="rId7"/>
    <p:sldId id="311" r:id="rId8"/>
    <p:sldId id="312" r:id="rId9"/>
    <p:sldId id="307" r:id="rId10"/>
    <p:sldId id="323" r:id="rId11"/>
    <p:sldId id="313" r:id="rId12"/>
    <p:sldId id="321" r:id="rId13"/>
    <p:sldId id="325" r:id="rId14"/>
    <p:sldId id="324" r:id="rId15"/>
    <p:sldId id="314" r:id="rId16"/>
    <p:sldId id="315" r:id="rId17"/>
    <p:sldId id="316" r:id="rId18"/>
    <p:sldId id="317" r:id="rId19"/>
    <p:sldId id="320"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F4247"/>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2579" autoAdjust="0"/>
  </p:normalViewPr>
  <p:slideViewPr>
    <p:cSldViewPr>
      <p:cViewPr varScale="1">
        <p:scale>
          <a:sx n="76" d="100"/>
          <a:sy n="76" d="100"/>
        </p:scale>
        <p:origin x="-8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0B067-A1F0-442C-BB5B-A1684855C105}" type="datetimeFigureOut">
              <a:rPr lang="zh-CN" altLang="en-US" smtClean="0"/>
              <a:pPr/>
              <a:t>2020-5-16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A266B-3064-4298-B56F-862D214798AA}" type="slidenum">
              <a:rPr lang="zh-CN" altLang="en-US" smtClean="0"/>
              <a:pPr/>
              <a:t>‹#›</a:t>
            </a:fld>
            <a:endParaRPr lang="zh-CN" altLang="en-US"/>
          </a:p>
        </p:txBody>
      </p:sp>
    </p:spTree>
    <p:extLst>
      <p:ext uri="{BB962C8B-B14F-4D97-AF65-F5344CB8AC3E}">
        <p14:creationId xmlns:p14="http://schemas.microsoft.com/office/powerpoint/2010/main" xmlns="" val="373116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9" name="页脚占位符 8"/>
          <p:cNvSpPr>
            <a:spLocks noGrp="1"/>
          </p:cNvSpPr>
          <p:nvPr>
            <p:ph type="ftr" sz="quarter" idx="12"/>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156448" y="6422064"/>
            <a:ext cx="762000" cy="365125"/>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fld id="{530820CF-B880-4189-942D-D702A7CBA730}" type="datetimeFigureOut">
              <a:rPr lang="zh-CN" altLang="en-US" smtClean="0"/>
              <a:pPr/>
              <a:t>2020-5-16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30820CF-B880-4189-942D-D702A7CBA730}" type="datetimeFigureOut">
              <a:rPr lang="zh-CN" altLang="en-US" smtClean="0"/>
              <a:pPr/>
              <a:t>2020-5-16</a:t>
            </a:fld>
            <a:endParaRPr lang="zh-CN" altLang="en-US"/>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zh-CN" altLang="en-US"/>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AC</a:t>
            </a:r>
            <a:r>
              <a:rPr lang="zh-CN" altLang="en-US" dirty="0"/>
              <a:t>自动机</a:t>
            </a:r>
          </a:p>
        </p:txBody>
      </p:sp>
      <p:sp>
        <p:nvSpPr>
          <p:cNvPr id="3" name="副标题 2"/>
          <p:cNvSpPr>
            <a:spLocks noGrp="1"/>
          </p:cNvSpPr>
          <p:nvPr>
            <p:ph type="subTitle" idx="1"/>
          </p:nvPr>
        </p:nvSpPr>
        <p:spPr/>
        <p:txBody>
          <a:bodyPr/>
          <a:lstStyle/>
          <a:p>
            <a:r>
              <a:rPr lang="zh-CN" altLang="en-US" dirty="0"/>
              <a:t>多模式匹配算法</a:t>
            </a:r>
            <a:r>
              <a:rPr lang="en-US" altLang="zh-CN" dirty="0"/>
              <a:t>AC</a:t>
            </a:r>
            <a:r>
              <a:rPr lang="zh-CN" altLang="en-US" dirty="0"/>
              <a:t>自动机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xmlns="" id="{B6441A38-68C8-4794-AFDA-47FE46D80AC8}"/>
              </a:ext>
            </a:extLst>
          </p:cNvPr>
          <p:cNvSpPr/>
          <p:nvPr/>
        </p:nvSpPr>
        <p:spPr>
          <a:xfrm>
            <a:off x="3252241" y="360436"/>
            <a:ext cx="4572000" cy="369332"/>
          </a:xfrm>
          <a:prstGeom prst="rect">
            <a:avLst/>
          </a:prstGeom>
        </p:spPr>
        <p:txBody>
          <a:bodyPr>
            <a:spAutoFit/>
          </a:bodyPr>
          <a:lstStyle/>
          <a:p>
            <a:r>
              <a:rPr lang="en-US" altLang="zh-CN" dirty="0"/>
              <a:t>she he say her </a:t>
            </a:r>
            <a:r>
              <a:rPr lang="en-US" altLang="zh-CN" dirty="0" err="1"/>
              <a:t>shr</a:t>
            </a:r>
            <a:r>
              <a:rPr lang="en-US" altLang="zh-CN" dirty="0"/>
              <a:t>  </a:t>
            </a:r>
          </a:p>
        </p:txBody>
      </p:sp>
      <p:sp>
        <p:nvSpPr>
          <p:cNvPr id="63" name="内容占位符 62">
            <a:extLst>
              <a:ext uri="{FF2B5EF4-FFF2-40B4-BE49-F238E27FC236}">
                <a16:creationId xmlns:a16="http://schemas.microsoft.com/office/drawing/2014/main" xmlns="" id="{156EDBDB-9A86-4576-B099-81F168DE0021}"/>
              </a:ext>
            </a:extLst>
          </p:cNvPr>
          <p:cNvSpPr>
            <a:spLocks noGrp="1"/>
          </p:cNvSpPr>
          <p:nvPr>
            <p:ph idx="1"/>
          </p:nvPr>
        </p:nvSpPr>
        <p:spPr>
          <a:xfrm>
            <a:off x="395536" y="908720"/>
            <a:ext cx="8424936" cy="5760640"/>
          </a:xfrm>
          <a:solidFill>
            <a:schemeClr val="accent6">
              <a:lumMod val="50000"/>
            </a:schemeClr>
          </a:solidFill>
        </p:spPr>
        <p:txBody>
          <a:bodyPr/>
          <a:lstStyle/>
          <a:p>
            <a:pPr marL="36576" indent="0">
              <a:buNone/>
            </a:pPr>
            <a:r>
              <a:rPr lang="en-US" altLang="zh-CN" dirty="0">
                <a:solidFill>
                  <a:srgbClr val="3F4247"/>
                </a:solidFill>
              </a:rPr>
              <a:t>1</a:t>
            </a:r>
            <a:endParaRPr lang="zh-CN" altLang="en-US" dirty="0">
              <a:solidFill>
                <a:srgbClr val="3F4247"/>
              </a:solidFill>
            </a:endParaRPr>
          </a:p>
        </p:txBody>
      </p:sp>
      <p:sp>
        <p:nvSpPr>
          <p:cNvPr id="64" name="Oval 4">
            <a:extLst>
              <a:ext uri="{FF2B5EF4-FFF2-40B4-BE49-F238E27FC236}">
                <a16:creationId xmlns:a16="http://schemas.microsoft.com/office/drawing/2014/main" xmlns="" id="{B7FBFEA3-C72D-44DD-991A-721006361E85}"/>
              </a:ext>
            </a:extLst>
          </p:cNvPr>
          <p:cNvSpPr>
            <a:spLocks noChangeArrowheads="1"/>
          </p:cNvSpPr>
          <p:nvPr/>
        </p:nvSpPr>
        <p:spPr bwMode="auto">
          <a:xfrm>
            <a:off x="2699792" y="2743200"/>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4</a:t>
            </a:r>
          </a:p>
        </p:txBody>
      </p:sp>
      <p:sp>
        <p:nvSpPr>
          <p:cNvPr id="65" name="Oval 5">
            <a:extLst>
              <a:ext uri="{FF2B5EF4-FFF2-40B4-BE49-F238E27FC236}">
                <a16:creationId xmlns:a16="http://schemas.microsoft.com/office/drawing/2014/main" xmlns="" id="{C17CB2A3-B9C6-4528-B70E-A804AC07D1AA}"/>
              </a:ext>
            </a:extLst>
          </p:cNvPr>
          <p:cNvSpPr>
            <a:spLocks noChangeArrowheads="1"/>
          </p:cNvSpPr>
          <p:nvPr/>
        </p:nvSpPr>
        <p:spPr bwMode="auto">
          <a:xfrm>
            <a:off x="1785392" y="3810000"/>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5</a:t>
            </a:r>
          </a:p>
        </p:txBody>
      </p:sp>
      <p:sp>
        <p:nvSpPr>
          <p:cNvPr id="66" name="Oval 6">
            <a:extLst>
              <a:ext uri="{FF2B5EF4-FFF2-40B4-BE49-F238E27FC236}">
                <a16:creationId xmlns:a16="http://schemas.microsoft.com/office/drawing/2014/main" xmlns="" id="{9B810ECE-4307-4333-9C36-ECF5F08355E5}"/>
              </a:ext>
            </a:extLst>
          </p:cNvPr>
          <p:cNvSpPr>
            <a:spLocks noChangeArrowheads="1"/>
          </p:cNvSpPr>
          <p:nvPr/>
        </p:nvSpPr>
        <p:spPr bwMode="auto">
          <a:xfrm>
            <a:off x="870992" y="4876800"/>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8</a:t>
            </a:r>
          </a:p>
        </p:txBody>
      </p:sp>
      <p:sp>
        <p:nvSpPr>
          <p:cNvPr id="67" name="Line 10">
            <a:extLst>
              <a:ext uri="{FF2B5EF4-FFF2-40B4-BE49-F238E27FC236}">
                <a16:creationId xmlns:a16="http://schemas.microsoft.com/office/drawing/2014/main" xmlns="" id="{C77BF902-1E31-4C89-8DA2-00082DBD3A5B}"/>
              </a:ext>
            </a:extLst>
          </p:cNvPr>
          <p:cNvSpPr>
            <a:spLocks noChangeShapeType="1"/>
          </p:cNvSpPr>
          <p:nvPr/>
        </p:nvSpPr>
        <p:spPr bwMode="auto">
          <a:xfrm flipH="1">
            <a:off x="2318792" y="3352800"/>
            <a:ext cx="490972"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8" name="Line 11">
            <a:extLst>
              <a:ext uri="{FF2B5EF4-FFF2-40B4-BE49-F238E27FC236}">
                <a16:creationId xmlns:a16="http://schemas.microsoft.com/office/drawing/2014/main" xmlns="" id="{C722EEFA-7AA9-4203-AC49-1F412DA96938}"/>
              </a:ext>
            </a:extLst>
          </p:cNvPr>
          <p:cNvSpPr>
            <a:spLocks noChangeShapeType="1"/>
          </p:cNvSpPr>
          <p:nvPr/>
        </p:nvSpPr>
        <p:spPr bwMode="auto">
          <a:xfrm flipH="1">
            <a:off x="1404390" y="4404727"/>
            <a:ext cx="457972" cy="54827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9" name="Oval 12">
            <a:extLst>
              <a:ext uri="{FF2B5EF4-FFF2-40B4-BE49-F238E27FC236}">
                <a16:creationId xmlns:a16="http://schemas.microsoft.com/office/drawing/2014/main" xmlns="" id="{0610131C-A852-4071-8BA6-E8FBE999D98D}"/>
              </a:ext>
            </a:extLst>
          </p:cNvPr>
          <p:cNvSpPr>
            <a:spLocks noChangeArrowheads="1"/>
          </p:cNvSpPr>
          <p:nvPr/>
        </p:nvSpPr>
        <p:spPr bwMode="auto">
          <a:xfrm>
            <a:off x="3901182" y="3960634"/>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6</a:t>
            </a:r>
          </a:p>
        </p:txBody>
      </p:sp>
      <p:sp>
        <p:nvSpPr>
          <p:cNvPr id="70" name="Line 13">
            <a:extLst>
              <a:ext uri="{FF2B5EF4-FFF2-40B4-BE49-F238E27FC236}">
                <a16:creationId xmlns:a16="http://schemas.microsoft.com/office/drawing/2014/main" xmlns="" id="{9507160C-4B81-4CAC-8646-EB26DDC29B74}"/>
              </a:ext>
            </a:extLst>
          </p:cNvPr>
          <p:cNvSpPr>
            <a:spLocks noChangeShapeType="1"/>
          </p:cNvSpPr>
          <p:nvPr/>
        </p:nvSpPr>
        <p:spPr bwMode="auto">
          <a:xfrm flipH="1">
            <a:off x="4419049" y="3262329"/>
            <a:ext cx="573457" cy="78235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1" name="Oval 15">
            <a:extLst>
              <a:ext uri="{FF2B5EF4-FFF2-40B4-BE49-F238E27FC236}">
                <a16:creationId xmlns:a16="http://schemas.microsoft.com/office/drawing/2014/main" xmlns="" id="{3962A7C4-7F51-41A3-AF28-88181F8B3CB6}"/>
              </a:ext>
            </a:extLst>
          </p:cNvPr>
          <p:cNvSpPr>
            <a:spLocks noChangeArrowheads="1"/>
          </p:cNvSpPr>
          <p:nvPr/>
        </p:nvSpPr>
        <p:spPr bwMode="auto">
          <a:xfrm>
            <a:off x="3052818" y="4977892"/>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7</a:t>
            </a:r>
          </a:p>
        </p:txBody>
      </p:sp>
      <p:sp>
        <p:nvSpPr>
          <p:cNvPr id="72" name="Line 16">
            <a:extLst>
              <a:ext uri="{FF2B5EF4-FFF2-40B4-BE49-F238E27FC236}">
                <a16:creationId xmlns:a16="http://schemas.microsoft.com/office/drawing/2014/main" xmlns="" id="{14BC611A-C418-451D-BE26-18C2B616EEAF}"/>
              </a:ext>
            </a:extLst>
          </p:cNvPr>
          <p:cNvSpPr>
            <a:spLocks noChangeShapeType="1"/>
          </p:cNvSpPr>
          <p:nvPr/>
        </p:nvSpPr>
        <p:spPr bwMode="auto">
          <a:xfrm flipH="1">
            <a:off x="3603114" y="4552094"/>
            <a:ext cx="435020" cy="53340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3" name="Oval 18">
            <a:extLst>
              <a:ext uri="{FF2B5EF4-FFF2-40B4-BE49-F238E27FC236}">
                <a16:creationId xmlns:a16="http://schemas.microsoft.com/office/drawing/2014/main" xmlns="" id="{2CE8A1A8-9FA1-43F5-80FD-E43B58152E30}"/>
              </a:ext>
            </a:extLst>
          </p:cNvPr>
          <p:cNvSpPr>
            <a:spLocks noChangeArrowheads="1"/>
          </p:cNvSpPr>
          <p:nvPr/>
        </p:nvSpPr>
        <p:spPr bwMode="auto">
          <a:xfrm>
            <a:off x="4886606" y="2655385"/>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1</a:t>
            </a:r>
          </a:p>
        </p:txBody>
      </p:sp>
      <p:sp>
        <p:nvSpPr>
          <p:cNvPr id="74" name="Line 19">
            <a:extLst>
              <a:ext uri="{FF2B5EF4-FFF2-40B4-BE49-F238E27FC236}">
                <a16:creationId xmlns:a16="http://schemas.microsoft.com/office/drawing/2014/main" xmlns="" id="{7C2E74E6-3C28-4780-9810-6245229620E7}"/>
              </a:ext>
            </a:extLst>
          </p:cNvPr>
          <p:cNvSpPr>
            <a:spLocks noChangeShapeType="1"/>
          </p:cNvSpPr>
          <p:nvPr/>
        </p:nvSpPr>
        <p:spPr bwMode="auto">
          <a:xfrm>
            <a:off x="4338211" y="2088365"/>
            <a:ext cx="68580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5" name="Oval 20">
            <a:extLst>
              <a:ext uri="{FF2B5EF4-FFF2-40B4-BE49-F238E27FC236}">
                <a16:creationId xmlns:a16="http://schemas.microsoft.com/office/drawing/2014/main" xmlns="" id="{A40FB88D-4F33-4D69-A4E7-94DECEF01922}"/>
              </a:ext>
            </a:extLst>
          </p:cNvPr>
          <p:cNvSpPr>
            <a:spLocks noChangeArrowheads="1"/>
          </p:cNvSpPr>
          <p:nvPr/>
        </p:nvSpPr>
        <p:spPr bwMode="auto">
          <a:xfrm>
            <a:off x="3709442" y="1524000"/>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Root</a:t>
            </a:r>
          </a:p>
        </p:txBody>
      </p:sp>
      <p:sp>
        <p:nvSpPr>
          <p:cNvPr id="76" name="Line 21">
            <a:extLst>
              <a:ext uri="{FF2B5EF4-FFF2-40B4-BE49-F238E27FC236}">
                <a16:creationId xmlns:a16="http://schemas.microsoft.com/office/drawing/2014/main" xmlns="" id="{51288DEE-F832-4C3E-96B3-91F0B7FB9BEC}"/>
              </a:ext>
            </a:extLst>
          </p:cNvPr>
          <p:cNvSpPr>
            <a:spLocks noChangeShapeType="1"/>
          </p:cNvSpPr>
          <p:nvPr/>
        </p:nvSpPr>
        <p:spPr bwMode="auto">
          <a:xfrm flipH="1">
            <a:off x="3252241" y="2107168"/>
            <a:ext cx="561221" cy="71223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 name="矩形 76">
            <a:extLst>
              <a:ext uri="{FF2B5EF4-FFF2-40B4-BE49-F238E27FC236}">
                <a16:creationId xmlns:a16="http://schemas.microsoft.com/office/drawing/2014/main" xmlns="" id="{309095B0-000E-4AC7-9B44-B9DAF7D4CE39}"/>
              </a:ext>
            </a:extLst>
          </p:cNvPr>
          <p:cNvSpPr/>
          <p:nvPr/>
        </p:nvSpPr>
        <p:spPr>
          <a:xfrm>
            <a:off x="3191039" y="2208499"/>
            <a:ext cx="312906" cy="369332"/>
          </a:xfrm>
          <a:prstGeom prst="rect">
            <a:avLst/>
          </a:prstGeom>
        </p:spPr>
        <p:txBody>
          <a:bodyPr wrap="none">
            <a:spAutoFit/>
          </a:bodyPr>
          <a:lstStyle/>
          <a:p>
            <a:pPr algn="ctr"/>
            <a:r>
              <a:rPr lang="en-US" altLang="zh-CN" dirty="0"/>
              <a:t>h</a:t>
            </a:r>
          </a:p>
        </p:txBody>
      </p:sp>
      <p:sp>
        <p:nvSpPr>
          <p:cNvPr id="78" name="矩形 77">
            <a:extLst>
              <a:ext uri="{FF2B5EF4-FFF2-40B4-BE49-F238E27FC236}">
                <a16:creationId xmlns:a16="http://schemas.microsoft.com/office/drawing/2014/main" xmlns="" id="{4FB3CBBE-6698-43BF-B55D-1A67923EBCA6}"/>
              </a:ext>
            </a:extLst>
          </p:cNvPr>
          <p:cNvSpPr/>
          <p:nvPr/>
        </p:nvSpPr>
        <p:spPr>
          <a:xfrm>
            <a:off x="2250400" y="3367374"/>
            <a:ext cx="312906" cy="369332"/>
          </a:xfrm>
          <a:prstGeom prst="rect">
            <a:avLst/>
          </a:prstGeom>
        </p:spPr>
        <p:txBody>
          <a:bodyPr wrap="none">
            <a:spAutoFit/>
          </a:bodyPr>
          <a:lstStyle/>
          <a:p>
            <a:pPr algn="ctr"/>
            <a:r>
              <a:rPr lang="en-US" altLang="zh-CN" dirty="0"/>
              <a:t>e</a:t>
            </a:r>
          </a:p>
        </p:txBody>
      </p:sp>
      <p:sp>
        <p:nvSpPr>
          <p:cNvPr id="79" name="矩形 78">
            <a:extLst>
              <a:ext uri="{FF2B5EF4-FFF2-40B4-BE49-F238E27FC236}">
                <a16:creationId xmlns:a16="http://schemas.microsoft.com/office/drawing/2014/main" xmlns="" id="{EEFC466E-0FA8-4A40-BCB3-8B0AC8EA59AA}"/>
              </a:ext>
            </a:extLst>
          </p:cNvPr>
          <p:cNvSpPr/>
          <p:nvPr/>
        </p:nvSpPr>
        <p:spPr>
          <a:xfrm>
            <a:off x="1385900" y="4472274"/>
            <a:ext cx="261610" cy="369332"/>
          </a:xfrm>
          <a:prstGeom prst="rect">
            <a:avLst/>
          </a:prstGeom>
        </p:spPr>
        <p:txBody>
          <a:bodyPr wrap="none">
            <a:spAutoFit/>
          </a:bodyPr>
          <a:lstStyle/>
          <a:p>
            <a:pPr algn="ctr"/>
            <a:r>
              <a:rPr lang="en-US" altLang="zh-CN" dirty="0"/>
              <a:t>r</a:t>
            </a:r>
          </a:p>
        </p:txBody>
      </p:sp>
      <p:sp>
        <p:nvSpPr>
          <p:cNvPr id="80" name="矩形 79">
            <a:extLst>
              <a:ext uri="{FF2B5EF4-FFF2-40B4-BE49-F238E27FC236}">
                <a16:creationId xmlns:a16="http://schemas.microsoft.com/office/drawing/2014/main" xmlns="" id="{02AEA3E0-3717-4B7E-AC30-7E2FAC36A1B5}"/>
              </a:ext>
            </a:extLst>
          </p:cNvPr>
          <p:cNvSpPr/>
          <p:nvPr/>
        </p:nvSpPr>
        <p:spPr>
          <a:xfrm>
            <a:off x="4419050" y="3347501"/>
            <a:ext cx="312906" cy="369332"/>
          </a:xfrm>
          <a:prstGeom prst="rect">
            <a:avLst/>
          </a:prstGeom>
        </p:spPr>
        <p:txBody>
          <a:bodyPr wrap="none">
            <a:spAutoFit/>
          </a:bodyPr>
          <a:lstStyle/>
          <a:p>
            <a:pPr algn="ctr"/>
            <a:r>
              <a:rPr lang="en-US" altLang="zh-CN" dirty="0"/>
              <a:t>a</a:t>
            </a:r>
          </a:p>
        </p:txBody>
      </p:sp>
      <p:sp>
        <p:nvSpPr>
          <p:cNvPr id="81" name="矩形 80">
            <a:extLst>
              <a:ext uri="{FF2B5EF4-FFF2-40B4-BE49-F238E27FC236}">
                <a16:creationId xmlns:a16="http://schemas.microsoft.com/office/drawing/2014/main" xmlns="" id="{1F762E93-5702-4C71-AAF0-663985CCB8D1}"/>
              </a:ext>
            </a:extLst>
          </p:cNvPr>
          <p:cNvSpPr/>
          <p:nvPr/>
        </p:nvSpPr>
        <p:spPr>
          <a:xfrm>
            <a:off x="3494894" y="4589892"/>
            <a:ext cx="300082" cy="369332"/>
          </a:xfrm>
          <a:prstGeom prst="rect">
            <a:avLst/>
          </a:prstGeom>
        </p:spPr>
        <p:txBody>
          <a:bodyPr wrap="none">
            <a:spAutoFit/>
          </a:bodyPr>
          <a:lstStyle/>
          <a:p>
            <a:pPr algn="ctr"/>
            <a:r>
              <a:rPr lang="en-US" altLang="zh-CN" dirty="0"/>
              <a:t>y</a:t>
            </a:r>
          </a:p>
        </p:txBody>
      </p:sp>
      <p:sp>
        <p:nvSpPr>
          <p:cNvPr id="82" name="矩形 81">
            <a:extLst>
              <a:ext uri="{FF2B5EF4-FFF2-40B4-BE49-F238E27FC236}">
                <a16:creationId xmlns:a16="http://schemas.microsoft.com/office/drawing/2014/main" xmlns="" id="{65F9E4C7-E71C-410A-A86E-79A1F9443F31}"/>
              </a:ext>
            </a:extLst>
          </p:cNvPr>
          <p:cNvSpPr/>
          <p:nvPr/>
        </p:nvSpPr>
        <p:spPr>
          <a:xfrm>
            <a:off x="4647729" y="2107168"/>
            <a:ext cx="300082" cy="369332"/>
          </a:xfrm>
          <a:prstGeom prst="rect">
            <a:avLst/>
          </a:prstGeom>
        </p:spPr>
        <p:txBody>
          <a:bodyPr wrap="none">
            <a:spAutoFit/>
          </a:bodyPr>
          <a:lstStyle/>
          <a:p>
            <a:pPr algn="ctr"/>
            <a:r>
              <a:rPr lang="en-US" altLang="zh-CN" dirty="0"/>
              <a:t>s</a:t>
            </a:r>
          </a:p>
        </p:txBody>
      </p:sp>
      <p:sp>
        <p:nvSpPr>
          <p:cNvPr id="83" name="Oval 12">
            <a:extLst>
              <a:ext uri="{FF2B5EF4-FFF2-40B4-BE49-F238E27FC236}">
                <a16:creationId xmlns:a16="http://schemas.microsoft.com/office/drawing/2014/main" xmlns="" id="{F62561B6-113B-4D54-8733-0D529B73A8E6}"/>
              </a:ext>
            </a:extLst>
          </p:cNvPr>
          <p:cNvSpPr>
            <a:spLocks noChangeArrowheads="1"/>
          </p:cNvSpPr>
          <p:nvPr/>
        </p:nvSpPr>
        <p:spPr bwMode="auto">
          <a:xfrm>
            <a:off x="5974086" y="3886200"/>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2</a:t>
            </a:r>
          </a:p>
        </p:txBody>
      </p:sp>
      <p:sp>
        <p:nvSpPr>
          <p:cNvPr id="84" name="Oval 12">
            <a:extLst>
              <a:ext uri="{FF2B5EF4-FFF2-40B4-BE49-F238E27FC236}">
                <a16:creationId xmlns:a16="http://schemas.microsoft.com/office/drawing/2014/main" xmlns="" id="{B1F26E1E-E078-488D-B2EB-7FA3B586625F}"/>
              </a:ext>
            </a:extLst>
          </p:cNvPr>
          <p:cNvSpPr>
            <a:spLocks noChangeArrowheads="1"/>
          </p:cNvSpPr>
          <p:nvPr/>
        </p:nvSpPr>
        <p:spPr bwMode="auto">
          <a:xfrm>
            <a:off x="7097094" y="5085495"/>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3</a:t>
            </a:r>
          </a:p>
        </p:txBody>
      </p:sp>
      <p:sp>
        <p:nvSpPr>
          <p:cNvPr id="85" name="Oval 12">
            <a:extLst>
              <a:ext uri="{FF2B5EF4-FFF2-40B4-BE49-F238E27FC236}">
                <a16:creationId xmlns:a16="http://schemas.microsoft.com/office/drawing/2014/main" xmlns="" id="{B1A5D146-D134-47AC-8828-8FCFB5B10424}"/>
              </a:ext>
            </a:extLst>
          </p:cNvPr>
          <p:cNvSpPr>
            <a:spLocks noChangeArrowheads="1"/>
          </p:cNvSpPr>
          <p:nvPr/>
        </p:nvSpPr>
        <p:spPr bwMode="auto">
          <a:xfrm>
            <a:off x="5136470" y="5085495"/>
            <a:ext cx="685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9</a:t>
            </a:r>
          </a:p>
        </p:txBody>
      </p:sp>
      <p:sp>
        <p:nvSpPr>
          <p:cNvPr id="86" name="Line 13">
            <a:extLst>
              <a:ext uri="{FF2B5EF4-FFF2-40B4-BE49-F238E27FC236}">
                <a16:creationId xmlns:a16="http://schemas.microsoft.com/office/drawing/2014/main" xmlns="" id="{EBB597B4-C0B7-4409-B676-DF721F2A8412}"/>
              </a:ext>
            </a:extLst>
          </p:cNvPr>
          <p:cNvSpPr>
            <a:spLocks noChangeShapeType="1"/>
          </p:cNvSpPr>
          <p:nvPr/>
        </p:nvSpPr>
        <p:spPr bwMode="auto">
          <a:xfrm flipH="1">
            <a:off x="5693003" y="4505057"/>
            <a:ext cx="435022"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7" name="Line 13">
            <a:extLst>
              <a:ext uri="{FF2B5EF4-FFF2-40B4-BE49-F238E27FC236}">
                <a16:creationId xmlns:a16="http://schemas.microsoft.com/office/drawing/2014/main" xmlns="" id="{CBCE0AA7-52B7-47E2-9809-2D4B08EF8DBC}"/>
              </a:ext>
            </a:extLst>
          </p:cNvPr>
          <p:cNvSpPr>
            <a:spLocks noChangeShapeType="1"/>
          </p:cNvSpPr>
          <p:nvPr/>
        </p:nvSpPr>
        <p:spPr bwMode="auto">
          <a:xfrm>
            <a:off x="5424410" y="3278403"/>
            <a:ext cx="663585" cy="68163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8" name="Line 13">
            <a:extLst>
              <a:ext uri="{FF2B5EF4-FFF2-40B4-BE49-F238E27FC236}">
                <a16:creationId xmlns:a16="http://schemas.microsoft.com/office/drawing/2014/main" xmlns="" id="{96D964E4-E200-4F77-98B7-F58316C55669}"/>
              </a:ext>
            </a:extLst>
          </p:cNvPr>
          <p:cNvSpPr>
            <a:spLocks noChangeShapeType="1"/>
          </p:cNvSpPr>
          <p:nvPr/>
        </p:nvSpPr>
        <p:spPr bwMode="auto">
          <a:xfrm>
            <a:off x="6609176" y="4472274"/>
            <a:ext cx="663585" cy="68163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9" name="矩形 88">
            <a:extLst>
              <a:ext uri="{FF2B5EF4-FFF2-40B4-BE49-F238E27FC236}">
                <a16:creationId xmlns:a16="http://schemas.microsoft.com/office/drawing/2014/main" xmlns="" id="{0573B0FA-4B9A-42B6-B912-C81139A9A985}"/>
              </a:ext>
            </a:extLst>
          </p:cNvPr>
          <p:cNvSpPr/>
          <p:nvPr/>
        </p:nvSpPr>
        <p:spPr>
          <a:xfrm>
            <a:off x="5727056" y="3341185"/>
            <a:ext cx="312906" cy="369332"/>
          </a:xfrm>
          <a:prstGeom prst="rect">
            <a:avLst/>
          </a:prstGeom>
        </p:spPr>
        <p:txBody>
          <a:bodyPr wrap="none">
            <a:spAutoFit/>
          </a:bodyPr>
          <a:lstStyle/>
          <a:p>
            <a:pPr algn="ctr"/>
            <a:r>
              <a:rPr lang="en-US" altLang="zh-CN" dirty="0"/>
              <a:t>h</a:t>
            </a:r>
          </a:p>
        </p:txBody>
      </p:sp>
      <p:sp>
        <p:nvSpPr>
          <p:cNvPr id="90" name="矩形 89">
            <a:extLst>
              <a:ext uri="{FF2B5EF4-FFF2-40B4-BE49-F238E27FC236}">
                <a16:creationId xmlns:a16="http://schemas.microsoft.com/office/drawing/2014/main" xmlns="" id="{9B317105-B83C-4D0E-AFAE-E40DED6DC056}"/>
              </a:ext>
            </a:extLst>
          </p:cNvPr>
          <p:cNvSpPr/>
          <p:nvPr/>
        </p:nvSpPr>
        <p:spPr>
          <a:xfrm>
            <a:off x="6893840" y="4507468"/>
            <a:ext cx="312906" cy="369332"/>
          </a:xfrm>
          <a:prstGeom prst="rect">
            <a:avLst/>
          </a:prstGeom>
        </p:spPr>
        <p:txBody>
          <a:bodyPr wrap="none">
            <a:spAutoFit/>
          </a:bodyPr>
          <a:lstStyle/>
          <a:p>
            <a:pPr algn="ctr"/>
            <a:r>
              <a:rPr lang="en-US" altLang="zh-CN" dirty="0"/>
              <a:t>e</a:t>
            </a:r>
          </a:p>
        </p:txBody>
      </p:sp>
      <p:sp>
        <p:nvSpPr>
          <p:cNvPr id="91" name="矩形 90">
            <a:extLst>
              <a:ext uri="{FF2B5EF4-FFF2-40B4-BE49-F238E27FC236}">
                <a16:creationId xmlns:a16="http://schemas.microsoft.com/office/drawing/2014/main" xmlns="" id="{1700E4E2-E975-45D1-BEB5-C53CA13E10B3}"/>
              </a:ext>
            </a:extLst>
          </p:cNvPr>
          <p:cNvSpPr/>
          <p:nvPr/>
        </p:nvSpPr>
        <p:spPr>
          <a:xfrm>
            <a:off x="5652636" y="4579241"/>
            <a:ext cx="261610" cy="369332"/>
          </a:xfrm>
          <a:prstGeom prst="rect">
            <a:avLst/>
          </a:prstGeom>
        </p:spPr>
        <p:txBody>
          <a:bodyPr wrap="none">
            <a:spAutoFit/>
          </a:bodyPr>
          <a:lstStyle/>
          <a:p>
            <a:pPr algn="ctr"/>
            <a:r>
              <a:rPr lang="en-US" altLang="zh-CN" dirty="0"/>
              <a:t>r</a:t>
            </a:r>
          </a:p>
        </p:txBody>
      </p:sp>
      <p:cxnSp>
        <p:nvCxnSpPr>
          <p:cNvPr id="92" name="连接符: 曲线 91">
            <a:extLst>
              <a:ext uri="{FF2B5EF4-FFF2-40B4-BE49-F238E27FC236}">
                <a16:creationId xmlns:a16="http://schemas.microsoft.com/office/drawing/2014/main" xmlns="" id="{D9633EF8-092A-478F-8439-3990E04B60BB}"/>
              </a:ext>
            </a:extLst>
          </p:cNvPr>
          <p:cNvCxnSpPr>
            <a:stCxn id="64" idx="0"/>
            <a:endCxn id="75" idx="2"/>
          </p:cNvCxnSpPr>
          <p:nvPr/>
        </p:nvCxnSpPr>
        <p:spPr>
          <a:xfrm rot="5400000" flipH="1" flipV="1">
            <a:off x="2937917" y="1971675"/>
            <a:ext cx="876300" cy="666750"/>
          </a:xfrm>
          <a:prstGeom prst="curvedConnector2">
            <a:avLst/>
          </a:prstGeom>
          <a:ln w="9525">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3" name="连接符: 曲线 92">
            <a:extLst>
              <a:ext uri="{FF2B5EF4-FFF2-40B4-BE49-F238E27FC236}">
                <a16:creationId xmlns:a16="http://schemas.microsoft.com/office/drawing/2014/main" xmlns="" id="{48C3B86B-9CA0-4BA0-8BA0-9BED4F526426}"/>
              </a:ext>
            </a:extLst>
          </p:cNvPr>
          <p:cNvCxnSpPr>
            <a:stCxn id="65" idx="1"/>
            <a:endCxn id="75" idx="2"/>
          </p:cNvCxnSpPr>
          <p:nvPr/>
        </p:nvCxnSpPr>
        <p:spPr>
          <a:xfrm rot="5400000" flipH="1" flipV="1">
            <a:off x="1775867" y="1976859"/>
            <a:ext cx="2043533" cy="1823617"/>
          </a:xfrm>
          <a:prstGeom prst="curved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连接符: 曲线 93">
            <a:extLst>
              <a:ext uri="{FF2B5EF4-FFF2-40B4-BE49-F238E27FC236}">
                <a16:creationId xmlns:a16="http://schemas.microsoft.com/office/drawing/2014/main" xmlns="" id="{1077F063-9C82-4D77-B289-DC88CE038AF5}"/>
              </a:ext>
            </a:extLst>
          </p:cNvPr>
          <p:cNvCxnSpPr>
            <a:stCxn id="66" idx="1"/>
            <a:endCxn id="75" idx="2"/>
          </p:cNvCxnSpPr>
          <p:nvPr/>
        </p:nvCxnSpPr>
        <p:spPr>
          <a:xfrm rot="5400000" flipH="1" flipV="1">
            <a:off x="785267" y="2053059"/>
            <a:ext cx="3110333" cy="2738017"/>
          </a:xfrm>
          <a:prstGeom prst="curved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xmlns="" id="{DE99D442-1713-4A1C-8433-46D8775C935B}"/>
              </a:ext>
            </a:extLst>
          </p:cNvPr>
          <p:cNvCxnSpPr>
            <a:stCxn id="69" idx="0"/>
            <a:endCxn id="75" idx="4"/>
          </p:cNvCxnSpPr>
          <p:nvPr/>
        </p:nvCxnSpPr>
        <p:spPr>
          <a:xfrm flipH="1" flipV="1">
            <a:off x="4052342" y="2209800"/>
            <a:ext cx="191740" cy="1750834"/>
          </a:xfrm>
          <a:prstGeom prst="straightConnector1">
            <a:avLst/>
          </a:prstGeom>
          <a:ln w="9525">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xmlns="" id="{40976737-60F6-4E93-980B-7751904C9E7E}"/>
              </a:ext>
            </a:extLst>
          </p:cNvPr>
          <p:cNvCxnSpPr>
            <a:stCxn id="71" idx="0"/>
            <a:endCxn id="75" idx="4"/>
          </p:cNvCxnSpPr>
          <p:nvPr/>
        </p:nvCxnSpPr>
        <p:spPr>
          <a:xfrm flipV="1">
            <a:off x="3395718" y="2209800"/>
            <a:ext cx="656624" cy="2768092"/>
          </a:xfrm>
          <a:prstGeom prst="straightConnector1">
            <a:avLst/>
          </a:prstGeom>
          <a:ln w="9525">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7" name="连接符: 曲线 96">
            <a:extLst>
              <a:ext uri="{FF2B5EF4-FFF2-40B4-BE49-F238E27FC236}">
                <a16:creationId xmlns:a16="http://schemas.microsoft.com/office/drawing/2014/main" xmlns="" id="{8C948B5A-61C4-422B-84E1-3FED9C826D68}"/>
              </a:ext>
            </a:extLst>
          </p:cNvPr>
          <p:cNvCxnSpPr>
            <a:stCxn id="73" idx="7"/>
            <a:endCxn id="75" idx="6"/>
          </p:cNvCxnSpPr>
          <p:nvPr/>
        </p:nvCxnSpPr>
        <p:spPr>
          <a:xfrm rot="16200000" flipV="1">
            <a:off x="4489149" y="1772993"/>
            <a:ext cx="888918" cy="1076731"/>
          </a:xfrm>
          <a:prstGeom prst="curvedConnector2">
            <a:avLst/>
          </a:prstGeom>
          <a:ln w="9525">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8" name="连接符: 曲线 97">
            <a:extLst>
              <a:ext uri="{FF2B5EF4-FFF2-40B4-BE49-F238E27FC236}">
                <a16:creationId xmlns:a16="http://schemas.microsoft.com/office/drawing/2014/main" xmlns="" id="{7597F2EE-6A80-4B24-90C2-3AD56C2B7635}"/>
              </a:ext>
            </a:extLst>
          </p:cNvPr>
          <p:cNvCxnSpPr>
            <a:stCxn id="85" idx="6"/>
            <a:endCxn id="75" idx="6"/>
          </p:cNvCxnSpPr>
          <p:nvPr/>
        </p:nvCxnSpPr>
        <p:spPr>
          <a:xfrm flipH="1" flipV="1">
            <a:off x="4395242" y="1866900"/>
            <a:ext cx="1427028" cy="3561495"/>
          </a:xfrm>
          <a:prstGeom prst="curvedConnector3">
            <a:avLst>
              <a:gd name="adj1" fmla="val -79206"/>
            </a:avLst>
          </a:prstGeom>
          <a:ln w="9525">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xmlns="" id="{27B5A35C-B297-4A5B-98BF-DF8C5B225B86}"/>
              </a:ext>
            </a:extLst>
          </p:cNvPr>
          <p:cNvCxnSpPr>
            <a:stCxn id="83" idx="2"/>
            <a:endCxn id="64" idx="6"/>
          </p:cNvCxnSpPr>
          <p:nvPr/>
        </p:nvCxnSpPr>
        <p:spPr>
          <a:xfrm flipH="1" flipV="1">
            <a:off x="3385592" y="3086100"/>
            <a:ext cx="2588494" cy="1143000"/>
          </a:xfrm>
          <a:prstGeom prst="straightConnector1">
            <a:avLst/>
          </a:prstGeom>
          <a:ln w="95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0" name="连接符: 曲线 99">
            <a:extLst>
              <a:ext uri="{FF2B5EF4-FFF2-40B4-BE49-F238E27FC236}">
                <a16:creationId xmlns:a16="http://schemas.microsoft.com/office/drawing/2014/main" xmlns="" id="{C7009903-5914-42DD-85E7-B996872489C9}"/>
              </a:ext>
            </a:extLst>
          </p:cNvPr>
          <p:cNvCxnSpPr>
            <a:stCxn id="84" idx="4"/>
            <a:endCxn id="65" idx="4"/>
          </p:cNvCxnSpPr>
          <p:nvPr/>
        </p:nvCxnSpPr>
        <p:spPr>
          <a:xfrm rot="5400000" flipH="1">
            <a:off x="4146395" y="2477697"/>
            <a:ext cx="1275495" cy="5311702"/>
          </a:xfrm>
          <a:prstGeom prst="curvedConnector3">
            <a:avLst>
              <a:gd name="adj1" fmla="val -41321"/>
            </a:avLst>
          </a:prstGeom>
          <a:ln w="95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3453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80920" cy="5904656"/>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36576" indent="0">
              <a:buNone/>
            </a:pPr>
            <a:r>
              <a:rPr lang="en-US" altLang="zh-CN" dirty="0"/>
              <a:t>void insert(char * tar) {</a:t>
            </a:r>
          </a:p>
          <a:p>
            <a:pPr marL="36576" indent="0">
              <a:buNone/>
            </a:pPr>
            <a:r>
              <a:rPr lang="en-US" altLang="zh-CN" dirty="0"/>
              <a:t>    Node * p =Root;</a:t>
            </a:r>
          </a:p>
          <a:p>
            <a:pPr marL="36576" indent="0">
              <a:buNone/>
            </a:pPr>
            <a:r>
              <a:rPr lang="en-US" altLang="zh-CN" dirty="0"/>
              <a:t>    </a:t>
            </a:r>
            <a:r>
              <a:rPr lang="en-US" altLang="zh-CN" dirty="0" err="1"/>
              <a:t>int</a:t>
            </a:r>
            <a:r>
              <a:rPr lang="en-US" altLang="zh-CN" dirty="0"/>
              <a:t> id;</a:t>
            </a:r>
          </a:p>
          <a:p>
            <a:pPr marL="36576" indent="0">
              <a:buNone/>
            </a:pPr>
            <a:r>
              <a:rPr lang="en-US" altLang="zh-CN" dirty="0"/>
              <a:t>    while(*tar) {</a:t>
            </a:r>
          </a:p>
          <a:p>
            <a:pPr marL="36576" indent="0">
              <a:buNone/>
            </a:pPr>
            <a:r>
              <a:rPr lang="en-US" altLang="zh-CN" dirty="0"/>
              <a:t>        id = *tar-'a';</a:t>
            </a:r>
          </a:p>
          <a:p>
            <a:pPr marL="36576" indent="0">
              <a:buNone/>
            </a:pPr>
            <a:r>
              <a:rPr lang="en-US" altLang="zh-CN" dirty="0"/>
              <a:t>        if(p-&gt;next[id]== NULL) {</a:t>
            </a:r>
          </a:p>
          <a:p>
            <a:pPr marL="36576" indent="0">
              <a:buNone/>
            </a:pPr>
            <a:r>
              <a:rPr lang="en-US" altLang="zh-CN" dirty="0"/>
              <a:t>            p-&gt;next[id] = new Node();</a:t>
            </a:r>
          </a:p>
          <a:p>
            <a:pPr marL="36576" indent="0">
              <a:buNone/>
            </a:pPr>
            <a:r>
              <a:rPr lang="en-US" altLang="zh-CN" dirty="0"/>
              <a:t>        }</a:t>
            </a:r>
          </a:p>
          <a:p>
            <a:pPr marL="36576" indent="0">
              <a:buNone/>
            </a:pPr>
            <a:r>
              <a:rPr lang="en-US" altLang="zh-CN" dirty="0"/>
              <a:t>        p = p-&gt;next[id];</a:t>
            </a:r>
          </a:p>
          <a:p>
            <a:pPr marL="36576" indent="0">
              <a:buNone/>
            </a:pPr>
            <a:r>
              <a:rPr lang="en-US" altLang="zh-CN" dirty="0"/>
              <a:t>        tar ++;</a:t>
            </a:r>
          </a:p>
          <a:p>
            <a:pPr marL="36576" indent="0">
              <a:buNone/>
            </a:pPr>
            <a:r>
              <a:rPr lang="en-US" altLang="zh-CN" dirty="0"/>
              <a:t>    }</a:t>
            </a:r>
          </a:p>
          <a:p>
            <a:pPr marL="36576" indent="0">
              <a:buNone/>
            </a:pPr>
            <a:r>
              <a:rPr lang="en-US" altLang="zh-CN" dirty="0"/>
              <a:t>    p-&gt;count++;</a:t>
            </a:r>
          </a:p>
          <a:p>
            <a:pPr marL="36576" indent="0">
              <a:buNone/>
            </a:pPr>
            <a:r>
              <a:rPr lang="en-US" altLang="zh-CN" dirty="0"/>
              <a:t> //</a:t>
            </a:r>
            <a:r>
              <a:rPr lang="zh-CN" altLang="en-US" dirty="0"/>
              <a:t>统计该节点可以构成的模式串个数</a:t>
            </a:r>
          </a:p>
          <a:p>
            <a:pPr marL="36576" indent="0">
              <a:buNone/>
            </a:pPr>
            <a:r>
              <a:rPr lang="en-US" altLang="zh-CN" dirty="0"/>
              <a:t>}</a:t>
            </a:r>
          </a:p>
          <a:p>
            <a:pPr marL="36576" indent="0">
              <a:buNone/>
            </a:pPr>
            <a:endParaRPr lang="zh-CN" altLang="en-US" dirty="0"/>
          </a:p>
        </p:txBody>
      </p:sp>
    </p:spTree>
    <p:extLst>
      <p:ext uri="{BB962C8B-B14F-4D97-AF65-F5344CB8AC3E}">
        <p14:creationId xmlns:p14="http://schemas.microsoft.com/office/powerpoint/2010/main" xmlns="" val="261998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4624"/>
            <a:ext cx="8784976" cy="652534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36576" indent="0">
              <a:buNone/>
            </a:pPr>
            <a:r>
              <a:rPr lang="en-US" altLang="zh-CN" sz="1600" dirty="0"/>
              <a:t>queue&lt;Node*&gt; q;</a:t>
            </a:r>
          </a:p>
          <a:p>
            <a:pPr marL="36576" indent="0">
              <a:buNone/>
            </a:pPr>
            <a:r>
              <a:rPr lang="en-US" altLang="zh-CN" sz="1600" dirty="0"/>
              <a:t>void </a:t>
            </a:r>
            <a:r>
              <a:rPr lang="en-US" altLang="zh-CN" sz="1600" dirty="0" err="1"/>
              <a:t>buildfail</a:t>
            </a:r>
            <a:r>
              <a:rPr lang="en-US" altLang="zh-CN" sz="1600" dirty="0"/>
              <a:t>() {</a:t>
            </a:r>
          </a:p>
          <a:p>
            <a:pPr marL="36576" indent="0">
              <a:buNone/>
            </a:pPr>
            <a:r>
              <a:rPr lang="en-US" altLang="zh-CN" sz="1600" dirty="0"/>
              <a:t>       </a:t>
            </a:r>
            <a:r>
              <a:rPr lang="en-US" altLang="zh-CN" sz="1600" dirty="0" err="1"/>
              <a:t>q.push</a:t>
            </a:r>
            <a:r>
              <a:rPr lang="en-US" altLang="zh-CN" sz="1600" dirty="0"/>
              <a:t>(Root);</a:t>
            </a:r>
          </a:p>
          <a:p>
            <a:pPr marL="36576" indent="0">
              <a:buNone/>
            </a:pPr>
            <a:r>
              <a:rPr lang="en-US" altLang="zh-CN" sz="1600" dirty="0"/>
              <a:t>       Node  *temp,*p;  //p</a:t>
            </a:r>
            <a:r>
              <a:rPr lang="zh-CN" altLang="en-US" sz="1600" dirty="0"/>
              <a:t>暂存下一跳的位置 </a:t>
            </a:r>
          </a:p>
          <a:p>
            <a:pPr marL="36576" indent="0">
              <a:buNone/>
            </a:pPr>
            <a:r>
              <a:rPr lang="en-US" altLang="zh-CN" sz="1600" dirty="0"/>
              <a:t>        while(!</a:t>
            </a:r>
            <a:r>
              <a:rPr lang="en-US" altLang="zh-CN" sz="1600" dirty="0" err="1"/>
              <a:t>q.empty</a:t>
            </a:r>
            <a:r>
              <a:rPr lang="en-US" altLang="zh-CN" sz="1600" dirty="0"/>
              <a:t>()){</a:t>
            </a:r>
          </a:p>
          <a:p>
            <a:pPr marL="36576" indent="0">
              <a:buNone/>
            </a:pPr>
            <a:r>
              <a:rPr lang="en-US" altLang="zh-CN" sz="1600" dirty="0"/>
              <a:t>	temp=</a:t>
            </a:r>
            <a:r>
              <a:rPr lang="en-US" altLang="zh-CN" sz="1600" dirty="0" err="1"/>
              <a:t>q.front</a:t>
            </a:r>
            <a:r>
              <a:rPr lang="en-US" altLang="zh-CN" sz="1600" dirty="0"/>
              <a:t>();  //</a:t>
            </a:r>
            <a:r>
              <a:rPr lang="zh-CN" altLang="en-US" sz="1600" dirty="0"/>
              <a:t>取出队列头 </a:t>
            </a:r>
          </a:p>
          <a:p>
            <a:pPr marL="36576" indent="0">
              <a:buNone/>
            </a:pPr>
            <a:r>
              <a:rPr lang="zh-CN" altLang="en-US" sz="1600" dirty="0"/>
              <a:t>	</a:t>
            </a:r>
            <a:r>
              <a:rPr lang="en-US" altLang="zh-CN" sz="1600" dirty="0" err="1"/>
              <a:t>q.pop</a:t>
            </a:r>
            <a:r>
              <a:rPr lang="en-US" altLang="zh-CN" sz="1600" dirty="0"/>
              <a:t>();            //</a:t>
            </a:r>
            <a:r>
              <a:rPr lang="zh-CN" altLang="en-US" sz="1600" dirty="0"/>
              <a:t>删除队列头 </a:t>
            </a:r>
          </a:p>
          <a:p>
            <a:pPr marL="36576" indent="0">
              <a:buNone/>
            </a:pPr>
            <a:r>
              <a:rPr lang="zh-CN" altLang="en-US" sz="1600" dirty="0"/>
              <a:t>	</a:t>
            </a:r>
            <a:r>
              <a:rPr lang="en-US" altLang="zh-CN" sz="1600" dirty="0"/>
              <a:t>for(int </a:t>
            </a:r>
            <a:r>
              <a:rPr lang="en-US" altLang="zh-CN" sz="1600" dirty="0" err="1"/>
              <a:t>i</a:t>
            </a:r>
            <a:r>
              <a:rPr lang="en-US" altLang="zh-CN" sz="1600" dirty="0"/>
              <a:t>=0; </a:t>
            </a:r>
            <a:r>
              <a:rPr lang="en-US" altLang="zh-CN" sz="1600" dirty="0" err="1"/>
              <a:t>i</a:t>
            </a:r>
            <a:r>
              <a:rPr lang="en-US" altLang="zh-CN" sz="1600" dirty="0"/>
              <a:t>&lt;26; </a:t>
            </a:r>
            <a:r>
              <a:rPr lang="en-US" altLang="zh-CN" sz="1600" dirty="0" err="1"/>
              <a:t>i</a:t>
            </a:r>
            <a:r>
              <a:rPr lang="en-US" altLang="zh-CN" sz="1600" dirty="0"/>
              <a:t>++) {           //</a:t>
            </a:r>
            <a:r>
              <a:rPr lang="zh-CN" altLang="en-US" sz="1600" dirty="0"/>
              <a:t>枚举每个子节点 </a:t>
            </a:r>
          </a:p>
          <a:p>
            <a:pPr marL="36576" indent="0">
              <a:buNone/>
            </a:pPr>
            <a:r>
              <a:rPr lang="zh-CN" altLang="en-US" sz="1600" dirty="0"/>
              <a:t>	    </a:t>
            </a:r>
            <a:r>
              <a:rPr lang="en-US" altLang="zh-CN" sz="1600" dirty="0"/>
              <a:t>if(temp==Root)   p=Root;    //</a:t>
            </a:r>
            <a:r>
              <a:rPr lang="zh-CN" altLang="en-US" sz="1600" dirty="0"/>
              <a:t>如果</a:t>
            </a:r>
            <a:r>
              <a:rPr lang="en-US" altLang="zh-CN" sz="1600" dirty="0"/>
              <a:t>temp</a:t>
            </a:r>
            <a:r>
              <a:rPr lang="zh-CN" altLang="en-US" sz="1600" dirty="0"/>
              <a:t>是根节点，那</a:t>
            </a:r>
            <a:r>
              <a:rPr lang="en-US" altLang="zh-CN" sz="1600" dirty="0"/>
              <a:t>fail</a:t>
            </a:r>
            <a:r>
              <a:rPr lang="zh-CN" altLang="en-US" sz="1600" dirty="0"/>
              <a:t>指向根节点 </a:t>
            </a:r>
          </a:p>
          <a:p>
            <a:pPr marL="36576" indent="0">
              <a:buNone/>
            </a:pPr>
            <a:r>
              <a:rPr lang="en-US" altLang="zh-CN" sz="1600" dirty="0"/>
              <a:t>                        else {</a:t>
            </a:r>
          </a:p>
          <a:p>
            <a:pPr marL="36576" indent="0">
              <a:buNone/>
            </a:pPr>
            <a:r>
              <a:rPr lang="en-US" altLang="zh-CN" sz="1600" dirty="0"/>
              <a:t>	            </a:t>
            </a:r>
            <a:r>
              <a:rPr lang="en-US" altLang="zh-CN" sz="1600" dirty="0">
                <a:solidFill>
                  <a:srgbClr val="FF0000"/>
                </a:solidFill>
              </a:rPr>
              <a:t>p=temp-&gt;fail;              </a:t>
            </a:r>
            <a:r>
              <a:rPr lang="en-US" altLang="zh-CN" sz="1600" dirty="0"/>
              <a:t>//temp</a:t>
            </a:r>
            <a:r>
              <a:rPr lang="zh-CN" altLang="en-US" sz="1600" dirty="0"/>
              <a:t>不是根节点，则根据</a:t>
            </a:r>
            <a:r>
              <a:rPr lang="en-US" altLang="zh-CN" sz="1600" dirty="0"/>
              <a:t>temp</a:t>
            </a:r>
            <a:r>
              <a:rPr lang="zh-CN" altLang="en-US" sz="1600" dirty="0"/>
              <a:t>的</a:t>
            </a:r>
            <a:r>
              <a:rPr lang="en-US" altLang="zh-CN" sz="1600" dirty="0"/>
              <a:t>fail</a:t>
            </a:r>
            <a:r>
              <a:rPr lang="zh-CN" altLang="en-US" sz="1600" dirty="0"/>
              <a:t>指针</a:t>
            </a:r>
          </a:p>
          <a:p>
            <a:pPr marL="36576" indent="0">
              <a:buNone/>
            </a:pPr>
            <a:r>
              <a:rPr lang="en-US" altLang="zh-CN" sz="1600" dirty="0"/>
              <a:t>                           </a:t>
            </a:r>
            <a:r>
              <a:rPr lang="en-US" altLang="zh-CN" sz="1600" dirty="0">
                <a:solidFill>
                  <a:srgbClr val="FF0000"/>
                </a:solidFill>
              </a:rPr>
              <a:t>while(!(p-&gt;next[</a:t>
            </a:r>
            <a:r>
              <a:rPr lang="en-US" altLang="zh-CN" sz="1600" dirty="0" err="1">
                <a:solidFill>
                  <a:srgbClr val="FF0000"/>
                </a:solidFill>
              </a:rPr>
              <a:t>i</a:t>
            </a:r>
            <a:r>
              <a:rPr lang="en-US" altLang="zh-CN" sz="1600" dirty="0">
                <a:solidFill>
                  <a:srgbClr val="FF0000"/>
                </a:solidFill>
              </a:rPr>
              <a:t>]) &amp;&amp; p!= Root) p = p-&gt;fail; </a:t>
            </a:r>
          </a:p>
          <a:p>
            <a:pPr marL="36576" indent="0">
              <a:buNone/>
            </a:pPr>
            <a:r>
              <a:rPr lang="en-US" altLang="zh-CN" sz="1600" dirty="0"/>
              <a:t>                                                                 //</a:t>
            </a:r>
            <a:r>
              <a:rPr lang="zh-CN" altLang="en-US" sz="1600" dirty="0"/>
              <a:t>不断寻找，直到找到匹配的节点或回到根节点</a:t>
            </a:r>
            <a:endParaRPr lang="en-US" altLang="zh-CN" sz="1600" dirty="0"/>
          </a:p>
          <a:p>
            <a:pPr marL="36576" indent="0">
              <a:buNone/>
            </a:pPr>
            <a:r>
              <a:rPr lang="zh-CN" altLang="en-US" sz="1600" dirty="0"/>
              <a:t> </a:t>
            </a:r>
            <a:r>
              <a:rPr lang="en-US" altLang="zh-CN" sz="1600" dirty="0"/>
              <a:t>	           </a:t>
            </a:r>
            <a:r>
              <a:rPr lang="en-US" altLang="zh-CN" sz="1600" dirty="0">
                <a:solidFill>
                  <a:srgbClr val="FF0000"/>
                </a:solidFill>
              </a:rPr>
              <a:t>if(p-&gt;next[</a:t>
            </a:r>
            <a:r>
              <a:rPr lang="en-US" altLang="zh-CN" sz="1600" dirty="0" err="1">
                <a:solidFill>
                  <a:srgbClr val="FF0000"/>
                </a:solidFill>
              </a:rPr>
              <a:t>i</a:t>
            </a:r>
            <a:r>
              <a:rPr lang="en-US" altLang="zh-CN" sz="1600" dirty="0">
                <a:solidFill>
                  <a:srgbClr val="FF0000"/>
                </a:solidFill>
              </a:rPr>
              <a:t>])p=p-&gt;next[</a:t>
            </a:r>
            <a:r>
              <a:rPr lang="en-US" altLang="zh-CN" sz="1600" dirty="0" err="1">
                <a:solidFill>
                  <a:srgbClr val="FF0000"/>
                </a:solidFill>
              </a:rPr>
              <a:t>i</a:t>
            </a:r>
            <a:r>
              <a:rPr lang="en-US" altLang="zh-CN" sz="1600" dirty="0">
                <a:solidFill>
                  <a:srgbClr val="FF0000"/>
                </a:solidFill>
              </a:rPr>
              <a:t>];                      </a:t>
            </a:r>
            <a:r>
              <a:rPr lang="en-US" altLang="zh-CN" sz="1600" dirty="0"/>
              <a:t>	</a:t>
            </a:r>
          </a:p>
          <a:p>
            <a:pPr marL="36576" indent="0">
              <a:buNone/>
            </a:pPr>
            <a:r>
              <a:rPr lang="en-US" altLang="zh-CN" sz="1600" dirty="0"/>
              <a:t>	               }</a:t>
            </a:r>
          </a:p>
          <a:p>
            <a:pPr marL="36576" indent="0">
              <a:buNone/>
            </a:pPr>
            <a:r>
              <a:rPr lang="en-US" altLang="zh-CN" sz="1600" dirty="0"/>
              <a:t>                     if(temp-&gt;next[</a:t>
            </a:r>
            <a:r>
              <a:rPr lang="en-US" altLang="zh-CN" sz="1600" dirty="0" err="1"/>
              <a:t>i</a:t>
            </a:r>
            <a:r>
              <a:rPr lang="en-US" altLang="zh-CN" sz="1600" dirty="0"/>
              <a:t>]!=NULL) {</a:t>
            </a:r>
          </a:p>
          <a:p>
            <a:pPr marL="36576" indent="0">
              <a:buNone/>
            </a:pPr>
            <a:r>
              <a:rPr lang="en-US" altLang="zh-CN" sz="1600" dirty="0"/>
              <a:t>                                   </a:t>
            </a:r>
            <a:r>
              <a:rPr lang="en-US" altLang="zh-CN" sz="1600" dirty="0" err="1"/>
              <a:t>q.push</a:t>
            </a:r>
            <a:r>
              <a:rPr lang="en-US" altLang="zh-CN" sz="1600" dirty="0"/>
              <a:t>(temp-&gt;next[</a:t>
            </a:r>
            <a:r>
              <a:rPr lang="en-US" altLang="zh-CN" sz="1600" dirty="0" err="1"/>
              <a:t>i</a:t>
            </a:r>
            <a:r>
              <a:rPr lang="en-US" altLang="zh-CN" sz="1600" dirty="0"/>
              <a:t>]); </a:t>
            </a:r>
          </a:p>
          <a:p>
            <a:pPr marL="36576" indent="0">
              <a:buNone/>
            </a:pPr>
            <a:r>
              <a:rPr lang="en-US" altLang="zh-CN" sz="1600" dirty="0"/>
              <a:t>                                             //</a:t>
            </a:r>
            <a:r>
              <a:rPr lang="zh-CN" altLang="en-US" sz="1600" dirty="0"/>
              <a:t>把子节点加入队列 </a:t>
            </a:r>
          </a:p>
          <a:p>
            <a:pPr marL="36576" indent="0">
              <a:buNone/>
            </a:pPr>
            <a:r>
              <a:rPr lang="zh-CN" altLang="en-US" sz="1600" dirty="0"/>
              <a:t>		</a:t>
            </a:r>
            <a:r>
              <a:rPr lang="en-US" altLang="zh-CN" sz="1600" dirty="0"/>
              <a:t>temp-&gt;next[</a:t>
            </a:r>
            <a:r>
              <a:rPr lang="en-US" altLang="zh-CN" sz="1600" dirty="0" err="1"/>
              <a:t>i</a:t>
            </a:r>
            <a:r>
              <a:rPr lang="en-US" altLang="zh-CN" sz="1600" dirty="0"/>
              <a:t>]-&gt;fail=p;</a:t>
            </a:r>
          </a:p>
          <a:p>
            <a:pPr marL="36576" indent="0">
              <a:buNone/>
            </a:pPr>
            <a:r>
              <a:rPr lang="en-US" altLang="zh-CN" sz="1600" dirty="0"/>
              <a:t>		     }</a:t>
            </a:r>
          </a:p>
          <a:p>
            <a:pPr marL="36576" indent="0">
              <a:buNone/>
            </a:pPr>
            <a:r>
              <a:rPr lang="en-US" altLang="zh-CN" sz="1600" dirty="0"/>
              <a:t>		}</a:t>
            </a:r>
          </a:p>
          <a:p>
            <a:pPr marL="36576" indent="0">
              <a:buNone/>
            </a:pPr>
            <a:r>
              <a:rPr lang="en-US" altLang="zh-CN" sz="1600" dirty="0"/>
              <a:t>		</a:t>
            </a:r>
          </a:p>
          <a:p>
            <a:pPr marL="36576" indent="0">
              <a:buNone/>
            </a:pPr>
            <a:r>
              <a:rPr lang="en-US" altLang="zh-CN" sz="1600" dirty="0"/>
              <a:t>	} </a:t>
            </a:r>
            <a:endParaRPr lang="zh-CN" altLang="en-US" sz="1600" dirty="0"/>
          </a:p>
        </p:txBody>
      </p:sp>
      <p:pic>
        <p:nvPicPr>
          <p:cNvPr id="5" name="图片 4">
            <a:extLst>
              <a:ext uri="{FF2B5EF4-FFF2-40B4-BE49-F238E27FC236}">
                <a16:creationId xmlns:a16="http://schemas.microsoft.com/office/drawing/2014/main" xmlns="" id="{249E9C66-484D-4032-9754-027551BE1D29}"/>
              </a:ext>
            </a:extLst>
          </p:cNvPr>
          <p:cNvPicPr>
            <a:picLocks noChangeAspect="1"/>
          </p:cNvPicPr>
          <p:nvPr/>
        </p:nvPicPr>
        <p:blipFill>
          <a:blip r:embed="rId2" cstate="print"/>
          <a:stretch>
            <a:fillRect/>
          </a:stretch>
        </p:blipFill>
        <p:spPr>
          <a:xfrm>
            <a:off x="4644008" y="3624746"/>
            <a:ext cx="4408792" cy="3168352"/>
          </a:xfrm>
          <a:prstGeom prst="rect">
            <a:avLst/>
          </a:prstGeom>
        </p:spPr>
      </p:pic>
    </p:spTree>
    <p:extLst>
      <p:ext uri="{BB962C8B-B14F-4D97-AF65-F5344CB8AC3E}">
        <p14:creationId xmlns:p14="http://schemas.microsoft.com/office/powerpoint/2010/main" xmlns="" val="219467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BFB480A-96E2-423F-A431-132A97EB968B}"/>
              </a:ext>
            </a:extLst>
          </p:cNvPr>
          <p:cNvSpPr/>
          <p:nvPr/>
        </p:nvSpPr>
        <p:spPr>
          <a:xfrm>
            <a:off x="0" y="1824819"/>
            <a:ext cx="7776863" cy="50167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dirty="0"/>
              <a:t>void </a:t>
            </a:r>
            <a:r>
              <a:rPr lang="en-US" altLang="zh-CN" sz="2000" dirty="0" err="1"/>
              <a:t>ac_automation</a:t>
            </a:r>
            <a:r>
              <a:rPr lang="en-US" altLang="zh-CN" sz="2000" dirty="0"/>
              <a:t>(char *</a:t>
            </a:r>
            <a:r>
              <a:rPr lang="en-US" altLang="zh-CN" sz="2000" dirty="0" err="1"/>
              <a:t>ch</a:t>
            </a:r>
            <a:r>
              <a:rPr lang="en-US" altLang="zh-CN" sz="2000" dirty="0"/>
              <a:t>) {</a:t>
            </a:r>
          </a:p>
          <a:p>
            <a:r>
              <a:rPr lang="en-US" altLang="zh-CN" sz="2000" dirty="0"/>
              <a:t>	Node *p = Root;</a:t>
            </a:r>
          </a:p>
          <a:p>
            <a:r>
              <a:rPr lang="en-US" altLang="zh-CN" sz="2000" dirty="0"/>
              <a:t>	int </a:t>
            </a:r>
            <a:r>
              <a:rPr lang="en-US" altLang="zh-CN" sz="2000" dirty="0" err="1"/>
              <a:t>len</a:t>
            </a:r>
            <a:r>
              <a:rPr lang="en-US" altLang="zh-CN" sz="2000" dirty="0"/>
              <a:t> = </a:t>
            </a:r>
            <a:r>
              <a:rPr lang="en-US" altLang="zh-CN" sz="2000" dirty="0" err="1"/>
              <a:t>strlen</a:t>
            </a:r>
            <a:r>
              <a:rPr lang="en-US" altLang="zh-CN" sz="2000" dirty="0"/>
              <a:t>(</a:t>
            </a:r>
            <a:r>
              <a:rPr lang="en-US" altLang="zh-CN" sz="2000" dirty="0" err="1"/>
              <a:t>ch</a:t>
            </a:r>
            <a:r>
              <a:rPr lang="en-US" altLang="zh-CN" sz="2000" dirty="0"/>
              <a:t>);</a:t>
            </a:r>
          </a:p>
          <a:p>
            <a:r>
              <a:rPr lang="en-US" altLang="zh-CN" sz="2000" dirty="0"/>
              <a:t>	for(int </a:t>
            </a:r>
            <a:r>
              <a:rPr lang="en-US" altLang="zh-CN" sz="2000" dirty="0" err="1"/>
              <a:t>i</a:t>
            </a:r>
            <a:r>
              <a:rPr lang="en-US" altLang="zh-CN" sz="2000" dirty="0"/>
              <a:t> = 0; </a:t>
            </a:r>
            <a:r>
              <a:rPr lang="en-US" altLang="zh-CN" sz="2000" dirty="0" err="1"/>
              <a:t>i</a:t>
            </a:r>
            <a:r>
              <a:rPr lang="en-US" altLang="zh-CN" sz="2000" dirty="0"/>
              <a:t> &lt; </a:t>
            </a:r>
            <a:r>
              <a:rPr lang="en-US" altLang="zh-CN" sz="2000" dirty="0" err="1"/>
              <a:t>len</a:t>
            </a:r>
            <a:r>
              <a:rPr lang="en-US" altLang="zh-CN" sz="2000" dirty="0"/>
              <a:t>; </a:t>
            </a:r>
            <a:r>
              <a:rPr lang="en-US" altLang="zh-CN" sz="2000" dirty="0" err="1"/>
              <a:t>i</a:t>
            </a:r>
            <a:r>
              <a:rPr lang="en-US" altLang="zh-CN" sz="2000" dirty="0"/>
              <a:t>++) {</a:t>
            </a:r>
          </a:p>
          <a:p>
            <a:r>
              <a:rPr lang="en-US" altLang="zh-CN" sz="2000" dirty="0"/>
              <a:t>		int x = </a:t>
            </a:r>
            <a:r>
              <a:rPr lang="en-US" altLang="zh-CN" sz="2000" dirty="0" err="1"/>
              <a:t>ch</a:t>
            </a:r>
            <a:r>
              <a:rPr lang="en-US" altLang="zh-CN" sz="2000" dirty="0"/>
              <a:t>[</a:t>
            </a:r>
            <a:r>
              <a:rPr lang="en-US" altLang="zh-CN" sz="2000" dirty="0" err="1"/>
              <a:t>i</a:t>
            </a:r>
            <a:r>
              <a:rPr lang="en-US" altLang="zh-CN" sz="2000" dirty="0"/>
              <a:t>] - 'a';</a:t>
            </a:r>
          </a:p>
          <a:p>
            <a:r>
              <a:rPr lang="en-US" altLang="zh-CN" sz="2000" dirty="0"/>
              <a:t>		</a:t>
            </a:r>
            <a:r>
              <a:rPr lang="en-US" altLang="zh-CN" sz="2000" dirty="0">
                <a:solidFill>
                  <a:srgbClr val="FF0000"/>
                </a:solidFill>
              </a:rPr>
              <a:t>while(!(p-&gt;next[x]) &amp;&amp; p!= Root) p = p-&gt;fail;</a:t>
            </a:r>
          </a:p>
          <a:p>
            <a:r>
              <a:rPr lang="en-US" altLang="zh-CN" sz="2000" dirty="0">
                <a:solidFill>
                  <a:srgbClr val="FF0000"/>
                </a:solidFill>
              </a:rPr>
              <a:t>		if(p-&gt;next[x]) p= p-&gt;next[x];</a:t>
            </a:r>
          </a:p>
          <a:p>
            <a:r>
              <a:rPr lang="en-US" altLang="zh-CN" sz="2000" dirty="0"/>
              <a:t>		Node *temp = p;</a:t>
            </a:r>
          </a:p>
          <a:p>
            <a:r>
              <a:rPr lang="en-US" altLang="zh-CN" sz="2000" dirty="0"/>
              <a:t>		while(temp != Root&amp;&amp;temp-&gt;count &gt;= 0) {</a:t>
            </a:r>
          </a:p>
          <a:p>
            <a:r>
              <a:rPr lang="en-US" altLang="zh-CN" sz="2000" dirty="0"/>
              <a:t>				</a:t>
            </a:r>
            <a:r>
              <a:rPr lang="en-US" altLang="zh-CN" sz="2000" dirty="0" err="1"/>
              <a:t>cnt</a:t>
            </a:r>
            <a:r>
              <a:rPr lang="en-US" altLang="zh-CN" sz="2000" dirty="0"/>
              <a:t> += temp-&gt;count;</a:t>
            </a:r>
          </a:p>
          <a:p>
            <a:r>
              <a:rPr lang="en-US" altLang="zh-CN" sz="2000" dirty="0"/>
              <a:t>				temp-&gt;count = -1;</a:t>
            </a:r>
          </a:p>
          <a:p>
            <a:r>
              <a:rPr lang="en-US" altLang="zh-CN" sz="2000" dirty="0"/>
              <a:t>                                                  //</a:t>
            </a:r>
            <a:r>
              <a:rPr lang="zh-CN" altLang="en-US" sz="2000" dirty="0"/>
              <a:t>每字符只统计一次</a:t>
            </a:r>
            <a:endParaRPr lang="en-US" altLang="zh-CN" sz="2000" dirty="0"/>
          </a:p>
          <a:p>
            <a:r>
              <a:rPr lang="en-US" altLang="zh-CN" sz="2000" dirty="0"/>
              <a:t>			    temp = temp-&gt;fail;</a:t>
            </a:r>
          </a:p>
          <a:p>
            <a:r>
              <a:rPr lang="en-US" altLang="zh-CN" sz="2000" dirty="0"/>
              <a:t>		}</a:t>
            </a:r>
          </a:p>
          <a:p>
            <a:r>
              <a:rPr lang="en-US" altLang="zh-CN" sz="2000" dirty="0"/>
              <a:t>	}</a:t>
            </a:r>
          </a:p>
          <a:p>
            <a:r>
              <a:rPr lang="en-US" altLang="zh-CN" sz="2000" dirty="0"/>
              <a:t>}        //she he say her </a:t>
            </a:r>
            <a:r>
              <a:rPr lang="en-US" altLang="zh-CN" sz="2000" dirty="0" err="1"/>
              <a:t>shr</a:t>
            </a:r>
            <a:r>
              <a:rPr lang="en-US" altLang="zh-CN" sz="2000" dirty="0"/>
              <a:t>   // </a:t>
            </a:r>
            <a:r>
              <a:rPr lang="en-US" altLang="zh-CN" sz="2000" dirty="0" err="1"/>
              <a:t>yasher</a:t>
            </a:r>
            <a:r>
              <a:rPr lang="en-US" altLang="zh-CN" sz="2000" dirty="0"/>
              <a:t>         </a:t>
            </a:r>
            <a:endParaRPr lang="zh-CN" altLang="en-US" sz="2000" dirty="0"/>
          </a:p>
        </p:txBody>
      </p:sp>
      <p:pic>
        <p:nvPicPr>
          <p:cNvPr id="4" name="图片 3">
            <a:extLst>
              <a:ext uri="{FF2B5EF4-FFF2-40B4-BE49-F238E27FC236}">
                <a16:creationId xmlns:a16="http://schemas.microsoft.com/office/drawing/2014/main" xmlns="" id="{905B1E58-D5F5-413E-9929-60347D2BAF87}"/>
              </a:ext>
            </a:extLst>
          </p:cNvPr>
          <p:cNvPicPr>
            <a:picLocks noChangeAspect="1"/>
          </p:cNvPicPr>
          <p:nvPr/>
        </p:nvPicPr>
        <p:blipFill>
          <a:blip r:embed="rId2" cstate="print"/>
          <a:stretch>
            <a:fillRect/>
          </a:stretch>
        </p:blipFill>
        <p:spPr>
          <a:xfrm>
            <a:off x="4427984" y="16423"/>
            <a:ext cx="4624816" cy="3277643"/>
          </a:xfrm>
          <a:prstGeom prst="rect">
            <a:avLst/>
          </a:prstGeom>
        </p:spPr>
      </p:pic>
    </p:spTree>
    <p:extLst>
      <p:ext uri="{BB962C8B-B14F-4D97-AF65-F5344CB8AC3E}">
        <p14:creationId xmlns:p14="http://schemas.microsoft.com/office/powerpoint/2010/main" xmlns="" val="189942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75B10452-38D6-460B-A25F-E1A310FB41D9}"/>
              </a:ext>
            </a:extLst>
          </p:cNvPr>
          <p:cNvSpPr>
            <a:spLocks noGrp="1"/>
          </p:cNvSpPr>
          <p:nvPr>
            <p:ph idx="1"/>
          </p:nvPr>
        </p:nvSpPr>
        <p:spPr>
          <a:xfrm>
            <a:off x="107504" y="116632"/>
            <a:ext cx="7467600" cy="4525963"/>
          </a:xfrm>
        </p:spPr>
        <p:txBody>
          <a:bodyPr/>
          <a:lstStyle/>
          <a:p>
            <a:r>
              <a:rPr lang="zh-CN" altLang="en-US" dirty="0"/>
              <a:t>思考，若</a:t>
            </a:r>
            <a:r>
              <a:rPr lang="en-US" altLang="zh-CN" dirty="0"/>
              <a:t>temp-&gt;next[</a:t>
            </a:r>
            <a:r>
              <a:rPr lang="en-US" altLang="zh-CN" dirty="0" err="1"/>
              <a:t>i</a:t>
            </a:r>
            <a:r>
              <a:rPr lang="en-US" altLang="zh-CN" dirty="0"/>
              <a:t>]==NULL</a:t>
            </a:r>
            <a:r>
              <a:rPr lang="zh-CN" altLang="en-US" dirty="0"/>
              <a:t>？</a:t>
            </a:r>
            <a:endParaRPr lang="en-US" altLang="zh-CN" dirty="0"/>
          </a:p>
          <a:p>
            <a:r>
              <a:rPr lang="zh-CN" altLang="en-US" dirty="0"/>
              <a:t>查询到</a:t>
            </a:r>
            <a:r>
              <a:rPr lang="en-US" altLang="zh-CN" dirty="0"/>
              <a:t>temp-&gt;next[</a:t>
            </a:r>
            <a:r>
              <a:rPr lang="en-US" altLang="zh-CN" dirty="0" err="1"/>
              <a:t>i</a:t>
            </a:r>
            <a:r>
              <a:rPr lang="en-US" altLang="zh-CN" dirty="0"/>
              <a:t>]</a:t>
            </a:r>
            <a:r>
              <a:rPr lang="zh-CN" altLang="en-US" dirty="0"/>
              <a:t>时，发现是空节点，必然会跳到</a:t>
            </a:r>
            <a:r>
              <a:rPr lang="en-US" altLang="zh-CN" dirty="0"/>
              <a:t>temp</a:t>
            </a:r>
            <a:r>
              <a:rPr lang="zh-CN" altLang="en-US" dirty="0"/>
              <a:t>的</a:t>
            </a:r>
            <a:r>
              <a:rPr lang="en-US" altLang="zh-CN" dirty="0"/>
              <a:t>fail</a:t>
            </a:r>
            <a:r>
              <a:rPr lang="zh-CN" altLang="en-US" dirty="0"/>
              <a:t>指针，</a:t>
            </a:r>
            <a:r>
              <a:rPr lang="en-US" altLang="zh-CN" dirty="0"/>
              <a:t/>
            </a:r>
            <a:br>
              <a:rPr lang="en-US" altLang="zh-CN" dirty="0"/>
            </a:br>
            <a:r>
              <a:rPr lang="zh-CN" altLang="en-US" dirty="0"/>
              <a:t>如</a:t>
            </a:r>
            <a:r>
              <a:rPr lang="en-US" altLang="zh-CN" dirty="0" err="1"/>
              <a:t>shk</a:t>
            </a:r>
            <a:r>
              <a:rPr lang="en-US" altLang="zh-CN" dirty="0"/>
              <a:t>,</a:t>
            </a:r>
            <a:r>
              <a:rPr lang="zh-CN" altLang="en-US" dirty="0"/>
              <a:t>查询到</a:t>
            </a:r>
            <a:r>
              <a:rPr lang="en-US" altLang="zh-CN" dirty="0"/>
              <a:t>2</a:t>
            </a:r>
            <a:r>
              <a:rPr lang="zh-CN" altLang="en-US" dirty="0"/>
              <a:t>节点时，发现它的</a:t>
            </a:r>
            <a:r>
              <a:rPr lang="en-US" altLang="zh-CN" dirty="0"/>
              <a:t>next[k]</a:t>
            </a:r>
            <a:r>
              <a:rPr lang="zh-CN" altLang="en-US" dirty="0"/>
              <a:t>是空节点，此时会根据</a:t>
            </a:r>
            <a:r>
              <a:rPr lang="en-US" altLang="zh-CN" dirty="0"/>
              <a:t>2</a:t>
            </a:r>
            <a:r>
              <a:rPr lang="zh-CN" altLang="en-US" dirty="0"/>
              <a:t>的</a:t>
            </a:r>
            <a:r>
              <a:rPr lang="en-US" altLang="zh-CN" dirty="0"/>
              <a:t>fail</a:t>
            </a:r>
            <a:r>
              <a:rPr lang="zh-CN" altLang="en-US" dirty="0"/>
              <a:t>指针跳到</a:t>
            </a:r>
            <a:r>
              <a:rPr lang="en-US" altLang="zh-CN" dirty="0"/>
              <a:t>4</a:t>
            </a:r>
            <a:r>
              <a:rPr lang="zh-CN" altLang="en-US" dirty="0"/>
              <a:t>节点，再查找</a:t>
            </a:r>
            <a:r>
              <a:rPr lang="en-US" altLang="zh-CN" dirty="0"/>
              <a:t>4-&gt;next[k],</a:t>
            </a:r>
            <a:r>
              <a:rPr lang="zh-CN" altLang="en-US" dirty="0"/>
              <a:t>然后，再匹配</a:t>
            </a:r>
            <a:endParaRPr lang="en-US" altLang="zh-CN" dirty="0"/>
          </a:p>
          <a:p>
            <a:r>
              <a:rPr lang="zh-CN" altLang="en-US" dirty="0"/>
              <a:t>如果优化？</a:t>
            </a:r>
          </a:p>
          <a:p>
            <a:endParaRPr lang="zh-CN" altLang="en-US" dirty="0"/>
          </a:p>
        </p:txBody>
      </p:sp>
      <p:pic>
        <p:nvPicPr>
          <p:cNvPr id="5" name="图片 4">
            <a:extLst>
              <a:ext uri="{FF2B5EF4-FFF2-40B4-BE49-F238E27FC236}">
                <a16:creationId xmlns:a16="http://schemas.microsoft.com/office/drawing/2014/main" xmlns="" id="{641FE8A8-A71D-4A03-A197-1EE12FFA11A5}"/>
              </a:ext>
            </a:extLst>
          </p:cNvPr>
          <p:cNvPicPr>
            <a:picLocks noChangeAspect="1"/>
          </p:cNvPicPr>
          <p:nvPr/>
        </p:nvPicPr>
        <p:blipFill>
          <a:blip r:embed="rId2" cstate="print"/>
          <a:stretch>
            <a:fillRect/>
          </a:stretch>
        </p:blipFill>
        <p:spPr>
          <a:xfrm>
            <a:off x="3707904" y="3035557"/>
            <a:ext cx="5184576" cy="3725864"/>
          </a:xfrm>
          <a:prstGeom prst="rect">
            <a:avLst/>
          </a:prstGeom>
        </p:spPr>
      </p:pic>
    </p:spTree>
    <p:extLst>
      <p:ext uri="{BB962C8B-B14F-4D97-AF65-F5344CB8AC3E}">
        <p14:creationId xmlns:p14="http://schemas.microsoft.com/office/powerpoint/2010/main" xmlns="" val="299513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47" y="401598"/>
            <a:ext cx="8579296" cy="5721499"/>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36576" indent="0">
              <a:buNone/>
            </a:pPr>
            <a:r>
              <a:rPr lang="en-US" altLang="zh-CN" dirty="0"/>
              <a:t>queue&lt;Node*&gt; q;</a:t>
            </a:r>
          </a:p>
          <a:p>
            <a:pPr marL="36576" indent="0">
              <a:buNone/>
            </a:pPr>
            <a:r>
              <a:rPr lang="en-US" altLang="zh-CN" dirty="0"/>
              <a:t>void </a:t>
            </a:r>
            <a:r>
              <a:rPr lang="en-US" altLang="zh-CN" dirty="0" err="1"/>
              <a:t>buildfail</a:t>
            </a:r>
            <a:r>
              <a:rPr lang="en-US" altLang="zh-CN" dirty="0"/>
              <a:t>() {</a:t>
            </a:r>
          </a:p>
          <a:p>
            <a:pPr marL="36576" indent="0">
              <a:buNone/>
            </a:pPr>
            <a:r>
              <a:rPr lang="en-US" altLang="zh-CN" dirty="0"/>
              <a:t>	</a:t>
            </a:r>
            <a:r>
              <a:rPr lang="en-US" altLang="zh-CN" dirty="0" err="1"/>
              <a:t>q.push</a:t>
            </a:r>
            <a:r>
              <a:rPr lang="en-US" altLang="zh-CN" dirty="0"/>
              <a:t>(Root);</a:t>
            </a:r>
          </a:p>
          <a:p>
            <a:pPr marL="36576" indent="0">
              <a:buNone/>
            </a:pPr>
            <a:r>
              <a:rPr lang="en-US" altLang="zh-CN" dirty="0"/>
              <a:t>	Node  *temp,*p;  //p</a:t>
            </a:r>
            <a:r>
              <a:rPr lang="zh-CN" altLang="en-US" dirty="0"/>
              <a:t>暂存下一跳的位置 </a:t>
            </a:r>
          </a:p>
          <a:p>
            <a:pPr marL="36576" indent="0">
              <a:buNone/>
            </a:pPr>
            <a:r>
              <a:rPr lang="zh-CN" altLang="en-US" dirty="0"/>
              <a:t>	</a:t>
            </a:r>
            <a:r>
              <a:rPr lang="en-US" altLang="zh-CN" dirty="0"/>
              <a:t>while(!</a:t>
            </a:r>
            <a:r>
              <a:rPr lang="en-US" altLang="zh-CN" dirty="0" err="1"/>
              <a:t>q.empty</a:t>
            </a:r>
            <a:r>
              <a:rPr lang="en-US" altLang="zh-CN" dirty="0"/>
              <a:t>()){</a:t>
            </a:r>
          </a:p>
          <a:p>
            <a:pPr marL="36576" indent="0">
              <a:buNone/>
            </a:pPr>
            <a:r>
              <a:rPr lang="en-US" altLang="zh-CN" dirty="0"/>
              <a:t>	     temp=</a:t>
            </a:r>
            <a:r>
              <a:rPr lang="en-US" altLang="zh-CN" dirty="0" err="1"/>
              <a:t>q.front</a:t>
            </a:r>
            <a:r>
              <a:rPr lang="en-US" altLang="zh-CN" dirty="0"/>
              <a:t>();  //</a:t>
            </a:r>
            <a:r>
              <a:rPr lang="zh-CN" altLang="en-US" dirty="0"/>
              <a:t>取出队列头 </a:t>
            </a:r>
          </a:p>
          <a:p>
            <a:pPr marL="36576" indent="0">
              <a:buNone/>
            </a:pPr>
            <a:r>
              <a:rPr lang="zh-CN" altLang="en-US" dirty="0"/>
              <a:t>	     </a:t>
            </a:r>
            <a:r>
              <a:rPr lang="en-US" altLang="zh-CN" dirty="0" err="1"/>
              <a:t>q.pop</a:t>
            </a:r>
            <a:r>
              <a:rPr lang="en-US" altLang="zh-CN" dirty="0"/>
              <a:t>();            //</a:t>
            </a:r>
            <a:r>
              <a:rPr lang="zh-CN" altLang="en-US" dirty="0"/>
              <a:t>删除队列头 </a:t>
            </a:r>
          </a:p>
          <a:p>
            <a:pPr marL="36576" indent="0">
              <a:buNone/>
            </a:pPr>
            <a:r>
              <a:rPr lang="zh-CN" altLang="en-US" dirty="0"/>
              <a:t>	     </a:t>
            </a:r>
            <a:r>
              <a:rPr lang="en-US" altLang="zh-CN" dirty="0"/>
              <a:t>for(</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&lt;26; </a:t>
            </a:r>
            <a:r>
              <a:rPr lang="en-US" altLang="zh-CN" dirty="0" err="1"/>
              <a:t>i</a:t>
            </a:r>
            <a:r>
              <a:rPr lang="en-US" altLang="zh-CN" dirty="0"/>
              <a:t>++) {           //</a:t>
            </a:r>
            <a:r>
              <a:rPr lang="zh-CN" altLang="en-US" dirty="0"/>
              <a:t>枚举每个子节点 </a:t>
            </a:r>
          </a:p>
          <a:p>
            <a:pPr marL="36576" indent="0">
              <a:buNone/>
            </a:pPr>
            <a:r>
              <a:rPr lang="zh-CN" altLang="en-US" dirty="0"/>
              <a:t>	       </a:t>
            </a:r>
            <a:r>
              <a:rPr lang="en-US" altLang="zh-CN" dirty="0"/>
              <a:t>if(temp==Root)   p=Root;    //</a:t>
            </a:r>
            <a:r>
              <a:rPr lang="zh-CN" altLang="en-US" dirty="0"/>
              <a:t>如果</a:t>
            </a:r>
            <a:r>
              <a:rPr lang="en-US" altLang="zh-CN" dirty="0"/>
              <a:t>temp</a:t>
            </a:r>
            <a:r>
              <a:rPr lang="zh-CN" altLang="en-US" dirty="0"/>
              <a:t>是根节点，那</a:t>
            </a:r>
            <a:r>
              <a:rPr lang="en-US" altLang="zh-CN" dirty="0"/>
              <a:t>fail</a:t>
            </a:r>
            <a:r>
              <a:rPr lang="zh-CN" altLang="en-US" dirty="0"/>
              <a:t>指向根节点 </a:t>
            </a:r>
          </a:p>
          <a:p>
            <a:pPr marL="36576" indent="0">
              <a:buNone/>
            </a:pPr>
            <a:r>
              <a:rPr lang="zh-CN" altLang="en-US" dirty="0"/>
              <a:t>	      </a:t>
            </a:r>
            <a:r>
              <a:rPr lang="en-US" altLang="zh-CN" dirty="0">
                <a:solidFill>
                  <a:srgbClr val="FF0000"/>
                </a:solidFill>
              </a:rPr>
              <a:t>else p=temp-&gt;fail-&gt;next[</a:t>
            </a:r>
            <a:r>
              <a:rPr lang="en-US" altLang="zh-CN" dirty="0" err="1">
                <a:solidFill>
                  <a:srgbClr val="FF0000"/>
                </a:solidFill>
              </a:rPr>
              <a:t>i</a:t>
            </a:r>
            <a:r>
              <a:rPr lang="en-US" altLang="zh-CN" dirty="0">
                <a:solidFill>
                  <a:srgbClr val="FF0000"/>
                </a:solidFill>
              </a:rPr>
              <a:t>]</a:t>
            </a:r>
            <a:r>
              <a:rPr lang="en-US" altLang="zh-CN" dirty="0"/>
              <a:t>;  //</a:t>
            </a:r>
            <a:r>
              <a:rPr lang="zh-CN" altLang="en-US" dirty="0"/>
              <a:t>如果不是根节点，</a:t>
            </a:r>
            <a:r>
              <a:rPr lang="en-US" altLang="zh-CN" dirty="0"/>
              <a:t>fail</a:t>
            </a:r>
            <a:r>
              <a:rPr lang="zh-CN" altLang="en-US" dirty="0"/>
              <a:t>指向</a:t>
            </a:r>
            <a:r>
              <a:rPr lang="en-US" altLang="zh-CN" dirty="0"/>
              <a:t>temp-&gt;fail-&gt;next[</a:t>
            </a:r>
            <a:r>
              <a:rPr lang="en-US" altLang="zh-CN" dirty="0" err="1"/>
              <a:t>i</a:t>
            </a:r>
            <a:r>
              <a:rPr lang="en-US" altLang="zh-CN" dirty="0"/>
              <a:t>]</a:t>
            </a:r>
          </a:p>
          <a:p>
            <a:pPr marL="36576" indent="0">
              <a:buNone/>
            </a:pPr>
            <a:r>
              <a:rPr lang="en-US" altLang="zh-CN" dirty="0"/>
              <a:t>	      </a:t>
            </a:r>
            <a:r>
              <a:rPr lang="en-US" altLang="zh-CN" dirty="0">
                <a:solidFill>
                  <a:srgbClr val="FF0000"/>
                </a:solidFill>
              </a:rPr>
              <a:t>if(temp-&gt;next[</a:t>
            </a:r>
            <a:r>
              <a:rPr lang="en-US" altLang="zh-CN" dirty="0" err="1">
                <a:solidFill>
                  <a:srgbClr val="FF0000"/>
                </a:solidFill>
              </a:rPr>
              <a:t>i</a:t>
            </a:r>
            <a:r>
              <a:rPr lang="en-US" altLang="zh-CN" dirty="0">
                <a:solidFill>
                  <a:srgbClr val="FF0000"/>
                </a:solidFill>
              </a:rPr>
              <a:t>]==NULL) temp-&gt;next[</a:t>
            </a:r>
            <a:r>
              <a:rPr lang="en-US" altLang="zh-CN" dirty="0" err="1">
                <a:solidFill>
                  <a:srgbClr val="FF0000"/>
                </a:solidFill>
              </a:rPr>
              <a:t>i</a:t>
            </a:r>
            <a:r>
              <a:rPr lang="en-US" altLang="zh-CN" dirty="0">
                <a:solidFill>
                  <a:srgbClr val="FF0000"/>
                </a:solidFill>
              </a:rPr>
              <a:t>]=p;  </a:t>
            </a:r>
            <a:r>
              <a:rPr lang="en-US" altLang="zh-CN" dirty="0">
                <a:solidFill>
                  <a:schemeClr val="bg1"/>
                </a:solidFill>
              </a:rPr>
              <a:t>//</a:t>
            </a:r>
            <a:r>
              <a:rPr lang="zh-CN" altLang="en-US" dirty="0">
                <a:solidFill>
                  <a:schemeClr val="bg1"/>
                </a:solidFill>
              </a:rPr>
              <a:t>空节点时，直接指向</a:t>
            </a:r>
            <a:r>
              <a:rPr lang="en-US" altLang="zh-CN" dirty="0">
                <a:solidFill>
                  <a:schemeClr val="bg1"/>
                </a:solidFill>
              </a:rPr>
              <a:t>p </a:t>
            </a:r>
          </a:p>
          <a:p>
            <a:pPr marL="36576" indent="0">
              <a:buNone/>
            </a:pPr>
            <a:r>
              <a:rPr lang="en-US" altLang="zh-CN" dirty="0"/>
              <a:t>	        else {</a:t>
            </a:r>
          </a:p>
          <a:p>
            <a:pPr marL="36576" indent="0">
              <a:buNone/>
            </a:pPr>
            <a:r>
              <a:rPr lang="en-US" altLang="zh-CN" dirty="0"/>
              <a:t>		 </a:t>
            </a:r>
            <a:r>
              <a:rPr lang="en-US" altLang="zh-CN" dirty="0" err="1"/>
              <a:t>q.push</a:t>
            </a:r>
            <a:r>
              <a:rPr lang="en-US" altLang="zh-CN" dirty="0"/>
              <a:t>(temp-&gt;next[</a:t>
            </a:r>
            <a:r>
              <a:rPr lang="en-US" altLang="zh-CN" dirty="0" err="1"/>
              <a:t>i</a:t>
            </a:r>
            <a:r>
              <a:rPr lang="en-US" altLang="zh-CN" dirty="0"/>
              <a:t>]); </a:t>
            </a:r>
          </a:p>
          <a:p>
            <a:pPr marL="36576" indent="0">
              <a:buNone/>
            </a:pPr>
            <a:r>
              <a:rPr lang="en-US" altLang="zh-CN" dirty="0"/>
              <a:t>                                  //</a:t>
            </a:r>
            <a:r>
              <a:rPr lang="zh-CN" altLang="en-US" dirty="0"/>
              <a:t>把子节点加入队列 </a:t>
            </a:r>
          </a:p>
          <a:p>
            <a:pPr marL="36576" indent="0">
              <a:buNone/>
            </a:pPr>
            <a:r>
              <a:rPr lang="zh-CN" altLang="en-US" dirty="0"/>
              <a:t>		  </a:t>
            </a:r>
            <a:r>
              <a:rPr lang="en-US" altLang="zh-CN" dirty="0"/>
              <a:t>temp-&gt;next[</a:t>
            </a:r>
            <a:r>
              <a:rPr lang="en-US" altLang="zh-CN" dirty="0" err="1"/>
              <a:t>i</a:t>
            </a:r>
            <a:r>
              <a:rPr lang="en-US" altLang="zh-CN" dirty="0"/>
              <a:t>]-&gt;fail=p;</a:t>
            </a:r>
          </a:p>
          <a:p>
            <a:pPr marL="36576" indent="0">
              <a:buNone/>
            </a:pPr>
            <a:r>
              <a:rPr lang="en-US" altLang="zh-CN" dirty="0"/>
              <a:t>		     }</a:t>
            </a:r>
          </a:p>
          <a:p>
            <a:pPr marL="36576" indent="0">
              <a:buNone/>
            </a:pPr>
            <a:r>
              <a:rPr lang="en-US" altLang="zh-CN" dirty="0"/>
              <a:t>		}</a:t>
            </a:r>
          </a:p>
          <a:p>
            <a:pPr marL="36576" indent="0">
              <a:buNone/>
            </a:pPr>
            <a:r>
              <a:rPr lang="en-US" altLang="zh-CN" dirty="0"/>
              <a:t>		</a:t>
            </a:r>
          </a:p>
          <a:p>
            <a:pPr marL="36576" indent="0">
              <a:buNone/>
            </a:pPr>
            <a:r>
              <a:rPr lang="en-US" altLang="zh-CN" dirty="0"/>
              <a:t>	} </a:t>
            </a:r>
          </a:p>
          <a:p>
            <a:pPr marL="36576" indent="0">
              <a:buNone/>
            </a:pPr>
            <a:endParaRPr lang="zh-CN" altLang="en-US" dirty="0"/>
          </a:p>
        </p:txBody>
      </p:sp>
      <p:sp>
        <p:nvSpPr>
          <p:cNvPr id="2" name="文本框 1"/>
          <p:cNvSpPr txBox="1"/>
          <p:nvPr/>
        </p:nvSpPr>
        <p:spPr>
          <a:xfrm>
            <a:off x="470157" y="36004"/>
            <a:ext cx="646331" cy="369332"/>
          </a:xfrm>
          <a:prstGeom prst="rect">
            <a:avLst/>
          </a:prstGeom>
          <a:noFill/>
        </p:spPr>
        <p:txBody>
          <a:bodyPr wrap="none" rtlCol="0">
            <a:spAutoFit/>
          </a:bodyPr>
          <a:lstStyle/>
          <a:p>
            <a:r>
              <a:rPr lang="zh-CN" altLang="en-US" dirty="0">
                <a:solidFill>
                  <a:srgbClr val="FF0000"/>
                </a:solidFill>
              </a:rPr>
              <a:t>优化</a:t>
            </a:r>
          </a:p>
        </p:txBody>
      </p:sp>
      <p:pic>
        <p:nvPicPr>
          <p:cNvPr id="5" name="图片 4">
            <a:extLst>
              <a:ext uri="{FF2B5EF4-FFF2-40B4-BE49-F238E27FC236}">
                <a16:creationId xmlns:a16="http://schemas.microsoft.com/office/drawing/2014/main" xmlns="" id="{432A965C-618F-4D35-996C-38076C32EA81}"/>
              </a:ext>
            </a:extLst>
          </p:cNvPr>
          <p:cNvPicPr>
            <a:picLocks noChangeAspect="1"/>
          </p:cNvPicPr>
          <p:nvPr/>
        </p:nvPicPr>
        <p:blipFill>
          <a:blip r:embed="rId2" cstate="print"/>
          <a:stretch>
            <a:fillRect/>
          </a:stretch>
        </p:blipFill>
        <p:spPr>
          <a:xfrm>
            <a:off x="4735208" y="3645024"/>
            <a:ext cx="4408792" cy="3168352"/>
          </a:xfrm>
          <a:prstGeom prst="rect">
            <a:avLst/>
          </a:prstGeom>
        </p:spPr>
      </p:pic>
    </p:spTree>
    <p:extLst>
      <p:ext uri="{BB962C8B-B14F-4D97-AF65-F5344CB8AC3E}">
        <p14:creationId xmlns:p14="http://schemas.microsoft.com/office/powerpoint/2010/main" xmlns="" val="2003308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BFB480A-96E2-423F-A431-132A97EB968B}"/>
              </a:ext>
            </a:extLst>
          </p:cNvPr>
          <p:cNvSpPr/>
          <p:nvPr/>
        </p:nvSpPr>
        <p:spPr>
          <a:xfrm>
            <a:off x="395536" y="1412776"/>
            <a:ext cx="7776863" cy="50167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dirty="0"/>
              <a:t>void </a:t>
            </a:r>
            <a:r>
              <a:rPr lang="en-US" altLang="zh-CN" sz="2000" dirty="0" err="1"/>
              <a:t>ac_automation</a:t>
            </a:r>
            <a:r>
              <a:rPr lang="en-US" altLang="zh-CN" sz="2000" dirty="0"/>
              <a:t>(char *</a:t>
            </a:r>
            <a:r>
              <a:rPr lang="en-US" altLang="zh-CN" sz="2000" dirty="0" err="1"/>
              <a:t>ch</a:t>
            </a:r>
            <a:r>
              <a:rPr lang="en-US" altLang="zh-CN" sz="2000" dirty="0"/>
              <a:t>) {</a:t>
            </a:r>
          </a:p>
          <a:p>
            <a:r>
              <a:rPr lang="en-US" altLang="zh-CN" sz="2000" dirty="0"/>
              <a:t>	Node *p = Root;</a:t>
            </a:r>
          </a:p>
          <a:p>
            <a:r>
              <a:rPr lang="en-US" altLang="zh-CN" sz="2000" dirty="0"/>
              <a:t>	int </a:t>
            </a:r>
            <a:r>
              <a:rPr lang="en-US" altLang="zh-CN" sz="2000" dirty="0" err="1"/>
              <a:t>len</a:t>
            </a:r>
            <a:r>
              <a:rPr lang="en-US" altLang="zh-CN" sz="2000" dirty="0"/>
              <a:t> = </a:t>
            </a:r>
            <a:r>
              <a:rPr lang="en-US" altLang="zh-CN" sz="2000" dirty="0" err="1"/>
              <a:t>strlen</a:t>
            </a:r>
            <a:r>
              <a:rPr lang="en-US" altLang="zh-CN" sz="2000" dirty="0"/>
              <a:t>(</a:t>
            </a:r>
            <a:r>
              <a:rPr lang="en-US" altLang="zh-CN" sz="2000" dirty="0" err="1"/>
              <a:t>ch</a:t>
            </a:r>
            <a:r>
              <a:rPr lang="en-US" altLang="zh-CN" sz="2000" dirty="0"/>
              <a:t>);</a:t>
            </a:r>
          </a:p>
          <a:p>
            <a:r>
              <a:rPr lang="en-US" altLang="zh-CN" sz="2000" dirty="0"/>
              <a:t>	for(int </a:t>
            </a:r>
            <a:r>
              <a:rPr lang="en-US" altLang="zh-CN" sz="2000" dirty="0" err="1"/>
              <a:t>i</a:t>
            </a:r>
            <a:r>
              <a:rPr lang="en-US" altLang="zh-CN" sz="2000" dirty="0"/>
              <a:t> = 0; </a:t>
            </a:r>
            <a:r>
              <a:rPr lang="en-US" altLang="zh-CN" sz="2000" dirty="0" err="1"/>
              <a:t>i</a:t>
            </a:r>
            <a:r>
              <a:rPr lang="en-US" altLang="zh-CN" sz="2000" dirty="0"/>
              <a:t> &lt; </a:t>
            </a:r>
            <a:r>
              <a:rPr lang="en-US" altLang="zh-CN" sz="2000" dirty="0" err="1"/>
              <a:t>len</a:t>
            </a:r>
            <a:r>
              <a:rPr lang="en-US" altLang="zh-CN" sz="2000" dirty="0"/>
              <a:t>; </a:t>
            </a:r>
            <a:r>
              <a:rPr lang="en-US" altLang="zh-CN" sz="2000" dirty="0" err="1"/>
              <a:t>i</a:t>
            </a:r>
            <a:r>
              <a:rPr lang="en-US" altLang="zh-CN" sz="2000" dirty="0"/>
              <a:t>++) {</a:t>
            </a:r>
          </a:p>
          <a:p>
            <a:r>
              <a:rPr lang="en-US" altLang="zh-CN" sz="2000" dirty="0"/>
              <a:t>		int x = </a:t>
            </a:r>
            <a:r>
              <a:rPr lang="en-US" altLang="zh-CN" sz="2000" dirty="0" err="1"/>
              <a:t>ch</a:t>
            </a:r>
            <a:r>
              <a:rPr lang="en-US" altLang="zh-CN" sz="2000" dirty="0"/>
              <a:t>[</a:t>
            </a:r>
            <a:r>
              <a:rPr lang="en-US" altLang="zh-CN" sz="2000" dirty="0" err="1"/>
              <a:t>i</a:t>
            </a:r>
            <a:r>
              <a:rPr lang="en-US" altLang="zh-CN" sz="2000" dirty="0"/>
              <a:t>] - 'a';</a:t>
            </a:r>
          </a:p>
          <a:p>
            <a:r>
              <a:rPr lang="en-US" altLang="zh-CN" sz="2000" dirty="0"/>
              <a:t>		</a:t>
            </a:r>
            <a:r>
              <a:rPr lang="en-US" altLang="zh-CN" sz="2000" dirty="0">
                <a:solidFill>
                  <a:srgbClr val="FF0000"/>
                </a:solidFill>
              </a:rPr>
              <a:t>p = p-&gt;next[x];</a:t>
            </a:r>
          </a:p>
          <a:p>
            <a:r>
              <a:rPr lang="en-US" altLang="zh-CN" sz="2000" dirty="0"/>
              <a:t>		Node *temp = p;</a:t>
            </a:r>
          </a:p>
          <a:p>
            <a:r>
              <a:rPr lang="en-US" altLang="zh-CN" sz="2000" dirty="0"/>
              <a:t>		while(temp != Root&amp;&amp;temp-&gt;count &gt;= 0) {</a:t>
            </a:r>
          </a:p>
          <a:p>
            <a:r>
              <a:rPr lang="en-US" altLang="zh-CN" sz="2000" dirty="0"/>
              <a:t>			</a:t>
            </a:r>
          </a:p>
          <a:p>
            <a:r>
              <a:rPr lang="en-US" altLang="zh-CN" sz="2000" dirty="0"/>
              <a:t>				</a:t>
            </a:r>
            <a:r>
              <a:rPr lang="en-US" altLang="zh-CN" sz="2000" dirty="0" err="1"/>
              <a:t>cnt</a:t>
            </a:r>
            <a:r>
              <a:rPr lang="en-US" altLang="zh-CN" sz="2000" dirty="0"/>
              <a:t> += temp-&gt;count;</a:t>
            </a:r>
          </a:p>
          <a:p>
            <a:r>
              <a:rPr lang="en-US" altLang="zh-CN" sz="2000" dirty="0"/>
              <a:t>				temp-&gt;count = -1;</a:t>
            </a:r>
          </a:p>
          <a:p>
            <a:r>
              <a:rPr lang="en-US" altLang="zh-CN" sz="2000" dirty="0"/>
              <a:t>                                                  //</a:t>
            </a:r>
            <a:r>
              <a:rPr lang="zh-CN" altLang="en-US" sz="2000" dirty="0"/>
              <a:t>每字符只统计一次</a:t>
            </a:r>
            <a:endParaRPr lang="en-US" altLang="zh-CN" sz="2000" dirty="0"/>
          </a:p>
          <a:p>
            <a:r>
              <a:rPr lang="en-US" altLang="zh-CN" sz="2000" dirty="0"/>
              <a:t>			    temp = temp-&gt;fail;</a:t>
            </a:r>
          </a:p>
          <a:p>
            <a:r>
              <a:rPr lang="en-US" altLang="zh-CN" sz="2000" dirty="0"/>
              <a:t>		}</a:t>
            </a:r>
          </a:p>
          <a:p>
            <a:r>
              <a:rPr lang="en-US" altLang="zh-CN" sz="2000" dirty="0"/>
              <a:t>	}</a:t>
            </a:r>
          </a:p>
          <a:p>
            <a:r>
              <a:rPr lang="en-US" altLang="zh-CN" sz="2000" dirty="0"/>
              <a:t>}        //she he say her </a:t>
            </a:r>
            <a:r>
              <a:rPr lang="en-US" altLang="zh-CN" sz="2000" dirty="0" err="1"/>
              <a:t>shr</a:t>
            </a:r>
            <a:r>
              <a:rPr lang="en-US" altLang="zh-CN" sz="2000" dirty="0"/>
              <a:t>   // </a:t>
            </a:r>
            <a:r>
              <a:rPr lang="en-US" altLang="zh-CN" sz="2000" dirty="0" err="1"/>
              <a:t>yasher</a:t>
            </a:r>
            <a:r>
              <a:rPr lang="en-US" altLang="zh-CN" sz="2000" dirty="0"/>
              <a:t>         </a:t>
            </a:r>
            <a:endParaRPr lang="zh-CN" altLang="en-US" sz="2000" dirty="0"/>
          </a:p>
        </p:txBody>
      </p:sp>
      <p:pic>
        <p:nvPicPr>
          <p:cNvPr id="4" name="图片 3">
            <a:extLst>
              <a:ext uri="{FF2B5EF4-FFF2-40B4-BE49-F238E27FC236}">
                <a16:creationId xmlns:a16="http://schemas.microsoft.com/office/drawing/2014/main" xmlns="" id="{905B1E58-D5F5-413E-9929-60347D2BAF87}"/>
              </a:ext>
            </a:extLst>
          </p:cNvPr>
          <p:cNvPicPr>
            <a:picLocks noChangeAspect="1"/>
          </p:cNvPicPr>
          <p:nvPr/>
        </p:nvPicPr>
        <p:blipFill>
          <a:blip r:embed="rId2" cstate="print"/>
          <a:stretch>
            <a:fillRect/>
          </a:stretch>
        </p:blipFill>
        <p:spPr>
          <a:xfrm>
            <a:off x="4644008" y="16423"/>
            <a:ext cx="4408792" cy="3168352"/>
          </a:xfrm>
          <a:prstGeom prst="rect">
            <a:avLst/>
          </a:prstGeom>
        </p:spPr>
      </p:pic>
    </p:spTree>
    <p:extLst>
      <p:ext uri="{BB962C8B-B14F-4D97-AF65-F5344CB8AC3E}">
        <p14:creationId xmlns:p14="http://schemas.microsoft.com/office/powerpoint/2010/main" xmlns="" val="379077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23528" y="116632"/>
            <a:ext cx="7467600" cy="4525963"/>
          </a:xfrm>
        </p:spPr>
        <p:txBody>
          <a:bodyPr/>
          <a:lstStyle/>
          <a:p>
            <a:r>
              <a:rPr lang="zh-CN" altLang="en-US" dirty="0"/>
              <a:t> 我们看一下跳转时的条件，如同 </a:t>
            </a:r>
            <a:r>
              <a:rPr lang="en-US" altLang="zh-CN" dirty="0"/>
              <a:t>KMP</a:t>
            </a:r>
            <a:r>
              <a:rPr lang="zh-CN" altLang="en-US" dirty="0"/>
              <a:t>算法一样， </a:t>
            </a:r>
            <a:r>
              <a:rPr lang="en-US" altLang="zh-CN" dirty="0"/>
              <a:t>AC</a:t>
            </a:r>
            <a:r>
              <a:rPr lang="zh-CN" altLang="en-US" dirty="0"/>
              <a:t>自动机在匹配时如果当前字符匹配失败，那么利用</a:t>
            </a:r>
            <a:r>
              <a:rPr lang="en-US" altLang="zh-CN" dirty="0"/>
              <a:t>fail</a:t>
            </a:r>
            <a:r>
              <a:rPr lang="zh-CN" altLang="en-US" dirty="0"/>
              <a:t>指针进行跳转。由此可知如果跳转，</a:t>
            </a:r>
            <a:r>
              <a:rPr lang="zh-CN" altLang="en-US" dirty="0">
                <a:solidFill>
                  <a:srgbClr val="FF0000"/>
                </a:solidFill>
              </a:rPr>
              <a:t>跳转到的串的前缀</a:t>
            </a:r>
            <a:r>
              <a:rPr lang="zh-CN" altLang="en-US" dirty="0"/>
              <a:t>，必为</a:t>
            </a:r>
            <a:r>
              <a:rPr lang="zh-CN" altLang="en-US" dirty="0">
                <a:solidFill>
                  <a:srgbClr val="FF0000"/>
                </a:solidFill>
              </a:rPr>
              <a:t>跳转前的模式串的后缀</a:t>
            </a:r>
            <a:r>
              <a:rPr lang="zh-CN" altLang="en-US" dirty="0"/>
              <a:t>。如</a:t>
            </a:r>
            <a:r>
              <a:rPr lang="en-US" altLang="zh-CN" dirty="0" err="1"/>
              <a:t>he,she</a:t>
            </a:r>
            <a:endParaRPr lang="en-US" altLang="zh-CN" dirty="0"/>
          </a:p>
          <a:p>
            <a:r>
              <a:rPr lang="zh-CN" altLang="en-US" dirty="0"/>
              <a:t>由此可知，跳转的新位置的深度一定小于跳之前的节点。</a:t>
            </a:r>
          </a:p>
        </p:txBody>
      </p:sp>
      <p:pic>
        <p:nvPicPr>
          <p:cNvPr id="6" name="图片 5">
            <a:extLst>
              <a:ext uri="{FF2B5EF4-FFF2-40B4-BE49-F238E27FC236}">
                <a16:creationId xmlns:a16="http://schemas.microsoft.com/office/drawing/2014/main" xmlns="" id="{C39B513E-C9EA-4088-8846-54A81EE2E062}"/>
              </a:ext>
            </a:extLst>
          </p:cNvPr>
          <p:cNvPicPr>
            <a:picLocks noChangeAspect="1"/>
          </p:cNvPicPr>
          <p:nvPr/>
        </p:nvPicPr>
        <p:blipFill>
          <a:blip r:embed="rId2" cstate="print"/>
          <a:stretch>
            <a:fillRect/>
          </a:stretch>
        </p:blipFill>
        <p:spPr>
          <a:xfrm>
            <a:off x="4735208" y="3284984"/>
            <a:ext cx="4408792" cy="3168352"/>
          </a:xfrm>
          <a:prstGeom prst="rect">
            <a:avLst/>
          </a:prstGeom>
        </p:spPr>
      </p:pic>
    </p:spTree>
    <p:extLst>
      <p:ext uri="{BB962C8B-B14F-4D97-AF65-F5344CB8AC3E}">
        <p14:creationId xmlns:p14="http://schemas.microsoft.com/office/powerpoint/2010/main" xmlns="" val="54843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a:t>
            </a:r>
          </a:p>
        </p:txBody>
      </p:sp>
      <p:sp>
        <p:nvSpPr>
          <p:cNvPr id="3" name="内容占位符 2"/>
          <p:cNvSpPr>
            <a:spLocks noGrp="1"/>
          </p:cNvSpPr>
          <p:nvPr>
            <p:ph idx="1"/>
          </p:nvPr>
        </p:nvSpPr>
        <p:spPr/>
        <p:txBody>
          <a:bodyPr/>
          <a:lstStyle/>
          <a:p>
            <a:r>
              <a:rPr lang="zh-CN" altLang="en-US" dirty="0"/>
              <a:t>假设有</a:t>
            </a:r>
            <a:r>
              <a:rPr lang="en-US" altLang="zh-CN" dirty="0"/>
              <a:t>N</a:t>
            </a:r>
            <a:r>
              <a:rPr lang="zh-CN" altLang="en-US" dirty="0"/>
              <a:t>个模式串，平均长度为</a:t>
            </a:r>
            <a:r>
              <a:rPr lang="en-US" altLang="zh-CN" dirty="0"/>
              <a:t>L</a:t>
            </a:r>
            <a:r>
              <a:rPr lang="zh-CN" altLang="en-US" dirty="0"/>
              <a:t>；文章长度为</a:t>
            </a:r>
            <a:r>
              <a:rPr lang="en-US" altLang="zh-CN" dirty="0"/>
              <a:t>M</a:t>
            </a:r>
            <a:r>
              <a:rPr lang="zh-CN" altLang="en-US" dirty="0"/>
              <a:t>。</a:t>
            </a:r>
            <a:endParaRPr lang="en-US" altLang="zh-CN" dirty="0"/>
          </a:p>
          <a:p>
            <a:r>
              <a:rPr lang="zh-CN" altLang="en-US" dirty="0"/>
              <a:t>建立</a:t>
            </a:r>
            <a:r>
              <a:rPr lang="en-US" altLang="zh-CN" dirty="0" err="1"/>
              <a:t>Trie</a:t>
            </a:r>
            <a:r>
              <a:rPr lang="zh-CN" altLang="en-US" dirty="0"/>
              <a:t>树：</a:t>
            </a:r>
            <a:r>
              <a:rPr lang="en-US" altLang="zh-CN" dirty="0"/>
              <a:t>O(N*L) </a:t>
            </a:r>
            <a:r>
              <a:rPr lang="zh-CN" altLang="en-US" dirty="0"/>
              <a:t>。</a:t>
            </a:r>
            <a:endParaRPr lang="en-US" altLang="zh-CN" dirty="0"/>
          </a:p>
          <a:p>
            <a:r>
              <a:rPr lang="zh-CN" altLang="en-US" dirty="0"/>
              <a:t>建立</a:t>
            </a:r>
            <a:r>
              <a:rPr lang="en-US" altLang="zh-CN" dirty="0"/>
              <a:t>fail</a:t>
            </a:r>
            <a:r>
              <a:rPr lang="zh-CN" altLang="en-US" dirty="0"/>
              <a:t>指针：</a:t>
            </a:r>
            <a:r>
              <a:rPr lang="en-US" altLang="zh-CN" dirty="0"/>
              <a:t>O(N*L) </a:t>
            </a:r>
            <a:r>
              <a:rPr lang="zh-CN" altLang="en-US" dirty="0"/>
              <a:t>。</a:t>
            </a:r>
            <a:endParaRPr lang="en-US" altLang="zh-CN" dirty="0"/>
          </a:p>
          <a:p>
            <a:r>
              <a:rPr lang="zh-CN" altLang="en-US" dirty="0"/>
              <a:t>模式匹配：</a:t>
            </a:r>
            <a:r>
              <a:rPr lang="en-US" altLang="zh-CN" dirty="0"/>
              <a:t>O(M)</a:t>
            </a:r>
          </a:p>
          <a:p>
            <a:r>
              <a:rPr lang="zh-CN" altLang="en-US" dirty="0"/>
              <a:t>所以，总时间复杂度为</a:t>
            </a:r>
            <a:r>
              <a:rPr lang="en-US" altLang="zh-CN" dirty="0"/>
              <a:t>:O( N*L+M )</a:t>
            </a:r>
            <a:r>
              <a:rPr lang="zh-CN" altLang="en-US" dirty="0"/>
              <a:t>。</a:t>
            </a:r>
          </a:p>
        </p:txBody>
      </p:sp>
    </p:spTree>
    <p:extLst>
      <p:ext uri="{BB962C8B-B14F-4D97-AF65-F5344CB8AC3E}">
        <p14:creationId xmlns:p14="http://schemas.microsoft.com/office/powerpoint/2010/main" xmlns="" val="403090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a:t>AC</a:t>
            </a:r>
            <a:r>
              <a:rPr lang="zh-CN" altLang="en-US" dirty="0"/>
              <a:t>自动机算法是解决这种问题的一个经典方法，时间复杂度为 </a:t>
            </a:r>
            <a:r>
              <a:rPr lang="en-US" altLang="zh-CN" dirty="0"/>
              <a:t>O(</a:t>
            </a:r>
            <a:r>
              <a:rPr lang="en-US" altLang="zh-CN" dirty="0" err="1"/>
              <a:t>n+m+z</a:t>
            </a:r>
            <a:r>
              <a:rPr lang="en-US" altLang="zh-CN" dirty="0"/>
              <a:t>)</a:t>
            </a:r>
            <a:r>
              <a:rPr lang="zh-CN" altLang="en-US" dirty="0"/>
              <a:t>，其中</a:t>
            </a:r>
            <a:r>
              <a:rPr lang="en-US" altLang="zh-CN" dirty="0"/>
              <a:t>z</a:t>
            </a:r>
            <a:r>
              <a:rPr lang="zh-CN" altLang="en-US" dirty="0"/>
              <a:t>是</a:t>
            </a:r>
            <a:r>
              <a:rPr lang="en-US" altLang="zh-CN" dirty="0"/>
              <a:t>T</a:t>
            </a:r>
            <a:r>
              <a:rPr lang="zh-CN" altLang="en-US" dirty="0"/>
              <a:t>中出现的模式串的数量。</a:t>
            </a:r>
            <a:endParaRPr lang="en-US" altLang="zh-CN" dirty="0"/>
          </a:p>
          <a:p>
            <a:r>
              <a:rPr lang="en-US" altLang="zh-CN" dirty="0"/>
              <a:t>AC</a:t>
            </a:r>
            <a:r>
              <a:rPr lang="zh-CN" altLang="en-US" dirty="0"/>
              <a:t>自动机是基于</a:t>
            </a:r>
            <a:r>
              <a:rPr lang="en-US" altLang="zh-CN" dirty="0" err="1"/>
              <a:t>trie</a:t>
            </a:r>
            <a:r>
              <a:rPr lang="zh-CN" altLang="en-US" dirty="0"/>
              <a:t>的，并对其进行一些补充。 </a:t>
            </a:r>
          </a:p>
          <a:p>
            <a:r>
              <a:rPr lang="zh-CN" altLang="en-US" dirty="0"/>
              <a:t> </a:t>
            </a:r>
          </a:p>
          <a:p>
            <a:r>
              <a:rPr lang="zh-CN" altLang="en-US" dirty="0"/>
              <a:t> </a:t>
            </a:r>
            <a:r>
              <a:rPr lang="en-US" altLang="zh-CN" dirty="0"/>
              <a:t>KMP</a:t>
            </a:r>
            <a:r>
              <a:rPr lang="zh-CN" altLang="en-US" dirty="0"/>
              <a:t>算法所解决的问题与这个类似，区别是</a:t>
            </a:r>
            <a:r>
              <a:rPr lang="en-US" altLang="zh-CN" dirty="0"/>
              <a:t>KMP</a:t>
            </a:r>
            <a:r>
              <a:rPr lang="zh-CN" altLang="en-US" dirty="0"/>
              <a:t>解决的问题是在目标串</a:t>
            </a:r>
            <a:r>
              <a:rPr lang="en-US" altLang="zh-CN" dirty="0"/>
              <a:t>T</a:t>
            </a:r>
            <a:r>
              <a:rPr lang="zh-CN" altLang="en-US" dirty="0"/>
              <a:t>中找一个模式串</a:t>
            </a:r>
            <a:r>
              <a:rPr lang="en-US" altLang="zh-CN" dirty="0"/>
              <a:t>p</a:t>
            </a:r>
            <a:r>
              <a:rPr lang="zh-CN" altLang="en-US" dirty="0"/>
              <a:t>出现的位置。</a:t>
            </a:r>
          </a:p>
          <a:p>
            <a:r>
              <a:rPr lang="zh-CN" altLang="en-US" dirty="0"/>
              <a:t>其实两个算法的精髓也一样：当匹配失败时可以最大程度的利用之前已匹配成功的串以避免重复匹配。 </a:t>
            </a:r>
          </a:p>
          <a:p>
            <a:endParaRPr lang="zh-CN" altLang="en-US" dirty="0"/>
          </a:p>
        </p:txBody>
      </p:sp>
    </p:spTree>
    <p:extLst>
      <p:ext uri="{BB962C8B-B14F-4D97-AF65-F5344CB8AC3E}">
        <p14:creationId xmlns:p14="http://schemas.microsoft.com/office/powerpoint/2010/main" xmlns="" val="1062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回顾</a:t>
            </a:r>
            <a:r>
              <a:rPr lang="en-US" altLang="zh-CN" dirty="0" err="1">
                <a:latin typeface="+mj-ea"/>
              </a:rPr>
              <a:t>trie</a:t>
            </a:r>
            <a:r>
              <a:rPr lang="zh-CN" altLang="en-US" dirty="0">
                <a:latin typeface="+mj-ea"/>
              </a:rPr>
              <a:t>与</a:t>
            </a:r>
            <a:r>
              <a:rPr lang="en-US" altLang="zh-CN" dirty="0" err="1">
                <a:latin typeface="+mj-ea"/>
              </a:rPr>
              <a:t>kmp</a:t>
            </a:r>
            <a:endParaRPr lang="zh-CN" altLang="en-US" dirty="0">
              <a:latin typeface="+mj-ea"/>
            </a:endParaRPr>
          </a:p>
        </p:txBody>
      </p:sp>
      <p:sp>
        <p:nvSpPr>
          <p:cNvPr id="3" name="内容占位符 2"/>
          <p:cNvSpPr>
            <a:spLocks noGrp="1"/>
          </p:cNvSpPr>
          <p:nvPr>
            <p:ph idx="1"/>
          </p:nvPr>
        </p:nvSpPr>
        <p:spPr/>
        <p:txBody>
          <a:bodyPr>
            <a:normAutofit/>
          </a:bodyPr>
          <a:lstStyle/>
          <a:p>
            <a:r>
              <a:rPr lang="en-US" altLang="zh-CN" dirty="0" err="1">
                <a:latin typeface="+mn-ea"/>
              </a:rPr>
              <a:t>trie</a:t>
            </a:r>
            <a:r>
              <a:rPr lang="en-US" altLang="zh-CN" dirty="0">
                <a:latin typeface="+mn-ea"/>
              </a:rPr>
              <a:t>:</a:t>
            </a:r>
            <a:r>
              <a:rPr lang="zh-CN" altLang="en-US" dirty="0">
                <a:latin typeface="+mn-ea"/>
              </a:rPr>
              <a:t>一种树形结构。它有</a:t>
            </a:r>
            <a:r>
              <a:rPr lang="en-US" altLang="zh-CN" dirty="0">
                <a:latin typeface="+mn-ea"/>
              </a:rPr>
              <a:t>3</a:t>
            </a:r>
            <a:r>
              <a:rPr lang="zh-CN" altLang="en-US" dirty="0">
                <a:latin typeface="+mn-ea"/>
              </a:rPr>
              <a:t>个基本性质：</a:t>
            </a:r>
            <a:endParaRPr lang="en-US" altLang="zh-CN" dirty="0">
              <a:latin typeface="+mn-ea"/>
            </a:endParaRPr>
          </a:p>
          <a:p>
            <a:r>
              <a:rPr lang="en-US" altLang="zh-CN" dirty="0">
                <a:latin typeface="+mn-ea"/>
              </a:rPr>
              <a:t>1.</a:t>
            </a:r>
            <a:r>
              <a:rPr lang="zh-CN" altLang="en-US" dirty="0">
                <a:latin typeface="+mn-ea"/>
              </a:rPr>
              <a:t>根节点不包含字符，除根节点外每一个节点都只包含一个字符；</a:t>
            </a:r>
            <a:endParaRPr lang="en-US" altLang="zh-CN" dirty="0">
              <a:latin typeface="+mn-ea"/>
            </a:endParaRPr>
          </a:p>
          <a:p>
            <a:r>
              <a:rPr lang="en-US" altLang="zh-CN" dirty="0">
                <a:latin typeface="+mn-ea"/>
              </a:rPr>
              <a:t>2.</a:t>
            </a:r>
            <a:r>
              <a:rPr lang="zh-CN" altLang="en-US" dirty="0">
                <a:latin typeface="+mn-ea"/>
              </a:rPr>
              <a:t> 从根节点到某一节点，路径上经过的字符连接起来，为该节点对应的字符串；</a:t>
            </a:r>
            <a:endParaRPr lang="en-US" altLang="zh-CN" dirty="0">
              <a:latin typeface="+mn-ea"/>
            </a:endParaRPr>
          </a:p>
          <a:p>
            <a:r>
              <a:rPr lang="en-US" altLang="zh-CN" dirty="0">
                <a:latin typeface="+mn-ea"/>
              </a:rPr>
              <a:t>3.</a:t>
            </a:r>
            <a:r>
              <a:rPr lang="zh-CN" altLang="en-US" dirty="0">
                <a:latin typeface="+mn-ea"/>
              </a:rPr>
              <a:t>每个节点的所有子节点包含的字符都不相同。</a:t>
            </a:r>
            <a:endParaRPr lang="en-US" altLang="zh-CN" dirty="0">
              <a:latin typeface="+mn-ea"/>
            </a:endParaRPr>
          </a:p>
        </p:txBody>
      </p:sp>
    </p:spTree>
    <p:extLst>
      <p:ext uri="{BB962C8B-B14F-4D97-AF65-F5344CB8AC3E}">
        <p14:creationId xmlns:p14="http://schemas.microsoft.com/office/powerpoint/2010/main" xmlns="" val="394954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C3DA70-392A-477A-AE7C-92F0484D8593}"/>
              </a:ext>
            </a:extLst>
          </p:cNvPr>
          <p:cNvSpPr>
            <a:spLocks noGrp="1"/>
          </p:cNvSpPr>
          <p:nvPr>
            <p:ph type="title"/>
          </p:nvPr>
        </p:nvSpPr>
        <p:spPr/>
        <p:txBody>
          <a:bodyPr/>
          <a:lstStyle/>
          <a:p>
            <a:r>
              <a:rPr lang="en-US" altLang="zh-CN" dirty="0">
                <a:latin typeface="+mn-ea"/>
              </a:rPr>
              <a:t>KMP</a:t>
            </a:r>
            <a:endParaRPr lang="zh-CN" altLang="en-US" dirty="0"/>
          </a:p>
        </p:txBody>
      </p:sp>
      <p:sp>
        <p:nvSpPr>
          <p:cNvPr id="3" name="内容占位符 2">
            <a:extLst>
              <a:ext uri="{FF2B5EF4-FFF2-40B4-BE49-F238E27FC236}">
                <a16:creationId xmlns:a16="http://schemas.microsoft.com/office/drawing/2014/main" xmlns="" id="{DE2934D5-680F-4A33-92C6-923FD85332CA}"/>
              </a:ext>
            </a:extLst>
          </p:cNvPr>
          <p:cNvSpPr>
            <a:spLocks noGrp="1"/>
          </p:cNvSpPr>
          <p:nvPr>
            <p:ph idx="1"/>
          </p:nvPr>
        </p:nvSpPr>
        <p:spPr/>
        <p:txBody>
          <a:bodyPr/>
          <a:lstStyle/>
          <a:p>
            <a:r>
              <a:rPr lang="zh-CN" altLang="en-US" dirty="0">
                <a:latin typeface="+mn-ea"/>
              </a:rPr>
              <a:t>一种字符串匹配算法。</a:t>
            </a:r>
            <a:r>
              <a:rPr lang="en-US" altLang="zh-CN" dirty="0">
                <a:latin typeface="+mn-ea"/>
              </a:rPr>
              <a:t/>
            </a:r>
            <a:br>
              <a:rPr lang="en-US" altLang="zh-CN" dirty="0">
                <a:latin typeface="+mn-ea"/>
              </a:rPr>
            </a:br>
            <a:r>
              <a:rPr lang="zh-CN" altLang="en-US" dirty="0">
                <a:latin typeface="+mn-ea"/>
              </a:rPr>
              <a:t>设模版串为</a:t>
            </a:r>
            <a:r>
              <a:rPr lang="en-US" altLang="zh-CN" dirty="0">
                <a:latin typeface="+mn-ea"/>
              </a:rPr>
              <a:t>p</a:t>
            </a:r>
            <a:r>
              <a:rPr lang="zh-CN" altLang="en-US" dirty="0">
                <a:latin typeface="+mn-ea"/>
              </a:rPr>
              <a:t>，利用</a:t>
            </a:r>
            <a:r>
              <a:rPr lang="en-US" altLang="zh-CN" dirty="0">
                <a:latin typeface="+mn-ea"/>
              </a:rPr>
              <a:t>next</a:t>
            </a:r>
            <a:r>
              <a:rPr lang="zh-CN" altLang="en-US" dirty="0">
                <a:latin typeface="+mn-ea"/>
              </a:rPr>
              <a:t>数组储存</a:t>
            </a:r>
            <a:r>
              <a:rPr lang="en-US" altLang="zh-CN" dirty="0">
                <a:latin typeface="+mn-ea"/>
              </a:rPr>
              <a:t>next[</a:t>
            </a:r>
            <a:r>
              <a:rPr lang="en-US" altLang="zh-CN" dirty="0" err="1">
                <a:latin typeface="+mn-ea"/>
              </a:rPr>
              <a:t>i</a:t>
            </a:r>
            <a:r>
              <a:rPr lang="en-US" altLang="zh-CN" dirty="0">
                <a:latin typeface="+mn-ea"/>
              </a:rPr>
              <a:t>]=max{</a:t>
            </a:r>
            <a:r>
              <a:rPr lang="en-US" altLang="zh-CN" dirty="0" err="1">
                <a:latin typeface="+mn-ea"/>
              </a:rPr>
              <a:t>k|p</a:t>
            </a:r>
            <a:r>
              <a:rPr lang="en-US" altLang="zh-CN" dirty="0">
                <a:latin typeface="+mn-ea"/>
              </a:rPr>
              <a:t>[0..k-1]=p[i-k+1..i]}</a:t>
            </a:r>
            <a:r>
              <a:rPr lang="zh-CN" altLang="en-US" dirty="0">
                <a:latin typeface="+mn-ea"/>
              </a:rPr>
              <a:t>。</a:t>
            </a:r>
            <a:r>
              <a:rPr lang="en-US" altLang="zh-CN" dirty="0">
                <a:latin typeface="+mn-ea"/>
              </a:rPr>
              <a:t>next[</a:t>
            </a:r>
            <a:r>
              <a:rPr lang="en-US" altLang="zh-CN" dirty="0" err="1">
                <a:latin typeface="+mn-ea"/>
              </a:rPr>
              <a:t>i</a:t>
            </a:r>
            <a:r>
              <a:rPr lang="en-US" altLang="zh-CN" dirty="0">
                <a:latin typeface="+mn-ea"/>
              </a:rPr>
              <a:t>]</a:t>
            </a:r>
            <a:r>
              <a:rPr lang="zh-CN" altLang="en-US" dirty="0">
                <a:latin typeface="+mn-ea"/>
              </a:rPr>
              <a:t>可以由</a:t>
            </a:r>
            <a:r>
              <a:rPr lang="en-US" altLang="zh-CN" dirty="0">
                <a:latin typeface="+mn-ea"/>
              </a:rPr>
              <a:t>next[i-1]</a:t>
            </a:r>
            <a:r>
              <a:rPr lang="zh-CN" altLang="en-US" dirty="0">
                <a:latin typeface="+mn-ea"/>
              </a:rPr>
              <a:t>，</a:t>
            </a:r>
            <a:r>
              <a:rPr lang="en-US" altLang="zh-CN" dirty="0">
                <a:latin typeface="+mn-ea"/>
              </a:rPr>
              <a:t>next[next[i-1]]……</a:t>
            </a:r>
            <a:r>
              <a:rPr lang="zh-CN" altLang="en-US" dirty="0">
                <a:latin typeface="+mn-ea"/>
              </a:rPr>
              <a:t>得到。</a:t>
            </a:r>
            <a:endParaRPr lang="en-US" altLang="zh-CN" dirty="0">
              <a:latin typeface="+mn-ea"/>
            </a:endParaRPr>
          </a:p>
          <a:p>
            <a:endParaRPr lang="zh-CN" altLang="en-US" dirty="0"/>
          </a:p>
        </p:txBody>
      </p:sp>
    </p:spTree>
    <p:extLst>
      <p:ext uri="{BB962C8B-B14F-4D97-AF65-F5344CB8AC3E}">
        <p14:creationId xmlns:p14="http://schemas.microsoft.com/office/powerpoint/2010/main" xmlns="" val="13028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字符串精确匹配问题 </a:t>
            </a:r>
          </a:p>
        </p:txBody>
      </p:sp>
      <p:sp>
        <p:nvSpPr>
          <p:cNvPr id="3" name="内容占位符 2"/>
          <p:cNvSpPr>
            <a:spLocks noGrp="1"/>
          </p:cNvSpPr>
          <p:nvPr>
            <p:ph idx="1"/>
          </p:nvPr>
        </p:nvSpPr>
        <p:spPr>
          <a:xfrm>
            <a:off x="179512" y="1628800"/>
            <a:ext cx="8579296" cy="4525963"/>
          </a:xfrm>
        </p:spPr>
        <p:txBody>
          <a:bodyPr>
            <a:normAutofit/>
          </a:bodyPr>
          <a:lstStyle/>
          <a:p>
            <a:r>
              <a:rPr lang="zh-CN" altLang="en-US" dirty="0"/>
              <a:t>问题描述：对于模式串集合</a:t>
            </a:r>
            <a:r>
              <a:rPr lang="en-US" altLang="zh-CN" dirty="0"/>
              <a:t>P={p1,...,</a:t>
            </a:r>
            <a:r>
              <a:rPr lang="en-US" altLang="zh-CN" dirty="0" err="1"/>
              <a:t>pk</a:t>
            </a:r>
            <a:r>
              <a:rPr lang="en-US" altLang="zh-CN" dirty="0"/>
              <a:t>}</a:t>
            </a:r>
            <a:r>
              <a:rPr lang="zh-CN" altLang="en-US" dirty="0"/>
              <a:t>，在目标串</a:t>
            </a:r>
            <a:r>
              <a:rPr lang="en-US" altLang="zh-CN" dirty="0"/>
              <a:t>T[m]</a:t>
            </a:r>
            <a:r>
              <a:rPr lang="zh-CN" altLang="en-US" dirty="0"/>
              <a:t>中找出现了哪 些模式串。 </a:t>
            </a:r>
          </a:p>
          <a:p>
            <a:r>
              <a:rPr lang="zh-CN" altLang="en-US" dirty="0"/>
              <a:t> </a:t>
            </a:r>
          </a:p>
          <a:p>
            <a:r>
              <a:rPr lang="zh-CN" altLang="en-US" dirty="0"/>
              <a:t>设</a:t>
            </a:r>
            <a:r>
              <a:rPr lang="en-US" altLang="zh-CN" dirty="0"/>
              <a:t>n=|p1|+...+|pk| </a:t>
            </a:r>
            <a:br>
              <a:rPr lang="en-US" altLang="zh-CN" dirty="0"/>
            </a:br>
            <a:r>
              <a:rPr lang="en-US" altLang="zh-CN" dirty="0"/>
              <a:t> </a:t>
            </a:r>
            <a:r>
              <a:rPr lang="zh-CN" altLang="en-US" dirty="0"/>
              <a:t>普通算法的时间复杂度是</a:t>
            </a:r>
            <a:r>
              <a:rPr lang="en-US" altLang="zh-CN" dirty="0"/>
              <a:t>O(</a:t>
            </a:r>
            <a:r>
              <a:rPr lang="en-US" altLang="zh-CN" dirty="0" err="1"/>
              <a:t>n+km</a:t>
            </a:r>
            <a:r>
              <a:rPr lang="en-US" altLang="zh-CN" dirty="0"/>
              <a:t>) </a:t>
            </a:r>
          </a:p>
        </p:txBody>
      </p:sp>
    </p:spTree>
    <p:extLst>
      <p:ext uri="{BB962C8B-B14F-4D97-AF65-F5344CB8AC3E}">
        <p14:creationId xmlns:p14="http://schemas.microsoft.com/office/powerpoint/2010/main" xmlns="" val="329191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给定</a:t>
            </a:r>
            <a:r>
              <a:rPr lang="en-US" altLang="zh-CN" dirty="0"/>
              <a:t>n</a:t>
            </a:r>
            <a:r>
              <a:rPr lang="zh-CN" altLang="en-US" dirty="0"/>
              <a:t>个模式串</a:t>
            </a:r>
            <a:r>
              <a:rPr lang="en-US" altLang="zh-CN" dirty="0"/>
              <a:t>p</a:t>
            </a:r>
            <a:r>
              <a:rPr lang="zh-CN" altLang="en-US" dirty="0"/>
              <a:t>与一个主串</a:t>
            </a:r>
            <a:r>
              <a:rPr lang="en-US" altLang="zh-CN" dirty="0"/>
              <a:t>s</a:t>
            </a:r>
            <a:r>
              <a:rPr lang="zh-CN" altLang="en-US" dirty="0"/>
              <a:t>，求主串</a:t>
            </a:r>
            <a:r>
              <a:rPr lang="en-US" altLang="zh-CN" dirty="0"/>
              <a:t>s</a:t>
            </a:r>
            <a:r>
              <a:rPr lang="zh-CN" altLang="en-US" dirty="0"/>
              <a:t>中出现过多少个模式串</a:t>
            </a:r>
            <a:r>
              <a:rPr lang="en-US" altLang="zh-CN" dirty="0"/>
              <a:t>p</a:t>
            </a:r>
          </a:p>
          <a:p>
            <a:r>
              <a:rPr lang="zh-CN" altLang="en-US" dirty="0"/>
              <a:t>数据：</a:t>
            </a:r>
            <a:r>
              <a:rPr lang="en-US" altLang="zh-CN" dirty="0"/>
              <a:t>5   </a:t>
            </a:r>
          </a:p>
          <a:p>
            <a:r>
              <a:rPr lang="en-US" altLang="zh-CN" dirty="0"/>
              <a:t>          she he say her </a:t>
            </a:r>
            <a:r>
              <a:rPr lang="en-US" altLang="zh-CN" dirty="0" err="1"/>
              <a:t>shr</a:t>
            </a:r>
            <a:r>
              <a:rPr lang="en-US" altLang="zh-CN" dirty="0"/>
              <a:t>   </a:t>
            </a:r>
          </a:p>
          <a:p>
            <a:r>
              <a:rPr lang="en-US" altLang="zh-CN" dirty="0"/>
              <a:t>          yasher</a:t>
            </a:r>
          </a:p>
          <a:p>
            <a:r>
              <a:rPr lang="zh-CN" altLang="en-US" dirty="0"/>
              <a:t>输出：</a:t>
            </a:r>
            <a:r>
              <a:rPr lang="en-US" altLang="zh-CN" dirty="0"/>
              <a:t>3</a:t>
            </a:r>
          </a:p>
          <a:p>
            <a:r>
              <a:rPr lang="zh-CN" altLang="en-US" dirty="0"/>
              <a:t>解释：</a:t>
            </a:r>
            <a:r>
              <a:rPr lang="en-US" altLang="zh-CN" dirty="0"/>
              <a:t>she he her </a:t>
            </a:r>
            <a:r>
              <a:rPr lang="zh-CN" altLang="en-US" dirty="0"/>
              <a:t>都出现过。</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例</a:t>
            </a:r>
          </a:p>
        </p:txBody>
      </p:sp>
    </p:spTree>
    <p:extLst>
      <p:ext uri="{BB962C8B-B14F-4D97-AF65-F5344CB8AC3E}">
        <p14:creationId xmlns:p14="http://schemas.microsoft.com/office/powerpoint/2010/main" xmlns="" val="155446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AC</a:t>
            </a:r>
            <a:r>
              <a:rPr lang="zh-CN" altLang="en-US" dirty="0">
                <a:latin typeface="+mj-ea"/>
              </a:rPr>
              <a:t>自动机简介</a:t>
            </a:r>
          </a:p>
        </p:txBody>
      </p:sp>
      <p:sp>
        <p:nvSpPr>
          <p:cNvPr id="3" name="内容占位符 2"/>
          <p:cNvSpPr>
            <a:spLocks noGrp="1"/>
          </p:cNvSpPr>
          <p:nvPr>
            <p:ph idx="1"/>
          </p:nvPr>
        </p:nvSpPr>
        <p:spPr/>
        <p:txBody>
          <a:bodyPr>
            <a:normAutofit/>
          </a:bodyPr>
          <a:lstStyle/>
          <a:p>
            <a:r>
              <a:rPr lang="en-US" altLang="zh-CN" dirty="0" err="1">
                <a:latin typeface="+mn-ea"/>
              </a:rPr>
              <a:t>Aho-Corasick</a:t>
            </a:r>
            <a:r>
              <a:rPr lang="en-US" altLang="zh-CN" dirty="0">
                <a:latin typeface="+mn-ea"/>
              </a:rPr>
              <a:t> automaton</a:t>
            </a:r>
            <a:r>
              <a:rPr lang="zh-CN" altLang="en-US" dirty="0">
                <a:latin typeface="+mn-ea"/>
              </a:rPr>
              <a:t>，该算法在</a:t>
            </a:r>
            <a:r>
              <a:rPr lang="en-US" altLang="zh-CN" dirty="0">
                <a:latin typeface="+mn-ea"/>
              </a:rPr>
              <a:t>1975</a:t>
            </a:r>
            <a:r>
              <a:rPr lang="zh-CN" altLang="en-US" dirty="0">
                <a:latin typeface="+mn-ea"/>
              </a:rPr>
              <a:t>年产生于贝尔实验室，是著名的多模匹配算法之一。</a:t>
            </a:r>
          </a:p>
          <a:p>
            <a:endParaRPr lang="zh-CN" altLang="en-US" dirty="0">
              <a:latin typeface="+mn-ea"/>
            </a:endParaRPr>
          </a:p>
        </p:txBody>
      </p:sp>
    </p:spTree>
    <p:extLst>
      <p:ext uri="{BB962C8B-B14F-4D97-AF65-F5344CB8AC3E}">
        <p14:creationId xmlns:p14="http://schemas.microsoft.com/office/powerpoint/2010/main" xmlns="" val="258543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a:t>
            </a:r>
            <a:r>
              <a:rPr lang="zh-CN" altLang="en-US" dirty="0"/>
              <a:t>自动机</a:t>
            </a:r>
          </a:p>
        </p:txBody>
      </p:sp>
      <p:sp>
        <p:nvSpPr>
          <p:cNvPr id="3" name="内容占位符 2"/>
          <p:cNvSpPr>
            <a:spLocks noGrp="1"/>
          </p:cNvSpPr>
          <p:nvPr>
            <p:ph idx="1"/>
          </p:nvPr>
        </p:nvSpPr>
        <p:spPr/>
        <p:txBody>
          <a:bodyPr>
            <a:normAutofit/>
          </a:bodyPr>
          <a:lstStyle/>
          <a:p>
            <a:r>
              <a:rPr lang="zh-CN" altLang="en-US" dirty="0">
                <a:latin typeface="+mn-ea"/>
              </a:rPr>
              <a:t>首先把多个模版串建成一个</a:t>
            </a:r>
            <a:r>
              <a:rPr lang="en-US" altLang="zh-CN" dirty="0" err="1"/>
              <a:t>T</a:t>
            </a:r>
            <a:r>
              <a:rPr lang="en-US" altLang="zh-CN" dirty="0" err="1">
                <a:latin typeface="+mn-ea"/>
              </a:rPr>
              <a:t>rie</a:t>
            </a:r>
            <a:r>
              <a:rPr lang="zh-CN" altLang="en-US" dirty="0">
                <a:latin typeface="+mn-ea"/>
              </a:rPr>
              <a:t>树</a:t>
            </a:r>
            <a:endParaRPr lang="en-US" altLang="zh-CN" dirty="0">
              <a:latin typeface="+mn-ea"/>
            </a:endParaRPr>
          </a:p>
          <a:p>
            <a:r>
              <a:rPr lang="en-US" altLang="zh-CN" dirty="0"/>
              <a:t> </a:t>
            </a:r>
            <a:r>
              <a:rPr lang="en-US" altLang="zh-CN" dirty="0" err="1"/>
              <a:t>Trie</a:t>
            </a:r>
            <a:r>
              <a:rPr lang="zh-CN" altLang="en-US" dirty="0"/>
              <a:t>的每个节点加上了一个</a:t>
            </a:r>
            <a:r>
              <a:rPr lang="en-US" altLang="zh-CN" dirty="0"/>
              <a:t>fail</a:t>
            </a:r>
            <a:r>
              <a:rPr lang="zh-CN" altLang="en-US" dirty="0"/>
              <a:t>指针，</a:t>
            </a:r>
            <a:r>
              <a:rPr lang="en-US" altLang="zh-CN" dirty="0"/>
              <a:t/>
            </a:r>
            <a:br>
              <a:rPr lang="en-US" altLang="zh-CN" dirty="0"/>
            </a:br>
            <a:r>
              <a:rPr lang="en-US" altLang="zh-CN" dirty="0"/>
              <a:t>fail</a:t>
            </a:r>
            <a:r>
              <a:rPr lang="zh-CN" altLang="en-US" dirty="0"/>
              <a:t>指针指向当前失配后的跳转位置，这就类似于</a:t>
            </a:r>
            <a:r>
              <a:rPr lang="en-US" altLang="zh-CN" dirty="0"/>
              <a:t>KMP</a:t>
            </a:r>
            <a:r>
              <a:rPr lang="zh-CN" altLang="en-US" dirty="0"/>
              <a:t>的</a:t>
            </a:r>
            <a:r>
              <a:rPr lang="en-US" altLang="zh-CN" dirty="0"/>
              <a:t>next</a:t>
            </a:r>
            <a:r>
              <a:rPr lang="zh-CN" altLang="en-US" dirty="0"/>
              <a:t>数组。</a:t>
            </a:r>
            <a:endParaRPr lang="en-US" altLang="zh-CN" dirty="0"/>
          </a:p>
          <a:p>
            <a:r>
              <a:rPr lang="zh-CN" altLang="en-US" dirty="0">
                <a:latin typeface="+mn-ea"/>
              </a:rPr>
              <a:t>匹配的时候就在树上走一遍。</a:t>
            </a:r>
            <a:endParaRPr lang="en-US" altLang="zh-CN" dirty="0">
              <a:latin typeface="+mn-ea"/>
            </a:endParaRPr>
          </a:p>
          <a:p>
            <a:pPr marL="36576" indent="0">
              <a:buNone/>
            </a:pPr>
            <a:endParaRPr lang="zh-CN" altLang="en-US" dirty="0">
              <a:latin typeface="+mn-ea"/>
            </a:endParaRPr>
          </a:p>
        </p:txBody>
      </p:sp>
    </p:spTree>
    <p:extLst>
      <p:ext uri="{BB962C8B-B14F-4D97-AF65-F5344CB8AC3E}">
        <p14:creationId xmlns:p14="http://schemas.microsoft.com/office/powerpoint/2010/main" xmlns="" val="170425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struct node{ </a:t>
            </a:r>
          </a:p>
          <a:p>
            <a:r>
              <a:rPr lang="en-US" altLang="zh-CN" dirty="0"/>
              <a:t>      node *next[26]; </a:t>
            </a:r>
          </a:p>
          <a:p>
            <a:pPr marL="36576" indent="0">
              <a:buNone/>
            </a:pPr>
            <a:r>
              <a:rPr lang="en-US" altLang="zh-CN" dirty="0"/>
              <a:t>          node *fail; </a:t>
            </a:r>
          </a:p>
          <a:p>
            <a:pPr marL="36576" indent="0">
              <a:buNone/>
            </a:pPr>
            <a:r>
              <a:rPr lang="en-US" altLang="zh-CN" dirty="0"/>
              <a:t>          </a:t>
            </a:r>
            <a:r>
              <a:rPr lang="en-US" altLang="zh-CN" dirty="0" err="1"/>
              <a:t>int</a:t>
            </a:r>
            <a:r>
              <a:rPr lang="en-US" altLang="zh-CN" dirty="0"/>
              <a:t> count; </a:t>
            </a:r>
          </a:p>
          <a:p>
            <a:r>
              <a:rPr lang="en-US" altLang="zh-CN" dirty="0"/>
              <a:t>};</a:t>
            </a:r>
          </a:p>
          <a:p>
            <a:endParaRPr lang="en-US" altLang="zh-CN" dirty="0"/>
          </a:p>
          <a:p>
            <a:r>
              <a:rPr lang="en-US" altLang="zh-CN" dirty="0"/>
              <a:t>count</a:t>
            </a:r>
            <a:r>
              <a:rPr lang="zh-CN" altLang="en-US" dirty="0"/>
              <a:t>统计该节点可以构成的模式串个数</a:t>
            </a:r>
          </a:p>
        </p:txBody>
      </p:sp>
    </p:spTree>
    <p:extLst>
      <p:ext uri="{BB962C8B-B14F-4D97-AF65-F5344CB8AC3E}">
        <p14:creationId xmlns:p14="http://schemas.microsoft.com/office/powerpoint/2010/main" xmlns="" val="31270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584684"/>
            <a:ext cx="8568952" cy="5112568"/>
          </a:xfrm>
        </p:spPr>
        <p:txBody>
          <a:bodyPr/>
          <a:lstStyle/>
          <a:p>
            <a:r>
              <a:rPr lang="en-US" altLang="zh-CN" dirty="0">
                <a:latin typeface="+mn-ea"/>
              </a:rPr>
              <a:t>1.</a:t>
            </a:r>
            <a:r>
              <a:rPr lang="zh-CN" altLang="en-US" dirty="0">
                <a:latin typeface="+mn-ea"/>
              </a:rPr>
              <a:t>把模式串建成一棵</a:t>
            </a:r>
            <a:r>
              <a:rPr lang="en-US" altLang="zh-CN" dirty="0" err="1">
                <a:latin typeface="+mn-ea"/>
              </a:rPr>
              <a:t>trie</a:t>
            </a:r>
            <a:r>
              <a:rPr lang="en-US" altLang="zh-CN" dirty="0">
                <a:latin typeface="+mn-ea"/>
              </a:rPr>
              <a:t>,</a:t>
            </a:r>
            <a:r>
              <a:rPr lang="zh-CN" altLang="en-US" dirty="0">
                <a:latin typeface="+mn-ea"/>
              </a:rPr>
              <a:t>增加</a:t>
            </a:r>
            <a:r>
              <a:rPr lang="en-US" altLang="zh-CN" dirty="0">
                <a:solidFill>
                  <a:srgbClr val="FF0000"/>
                </a:solidFill>
              </a:rPr>
              <a:t>fail </a:t>
            </a:r>
            <a:r>
              <a:rPr lang="zh-CN" altLang="en-US" dirty="0"/>
              <a:t>失配指针</a:t>
            </a:r>
            <a:r>
              <a:rPr lang="en-US" altLang="zh-CN" dirty="0">
                <a:latin typeface="+mn-ea"/>
              </a:rPr>
              <a:t>:</a:t>
            </a:r>
            <a:r>
              <a:rPr lang="zh-CN" altLang="en-US" dirty="0">
                <a:latin typeface="+mn-ea"/>
              </a:rPr>
              <a:t>与根节点相连的点的</a:t>
            </a:r>
            <a:r>
              <a:rPr lang="en-US" altLang="zh-CN" dirty="0">
                <a:latin typeface="+mn-ea"/>
              </a:rPr>
              <a:t>fail</a:t>
            </a:r>
            <a:r>
              <a:rPr lang="zh-CN" altLang="en-US" dirty="0">
                <a:latin typeface="+mn-ea"/>
              </a:rPr>
              <a:t>都指向根节点。</a:t>
            </a:r>
            <a:r>
              <a:rPr lang="zh-CN" altLang="en-US" dirty="0"/>
              <a:t>然后每个节点的</a:t>
            </a:r>
            <a:r>
              <a:rPr lang="en-US" altLang="zh-CN" dirty="0"/>
              <a:t>fail</a:t>
            </a:r>
            <a:r>
              <a:rPr lang="zh-CN" altLang="en-US" dirty="0"/>
              <a:t>都取决于自己的父节点的</a:t>
            </a:r>
            <a:r>
              <a:rPr lang="en-US" altLang="zh-CN" dirty="0"/>
              <a:t>fail</a:t>
            </a:r>
            <a:r>
              <a:rPr lang="zh-CN" altLang="en-US" dirty="0"/>
              <a:t>指针。</a:t>
            </a:r>
            <a:endParaRPr lang="en-US" altLang="zh-CN" dirty="0"/>
          </a:p>
          <a:p>
            <a:r>
              <a:rPr lang="en-US" altLang="zh-CN" dirty="0"/>
              <a:t>2.</a:t>
            </a:r>
            <a:r>
              <a:rPr lang="zh-CN" altLang="en-US" dirty="0"/>
              <a:t>更新</a:t>
            </a:r>
            <a:r>
              <a:rPr lang="en-US" altLang="zh-CN" dirty="0"/>
              <a:t>fail</a:t>
            </a:r>
            <a:r>
              <a:rPr lang="zh-CN" altLang="en-US" dirty="0"/>
              <a:t>指针：</a:t>
            </a:r>
            <a:endParaRPr lang="en-US" altLang="zh-CN" dirty="0"/>
          </a:p>
          <a:p>
            <a:pPr marL="36576" indent="0">
              <a:buNone/>
            </a:pPr>
            <a:r>
              <a:rPr lang="zh-CN" altLang="en-US" dirty="0"/>
              <a:t>     从根节点出发，遍历所有节点。</a:t>
            </a:r>
            <a:endParaRPr lang="en-US" altLang="zh-CN" dirty="0"/>
          </a:p>
        </p:txBody>
      </p:sp>
      <p:sp>
        <p:nvSpPr>
          <p:cNvPr id="5" name="内容占位符 2"/>
          <p:cNvSpPr txBox="1">
            <a:spLocks/>
          </p:cNvSpPr>
          <p:nvPr/>
        </p:nvSpPr>
        <p:spPr>
          <a:xfrm>
            <a:off x="79949" y="3140968"/>
            <a:ext cx="4752528" cy="5112568"/>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zh-CN" altLang="en-US" dirty="0"/>
              <a:t>    节点的</a:t>
            </a:r>
            <a:r>
              <a:rPr lang="en-US" altLang="zh-CN" dirty="0"/>
              <a:t>fail</a:t>
            </a:r>
            <a:r>
              <a:rPr lang="zh-CN" altLang="en-US" dirty="0"/>
              <a:t>是根据其父节点的</a:t>
            </a:r>
            <a:r>
              <a:rPr lang="en-US" altLang="zh-CN" dirty="0"/>
              <a:t>fail</a:t>
            </a:r>
            <a:r>
              <a:rPr lang="zh-CN" altLang="en-US" dirty="0"/>
              <a:t>指向的节点，在该节点上查找存在这个字符的节点，将</a:t>
            </a:r>
            <a:r>
              <a:rPr lang="en-US" altLang="zh-CN" dirty="0"/>
              <a:t>fail</a:t>
            </a:r>
            <a:r>
              <a:rPr lang="zh-CN" altLang="en-US" dirty="0"/>
              <a:t>指针指向这个节点。</a:t>
            </a:r>
            <a:endParaRPr lang="en-US" altLang="zh-CN" dirty="0"/>
          </a:p>
          <a:p>
            <a:pPr marL="36576" indent="0">
              <a:buNone/>
            </a:pPr>
            <a:r>
              <a:rPr lang="zh-CN" altLang="en-US" dirty="0"/>
              <a:t> 如果找不到就指向根节点。</a:t>
            </a:r>
          </a:p>
        </p:txBody>
      </p:sp>
      <p:pic>
        <p:nvPicPr>
          <p:cNvPr id="2" name="图片 1">
            <a:extLst>
              <a:ext uri="{FF2B5EF4-FFF2-40B4-BE49-F238E27FC236}">
                <a16:creationId xmlns:a16="http://schemas.microsoft.com/office/drawing/2014/main" xmlns="" id="{A32B96A8-59AD-4988-8E1F-A407E5FCD180}"/>
              </a:ext>
            </a:extLst>
          </p:cNvPr>
          <p:cNvPicPr>
            <a:picLocks noChangeAspect="1"/>
          </p:cNvPicPr>
          <p:nvPr/>
        </p:nvPicPr>
        <p:blipFill>
          <a:blip r:embed="rId2" cstate="print"/>
          <a:stretch>
            <a:fillRect/>
          </a:stretch>
        </p:blipFill>
        <p:spPr>
          <a:xfrm>
            <a:off x="4682806" y="3140968"/>
            <a:ext cx="4408792" cy="3168352"/>
          </a:xfrm>
          <a:prstGeom prst="rect">
            <a:avLst/>
          </a:prstGeom>
        </p:spPr>
      </p:pic>
    </p:spTree>
    <p:extLst>
      <p:ext uri="{BB962C8B-B14F-4D97-AF65-F5344CB8AC3E}">
        <p14:creationId xmlns:p14="http://schemas.microsoft.com/office/powerpoint/2010/main" xmlns="" val="4288876043"/>
      </p:ext>
    </p:extLst>
  </p:cSld>
  <p:clrMapOvr>
    <a:masterClrMapping/>
  </p:clrMapOvr>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lnDef>
      <a:spPr>
        <a:ln w="9525">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20979</TotalTime>
  <Words>706</Words>
  <Application>Microsoft Office PowerPoint</Application>
  <PresentationFormat>全屏显示(4:3)</PresentationFormat>
  <Paragraphs>164</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技巧</vt:lpstr>
      <vt:lpstr>AC自动机</vt:lpstr>
      <vt:lpstr>回顾trie与kmp</vt:lpstr>
      <vt:lpstr>KMP</vt:lpstr>
      <vt:lpstr>字符串精确匹配问题 </vt:lpstr>
      <vt:lpstr>例</vt:lpstr>
      <vt:lpstr>AC自动机简介</vt:lpstr>
      <vt:lpstr>AC自动机</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时间复杂度</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树链剖分及其应用</dc:title>
  <dc:creator>JiangYiyao</dc:creator>
  <cp:lastModifiedBy>abc</cp:lastModifiedBy>
  <cp:revision>601</cp:revision>
  <dcterms:created xsi:type="dcterms:W3CDTF">2012-05-24T11:26:28Z</dcterms:created>
  <dcterms:modified xsi:type="dcterms:W3CDTF">2020-05-16T03:56:55Z</dcterms:modified>
</cp:coreProperties>
</file>