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7" r:id="rId11"/>
    <p:sldId id="270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A6E22E"/>
    <a:srgbClr val="FD9720"/>
    <a:srgbClr val="F92672"/>
    <a:srgbClr val="FD9622"/>
    <a:srgbClr val="FD9530"/>
    <a:srgbClr val="F92472"/>
    <a:srgbClr val="AC7FFF"/>
    <a:srgbClr val="74705D"/>
    <a:srgbClr val="A6E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B9F0FF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gdgzoi.com/problem.php?cid=2302&amp;pid=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luogu.com.cn/problem/P27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欧拉图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Zxc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几笔画问题：配对起点与终点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0915" y="1691005"/>
            <a:ext cx="42195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hlinkClick r:id="rId1"/>
              </a:rPr>
              <a:t>小视野  </a:t>
            </a:r>
            <a:r>
              <a:rPr lang="en-US" altLang="zh-CN">
                <a:hlinkClick r:id="rId1"/>
              </a:rPr>
              <a:t>2302.4  </a:t>
            </a:r>
            <a:r>
              <a:rPr lang="zh-CN" altLang="en-US">
                <a:hlinkClick r:id="rId1"/>
              </a:rPr>
              <a:t>Ant Trip</a:t>
            </a:r>
            <a:endParaRPr lang="zh-CN" altLang="en-US">
              <a:hlinkClick r:id="rId1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/>
              <a:t>对于每一个连通块，如果没有度数为奇数的点，结果加上</a:t>
            </a:r>
            <a:r>
              <a:rPr lang="en-US" altLang="zh-CN"/>
              <a:t>1</a:t>
            </a:r>
            <a:r>
              <a:rPr lang="zh-CN" altLang="en-US"/>
              <a:t>。否则</a:t>
            </a:r>
            <a:r>
              <a:rPr lang="zh-CN" altLang="en-US">
                <a:sym typeface="+mn-ea"/>
              </a:rPr>
              <a:t>结果加上</a:t>
            </a:r>
            <a:r>
              <a:rPr lang="zh-CN" altLang="en-US">
                <a:sym typeface="+mn-ea"/>
              </a:rPr>
              <a:t>度数为奇数的点的个数</a:t>
            </a:r>
            <a:r>
              <a:rPr lang="en-US" altLang="zh-CN">
                <a:sym typeface="+mn-ea"/>
              </a:rPr>
              <a:t>/2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此题可用并查集求连通</a:t>
            </a:r>
            <a:r>
              <a:rPr lang="zh-CN" altLang="en-US">
                <a:sym typeface="+mn-ea"/>
              </a:rPr>
              <a:t>块。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96305" y="1455420"/>
            <a:ext cx="2837180" cy="5477510"/>
          </a:xfrm>
          <a:prstGeom prst="rect">
            <a:avLst/>
          </a:prstGeom>
          <a:solidFill>
            <a:srgbClr val="272822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#include&lt;bits/stdc++.h&gt;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using namespace std;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n,m;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d[101010];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cnt[101010];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bcj[101010];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findf(int x)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if(bcj[x]==x)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return x;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bcj[x]=findf(bcj[x]);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return bcj[x];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void merge(int a,int b)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int c=findf(a);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int d=findf(b);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bcj[c]=d;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main()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while(cin&gt;&gt;n&gt;&gt;m)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for(int i=1;i&lt;=n;i++)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  bcj[i]=i;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memset(d,0,sizeof(d));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memset(cnt,0,sizeof(cnt));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47150" y="1455420"/>
            <a:ext cx="3256280" cy="5477510"/>
          </a:xfrm>
          <a:prstGeom prst="rect">
            <a:avLst/>
          </a:prstGeom>
          <a:solidFill>
            <a:srgbClr val="272822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for(int i=1;i&lt;=m;i++)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int a,b;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cin&gt;&gt;a&gt;&gt;b;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merge(a,b);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d[a]++;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d[b]++;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for(int i=1;i&lt;=n;i++)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if(d[i]%2==1)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cnt[findf(i)]++;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int tot=0;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for(int i=1;i&lt;=n;i++)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if(bcj[i]==i &amp;&amp; d[i]!=0)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if(cnt[i]==0)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      tot+=1;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else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      tot+=cnt[i]/2;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cout&lt;&lt;tot&lt;&lt;endl;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5" grpId="0" animBg="1"/>
      <p:bldP spid="4" grpId="1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28750" y="2228850"/>
            <a:ext cx="1001776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r>
              <a:rPr lang="zh-CN" altLang="en-US" sz="1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！</a:t>
            </a:r>
            <a:endParaRPr lang="zh-CN" altLang="en-US" sz="15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欧拉回路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228090"/>
            <a:ext cx="10860405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500"/>
          </a:p>
          <a:p>
            <a:r>
              <a:rPr lang="zh-CN" altLang="en-US" sz="2500"/>
              <a:t>欧拉回路，是指一条经过</a:t>
            </a:r>
            <a:r>
              <a:rPr lang="zh-CN" altLang="en-US" sz="2500" b="1"/>
              <a:t>每一条边仅一次</a:t>
            </a:r>
            <a:r>
              <a:rPr lang="zh-CN" altLang="en-US" sz="2500"/>
              <a:t>，最后</a:t>
            </a:r>
            <a:r>
              <a:rPr lang="zh-CN" altLang="en-US" sz="2500" b="1"/>
              <a:t>回到起点</a:t>
            </a:r>
            <a:r>
              <a:rPr lang="zh-CN" altLang="en-US" sz="2500"/>
              <a:t>的路径（也就是回到起点的一笔画</a:t>
            </a:r>
            <a:r>
              <a:rPr lang="en-US" altLang="zh-CN" sz="2500"/>
              <a:t>)</a:t>
            </a:r>
            <a:r>
              <a:rPr lang="zh-CN" altLang="en-US" sz="2500"/>
              <a:t>。</a:t>
            </a:r>
            <a:r>
              <a:rPr lang="en-US" altLang="zh-CN" sz="2500"/>
              <a:t>存在欧拉回路的图，称为欧拉图</a:t>
            </a:r>
            <a:r>
              <a:rPr lang="zh-CN" altLang="en-US" sz="2500"/>
              <a:t>。</a:t>
            </a:r>
            <a:endParaRPr lang="zh-CN" altLang="en-US" sz="2500"/>
          </a:p>
          <a:p>
            <a:endParaRPr lang="zh-CN" altLang="en-US" sz="2500"/>
          </a:p>
          <a:p>
            <a:r>
              <a:rPr lang="zh-CN" altLang="en-US" sz="2500"/>
              <a:t>判定：</a:t>
            </a:r>
            <a:endParaRPr lang="zh-CN" altLang="en-US" sz="2500"/>
          </a:p>
          <a:p>
            <a:r>
              <a:rPr lang="en-US" altLang="zh-CN" sz="2500"/>
              <a:t>	</a:t>
            </a:r>
            <a:r>
              <a:rPr lang="zh-CN" altLang="en-US" sz="2500"/>
              <a:t>对于有向图：</a:t>
            </a:r>
            <a:endParaRPr lang="en-US" altLang="zh-CN" sz="2500"/>
          </a:p>
          <a:p>
            <a:r>
              <a:rPr lang="en-US" altLang="zh-CN" sz="2500"/>
              <a:t>		1.图G是连通的，不能有孤立的点存在。</a:t>
            </a:r>
            <a:endParaRPr lang="en-US" altLang="zh-CN" sz="2500"/>
          </a:p>
          <a:p>
            <a:r>
              <a:rPr lang="en-US" altLang="zh-CN" sz="2500"/>
              <a:t>		2.每个顶点的入度要等于出度。</a:t>
            </a:r>
            <a:endParaRPr lang="en-US" altLang="zh-CN" sz="2500"/>
          </a:p>
          <a:p>
            <a:r>
              <a:rPr lang="en-US" altLang="zh-CN" sz="2500"/>
              <a:t>	</a:t>
            </a:r>
            <a:r>
              <a:rPr lang="zh-CN" altLang="en-US" sz="2500"/>
              <a:t>对于无向图</a:t>
            </a:r>
            <a:r>
              <a:rPr lang="en-US" altLang="zh-CN" sz="2500"/>
              <a:t>：</a:t>
            </a:r>
            <a:endParaRPr lang="en-US" altLang="zh-CN" sz="2500"/>
          </a:p>
          <a:p>
            <a:r>
              <a:rPr lang="en-US" altLang="zh-CN" sz="2500"/>
              <a:t>		1.图G是连通的，不能有孤立的点存在。</a:t>
            </a:r>
            <a:endParaRPr lang="en-US" altLang="zh-CN" sz="2500"/>
          </a:p>
          <a:p>
            <a:r>
              <a:rPr lang="en-US" altLang="zh-CN" sz="2500"/>
              <a:t>		2.度数为奇数的点的个数为0。</a:t>
            </a:r>
            <a:endParaRPr lang="en-US" altLang="zh-CN" sz="2500"/>
          </a:p>
        </p:txBody>
      </p:sp>
      <p:pic>
        <p:nvPicPr>
          <p:cNvPr id="6" name="图片 5" descr="G:\ppt\graph (2).pnggraph (2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082280" y="2773680"/>
            <a:ext cx="4291330" cy="4227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欧拉路径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322705"/>
            <a:ext cx="102222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500"/>
          </a:p>
          <a:p>
            <a:r>
              <a:rPr lang="zh-CN" altLang="en-US" sz="2500"/>
              <a:t>欧拉路径</a:t>
            </a:r>
            <a:r>
              <a:rPr lang="en-US" altLang="zh-CN" sz="2500"/>
              <a:t>,</a:t>
            </a:r>
            <a:r>
              <a:rPr lang="zh-CN" altLang="en-US" sz="2500"/>
              <a:t>是指在一个图中</a:t>
            </a:r>
            <a:r>
              <a:rPr lang="en-US" altLang="zh-CN" sz="2500"/>
              <a:t>,</a:t>
            </a:r>
            <a:r>
              <a:rPr lang="zh-CN" altLang="en-US" sz="2500"/>
              <a:t>把</a:t>
            </a:r>
            <a:r>
              <a:rPr lang="zh-CN" altLang="en-US" sz="2500" b="1"/>
              <a:t>所有边</a:t>
            </a:r>
            <a:r>
              <a:rPr lang="en-US" altLang="zh-CN" sz="2500"/>
              <a:t>(</a:t>
            </a:r>
            <a:r>
              <a:rPr lang="zh-CN" altLang="en-US" sz="2500"/>
              <a:t>不是点</a:t>
            </a:r>
            <a:r>
              <a:rPr lang="en-US" altLang="zh-CN" sz="2500"/>
              <a:t>)</a:t>
            </a:r>
            <a:r>
              <a:rPr lang="zh-CN" altLang="en-US" sz="2500"/>
              <a:t>都经过</a:t>
            </a:r>
            <a:r>
              <a:rPr lang="zh-CN" altLang="en-US" sz="2500" b="1"/>
              <a:t>仅一次</a:t>
            </a:r>
            <a:r>
              <a:rPr lang="zh-CN" altLang="en-US" sz="2500"/>
              <a:t>，但</a:t>
            </a:r>
            <a:r>
              <a:rPr lang="zh-CN" altLang="en-US" sz="2500" b="1"/>
              <a:t>不一定回到起点</a:t>
            </a:r>
            <a:r>
              <a:rPr lang="zh-CN" altLang="en-US" sz="2500"/>
              <a:t>的路径</a:t>
            </a:r>
            <a:r>
              <a:rPr lang="en-US" altLang="zh-CN" sz="2500"/>
              <a:t>(</a:t>
            </a:r>
            <a:r>
              <a:rPr lang="zh-CN" altLang="en-US" sz="2500"/>
              <a:t>也叫一笔画</a:t>
            </a:r>
            <a:r>
              <a:rPr lang="en-US" altLang="zh-CN" sz="2500"/>
              <a:t>)</a:t>
            </a:r>
            <a:r>
              <a:rPr lang="zh-CN" altLang="en-US" sz="2500"/>
              <a:t>。</a:t>
            </a:r>
            <a:r>
              <a:rPr lang="en-US" altLang="zh-CN" sz="2500"/>
              <a:t>存在欧拉</a:t>
            </a:r>
            <a:r>
              <a:rPr lang="zh-CN" altLang="en-US" sz="2500"/>
              <a:t>路径</a:t>
            </a:r>
            <a:r>
              <a:rPr lang="en-US" altLang="zh-CN" sz="2500"/>
              <a:t>的图，称为</a:t>
            </a:r>
            <a:r>
              <a:rPr lang="zh-CN" altLang="en-US" sz="2500"/>
              <a:t>半</a:t>
            </a:r>
            <a:r>
              <a:rPr lang="en-US" altLang="zh-CN" sz="2500"/>
              <a:t>欧拉图</a:t>
            </a:r>
            <a:r>
              <a:rPr lang="zh-CN" altLang="en-US" sz="2500"/>
              <a:t>。</a:t>
            </a:r>
            <a:endParaRPr lang="zh-CN" altLang="en-US" sz="2500"/>
          </a:p>
          <a:p>
            <a:endParaRPr lang="zh-CN" altLang="en-US" sz="2500"/>
          </a:p>
          <a:p>
            <a:r>
              <a:rPr lang="zh-CN" altLang="en-US" sz="2500"/>
              <a:t>判定：</a:t>
            </a:r>
            <a:endParaRPr lang="zh-CN" altLang="en-US" sz="2500"/>
          </a:p>
          <a:p>
            <a:r>
              <a:rPr lang="en-US" altLang="zh-CN" sz="2500">
                <a:sym typeface="+mn-ea"/>
              </a:rPr>
              <a:t>	</a:t>
            </a:r>
            <a:r>
              <a:rPr lang="zh-CN" altLang="en-US" sz="2500">
                <a:sym typeface="+mn-ea"/>
              </a:rPr>
              <a:t>对于有向图：</a:t>
            </a:r>
            <a:endParaRPr lang="zh-CN" altLang="en-US" sz="2500"/>
          </a:p>
          <a:p>
            <a:r>
              <a:rPr lang="en-US" altLang="zh-CN" sz="2500"/>
              <a:t>		</a:t>
            </a:r>
            <a:r>
              <a:rPr lang="zh-CN" altLang="en-US" sz="2500"/>
              <a:t>1.图G是连通的，不能有孤立的点存在。</a:t>
            </a:r>
            <a:endParaRPr lang="zh-CN" altLang="en-US" sz="2500"/>
          </a:p>
          <a:p>
            <a:r>
              <a:rPr lang="en-US" altLang="zh-CN" sz="2500"/>
              <a:t>		</a:t>
            </a:r>
            <a:r>
              <a:rPr lang="zh-CN" altLang="en-US" sz="2500"/>
              <a:t>2.存在两个顶点，其入度不等于出度，其中一点出度比入度</a:t>
            </a:r>
            <a:r>
              <a:rPr lang="en-US" altLang="zh-CN" sz="2500"/>
              <a:t>		</a:t>
            </a:r>
            <a:r>
              <a:rPr lang="zh-CN" altLang="en-US" sz="2500"/>
              <a:t>大1，为路径起点，另一点入度比出度大1，为路径的终点</a:t>
            </a:r>
            <a:endParaRPr lang="zh-CN" altLang="en-US" sz="2500"/>
          </a:p>
          <a:p>
            <a:r>
              <a:rPr lang="en-US" altLang="zh-CN" sz="2500">
                <a:sym typeface="+mn-ea"/>
              </a:rPr>
              <a:t>	</a:t>
            </a:r>
            <a:r>
              <a:rPr lang="zh-CN" altLang="en-US" sz="2500">
                <a:sym typeface="+mn-ea"/>
              </a:rPr>
              <a:t>对于无</a:t>
            </a:r>
            <a:r>
              <a:rPr lang="zh-CN" altLang="en-US" sz="2500">
                <a:sym typeface="+mn-ea"/>
              </a:rPr>
              <a:t>向图：</a:t>
            </a:r>
            <a:endParaRPr lang="zh-CN" altLang="en-US" sz="2500"/>
          </a:p>
          <a:p>
            <a:r>
              <a:rPr lang="en-US" altLang="zh-CN" sz="2500"/>
              <a:t>		</a:t>
            </a:r>
            <a:r>
              <a:rPr lang="zh-CN" altLang="en-US" sz="2500"/>
              <a:t>1.图G是连通的，不能有孤立的点存在。</a:t>
            </a:r>
            <a:endParaRPr lang="zh-CN" altLang="en-US" sz="2500"/>
          </a:p>
          <a:p>
            <a:r>
              <a:rPr lang="en-US" altLang="zh-CN" sz="2500"/>
              <a:t>		</a:t>
            </a:r>
            <a:r>
              <a:rPr lang="zh-CN" altLang="en-US" sz="2500"/>
              <a:t>2.度数为奇数的点的个数为2，并且这两个点一定是路径的</a:t>
            </a:r>
            <a:r>
              <a:rPr lang="en-US" altLang="zh-CN" sz="2500"/>
              <a:t>		</a:t>
            </a:r>
            <a:r>
              <a:rPr lang="zh-CN" altLang="en-US" sz="2500"/>
              <a:t>起点和终点。</a:t>
            </a:r>
            <a:endParaRPr lang="zh-CN" altLang="en-US" sz="2500"/>
          </a:p>
        </p:txBody>
      </p:sp>
      <p:pic>
        <p:nvPicPr>
          <p:cNvPr id="4" name="图片 3" descr="graph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2525" y="3876040"/>
            <a:ext cx="222885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怎么求？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1865" y="1463040"/>
            <a:ext cx="986917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/>
              <a:t>1:</a:t>
            </a:r>
            <a:r>
              <a:rPr lang="zh-CN" altLang="en-US" sz="2500"/>
              <a:t>找到起点</a:t>
            </a:r>
            <a:endParaRPr lang="zh-CN" altLang="en-US" sz="2500"/>
          </a:p>
          <a:p>
            <a:r>
              <a:rPr lang="en-US" altLang="zh-CN" sz="2500"/>
              <a:t>2:</a:t>
            </a:r>
            <a:r>
              <a:rPr lang="zh-CN" altLang="en-US" sz="2500"/>
              <a:t>开一个栈</a:t>
            </a:r>
            <a:r>
              <a:rPr lang="en-US" altLang="zh-CN" sz="2500"/>
              <a:t>,</a:t>
            </a:r>
            <a:r>
              <a:rPr lang="zh-CN" altLang="en-US" sz="2500"/>
              <a:t>从起点进行</a:t>
            </a:r>
            <a:r>
              <a:rPr lang="en-US" altLang="zh-CN" sz="2500"/>
              <a:t>dfs,</a:t>
            </a:r>
            <a:r>
              <a:rPr lang="zh-CN" altLang="en-US" sz="2500"/>
              <a:t>每次选一条没有走过的边继续走</a:t>
            </a:r>
            <a:r>
              <a:rPr lang="en-US" altLang="zh-CN" sz="2500"/>
              <a:t>,</a:t>
            </a:r>
            <a:r>
              <a:rPr lang="zh-CN" altLang="en-US" sz="2500"/>
              <a:t>并在往回走时把节点入栈。</a:t>
            </a:r>
            <a:endParaRPr lang="zh-CN" altLang="en-US" sz="2500"/>
          </a:p>
          <a:p>
            <a:r>
              <a:rPr lang="en-US" altLang="zh-CN" sz="2500"/>
              <a:t>3:</a:t>
            </a:r>
            <a:r>
              <a:rPr lang="zh-CN" altLang="en-US" sz="2500"/>
              <a:t>把节点一个个从栈中弹出</a:t>
            </a:r>
            <a:r>
              <a:rPr lang="en-US" altLang="zh-CN" sz="2500"/>
              <a:t>,</a:t>
            </a:r>
            <a:r>
              <a:rPr lang="zh-CN" altLang="en-US" sz="2500"/>
              <a:t>即为所求路径。（最后弹出的</a:t>
            </a:r>
            <a:r>
              <a:rPr lang="zh-CN" altLang="en-US" sz="2500"/>
              <a:t>节点为终点</a:t>
            </a:r>
            <a:r>
              <a:rPr lang="zh-CN" altLang="en-US" sz="2500"/>
              <a:t>）</a:t>
            </a:r>
            <a:endParaRPr lang="zh-CN" altLang="en-US" sz="2500"/>
          </a:p>
          <a:p>
            <a:r>
              <a:rPr lang="zh-CN" altLang="en-US" sz="2500"/>
              <a:t> </a:t>
            </a:r>
            <a:endParaRPr lang="zh-CN" altLang="en-US" sz="2500"/>
          </a:p>
          <a:p>
            <a:r>
              <a:rPr lang="zh-CN" altLang="en-US" sz="2500"/>
              <a:t>此算法在有欧拉回路时会找到欧拉回路，否则如果有欧拉路径时</a:t>
            </a:r>
            <a:r>
              <a:rPr lang="zh-CN" altLang="en-US" sz="2500"/>
              <a:t>会找到欧拉路径。</a:t>
            </a:r>
            <a:endParaRPr lang="zh-CN" altLang="en-US" sz="2500"/>
          </a:p>
        </p:txBody>
      </p:sp>
      <p:sp>
        <p:nvSpPr>
          <p:cNvPr id="4" name="文本框 3"/>
          <p:cNvSpPr txBox="1"/>
          <p:nvPr/>
        </p:nvSpPr>
        <p:spPr>
          <a:xfrm>
            <a:off x="6631940" y="3785235"/>
            <a:ext cx="5579110" cy="3107690"/>
          </a:xfrm>
          <a:prstGeom prst="rect">
            <a:avLst/>
          </a:prstGeom>
          <a:solidFill>
            <a:srgbClr val="282923"/>
          </a:solidFill>
        </p:spPr>
        <p:txBody>
          <a:bodyPr wrap="none" rtlCol="0">
            <a:spAutoFit/>
          </a:bodyPr>
          <a:p>
            <a:pPr algn="l"/>
            <a:r>
              <a:rPr lang="zh-CN" altLang="en-US" sz="1400" i="1">
                <a:solidFill>
                  <a:srgbClr val="67D8EF"/>
                </a:solidFill>
                <a:latin typeface="Consolas" panose="020B0609020204030204" charset="0"/>
                <a:cs typeface="Consolas" panose="020B0609020204030204" charset="0"/>
              </a:rPr>
              <a:t>void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A6E22E"/>
                </a:solidFill>
                <a:latin typeface="Consolas" panose="020B0609020204030204" charset="0"/>
                <a:cs typeface="Consolas" panose="020B0609020204030204" charset="0"/>
              </a:rPr>
              <a:t>dfs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1400" i="1">
                <a:solidFill>
                  <a:srgbClr val="67D8EF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u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1400">
                <a:solidFill>
                  <a:srgbClr val="74705D"/>
                </a:solidFill>
                <a:latin typeface="Consolas" panose="020B0609020204030204" charset="0"/>
                <a:cs typeface="Consolas" panose="020B0609020204030204" charset="0"/>
              </a:rPr>
              <a:t>//邻接矩阵存图版本</a:t>
            </a:r>
            <a:endParaRPr lang="zh-CN" altLang="en-US" sz="1400">
              <a:solidFill>
                <a:srgbClr val="74705D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1400">
                <a:solidFill>
                  <a:srgbClr val="F92672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1400" i="1">
                <a:solidFill>
                  <a:srgbClr val="67D8EF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v</a:t>
            </a:r>
            <a:r>
              <a:rPr lang="zh-CN" altLang="en-US" sz="1400">
                <a:solidFill>
                  <a:srgbClr val="F92672"/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 sz="1400">
                <a:solidFill>
                  <a:srgbClr val="AC7FF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v</a:t>
            </a:r>
            <a:r>
              <a:rPr lang="zh-CN" altLang="en-US" sz="1400">
                <a:solidFill>
                  <a:srgbClr val="F92672"/>
                </a:solidFill>
                <a:latin typeface="Consolas" panose="020B0609020204030204" charset="0"/>
                <a:cs typeface="Consolas" panose="020B0609020204030204" charset="0"/>
              </a:rPr>
              <a:t>&lt;=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v</a:t>
            </a:r>
            <a:r>
              <a:rPr lang="zh-CN" altLang="en-US" sz="1400">
                <a:solidFill>
                  <a:srgbClr val="F92672"/>
                </a:solidFill>
                <a:latin typeface="Consolas" panose="020B0609020204030204" charset="0"/>
                <a:cs typeface="Consolas" panose="020B0609020204030204" charset="0"/>
              </a:rPr>
              <a:t>++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lang="zh-CN" altLang="en-US" sz="1400">
                <a:solidFill>
                  <a:srgbClr val="FD9530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   </a:t>
            </a:r>
            <a:r>
              <a:rPr lang="zh-CN" altLang="en-US" sz="1400">
                <a:solidFill>
                  <a:srgbClr val="F92472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t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u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v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 </a:t>
            </a:r>
            <a:r>
              <a:rPr lang="zh-CN" altLang="en-US" sz="1400">
                <a:solidFill>
                  <a:srgbClr val="FD953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{</a:t>
            </a:r>
            <a:endParaRPr lang="zh-CN" altLang="en-US" sz="1400">
              <a:solidFill>
                <a:srgbClr val="FD953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           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t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u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v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zh-CN" altLang="en-US" sz="1400">
                <a:solidFill>
                  <a:srgbClr val="F92672"/>
                </a:solidFill>
                <a:latin typeface="Consolas" panose="020B0609020204030204" charset="0"/>
                <a:cs typeface="Consolas" panose="020B0609020204030204" charset="0"/>
              </a:rPr>
              <a:t>--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           </a:t>
            </a:r>
            <a:r>
              <a:rPr lang="zh-CN" altLang="en-US" sz="1400">
                <a:solidFill>
                  <a:srgbClr val="74705D"/>
                </a:solidFill>
                <a:latin typeface="Consolas" panose="020B0609020204030204" charset="0"/>
                <a:cs typeface="Consolas" panose="020B0609020204030204" charset="0"/>
              </a:rPr>
              <a:t>//如果是有向图,还须加上t[v][u]--;</a:t>
            </a:r>
            <a:endParaRPr lang="zh-CN" altLang="en-US" sz="1400">
              <a:solidFill>
                <a:srgbClr val="74705D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           </a:t>
            </a:r>
            <a:r>
              <a:rPr lang="zh-CN" altLang="en-US" sz="1400">
                <a:solidFill>
                  <a:srgbClr val="A6E22E"/>
                </a:solidFill>
                <a:latin typeface="Consolas" panose="020B0609020204030204" charset="0"/>
                <a:cs typeface="Consolas" panose="020B0609020204030204" charset="0"/>
              </a:rPr>
              <a:t>dfs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v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   </a:t>
            </a:r>
            <a:r>
              <a:rPr lang="zh-CN" altLang="en-US" sz="1400">
                <a:solidFill>
                  <a:srgbClr val="FD953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solidFill>
                <a:srgbClr val="FD953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solidFill>
                <a:srgbClr val="FD953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st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zh-CN" altLang="en-US" sz="1400">
                <a:solidFill>
                  <a:srgbClr val="A6E22E"/>
                </a:solidFill>
                <a:latin typeface="Consolas" panose="020B0609020204030204" charset="0"/>
                <a:cs typeface="Consolas" panose="020B0609020204030204" charset="0"/>
              </a:rPr>
              <a:t>push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zh-CN" altLang="en-US" sz="1400">
                <a:solidFill>
                  <a:srgbClr val="FD9720"/>
                </a:solidFill>
                <a:latin typeface="Consolas" panose="020B0609020204030204" charset="0"/>
                <a:cs typeface="Consolas" panose="020B0609020204030204" charset="0"/>
              </a:rPr>
              <a:t>u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zh-CN" altLang="en-US" sz="140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1400">
              <a:solidFill>
                <a:schemeClr val="bg1">
                  <a:lumMod val="9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看看下面这张图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 descr="graph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1765" y="2169795"/>
            <a:ext cx="33337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2425" y="490855"/>
            <a:ext cx="828675" cy="598551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670" y="248285"/>
            <a:ext cx="1347470" cy="57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1100" y="82232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pic>
        <p:nvPicPr>
          <p:cNvPr id="2" name="图片 1" descr="graph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2635" y="1132840"/>
            <a:ext cx="2400300" cy="2510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2080" y="677545"/>
            <a:ext cx="287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找到起点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14" name="图片 13" descr="graph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3940" y="1045845"/>
            <a:ext cx="2484120" cy="25977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92750" y="67754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r>
              <a:rPr lang="en-US" altLang="zh-CN"/>
              <a:t>DFS</a:t>
            </a:r>
            <a:endParaRPr lang="en-US" altLang="zh-CN"/>
          </a:p>
        </p:txBody>
      </p:sp>
      <p:pic>
        <p:nvPicPr>
          <p:cNvPr id="16" name="图片 15" descr="graph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2265" y="1132840"/>
            <a:ext cx="2438400" cy="25501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032875" y="677545"/>
            <a:ext cx="92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走到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18" name="图片 17" descr="graph3 - 副本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1185" y="3980180"/>
            <a:ext cx="2571750" cy="26892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767965" y="3643630"/>
            <a:ext cx="92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走到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20" name="图片 19" descr="C:\Users\Administrator\Desktop\graph3 - 副本 - 副本.pnggraph3 - 副本 - 副本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932680" y="4015105"/>
            <a:ext cx="2624455" cy="274383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499100" y="3297555"/>
            <a:ext cx="2557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en-US"/>
              <a:t>走到</a:t>
            </a:r>
            <a:r>
              <a:rPr lang="en-US" altLang="zh-CN"/>
              <a:t>1</a:t>
            </a:r>
            <a:r>
              <a:rPr lang="zh-CN" altLang="en-US"/>
              <a:t>（深色表示走过两次）。注意到每个节点可以多次经过。</a:t>
            </a:r>
            <a:endParaRPr lang="zh-CN" altLang="en-US"/>
          </a:p>
        </p:txBody>
      </p:sp>
      <p:pic>
        <p:nvPicPr>
          <p:cNvPr id="22" name="图片 21" descr="graph3 - 副本 - 副本 - 副本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6245" y="4015105"/>
            <a:ext cx="2505710" cy="26200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032875" y="3760470"/>
            <a:ext cx="92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走到</a:t>
            </a:r>
            <a:r>
              <a:rPr lang="en-US" altLang="zh-CN"/>
              <a:t>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4" grpId="1" animBg="1"/>
      <p:bldP spid="5" grpId="1" animBg="1"/>
      <p:bldP spid="7" grpId="1"/>
      <p:bldP spid="3" grpId="0"/>
      <p:bldP spid="3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2425" y="490855"/>
            <a:ext cx="828675" cy="598551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670" y="248285"/>
            <a:ext cx="1347470" cy="57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1100" y="82232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pic>
        <p:nvPicPr>
          <p:cNvPr id="24" name="图片 23" descr="graph3 - 副本 - 副本 - 副本 - 副本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5775" y="822325"/>
            <a:ext cx="2660650" cy="278257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48915" y="568325"/>
            <a:ext cx="92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走到</a:t>
            </a:r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26" name="图片 25" descr="graph3 - 副本 - 副本 - 副本 - 副本 - 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9805" y="936625"/>
            <a:ext cx="2612390" cy="273240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631815" y="568325"/>
            <a:ext cx="92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8.</a:t>
            </a:r>
            <a:r>
              <a:rPr lang="zh-CN" altLang="en-US"/>
              <a:t>走到</a:t>
            </a:r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28" name="图片 27" descr="graph3 - 副本 - 副本 - 副本 - 副本 - 副本 - 副本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305" y="986790"/>
            <a:ext cx="2564130" cy="268160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822055" y="618490"/>
            <a:ext cx="929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9.</a:t>
            </a:r>
            <a:r>
              <a:rPr lang="zh-CN" altLang="en-US"/>
              <a:t>走到</a:t>
            </a:r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30" name="图片 29" descr="graph3 - 副本 - 副本 - 副本 - 副本 - 副本 - 副本 - 副本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7510" y="3867785"/>
            <a:ext cx="2837180" cy="296672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691130" y="3499485"/>
            <a:ext cx="1044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10.</a:t>
            </a:r>
            <a:r>
              <a:rPr lang="zh-CN" altLang="en-US"/>
              <a:t>走到</a:t>
            </a:r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33" name="图片 32" descr="graph3 - 副本 - 副本 - 副本 - 副本 - 副本 - 副本 - 副本 - 副本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9805" y="3867785"/>
            <a:ext cx="2826385" cy="295592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002530" y="3433445"/>
            <a:ext cx="2873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11.5</a:t>
            </a:r>
            <a:r>
              <a:rPr lang="zh-CN" altLang="en-US"/>
              <a:t>旁边所有边都用过了，</a:t>
            </a:r>
            <a:endParaRPr lang="en-US" altLang="zh-CN"/>
          </a:p>
          <a:p>
            <a:r>
              <a:rPr lang="zh-CN" altLang="en-US"/>
              <a:t>所以把</a:t>
            </a:r>
            <a:r>
              <a:rPr lang="en-US" altLang="zh-CN"/>
              <a:t>5</a:t>
            </a:r>
            <a:r>
              <a:rPr lang="zh-CN" altLang="en-US"/>
              <a:t>入栈后回到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19100" y="6035040"/>
            <a:ext cx="694690" cy="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/>
              <a:t>    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0845800" y="5615940"/>
            <a:ext cx="29597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0"/>
              <a:t>......</a:t>
            </a:r>
            <a:endParaRPr lang="en-US" altLang="zh-CN" sz="5000"/>
          </a:p>
        </p:txBody>
      </p:sp>
      <p:pic>
        <p:nvPicPr>
          <p:cNvPr id="2" name="图片 1" descr="G:\ppt\graph3 - 副本 - 副本 - 副本 - 副本 - 副本 - 副本 - 副本 - 副本 - 副本.pnggraph3 - 副本 - 副本 - 副本 - 副本 - 副本 - 副本 - 副本 - 副本 - 副本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894320" y="3872865"/>
            <a:ext cx="2832100" cy="29610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13445" y="3433445"/>
            <a:ext cx="2873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12.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旁边所有边都用过了，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所以把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入栈后回到</a:t>
            </a:r>
            <a:r>
              <a:rPr lang="en-US">
                <a:sym typeface="+mn-ea"/>
              </a:rPr>
              <a:t>3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419735" y="5743575"/>
            <a:ext cx="69405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    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/>
      <p:bldP spid="4" grpId="1" animBg="1"/>
      <p:bldP spid="5" grpId="1" animBg="1"/>
      <p:bldP spid="7" grpId="1"/>
      <p:bldP spid="25" grpId="0"/>
      <p:bldP spid="25" grpId="1"/>
      <p:bldP spid="27" grpId="0"/>
      <p:bldP spid="27" grpId="1"/>
      <p:bldP spid="29" grpId="0"/>
      <p:bldP spid="29" grpId="1"/>
      <p:bldP spid="31" grpId="0"/>
      <p:bldP spid="31" grpId="1"/>
      <p:bldP spid="34" grpId="0"/>
      <p:bldP spid="36" grpId="0" animBg="1"/>
      <p:bldP spid="34" grpId="1"/>
      <p:bldP spid="36" grpId="1" animBg="1"/>
      <p:bldP spid="37" grpId="0"/>
      <p:bldP spid="37" grpId="1"/>
      <p:bldP spid="3" grpId="0"/>
      <p:bldP spid="6" grpId="0" animBg="1"/>
      <p:bldP spid="3" grpId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2425" y="490855"/>
            <a:ext cx="828675" cy="597408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670" y="248285"/>
            <a:ext cx="1347470" cy="57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1100" y="82232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栈</a:t>
            </a:r>
            <a:endParaRPr lang="zh-CN" altLang="en-US"/>
          </a:p>
        </p:txBody>
      </p:sp>
      <p:pic>
        <p:nvPicPr>
          <p:cNvPr id="2" name="图片 1" descr="graph3 - 副本 - 副本 - 副本 - 副本 - 副本 - 副本 - 副本 - 副本 (2)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4875" y="988695"/>
            <a:ext cx="2668270" cy="2790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16885" y="620395"/>
            <a:ext cx="1044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18.</a:t>
            </a:r>
            <a:r>
              <a:rPr lang="zh-CN" altLang="en-US"/>
              <a:t>回到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21245" y="545465"/>
            <a:ext cx="2762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19.1</a:t>
            </a:r>
            <a:r>
              <a:rPr lang="zh-CN" altLang="en-US">
                <a:sym typeface="+mn-ea"/>
              </a:rPr>
              <a:t>旁边所有边都用过了，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所以把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入栈后退出</a:t>
            </a:r>
            <a:r>
              <a:rPr lang="en-US" altLang="zh-CN">
                <a:sym typeface="+mn-ea"/>
              </a:rPr>
              <a:t>DFS</a:t>
            </a:r>
            <a:endParaRPr lang="en-US" altLang="zh-CN">
              <a:sym typeface="+mn-ea"/>
            </a:endParaRPr>
          </a:p>
        </p:txBody>
      </p:sp>
      <p:pic>
        <p:nvPicPr>
          <p:cNvPr id="9" name="图片 8" descr="graph3 - 副本 - 副本 - 副本 - 副本 - 副本 - 副本 - 副本 - 副本 (2) - 副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0265" y="1190625"/>
            <a:ext cx="2663825" cy="2786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61360" y="4506595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看看栈中的元素吧。</a:t>
            </a:r>
            <a:endParaRPr lang="zh-CN" altLang="en-US"/>
          </a:p>
          <a:p>
            <a:r>
              <a:rPr lang="en-US" altLang="zh-CN"/>
              <a:t>1-&gt;2-&gt;3-&gt;1-&gt;6-&gt;5-&gt;3-&gt;4-&gt;5</a:t>
            </a:r>
            <a:endParaRPr lang="en-US" altLang="zh-CN"/>
          </a:p>
          <a:p>
            <a:r>
              <a:rPr lang="zh-CN" altLang="en-US"/>
              <a:t>正好组成了条欧拉路径。</a:t>
            </a:r>
            <a:endParaRPr lang="zh-CN" altLang="en-US"/>
          </a:p>
          <a:p>
            <a:r>
              <a:rPr lang="zh-CN" altLang="en-US"/>
              <a:t>其实不一定全部点都是最后弹出的，比如第二页的图。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9735" y="4091305"/>
            <a:ext cx="694690" cy="23069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2</a:t>
            </a:r>
            <a:endParaRPr lang="en-US" altLang="zh-CN"/>
          </a:p>
          <a:p>
            <a:r>
              <a:rPr lang="en-US" altLang="zh-CN">
                <a:sym typeface="+mn-ea"/>
              </a:rPr>
              <a:t>    3</a:t>
            </a:r>
            <a:endParaRPr lang="en-US" altLang="zh-CN"/>
          </a:p>
          <a:p>
            <a:r>
              <a:rPr lang="en-US" altLang="zh-CN">
                <a:sym typeface="+mn-ea"/>
              </a:rPr>
              <a:t>    1</a:t>
            </a:r>
            <a:endParaRPr lang="en-US" altLang="zh-CN"/>
          </a:p>
          <a:p>
            <a:r>
              <a:rPr lang="en-US" altLang="zh-CN">
                <a:sym typeface="+mn-ea"/>
              </a:rPr>
              <a:t>    6</a:t>
            </a:r>
            <a:endParaRPr lang="en-US" altLang="zh-CN"/>
          </a:p>
          <a:p>
            <a:r>
              <a:rPr lang="en-US" altLang="zh-CN">
                <a:sym typeface="+mn-ea"/>
              </a:rPr>
              <a:t>    5</a:t>
            </a:r>
            <a:endParaRPr lang="en-US" altLang="zh-CN"/>
          </a:p>
          <a:p>
            <a:r>
              <a:rPr lang="en-US" altLang="zh-CN">
                <a:sym typeface="+mn-ea"/>
              </a:rPr>
              <a:t>    3</a:t>
            </a:r>
            <a:endParaRPr lang="en-US" altLang="zh-CN"/>
          </a:p>
          <a:p>
            <a:r>
              <a:rPr lang="en-US" altLang="zh-CN">
                <a:sym typeface="+mn-ea"/>
              </a:rPr>
              <a:t>    4</a:t>
            </a:r>
            <a:endParaRPr lang="en-US" altLang="zh-CN"/>
          </a:p>
          <a:p>
            <a:r>
              <a:rPr lang="en-US" altLang="zh-CN">
                <a:sym typeface="+mn-ea"/>
              </a:rPr>
              <a:t>    5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19100" y="3813810"/>
            <a:ext cx="694690" cy="25844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2</a:t>
            </a:r>
            <a:endParaRPr lang="en-US" altLang="zh-CN"/>
          </a:p>
          <a:p>
            <a:r>
              <a:rPr lang="en-US" altLang="zh-CN">
                <a:sym typeface="+mn-ea"/>
              </a:rPr>
              <a:t>    3</a:t>
            </a:r>
            <a:endParaRPr lang="en-US" altLang="zh-CN"/>
          </a:p>
          <a:p>
            <a:r>
              <a:rPr lang="en-US" altLang="zh-CN">
                <a:sym typeface="+mn-ea"/>
              </a:rPr>
              <a:t>    1</a:t>
            </a:r>
            <a:endParaRPr lang="en-US" altLang="zh-CN"/>
          </a:p>
          <a:p>
            <a:r>
              <a:rPr lang="en-US" altLang="zh-CN">
                <a:sym typeface="+mn-ea"/>
              </a:rPr>
              <a:t>    6</a:t>
            </a:r>
            <a:endParaRPr lang="en-US" altLang="zh-CN"/>
          </a:p>
          <a:p>
            <a:r>
              <a:rPr lang="en-US" altLang="zh-CN">
                <a:sym typeface="+mn-ea"/>
              </a:rPr>
              <a:t>    5</a:t>
            </a:r>
            <a:endParaRPr lang="en-US" altLang="zh-CN"/>
          </a:p>
          <a:p>
            <a:r>
              <a:rPr lang="en-US" altLang="zh-CN">
                <a:sym typeface="+mn-ea"/>
              </a:rPr>
              <a:t>    3</a:t>
            </a:r>
            <a:endParaRPr lang="en-US" altLang="zh-CN"/>
          </a:p>
          <a:p>
            <a:r>
              <a:rPr lang="en-US" altLang="zh-CN">
                <a:sym typeface="+mn-ea"/>
              </a:rPr>
              <a:t>    4</a:t>
            </a:r>
            <a:endParaRPr lang="en-US" altLang="zh-CN"/>
          </a:p>
          <a:p>
            <a:r>
              <a:rPr lang="en-US" altLang="zh-CN">
                <a:sym typeface="+mn-ea"/>
              </a:rPr>
              <a:t>    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7" grpId="0"/>
      <p:bldP spid="4" grpId="0" animBg="1"/>
      <p:bldP spid="7" grpId="1"/>
      <p:bldP spid="4" grpId="1" animBg="1"/>
      <p:bldP spid="10" grpId="0" animBg="1"/>
      <p:bldP spid="10" grpId="1" animBg="1"/>
      <p:bldP spid="3" grpId="0"/>
      <p:bldP spid="3" grpId="1"/>
      <p:bldP spid="8" grpId="0"/>
      <p:bldP spid="15" grpId="0" bldLvl="0" animBg="1"/>
      <p:bldP spid="8" grpId="1"/>
      <p:bldP spid="15" grpId="1" animBg="1"/>
      <p:bldP spid="12" grpId="0"/>
      <p:bldP spid="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8850" y="1277620"/>
            <a:ext cx="40906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1" action="ppaction://hlinkfile"/>
              </a:rPr>
              <a:t>洛谷P2731 骑马修栅栏 Riding the Fences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找到最小的开始节点，从它开始</a:t>
            </a:r>
            <a:r>
              <a:rPr lang="en-US" altLang="zh-CN"/>
              <a:t>dfs</a:t>
            </a:r>
            <a:endParaRPr lang="en-US" altLang="zh-CN"/>
          </a:p>
          <a:p>
            <a:pPr algn="l"/>
            <a:r>
              <a:rPr lang="zh-CN" altLang="en-US"/>
              <a:t>因为字典序要小，所以每次尽量选</a:t>
            </a:r>
            <a:endParaRPr lang="zh-CN" altLang="en-US"/>
          </a:p>
          <a:p>
            <a:pPr algn="l"/>
            <a:r>
              <a:rPr lang="zh-CN" altLang="en-US"/>
              <a:t>编号小的节点。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98920" y="-2540"/>
            <a:ext cx="2557780" cy="6862445"/>
          </a:xfrm>
          <a:prstGeom prst="rect">
            <a:avLst/>
          </a:prstGeom>
          <a:solidFill>
            <a:srgbClr val="272822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#include&lt;bits/stdc++.h&gt;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using namespace std;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n,m;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t[2000][2000];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stack&lt;int&gt; st;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bool b[2000][2000];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d[2000];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void dfs(int u)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for(int v=1;v&lt;=n;v++)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if(t[u][v]==0)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        continue;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t[u][v]--;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t[v][u]--;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dfs(v);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st.push(u);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 main()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n=-1;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cin&gt;&gt;m;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for(int i=1;i&lt;=m;i++)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int x,y;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cin&gt;&gt;x&gt;&gt;y;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n=max(max(x,n),y);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d[x]++;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d[y]++;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t[x][y]++;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t[y][x]++;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bool flag=0;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for(int i=1;i&lt;=n;i++)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if(d[i]%2==1)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        dfs(i);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        flag=1;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        break;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7190" y="-2540"/>
            <a:ext cx="2929255" cy="6862445"/>
          </a:xfrm>
          <a:prstGeom prst="rect">
            <a:avLst/>
          </a:prstGeom>
          <a:solidFill>
            <a:srgbClr val="272822"/>
          </a:solidFill>
        </p:spPr>
        <p:txBody>
          <a:bodyPr wrap="square" rtlCol="0">
            <a:spAutoFit/>
          </a:bodyPr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if(!flag)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for(int i=1;i&lt;=n;i++)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if(d[i]!=0)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        dfs(i);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        break;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while(!st.empty())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{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cout&lt;&lt;st.top()&lt;&lt;endl;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    st.pop();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8850" y="346710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/>
              <a:t>模板题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0"/>
      <p:bldP spid="5" grpId="1"/>
      <p:bldP spid="3" grpId="0" animBg="1"/>
      <p:bldP spid="4" grpId="0" animBg="1"/>
      <p:bldP spid="3" grpId="1" animBg="1"/>
      <p:bldP spid="4" grpId="1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3834</Words>
  <Application>WPS 演示</Application>
  <PresentationFormat>宽屏</PresentationFormat>
  <Paragraphs>300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Consolas</vt:lpstr>
      <vt:lpstr>微软雅黑</vt:lpstr>
      <vt:lpstr>Calibri</vt:lpstr>
      <vt:lpstr>Arial Unicode MS</vt:lpstr>
      <vt:lpstr>Office 主题</vt:lpstr>
      <vt:lpstr>欧拉图</vt:lpstr>
      <vt:lpstr>欧拉回路</vt:lpstr>
      <vt:lpstr>欧拉路径</vt:lpstr>
      <vt:lpstr>怎么求？</vt:lpstr>
      <vt:lpstr>看看下面这张图:</vt:lpstr>
      <vt:lpstr>PowerPoint 演示文稿</vt:lpstr>
      <vt:lpstr>PowerPoint 演示文稿</vt:lpstr>
      <vt:lpstr>PowerPoint 演示文稿</vt:lpstr>
      <vt:lpstr>PowerPoint 演示文稿</vt:lpstr>
      <vt:lpstr>几笔画问题：配对起点与终点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26</cp:revision>
  <dcterms:created xsi:type="dcterms:W3CDTF">2019-11-18T10:08:00Z</dcterms:created>
  <dcterms:modified xsi:type="dcterms:W3CDTF">2019-12-10T03:14:41Z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