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B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4400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拓扑排序</a:t>
            </a:r>
            <a:br>
              <a:rPr lang="zh-CN" altLang="en-US"/>
            </a:br>
            <a:r>
              <a:rPr lang="zh-CN" altLang="en-US"/>
              <a:t>topological-sort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byZxx200611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4400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260" y="168910"/>
            <a:ext cx="10515600" cy="1325563"/>
          </a:xfrm>
        </p:spPr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1170" y="1494790"/>
            <a:ext cx="21361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也是图片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总体复杂度Θ</a:t>
            </a:r>
            <a:r>
              <a:rPr lang="en-US" altLang="zh-CN"/>
              <a:t>(nlogn)</a:t>
            </a:r>
            <a:endParaRPr lang="en-US" altLang="zh-CN"/>
          </a:p>
          <a:p>
            <a:pPr algn="l"/>
            <a:r>
              <a:rPr lang="zh-CN" altLang="en-US"/>
              <a:t>又快</a:t>
            </a:r>
            <a:r>
              <a:rPr lang="zh-CN" altLang="en-US"/>
              <a:t>又短又好写</a:t>
            </a:r>
            <a:endParaRPr lang="zh-CN" altLang="en-US"/>
          </a:p>
        </p:txBody>
      </p:sp>
      <p:pic>
        <p:nvPicPr>
          <p:cNvPr id="5" name="图片 4" descr="捕获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215" y="528320"/>
            <a:ext cx="7277100" cy="5800725"/>
          </a:xfrm>
          <a:prstGeom prst="rect">
            <a:avLst/>
          </a:prstGeom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71170" y="3147695"/>
            <a:ext cx="3298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但这种做法有一个缺陷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这种做法不能检测</a:t>
            </a:r>
            <a:r>
              <a:rPr lang="en-US" altLang="zh-CN">
                <a:sym typeface="+mn-ea"/>
              </a:rPr>
              <a:t>G</a:t>
            </a:r>
            <a:r>
              <a:rPr lang="zh-CN" altLang="en-US">
                <a:sym typeface="+mn-ea"/>
              </a:rPr>
              <a:t>有没有一个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合法的拓扑序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4400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8445" y="2309495"/>
            <a:ext cx="3802380" cy="1325880"/>
          </a:xfrm>
        </p:spPr>
        <p:txBody>
          <a:bodyPr/>
          <a:p>
            <a:r>
              <a:rPr lang="zh-CN" altLang="en-US"/>
              <a:t>现在去做题吧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4400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495"/>
            <a:ext cx="10515600" cy="1325563"/>
          </a:xfrm>
        </p:spPr>
        <p:txBody>
          <a:bodyPr/>
          <a:p>
            <a:r>
              <a:rPr lang="zh-CN" altLang="en-US"/>
              <a:t>拓扑排序的定义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965" y="2363470"/>
            <a:ext cx="10422255" cy="21316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from Baidu: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|   </a:t>
            </a:r>
            <a:r>
              <a:rPr lang="en-US" altLang="zh-CN">
                <a:solidFill>
                  <a:schemeClr val="tx1"/>
                </a:solidFill>
                <a:uFillTx/>
                <a:ea typeface="楷体" panose="02010609060101010101" charset="-122"/>
              </a:rPr>
              <a:t>将G中所有顶点排成一个线性序列，使得图中任意一对顶点u和v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|   </a:t>
            </a:r>
            <a:r>
              <a:rPr lang="en-US" altLang="zh-CN">
                <a:solidFill>
                  <a:srgbClr val="FF0000"/>
                </a:solidFill>
                <a:uFillTx/>
                <a:ea typeface="楷体" panose="02010609060101010101" charset="-122"/>
              </a:rPr>
              <a:t>若边&lt;u,v&gt;∈E(G)，则u在线性序列中出现在v之前</a:t>
            </a:r>
            <a:endParaRPr lang="en-US" altLang="zh-CN">
              <a:solidFill>
                <a:srgbClr val="FF0000"/>
              </a:solidFill>
              <a:uFillTx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4400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在输入时记录每个点的入度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循环 </a:t>
            </a:r>
            <a:r>
              <a:rPr lang="en-US" altLang="zh-CN"/>
              <a:t>n </a:t>
            </a:r>
            <a:r>
              <a:rPr lang="zh-CN" altLang="en-US"/>
              <a:t>（点数）次，每次遍历所有点，找入度最小的点，将它和与它相连的所有边删去（其实就是把它做上标记，再把与它相连的所有点的入度减一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输出或用它来干其他的事情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4400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25" y="2466340"/>
            <a:ext cx="10515600" cy="1325563"/>
          </a:xfrm>
        </p:spPr>
        <p:txBody>
          <a:bodyPr/>
          <a:p>
            <a:r>
              <a:rPr lang="zh-CN" altLang="en-US"/>
              <a:t>现在我们来康康具体图例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4400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graph (1)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56210" y="-284480"/>
            <a:ext cx="4078605" cy="40786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6880" y="3308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初始图：</a:t>
            </a:r>
            <a:endParaRPr lang="zh-CN" altLang="en-US"/>
          </a:p>
        </p:txBody>
      </p:sp>
      <p:pic>
        <p:nvPicPr>
          <p:cNvPr id="7" name="图片 6" descr="graph (1) - 副本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0155" y="-284480"/>
            <a:ext cx="4078605" cy="40786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00425" y="330835"/>
            <a:ext cx="3041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第一步：找到入度最小的点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9" name="图片 8" descr="graph (2)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8760" y="-284480"/>
            <a:ext cx="4078605" cy="40786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45095" y="330835"/>
            <a:ext cx="3498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第二步：删除点</a:t>
            </a:r>
            <a:r>
              <a:rPr lang="en-US" altLang="zh-CN"/>
              <a:t>1</a:t>
            </a:r>
            <a:r>
              <a:rPr lang="zh-CN" altLang="en-US"/>
              <a:t>及于它相连的边</a:t>
            </a:r>
            <a:endParaRPr lang="zh-CN" altLang="en-US"/>
          </a:p>
        </p:txBody>
      </p:sp>
      <p:pic>
        <p:nvPicPr>
          <p:cNvPr id="11" name="图片 10" descr="graph (3)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6880" y="3425825"/>
            <a:ext cx="3553460" cy="35534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6880" y="3425825"/>
            <a:ext cx="3614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第三步：找到入度最小的点</a:t>
            </a:r>
            <a:r>
              <a:rPr lang="en-US" altLang="zh-CN"/>
              <a:t>4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2" name="图片 1" descr="graph (4)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5130" y="3003550"/>
            <a:ext cx="4033520" cy="40335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44795" y="3425825"/>
            <a:ext cx="1898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第四步：删除点</a:t>
            </a:r>
            <a:r>
              <a:rPr lang="en-US" altLang="zh-CN"/>
              <a:t>4</a:t>
            </a:r>
            <a:endParaRPr lang="en-US" altLang="zh-CN"/>
          </a:p>
        </p:txBody>
      </p:sp>
      <p:pic>
        <p:nvPicPr>
          <p:cNvPr id="14" name="图片 13" descr="graph (5)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4005" y="2994660"/>
            <a:ext cx="4042410" cy="40424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98205" y="3503930"/>
            <a:ext cx="2874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第五步</a:t>
            </a:r>
            <a:r>
              <a:rPr lang="en-US" altLang="zh-CN"/>
              <a:t>:</a:t>
            </a:r>
            <a:r>
              <a:rPr lang="zh-CN" altLang="en-US"/>
              <a:t>找到入度最小的点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8" grpId="0"/>
      <p:bldP spid="8" grpId="1"/>
      <p:bldP spid="10" grpId="0"/>
      <p:bldP spid="10" grpId="1"/>
      <p:bldP spid="13" grpId="0"/>
      <p:bldP spid="13" grpId="1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4400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graph (6)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94055" y="-493395"/>
            <a:ext cx="3794760" cy="37947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6725" y="356870"/>
            <a:ext cx="1731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第六步</a:t>
            </a:r>
            <a:r>
              <a:rPr lang="en-US" altLang="zh-CN"/>
              <a:t>:</a:t>
            </a:r>
            <a:r>
              <a:rPr lang="zh-CN" altLang="en-US"/>
              <a:t>删除点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7" name="图片 6" descr="graph (7)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9850" y="-517525"/>
            <a:ext cx="3842385" cy="38423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45510" y="356870"/>
            <a:ext cx="2874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第七步</a:t>
            </a:r>
            <a:r>
              <a:rPr lang="en-US" altLang="zh-CN"/>
              <a:t>:</a:t>
            </a:r>
            <a:r>
              <a:rPr lang="zh-CN" altLang="en-US"/>
              <a:t>找到入度最小的点</a:t>
            </a:r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10" name="图片 9" descr="graph (8)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3945" y="-670560"/>
            <a:ext cx="3971925" cy="3971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78700" y="356870"/>
            <a:ext cx="1731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第八步</a:t>
            </a:r>
            <a:r>
              <a:rPr lang="en-US" altLang="zh-CN"/>
              <a:t>:</a:t>
            </a:r>
            <a:r>
              <a:rPr lang="zh-CN" altLang="en-US"/>
              <a:t>删除点</a:t>
            </a:r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12" name="图片 11" descr="graph (9)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91160" y="2554605"/>
            <a:ext cx="3836670" cy="3836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7230" y="3468370"/>
            <a:ext cx="2874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第九步</a:t>
            </a:r>
            <a:r>
              <a:rPr lang="en-US" altLang="zh-CN"/>
              <a:t>:</a:t>
            </a:r>
            <a:r>
              <a:rPr lang="zh-CN" altLang="en-US"/>
              <a:t>找到入度最小的点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867275" y="3468370"/>
            <a:ext cx="1731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第十步</a:t>
            </a:r>
            <a:r>
              <a:rPr lang="en-US" altLang="zh-CN"/>
              <a:t>:</a:t>
            </a:r>
            <a:r>
              <a:rPr lang="zh-CN" altLang="en-US"/>
              <a:t>删除点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740015" y="3468370"/>
            <a:ext cx="2072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第十一步</a:t>
            </a:r>
            <a:r>
              <a:rPr lang="en-US" altLang="zh-CN"/>
              <a:t>:</a:t>
            </a:r>
            <a:r>
              <a:rPr lang="zh-CN" altLang="en-US" strike="sngStrike">
                <a:solidFill>
                  <a:schemeClr val="tx1"/>
                </a:solidFill>
                <a:uFillTx/>
              </a:rPr>
              <a:t>完结撒花</a:t>
            </a:r>
            <a:endParaRPr lang="zh-CN" altLang="en-US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78700" y="3965575"/>
            <a:ext cx="29260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现在我们求出的序列为 ：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5</a:t>
            </a:r>
            <a:endParaRPr lang="en-US" altLang="zh-CN"/>
          </a:p>
          <a:p>
            <a:r>
              <a:rPr lang="zh-CN" altLang="en-US"/>
              <a:t>其实一个图的拓扑序不唯一</a:t>
            </a:r>
            <a:endParaRPr lang="zh-CN" altLang="en-US"/>
          </a:p>
          <a:p>
            <a:r>
              <a:rPr lang="zh-CN" altLang="en-US"/>
              <a:t>比如还有一组解：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092065" y="465264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空</a:t>
            </a:r>
            <a:endParaRPr lang="zh-CN" altLang="en-US" sz="36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9" grpId="0"/>
      <p:bldP spid="9" grpId="1"/>
      <p:bldP spid="11" grpId="0"/>
      <p:bldP spid="11" grpId="1"/>
      <p:bldP spid="13" grpId="0"/>
      <p:bldP spid="13" grpId="1"/>
      <p:bldP spid="14" grpId="0"/>
      <p:bldP spid="14" grpId="1"/>
      <p:bldP spid="3" grpId="0"/>
      <p:bldP spid="3" grpId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4400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" y="160655"/>
            <a:ext cx="10515600" cy="1325563"/>
          </a:xfrm>
        </p:spPr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9735" y="1224280"/>
            <a:ext cx="4765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其实我感觉代码</a:t>
            </a:r>
            <a:r>
              <a:rPr lang="zh-CN" altLang="en-US"/>
              <a:t>和</a:t>
            </a:r>
            <a:r>
              <a:rPr lang="en-US" altLang="zh-CN"/>
              <a:t>Djikstra</a:t>
            </a:r>
            <a:r>
              <a:rPr lang="zh-CN" altLang="en-US"/>
              <a:t>也有很大的相似之处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9735" y="1726565"/>
            <a:ext cx="40151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我不会让你们</a:t>
            </a:r>
            <a:r>
              <a:rPr lang="en-US" altLang="zh-CN"/>
              <a:t>Ctrl+V</a:t>
            </a:r>
            <a:r>
              <a:rPr lang="zh-CN" altLang="en-US"/>
              <a:t>的</a:t>
            </a:r>
            <a:r>
              <a:rPr lang="en-US" altLang="zh-CN"/>
              <a:t>,</a:t>
            </a:r>
            <a:r>
              <a:rPr lang="zh-CN" altLang="en-US"/>
              <a:t>所以我放了图片</a:t>
            </a:r>
            <a:endParaRPr lang="zh-CN" altLang="en-US"/>
          </a:p>
          <a:p>
            <a:r>
              <a:rPr lang="zh-CN" altLang="en-US" strike="sngStrike">
                <a:solidFill>
                  <a:schemeClr val="tx1"/>
                </a:solidFill>
                <a:uFillTx/>
              </a:rPr>
              <a:t>云剪切板里的代码高亮好像挂掉了</a:t>
            </a:r>
            <a:endParaRPr lang="zh-CN" altLang="en-US">
              <a:solidFill>
                <a:schemeClr val="tx1"/>
              </a:solidFill>
              <a:uFillTx/>
            </a:endParaRP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0910" y="31750"/>
            <a:ext cx="5497830" cy="66560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9735" y="2620010"/>
            <a:ext cx="52120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uFillTx/>
                <a:sym typeface="+mn-ea"/>
              </a:rPr>
              <a:t>这种做法有一个好处，就是可以稍稍改动一下，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>
                <a:uFillTx/>
                <a:sym typeface="+mn-ea"/>
              </a:rPr>
              <a:t>就可以判断出</a:t>
            </a:r>
            <a:r>
              <a:rPr lang="en-US" altLang="zh-CN">
                <a:uFillTx/>
                <a:sym typeface="+mn-ea"/>
              </a:rPr>
              <a:t>G</a:t>
            </a:r>
            <a:r>
              <a:rPr lang="zh-CN" altLang="en-US">
                <a:uFillTx/>
                <a:sym typeface="+mn-ea"/>
              </a:rPr>
              <a:t>有没有一条合法的拓扑序。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>
                <a:uFillTx/>
                <a:sym typeface="+mn-ea"/>
              </a:rPr>
              <a:t>就是在每次找到入度最小的点后判断它的入度是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>
                <a:uFillTx/>
                <a:sym typeface="+mn-ea"/>
              </a:rPr>
              <a:t>否为零就可以了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>
                <a:uFillTx/>
                <a:sym typeface="+mn-ea"/>
              </a:rPr>
              <a:t>（因为如果入度最小的点的入度大于</a:t>
            </a:r>
            <a:r>
              <a:rPr lang="zh-CN" altLang="en-US">
                <a:uFillTx/>
                <a:sym typeface="+mn-ea"/>
              </a:rPr>
              <a:t>于零，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>
                <a:uFillTx/>
                <a:sym typeface="+mn-ea"/>
              </a:rPr>
              <a:t>这个点一定有大于等于</a:t>
            </a:r>
            <a:r>
              <a:rPr lang="zh-CN" altLang="en-US">
                <a:uFillTx/>
                <a:sym typeface="+mn-ea"/>
              </a:rPr>
              <a:t>一条入边，违反了拓扑序的</a:t>
            </a:r>
            <a:endParaRPr lang="zh-CN" altLang="en-US">
              <a:uFillTx/>
              <a:sym typeface="+mn-ea"/>
            </a:endParaRPr>
          </a:p>
          <a:p>
            <a:pPr algn="l"/>
            <a:r>
              <a:rPr lang="zh-CN" altLang="en-US">
                <a:uFillTx/>
                <a:sym typeface="+mn-ea"/>
              </a:rPr>
              <a:t>定义，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>
                <a:uFillTx/>
                <a:sym typeface="+mn-ea"/>
              </a:rPr>
              <a:t>所以</a:t>
            </a:r>
            <a:r>
              <a:rPr lang="en-US" altLang="zh-CN">
                <a:uFillTx/>
                <a:sym typeface="+mn-ea"/>
              </a:rPr>
              <a:t>G</a:t>
            </a:r>
            <a:r>
              <a:rPr lang="zh-CN" altLang="en-US">
                <a:uFillTx/>
                <a:sym typeface="+mn-ea"/>
              </a:rPr>
              <a:t>没有一个合法的拓扑序）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4400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另一种做法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8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我们发现此代码的时间复杂度是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Θ((n+1)*n/2)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的</a:t>
            </a:r>
            <a:r>
              <a:rPr lang="en-US" altLang="zh-CN"/>
              <a:t>,</a:t>
            </a:r>
            <a:r>
              <a:rPr lang="zh-CN" altLang="en-US"/>
              <a:t>约等于</a:t>
            </a:r>
            <a:r>
              <a:rPr lang="en-US" altLang="zh-CN"/>
              <a:t>Θ</a:t>
            </a:r>
            <a:r>
              <a:rPr lang="en-US" altLang="zh-CN"/>
              <a:t>(n^2),</a:t>
            </a:r>
            <a:r>
              <a:rPr lang="zh-CN" altLang="en-US"/>
              <a:t>稍稍有点高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3666490"/>
            <a:ext cx="791654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我们都知道</a:t>
            </a:r>
            <a:r>
              <a:rPr lang="en-US" altLang="zh-CN" sz="2800"/>
              <a:t>C++STL</a:t>
            </a:r>
            <a:r>
              <a:rPr lang="zh-CN" altLang="en-US" sz="2800"/>
              <a:t>里的</a:t>
            </a:r>
            <a:r>
              <a:rPr lang="en-US" altLang="zh-CN" sz="2800">
                <a:solidFill>
                  <a:srgbClr val="FFC000"/>
                </a:solidFill>
                <a:uFillTx/>
              </a:rPr>
              <a:t>sort</a:t>
            </a:r>
            <a:r>
              <a:rPr lang="zh-CN" altLang="en-US" sz="2800"/>
              <a:t>是很快的</a:t>
            </a:r>
            <a:r>
              <a:rPr lang="en-US" altLang="zh-CN" sz="2800"/>
              <a:t>,</a:t>
            </a:r>
            <a:r>
              <a:rPr lang="zh-CN" altLang="en-US" sz="2800"/>
              <a:t>既然是排序，</a:t>
            </a:r>
            <a:endParaRPr lang="zh-CN" altLang="en-US" sz="2800"/>
          </a:p>
          <a:p>
            <a:r>
              <a:rPr lang="zh-CN" altLang="en-US" sz="2800"/>
              <a:t>我们能不能把它用到这里来呢</a:t>
            </a:r>
            <a:endParaRPr lang="zh-CN" altLang="en-US" sz="28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4400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输入边时不记录入度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用</a:t>
            </a:r>
            <a:r>
              <a:rPr lang="en-US" altLang="zh-CN"/>
              <a:t>baidu</a:t>
            </a:r>
            <a:r>
              <a:rPr lang="zh-CN" altLang="en-US"/>
              <a:t>对拓扑排序的定义</a:t>
            </a:r>
            <a:r>
              <a:rPr lang="en-US" altLang="zh-CN"/>
              <a:t>,</a:t>
            </a:r>
            <a:r>
              <a:rPr lang="zh-CN" altLang="en-US"/>
              <a:t>写出</a:t>
            </a:r>
            <a:r>
              <a:rPr lang="en-US" altLang="zh-CN"/>
              <a:t>comp</a:t>
            </a:r>
            <a:r>
              <a:rPr lang="zh-CN" altLang="en-US"/>
              <a:t>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用</a:t>
            </a:r>
            <a:r>
              <a:rPr lang="en-US" altLang="zh-CN"/>
              <a:t>sort+</a:t>
            </a:r>
            <a:r>
              <a:rPr lang="zh-CN" altLang="en-US"/>
              <a:t>刚刚写的</a:t>
            </a:r>
            <a:r>
              <a:rPr lang="en-US" altLang="zh-CN"/>
              <a:t>comp</a:t>
            </a:r>
            <a:r>
              <a:rPr lang="zh-CN" altLang="en-US"/>
              <a:t>对点排序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输出或用来干别的事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WPS 演示</Application>
  <PresentationFormat>宽屏</PresentationFormat>
  <Paragraphs>105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楷体</vt:lpstr>
      <vt:lpstr>微软雅黑</vt:lpstr>
      <vt:lpstr>Calibri</vt:lpstr>
      <vt:lpstr>Arial Unicode MS</vt:lpstr>
      <vt:lpstr>Office 主题</vt:lpstr>
      <vt:lpstr>拓扑排序 topological-sort</vt:lpstr>
      <vt:lpstr>拓扑排序的定义</vt:lpstr>
      <vt:lpstr>实现原理</vt:lpstr>
      <vt:lpstr>现在我们来康康具体图例</vt:lpstr>
      <vt:lpstr>PowerPoint 演示文稿</vt:lpstr>
      <vt:lpstr>PowerPoint 演示文稿</vt:lpstr>
      <vt:lpstr>代码实现</vt:lpstr>
      <vt:lpstr>另一种做法</vt:lpstr>
      <vt:lpstr>实现原理</vt:lpstr>
      <vt:lpstr>代码实现</vt:lpstr>
      <vt:lpstr>现在去做题吧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15</cp:revision>
  <dcterms:created xsi:type="dcterms:W3CDTF">2019-11-18T10:08:00Z</dcterms:created>
  <dcterms:modified xsi:type="dcterms:W3CDTF">2019-11-28T05:21:52Z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