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1" r:id="rId5"/>
    <p:sldId id="272" r:id="rId6"/>
    <p:sldId id="281" r:id="rId7"/>
    <p:sldId id="306" r:id="rId8"/>
    <p:sldId id="273" r:id="rId9"/>
    <p:sldId id="286" r:id="rId10"/>
    <p:sldId id="28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660"/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76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52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Taer/VoiceMIM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337665" y="539067"/>
            <a:ext cx="3012571" cy="55821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淄博职业学院</a:t>
            </a:r>
            <a:endParaRPr lang="ko-KR" altLang="en-US" sz="2700" spc="300" dirty="0">
              <a:latin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048337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cs typeface="Arial" pitchFamily="34" charset="0"/>
              </a:rPr>
              <a:t>Python3</a:t>
            </a:r>
          </a:p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语音识别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应用</a:t>
            </a:r>
            <a:endParaRPr lang="ko-KR" altLang="en-US" sz="54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90071" y="3825978"/>
            <a:ext cx="5610509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867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班级</a:t>
            </a:r>
            <a:r>
              <a:rPr lang="en-US" altLang="zh-CN" sz="1867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867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计算机应用技术四班</a:t>
            </a:r>
            <a:endParaRPr lang="en-US" altLang="zh-CN" sz="1867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zh-CN" altLang="en-US" sz="1867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学生</a:t>
            </a:r>
            <a:r>
              <a:rPr lang="en-CA" altLang="zh-CN" sz="1867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867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赵腾</a:t>
            </a:r>
            <a:endParaRPr lang="ko-KR" altLang="en-US" sz="1867" spc="3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  <a:p>
            <a:endParaRPr lang="en-US" altLang="zh-CN" sz="1867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zh-CN" altLang="en-US" sz="1867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导师</a:t>
            </a:r>
            <a:r>
              <a:rPr lang="en-US" altLang="zh-CN" sz="1867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867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张</a:t>
            </a:r>
            <a:r>
              <a:rPr lang="zh-CN" altLang="en-US" sz="1867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静</a:t>
            </a:r>
            <a:endParaRPr lang="en-US" altLang="zh-CN" sz="1867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89791"/>
            <a:ext cx="5446295" cy="1479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VOICE</a:t>
            </a:r>
          </a:p>
          <a:p>
            <a:pPr>
              <a:lnSpc>
                <a:spcPts val="5400"/>
              </a:lnSpc>
            </a:pPr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MEMEV2.0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45771" y="3751317"/>
            <a:ext cx="5446229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功能展示</a:t>
            </a:r>
            <a:r>
              <a:rPr lang="en-US" altLang="zh-CN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</a:t>
            </a:r>
          </a:p>
          <a:p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1. - </a:t>
            </a:r>
            <a:r>
              <a:rPr lang="zh-CN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翻译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简体</a:t>
            </a:r>
            <a:r>
              <a:rPr lang="zh-CN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中文 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-&gt; 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英语 </a:t>
            </a:r>
            <a:r>
              <a:rPr lang="en-US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r>
              <a:rPr lang="en-US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 - </a:t>
            </a:r>
            <a:r>
              <a:rPr lang="zh-CN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文字翻译</a:t>
            </a:r>
            <a:r>
              <a:rPr lang="en-CA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zh-CN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自动识别 </a:t>
            </a:r>
            <a:r>
              <a:rPr lang="en-US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-&gt; 5</a:t>
            </a:r>
            <a:r>
              <a:rPr lang="zh-CN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个语种</a:t>
            </a:r>
            <a:r>
              <a:rPr lang="en-CA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)</a:t>
            </a:r>
          </a:p>
          <a:p>
            <a:r>
              <a:rPr lang="en-US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3. - </a:t>
            </a:r>
            <a:r>
              <a:rPr lang="zh-CN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语音播报</a:t>
            </a:r>
            <a:r>
              <a:rPr lang="en-CA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zh-CN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中文 </a:t>
            </a:r>
            <a:r>
              <a:rPr lang="en-US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– </a:t>
            </a:r>
            <a:r>
              <a:rPr lang="zh-CN" altLang="en-US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英语</a:t>
            </a:r>
            <a:r>
              <a:rPr lang="en-CA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)</a:t>
            </a:r>
            <a:endParaRPr lang="en-US" altLang="zh-CN" sz="16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5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需要人工智能技术</a:t>
            </a:r>
            <a:r>
              <a:rPr lang="en-CA" altLang="zh-CN" sz="5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</a:t>
            </a:r>
            <a:endParaRPr lang="ko-KR" altLang="en-US" sz="5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1136812"/>
            <a:chOff x="1848112" y="1575921"/>
            <a:chExt cx="5383988" cy="1136812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目的：将录音转为字符串</a:t>
              </a:r>
              <a:endPara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程序核心模块</a:t>
              </a:r>
              <a:r>
                <a:rPr lang="en-US" altLang="zh-CN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语音识别</a:t>
              </a:r>
              <a:endParaRPr lang="ko-KR" altLang="en-US" sz="27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  <a:p>
              <a:endParaRPr lang="ko-KR" altLang="en-US" sz="27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038089"/>
            <a:chOff x="1848112" y="1575921"/>
            <a:chExt cx="5383988" cy="10380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目的：翻译到不同国家的语言</a:t>
              </a:r>
              <a:endPara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程序核心模块</a:t>
              </a:r>
              <a:r>
                <a:rPr lang="en-US" altLang="zh-CN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</a:t>
              </a:r>
              <a:endParaRPr lang="en-US" altLang="ko-KR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文本翻译</a:t>
              </a:r>
              <a:endParaRPr lang="ko-KR" altLang="en-US" sz="27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1038089"/>
            <a:chOff x="1848112" y="1575921"/>
            <a:chExt cx="5383988" cy="10380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目的：字符串转音频</a:t>
              </a:r>
              <a:endParaRPr lang="en-US" altLang="zh-CN" sz="1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r>
                <a:rPr lang="zh-CN" altLang="en-US" sz="10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程序核心模块</a:t>
              </a:r>
              <a:r>
                <a:rPr lang="en-US" altLang="zh-CN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3</a:t>
              </a:r>
              <a:endParaRPr lang="en-US" altLang="ko-KR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语音</a:t>
              </a:r>
              <a:r>
                <a:rPr lang="zh-CN" altLang="en-US" sz="2700" b="1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合成</a:t>
              </a:r>
              <a:endParaRPr lang="ko-KR" altLang="en-US" sz="27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83988" cy="1499753"/>
            <a:chOff x="1848112" y="1575921"/>
            <a:chExt cx="5383988" cy="14997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zh-CN" altLang="en-US" sz="10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选</a:t>
              </a: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好服务商</a:t>
              </a:r>
              <a:endPara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开通所需</a:t>
              </a:r>
              <a:r>
                <a:rPr lang="en-US" altLang="zh-CN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API</a:t>
              </a: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服务，密码验证</a:t>
              </a:r>
              <a:endPara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仔细阅读官方文档</a:t>
              </a:r>
              <a:endPara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下载</a:t>
              </a:r>
              <a:r>
                <a:rPr lang="en-US" altLang="zh-CN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SDK</a:t>
              </a: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文档使用</a:t>
              </a:r>
              <a:endParaRPr lang="en-US" altLang="ko-KR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endParaRPr lang="en-US" altLang="ko-KR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27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开通人工智能服务</a:t>
              </a:r>
              <a:endParaRPr lang="ko-KR" altLang="en-US" sz="27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5958909" y="219327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4436656" y="219326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2914404" y="2193267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语音识别原理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个人粗浅的理解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531950"/>
            <a:chOff x="3189316" y="4309327"/>
            <a:chExt cx="2736304" cy="5319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音频分解成为</a:t>
              </a:r>
              <a:r>
                <a:rPr lang="en-CA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25ms</a:t>
              </a: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帧率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所为帧率，其实就是每隔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25ms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分隔的音频时长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716616"/>
            <a:chOff x="3189316" y="5173423"/>
            <a:chExt cx="2736304" cy="716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多个状态组合与音素对比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音素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单词的发音，汉字的发音，都是由，音素组合而成。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汉语音素合集：全部声母，韵母的发音作为音素集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901282"/>
            <a:chOff x="7040896" y="4309327"/>
            <a:chExt cx="2736304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多个帧率组合</a:t>
              </a: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识别成状态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帧率识别成状态这点很难，对算法公式要求很高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所谓状态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其实是帧率识别的特征码，也可以理解为比音素更小的单位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531950"/>
            <a:chOff x="7040896" y="5173423"/>
            <a:chExt cx="2736304" cy="5319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组合结果与音素对比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对比结果形成汉字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单词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9" grpId="0" animBg="1"/>
      <p:bldP spid="18" grpId="0" animBg="1"/>
      <p:bldP spid="25" grpId="0"/>
      <p:bldP spid="29" grpId="0"/>
      <p:bldP spid="33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08497-0028-41E1-9ADC-C46BD8D25318}"/>
              </a:ext>
            </a:extLst>
          </p:cNvPr>
          <p:cNvSpPr/>
          <p:nvPr/>
        </p:nvSpPr>
        <p:spPr>
          <a:xfrm>
            <a:off x="7828722" y="853024"/>
            <a:ext cx="391857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开通</a:t>
            </a:r>
            <a:r>
              <a:rPr lang="zh-CN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人工智能服务</a:t>
            </a:r>
            <a:endParaRPr lang="en-US" altLang="zh-CN" sz="32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1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zh-CN" altLang="en-US" sz="11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1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11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1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访问产品链接</a:t>
            </a:r>
            <a:r>
              <a:rPr lang="en-US" altLang="zh-CN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https://console.bce.baidu.com/ai/#/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ai/speech/overview/index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创建人工智能</a:t>
            </a:r>
            <a:r>
              <a:rPr lang="en-US" altLang="zh-CN" sz="1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ko-KR" altLang="en-US" sz="1000" spc="300" dirty="0">
              <a:latin typeface="微软雅黑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BAA04-754A-4E4A-97F8-D45AF291497A}"/>
              </a:ext>
            </a:extLst>
          </p:cNvPr>
          <p:cNvSpPr txBox="1"/>
          <p:nvPr/>
        </p:nvSpPr>
        <p:spPr>
          <a:xfrm>
            <a:off x="9334536" y="5806529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cs typeface="Arial" pitchFamily="34" charset="0"/>
              </a:rPr>
              <a:t>步骤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  <a:cs typeface="Arial" pitchFamily="34" charset="0"/>
              </a:rPr>
              <a:t>非常简单的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866" r="13866"/>
          <a:stretch>
            <a:fillRect/>
          </a:stretch>
        </p:blipFill>
        <p:spPr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图片占位符 3"/>
          <p:cNvPicPr>
            <a:picLocks noGrp="1" noChangeAspect="1"/>
          </p:cNvPicPr>
          <p:nvPr>
            <p:ph type="pic" sz="quarter" idx="65"/>
          </p:nvPr>
        </p:nvPicPr>
        <p:blipFill>
          <a:blip r:embed="rId3"/>
          <a:srcRect t="14963" b="14963"/>
          <a:stretch>
            <a:fillRect/>
          </a:stretch>
        </p:blipFill>
        <p:spPr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7" y="1619633"/>
            <a:ext cx="12111887" cy="361873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73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调用人工智能</a:t>
            </a:r>
            <a:r>
              <a:rPr lang="en-US" altLang="zh-CN" sz="28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要求分析</a:t>
            </a:r>
            <a:endParaRPr lang="en-US" sz="28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378245" y="2220478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1. </a:t>
            </a:r>
            <a:r>
              <a:rPr lang="zh-CN" altLang="en-US" sz="3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语音识别</a:t>
            </a:r>
            <a:endParaRPr lang="ko-KR" altLang="en-US" sz="3200" spc="3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378245" y="2771407"/>
            <a:ext cx="4413010" cy="10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044" lvl="1" indent="-342900">
              <a:lnSpc>
                <a:spcPct val="150000"/>
              </a:lnSpc>
              <a:buAutoNum type="alphaLcParenR"/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音频格式要求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pcm,16000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采样率</a:t>
            </a:r>
            <a:r>
              <a:rPr lang="en-CA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,16bits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位深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044" lvl="1" indent="-342900">
              <a:lnSpc>
                <a:spcPct val="150000"/>
              </a:lnSpc>
              <a:buAutoNum type="alphaLcParenR"/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接受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音频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二进制流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这个可以用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os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rb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模式打开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044" lvl="1" indent="-342900">
              <a:lnSpc>
                <a:spcPct val="150000"/>
              </a:lnSpc>
              <a:buAutoNum type="alphaLcParenR"/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注意填写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api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密码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AutoNum type="alphaLcParenR"/>
            </a:pPr>
            <a:endParaRPr lang="en-US" altLang="ko-KR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378245" y="3543917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r>
              <a:rPr lang="en-US" altLang="zh-CN" sz="3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 </a:t>
            </a:r>
            <a:r>
              <a:rPr lang="zh-CN" altLang="en-US" sz="3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文本翻译</a:t>
            </a:r>
            <a:endParaRPr lang="ko-KR" altLang="en-US" sz="3200" spc="3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378245" y="4857734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</a:t>
            </a:r>
            <a:r>
              <a:rPr lang="en-US" altLang="zh-CN" sz="3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 </a:t>
            </a:r>
            <a:r>
              <a:rPr lang="zh-CN" altLang="en-US" sz="3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语音合成</a:t>
            </a:r>
            <a:endParaRPr lang="ko-KR" altLang="en-US" sz="3200" spc="3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102870" y="6229335"/>
            <a:ext cx="12316212" cy="82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u="sng" spc="3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语音识别</a:t>
            </a:r>
            <a:r>
              <a:rPr lang="en-US" altLang="zh-CN" sz="1100" u="sng" spc="3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/</a:t>
            </a:r>
            <a:r>
              <a:rPr lang="zh-CN" altLang="en-US" sz="1100" u="sng" spc="3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语音合成官方文档</a:t>
            </a:r>
            <a:r>
              <a:rPr lang="en-US" altLang="zh-CN" sz="1100" u="sng" spc="3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: </a:t>
            </a:r>
            <a:r>
              <a:rPr lang="en-US" altLang="ko-KR" sz="1100" u="sng" spc="3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https</a:t>
            </a:r>
            <a:r>
              <a:rPr lang="en-US" altLang="ko-KR" sz="1100" u="sng" spc="3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://</a:t>
            </a:r>
            <a:r>
              <a:rPr lang="en-US" altLang="ko-KR" sz="1100" u="sng" spc="3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cloud.baidu.com/doc/SPEECH/index.html </a:t>
            </a:r>
          </a:p>
          <a:p>
            <a:pPr algn="ctr">
              <a:lnSpc>
                <a:spcPct val="150000"/>
              </a:lnSpc>
            </a:pPr>
            <a:r>
              <a:rPr lang="zh-CN" altLang="en-US" sz="1100" u="sng" spc="3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文本翻译官方文档</a:t>
            </a:r>
            <a:r>
              <a:rPr lang="en-CA" altLang="zh-CN" sz="1100" u="sng" spc="3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: </a:t>
            </a:r>
            <a:r>
              <a:rPr lang="en-US" altLang="ko-KR" sz="1100" u="sng" spc="3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http</a:t>
            </a:r>
            <a:r>
              <a:rPr lang="en-US" altLang="ko-KR" sz="1100" u="sng" spc="3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://api.fanyi.baidu.com/api/trans/product/apidoc</a:t>
            </a:r>
          </a:p>
          <a:p>
            <a:pPr algn="ctr">
              <a:lnSpc>
                <a:spcPct val="150000"/>
              </a:lnSpc>
            </a:pPr>
            <a:endParaRPr lang="en-US" altLang="ko-KR" sz="1100" u="sng" spc="3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378245" y="4097182"/>
            <a:ext cx="554220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044" lvl="1" indent="-342900">
              <a:lnSpc>
                <a:spcPct val="150000"/>
              </a:lnSpc>
              <a:buAutoNum type="alphaLcParenR"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长度控制在 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6000 bytes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以内（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汉字约为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2000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个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044" lvl="1" indent="-342900">
              <a:lnSpc>
                <a:spcPct val="150000"/>
              </a:lnSpc>
              <a:buAutoNum type="alphaLcParenR"/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接受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音频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二进制流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这个可以用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os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rb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模式打开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044" lvl="1" indent="-342900">
              <a:lnSpc>
                <a:spcPct val="150000"/>
              </a:lnSpc>
              <a:buAutoNum type="alphaLcParenR"/>
            </a:pP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Auto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参数自动识别待翻译内容，可以翻译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多种语言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378245" y="5442509"/>
            <a:ext cx="554220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044" lvl="1" indent="-342900">
              <a:lnSpc>
                <a:spcPct val="150000"/>
              </a:lnSpc>
              <a:buAutoNum type="alphaLcParenR"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合成文本长度必须小于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1024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字节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044" lvl="1" indent="-342900">
              <a:lnSpc>
                <a:spcPct val="150000"/>
              </a:lnSpc>
              <a:buAutoNum type="alphaLcParenR"/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可以改变语速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spd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，音调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pit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vol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音量，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per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发音人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00044" lvl="1" indent="-342900">
              <a:lnSpc>
                <a:spcPct val="150000"/>
              </a:lnSpc>
              <a:buAutoNum type="alphaLcParenR"/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只支持 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–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中文 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–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英文，生成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pcm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/wav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音频格式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1" grpId="0"/>
      <p:bldP spid="24" grpId="0"/>
      <p:bldP spid="26" grpId="0"/>
      <p:bldP spid="2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模块化思维逻辑构建</a:t>
            </a:r>
            <a:endParaRPr 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8DA546-7637-458F-9AF3-2C3E84329F8E}"/>
              </a:ext>
            </a:extLst>
          </p:cNvPr>
          <p:cNvSpPr txBox="1"/>
          <p:nvPr/>
        </p:nvSpPr>
        <p:spPr>
          <a:xfrm>
            <a:off x="8609137" y="2008528"/>
            <a:ext cx="328758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spc="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文本翻译</a:t>
            </a:r>
            <a:endParaRPr lang="en-US" altLang="zh-CN" b="1" spc="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使用语音识别</a:t>
            </a:r>
            <a:r>
              <a:rPr lang="en-US" altLang="zh-CN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SDK</a:t>
            </a:r>
            <a:endParaRPr lang="en-US" altLang="zh-CN" sz="1100" b="1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SDK: </a:t>
            </a:r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语音识别调用示例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参考引用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函数</a:t>
            </a:r>
            <a:endParaRPr lang="en-US" altLang="zh-CN" sz="11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目的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识别的中文翻译成英语</a:t>
            </a:r>
            <a:endParaRPr lang="en-US" altLang="zh-CN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C953-8E78-4339-99A6-4604FBCACA2A}"/>
              </a:ext>
            </a:extLst>
          </p:cNvPr>
          <p:cNvSpPr txBox="1"/>
          <p:nvPr/>
        </p:nvSpPr>
        <p:spPr>
          <a:xfrm>
            <a:off x="8609137" y="3389630"/>
            <a:ext cx="3242243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spc="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语音合成</a:t>
            </a:r>
            <a:endParaRPr lang="en-US" altLang="zh-CN" b="1" spc="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使用语音识别</a:t>
            </a:r>
            <a:r>
              <a:rPr lang="en-US" altLang="zh-CN" sz="11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SDK,os</a:t>
            </a: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模块</a:t>
            </a:r>
            <a:endParaRPr lang="en-US" altLang="zh-CN" sz="1100" b="1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SDK: </a:t>
            </a:r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语音识别调用示例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参考引用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函数</a:t>
            </a:r>
            <a:endParaRPr lang="en-US" altLang="zh-CN" sz="11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参数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发音者，语速，等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…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en-US" altLang="zh-CN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os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模块生成音频文件</a:t>
            </a:r>
            <a:endParaRPr lang="en-US" altLang="zh-CN" sz="11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目的</a:t>
            </a:r>
            <a:r>
              <a:rPr lang="en-CA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字符串转换成音频文件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,wav</a:t>
            </a:r>
            <a:endParaRPr lang="en-US" altLang="zh-CN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0347D-20FF-4740-A892-8E4532750AF5}"/>
              </a:ext>
            </a:extLst>
          </p:cNvPr>
          <p:cNvSpPr txBox="1"/>
          <p:nvPr/>
        </p:nvSpPr>
        <p:spPr>
          <a:xfrm>
            <a:off x="8609138" y="4770733"/>
            <a:ext cx="328758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spc="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播放音频</a:t>
            </a:r>
            <a:endParaRPr lang="en-US" altLang="zh-CN" b="1" spc="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</a:t>
            </a:r>
            <a:r>
              <a:rPr lang="en-US" altLang="zh-CN" sz="11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subprocess</a:t>
            </a: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模块</a:t>
            </a:r>
            <a:r>
              <a:rPr lang="en-US" altLang="zh-CN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  <a:r>
              <a:rPr lang="en-US" altLang="zh-CN" sz="11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ffmpeg</a:t>
            </a: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命令</a:t>
            </a:r>
            <a:endParaRPr lang="en-US" altLang="zh-CN" sz="1100" b="1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subrocess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为后台执行</a:t>
            </a:r>
            <a:r>
              <a:rPr lang="en-US" altLang="zh-CN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ffmpeg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命令</a:t>
            </a:r>
            <a:endParaRPr lang="en-US" altLang="zh-CN" sz="11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</a:t>
            </a:r>
            <a:r>
              <a:rPr lang="en-US" altLang="zh-CN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fmpeg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后台播放音频</a:t>
            </a:r>
            <a:endParaRPr lang="en-US" altLang="zh-CN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目的</a:t>
            </a:r>
            <a:r>
              <a:rPr lang="en-CA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后台播放音频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70C98-BDC8-4A38-B4DE-48ED99962DE3}"/>
              </a:ext>
            </a:extLst>
          </p:cNvPr>
          <p:cNvSpPr txBox="1"/>
          <p:nvPr/>
        </p:nvSpPr>
        <p:spPr>
          <a:xfrm>
            <a:off x="148591" y="2008528"/>
            <a:ext cx="344934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录制音频</a:t>
            </a:r>
            <a:endParaRPr lang="en-US" altLang="zh-CN" b="1" spc="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</a:t>
            </a:r>
            <a:r>
              <a:rPr lang="en-US" altLang="zh-CN" sz="11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pyaudio,wave</a:t>
            </a:r>
            <a:r>
              <a:rPr lang="zh-CN" altLang="en-US" sz="11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模块</a:t>
            </a:r>
            <a:endParaRPr lang="en-US" altLang="zh-CN" sz="11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Pyaudio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可以自动识别多种录入设备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Wave: 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将录制的音频流生成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wav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音频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目的</a:t>
            </a:r>
            <a:r>
              <a:rPr lang="en-CA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生成音频文件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D45F3F-87FE-4526-B027-79FACDAF1C53}"/>
              </a:ext>
            </a:extLst>
          </p:cNvPr>
          <p:cNvSpPr txBox="1"/>
          <p:nvPr/>
        </p:nvSpPr>
        <p:spPr>
          <a:xfrm>
            <a:off x="148591" y="3389630"/>
            <a:ext cx="3449347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spc="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格式转换</a:t>
            </a:r>
            <a:endParaRPr lang="en-US" altLang="zh-CN" b="1" spc="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</a:t>
            </a:r>
            <a:r>
              <a:rPr lang="en-US" altLang="zh-CN" sz="11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ffmpeg</a:t>
            </a: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命令</a:t>
            </a:r>
            <a:r>
              <a:rPr lang="en-US" altLang="zh-CN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  <a:r>
              <a:rPr lang="en-US" altLang="zh-CN" sz="11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subprocess</a:t>
            </a: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模块</a:t>
            </a:r>
            <a:endParaRPr lang="en-US" altLang="zh-CN" sz="1100" b="1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ffmpeg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dos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下流媒体处理命令行工具</a:t>
            </a:r>
            <a:endParaRPr lang="en-US" altLang="zh-CN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r>
              <a:rPr lang="en-US" altLang="zh-CN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subprocess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后台执行</a:t>
            </a:r>
            <a:r>
              <a:rPr lang="en-US" altLang="zh-CN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cmd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命令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设置</a:t>
            </a:r>
            <a:r>
              <a:rPr lang="en-US" altLang="zh-CN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ffmpeg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环境</a:t>
            </a:r>
            <a:endParaRPr lang="en-US" altLang="zh-CN" sz="11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目的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转换音频格式满足接口要求</a:t>
            </a:r>
            <a:endParaRPr lang="en-US" altLang="zh-CN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3C26FD-598C-4DE1-BBED-92661B32B328}"/>
              </a:ext>
            </a:extLst>
          </p:cNvPr>
          <p:cNvSpPr txBox="1"/>
          <p:nvPr/>
        </p:nvSpPr>
        <p:spPr>
          <a:xfrm>
            <a:off x="148591" y="4770733"/>
            <a:ext cx="3449348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spc="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语音识别</a:t>
            </a:r>
            <a:endParaRPr lang="en-US" altLang="zh-CN" b="1" spc="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使用语音识别</a:t>
            </a:r>
            <a:r>
              <a:rPr lang="en-US" altLang="zh-CN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SDK</a:t>
            </a: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en-US" altLang="zh-CN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OS</a:t>
            </a:r>
            <a:r>
              <a:rPr lang="zh-CN" altLang="en-US" sz="11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模块</a:t>
            </a:r>
            <a:endParaRPr lang="en-US" altLang="zh-CN" sz="1100" b="1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SDK: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语音识别调用示例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参考引用函数</a:t>
            </a:r>
            <a:endParaRPr lang="en-US" altLang="zh-CN" sz="11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OS: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以二进制模式引入待处理的音频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文件</a:t>
            </a:r>
            <a:endParaRPr lang="en-US" altLang="zh-CN" sz="11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目的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音频转字符串</a:t>
            </a:r>
            <a:endParaRPr lang="en-US" altLang="zh-CN" sz="11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r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DF7A2C-EEA0-4662-98AD-EE45F7ED54F5}"/>
              </a:ext>
            </a:extLst>
          </p:cNvPr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 smtClean="0"/>
              <a:t>4</a:t>
            </a:r>
            <a:endParaRPr lang="en-US" sz="27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4B5F07D-D028-459B-9B1B-A98877943613}"/>
              </a:ext>
            </a:extLst>
          </p:cNvPr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 smtClean="0"/>
              <a:t>5</a:t>
            </a:r>
            <a:endParaRPr lang="en-US" sz="27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6D285E-B491-4182-BDED-0DA094A78E24}"/>
              </a:ext>
            </a:extLst>
          </p:cNvPr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 smtClean="0"/>
              <a:t>6</a:t>
            </a:r>
            <a:endParaRPr lang="en-US" sz="27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5D670B-8B7D-4FB2-BBA7-F568EB53A013}"/>
              </a:ext>
            </a:extLst>
          </p:cNvPr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1</a:t>
            </a:r>
            <a:endParaRPr lang="en-US" sz="27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39E2A1-D675-41D2-B395-0DD759AE87E8}"/>
              </a:ext>
            </a:extLst>
          </p:cNvPr>
          <p:cNvSpPr/>
          <p:nvPr/>
        </p:nvSpPr>
        <p:spPr>
          <a:xfrm>
            <a:off x="3733556" y="3403340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 smtClean="0"/>
              <a:t>2</a:t>
            </a:r>
            <a:endParaRPr lang="en-US" sz="27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EFF939-6B58-47BF-88B9-ABF1F8F190E8}"/>
              </a:ext>
            </a:extLst>
          </p:cNvPr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 smtClean="0"/>
              <a:t>3</a:t>
            </a:r>
            <a:endParaRPr lang="en-US" sz="27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AB16BBE-209D-42A4-B442-E35A6CAFEB93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780DBB-7D41-4369-A581-1B1D319CB831}"/>
              </a:ext>
            </a:extLst>
          </p:cNvPr>
          <p:cNvCxnSpPr>
            <a:cxnSpLocks/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5623FD-3D86-4389-A21A-313DE4B6F4CB}"/>
              </a:ext>
            </a:extLst>
          </p:cNvPr>
          <p:cNvCxnSpPr>
            <a:cxnSpLocks/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FA0363-6792-4877-ABD7-6E155E4046E9}"/>
              </a:ext>
            </a:extLst>
          </p:cNvPr>
          <p:cNvCxnSpPr>
            <a:cxnSpLocks/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B003FE-1BCF-489C-925C-FAEF86D90179}"/>
              </a:ext>
            </a:extLst>
          </p:cNvPr>
          <p:cNvCxnSpPr>
            <a:cxnSpLocks/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488088D-6AD2-4CFF-84E0-141D83AB67B3}"/>
              </a:ext>
            </a:extLst>
          </p:cNvPr>
          <p:cNvSpPr txBox="1"/>
          <p:nvPr/>
        </p:nvSpPr>
        <p:spPr>
          <a:xfrm>
            <a:off x="5409202" y="3550308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en-US" altLang="zh-CN" sz="1400" b="1" dirty="0" err="1" smtClean="0">
                <a:solidFill>
                  <a:schemeClr val="bg1"/>
                </a:solidFill>
                <a:cs typeface="Calibri" pitchFamily="34" charset="0"/>
              </a:rPr>
              <a:t>oiceMEME</a:t>
            </a:r>
            <a:endParaRPr lang="en-US" altLang="zh-CN" sz="1400" b="1" dirty="0" smtClean="0">
              <a:solidFill>
                <a:schemeClr val="bg1"/>
              </a:solidFill>
              <a:cs typeface="Calibri" pitchFamily="34" charset="0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cs typeface="Calibri" pitchFamily="34" charset="0"/>
              </a:rPr>
              <a:t>V2.0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6" name="Group 15">
            <a:extLst>
              <a:ext uri="{FF2B5EF4-FFF2-40B4-BE49-F238E27FC236}">
                <a16:creationId xmlns:a16="http://schemas.microsoft.com/office/drawing/2014/main" id="{11237D0E-FCA9-4863-89BF-39949E0B4EC3}"/>
              </a:ext>
            </a:extLst>
          </p:cNvPr>
          <p:cNvGrpSpPr/>
          <p:nvPr/>
        </p:nvGrpSpPr>
        <p:grpSpPr>
          <a:xfrm>
            <a:off x="2648983" y="5617988"/>
            <a:ext cx="6951418" cy="604475"/>
            <a:chOff x="5328220" y="3089998"/>
            <a:chExt cx="1379637" cy="60447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505D9FC-6123-4B63-BEC9-0DA1C081886E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</a:t>
              </a:r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itHub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B99C59D-38E6-4A33-A9FA-2CFAEDD464BA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https://github.com/ZTaer/VoiceMIMI</a:t>
              </a:r>
              <a:endParaRPr lang="ko-KR" altLang="en-US" u="sng" dirty="0">
                <a:solidFill>
                  <a:srgbClr val="00B050"/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8" grpId="0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细节补充</a:t>
            </a:r>
            <a:endParaRPr lang="en-US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CF5B5-5F95-4AEA-829F-98A0F14AC548}"/>
              </a:ext>
            </a:extLst>
          </p:cNvPr>
          <p:cNvGrpSpPr/>
          <p:nvPr/>
        </p:nvGrpSpPr>
        <p:grpSpPr>
          <a:xfrm>
            <a:off x="5395798" y="1716999"/>
            <a:ext cx="1388436" cy="4140966"/>
            <a:chOff x="3871798" y="1672614"/>
            <a:chExt cx="1388436" cy="4140966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F7B564F-6E66-48A3-B01E-7C8E78D3DDDF}"/>
                </a:ext>
              </a:extLst>
            </p:cNvPr>
            <p:cNvSpPr/>
            <p:nvPr/>
          </p:nvSpPr>
          <p:spPr>
            <a:xfrm>
              <a:off x="3883766" y="4437112"/>
              <a:ext cx="1376468" cy="1376468"/>
            </a:xfrm>
            <a:prstGeom prst="arc">
              <a:avLst>
                <a:gd name="adj1" fmla="val 3657515"/>
                <a:gd name="adj2" fmla="val 1591225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6549145-95BF-4A7D-94B4-61B0634E7E7D}"/>
                </a:ext>
              </a:extLst>
            </p:cNvPr>
            <p:cNvSpPr/>
            <p:nvPr/>
          </p:nvSpPr>
          <p:spPr>
            <a:xfrm flipH="1">
              <a:off x="3871798" y="3040766"/>
              <a:ext cx="1376468" cy="1376468"/>
            </a:xfrm>
            <a:prstGeom prst="arc">
              <a:avLst>
                <a:gd name="adj1" fmla="val 5478932"/>
                <a:gd name="adj2" fmla="val 1674079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B7AAC0E7-F323-4B5C-943B-D341FE1D5B8A}"/>
                </a:ext>
              </a:extLst>
            </p:cNvPr>
            <p:cNvSpPr/>
            <p:nvPr/>
          </p:nvSpPr>
          <p:spPr>
            <a:xfrm>
              <a:off x="3871798" y="1672614"/>
              <a:ext cx="1376468" cy="1376468"/>
            </a:xfrm>
            <a:prstGeom prst="arc">
              <a:avLst>
                <a:gd name="adj1" fmla="val 6266444"/>
                <a:gd name="adj2" fmla="val 19078973"/>
              </a:avLst>
            </a:prstGeom>
            <a:ln w="165100">
              <a:solidFill>
                <a:srgbClr val="87ADDB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477592-6BD7-4220-A4E5-B41B4A8CDE05}"/>
                </a:ext>
              </a:extLst>
            </p:cNvPr>
            <p:cNvSpPr/>
            <p:nvPr/>
          </p:nvSpPr>
          <p:spPr>
            <a:xfrm>
              <a:off x="4139952" y="1928800"/>
              <a:ext cx="864096" cy="864096"/>
            </a:xfrm>
            <a:prstGeom prst="ellipse">
              <a:avLst/>
            </a:prstGeom>
            <a:solidFill>
              <a:srgbClr val="87ADDB"/>
            </a:solidFill>
            <a:ln>
              <a:solidFill>
                <a:srgbClr val="87AD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 smtClean="0"/>
                <a:t>3</a:t>
              </a:r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1C5878-CA5D-4651-BFCD-CAF668327071}"/>
                </a:ext>
              </a:extLst>
            </p:cNvPr>
            <p:cNvSpPr/>
            <p:nvPr/>
          </p:nvSpPr>
          <p:spPr>
            <a:xfrm>
              <a:off x="4139952" y="3296952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 smtClean="0"/>
                <a:t>2</a:t>
              </a:r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FF3A32-003F-4C97-B479-D98880107A12}"/>
                </a:ext>
              </a:extLst>
            </p:cNvPr>
            <p:cNvSpPr/>
            <p:nvPr/>
          </p:nvSpPr>
          <p:spPr>
            <a:xfrm>
              <a:off x="4139952" y="4698776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 smtClean="0"/>
                <a:t>1</a:t>
              </a:r>
              <a:endParaRPr lang="ko-KR" altLang="en-US" sz="2700" dirty="0"/>
            </a:p>
          </p:txBody>
        </p:sp>
      </p:grpSp>
      <p:grpSp>
        <p:nvGrpSpPr>
          <p:cNvPr id="10" name="그룹 11">
            <a:extLst>
              <a:ext uri="{FF2B5EF4-FFF2-40B4-BE49-F238E27FC236}">
                <a16:creationId xmlns:a16="http://schemas.microsoft.com/office/drawing/2014/main" id="{E6DFE83A-B5A9-4738-9963-BAAD97594830}"/>
              </a:ext>
            </a:extLst>
          </p:cNvPr>
          <p:cNvGrpSpPr/>
          <p:nvPr/>
        </p:nvGrpSpPr>
        <p:grpSpPr>
          <a:xfrm>
            <a:off x="7104112" y="1917350"/>
            <a:ext cx="4119284" cy="936939"/>
            <a:chOff x="7104112" y="2059905"/>
            <a:chExt cx="2952328" cy="9369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31BE3A-787D-4953-922E-02024C9B69B5}"/>
                </a:ext>
              </a:extLst>
            </p:cNvPr>
            <p:cNvSpPr txBox="1"/>
            <p:nvPr/>
          </p:nvSpPr>
          <p:spPr>
            <a:xfrm>
              <a:off x="7104112" y="205990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无弹窗后台播放音频</a:t>
              </a:r>
              <a:r>
                <a:rPr lang="en-US" altLang="zh-CN" sz="14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cmd</a:t>
              </a:r>
              <a:r>
                <a:rPr lang="zh-CN" altLang="en-US" sz="1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命令</a:t>
              </a:r>
              <a:endParaRPr lang="ko-KR" alt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60899D-0184-4688-AB46-569BECF59BFA}"/>
                </a:ext>
              </a:extLst>
            </p:cNvPr>
            <p:cNvSpPr txBox="1"/>
            <p:nvPr/>
          </p:nvSpPr>
          <p:spPr>
            <a:xfrm>
              <a:off x="7104112" y="235051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ffplay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nodisp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autoexit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音频文件路径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+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文件名称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例如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ffplay</a:t>
              </a:r>
              <a:r>
                <a:rPr lang="en-US" altLang="ko-KR" sz="1200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 -</a:t>
              </a:r>
              <a:r>
                <a:rPr lang="en-US" altLang="ko-KR" sz="1200" dirty="0" err="1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nodisp</a:t>
              </a:r>
              <a:r>
                <a:rPr lang="en-US" altLang="ko-KR" sz="1200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 -</a:t>
              </a:r>
              <a:r>
                <a:rPr lang="en-US" altLang="ko-KR" sz="1200" dirty="0" err="1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autoexit</a:t>
              </a:r>
              <a:r>
                <a:rPr lang="en-US" altLang="ko-KR" sz="1200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 e:test.wav</a:t>
              </a:r>
              <a:endParaRPr lang="ko-KR" altLang="en-US" sz="12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Chevron 5">
            <a:extLst>
              <a:ext uri="{FF2B5EF4-FFF2-40B4-BE49-F238E27FC236}">
                <a16:creationId xmlns:a16="http://schemas.microsoft.com/office/drawing/2014/main" id="{F5576A57-B4C5-45E4-BA7D-29DB5267F4DA}"/>
              </a:ext>
            </a:extLst>
          </p:cNvPr>
          <p:cNvSpPr/>
          <p:nvPr/>
        </p:nvSpPr>
        <p:spPr>
          <a:xfrm>
            <a:off x="6722082" y="2219899"/>
            <a:ext cx="225640" cy="314542"/>
          </a:xfrm>
          <a:prstGeom prst="chevron">
            <a:avLst>
              <a:gd name="adj" fmla="val 42574"/>
            </a:avLst>
          </a:prstGeom>
          <a:solidFill>
            <a:srgbClr val="87ADDB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4" name="그룹 10">
            <a:extLst>
              <a:ext uri="{FF2B5EF4-FFF2-40B4-BE49-F238E27FC236}">
                <a16:creationId xmlns:a16="http://schemas.microsoft.com/office/drawing/2014/main" id="{FAFAC78A-FFF8-42FC-99D3-33B6B7F04A01}"/>
              </a:ext>
            </a:extLst>
          </p:cNvPr>
          <p:cNvGrpSpPr/>
          <p:nvPr/>
        </p:nvGrpSpPr>
        <p:grpSpPr>
          <a:xfrm>
            <a:off x="7104112" y="4693412"/>
            <a:ext cx="4119284" cy="936939"/>
            <a:chOff x="7116163" y="4835965"/>
            <a:chExt cx="2952328" cy="936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B26ED-5C52-4EAF-8196-781BDF9B3D60}"/>
                </a:ext>
              </a:extLst>
            </p:cNvPr>
            <p:cNvSpPr txBox="1"/>
            <p:nvPr/>
          </p:nvSpPr>
          <p:spPr>
            <a:xfrm>
              <a:off x="7116163" y="483596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设置</a:t>
              </a:r>
              <a:r>
                <a:rPr lang="en-US" altLang="zh-CN" sz="14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ffmpeg</a:t>
              </a:r>
              <a:r>
                <a:rPr lang="zh-CN" altLang="en-US" sz="1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临时环境</a:t>
              </a:r>
              <a:r>
                <a:rPr lang="zh-CN" altLang="en-US" sz="14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变量</a:t>
              </a:r>
              <a:r>
                <a:rPr lang="en-US" altLang="zh-CN" sz="14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cmd</a:t>
              </a:r>
              <a:r>
                <a:rPr lang="zh-CN" altLang="en-US" sz="14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命令</a:t>
              </a:r>
              <a:endParaRPr lang="ko-KR" alt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0A2832-8DF2-4FEE-B929-D3804EF3E9C4}"/>
                </a:ext>
              </a:extLst>
            </p:cNvPr>
            <p:cNvSpPr txBox="1"/>
            <p:nvPr/>
          </p:nvSpPr>
          <p:spPr>
            <a:xfrm>
              <a:off x="7116163" y="512657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set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path=%path%;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ffmpeg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路径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\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bin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文件夹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;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例如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: </a:t>
              </a:r>
              <a:r>
                <a: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set path=%path%;</a:t>
              </a:r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f:ffmpeg</a:t>
              </a:r>
              <a:r>
                <a: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\bin;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7" name="Chevron 67">
            <a:extLst>
              <a:ext uri="{FF2B5EF4-FFF2-40B4-BE49-F238E27FC236}">
                <a16:creationId xmlns:a16="http://schemas.microsoft.com/office/drawing/2014/main" id="{E531E1EF-1E38-4C6E-8704-0613058308CD}"/>
              </a:ext>
            </a:extLst>
          </p:cNvPr>
          <p:cNvSpPr/>
          <p:nvPr/>
        </p:nvSpPr>
        <p:spPr>
          <a:xfrm>
            <a:off x="6734133" y="4995959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그룹 12">
            <a:extLst>
              <a:ext uri="{FF2B5EF4-FFF2-40B4-BE49-F238E27FC236}">
                <a16:creationId xmlns:a16="http://schemas.microsoft.com/office/drawing/2014/main" id="{B8C21C66-5101-4CBC-B416-F9CBE0F59AC4}"/>
              </a:ext>
            </a:extLst>
          </p:cNvPr>
          <p:cNvGrpSpPr/>
          <p:nvPr/>
        </p:nvGrpSpPr>
        <p:grpSpPr>
          <a:xfrm>
            <a:off x="-91439" y="3318789"/>
            <a:ext cx="5230564" cy="1467853"/>
            <a:chOff x="1928427" y="3480187"/>
            <a:chExt cx="3181774" cy="14678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6D5D49-5AC0-4902-A763-40254672C9FB}"/>
                </a:ext>
              </a:extLst>
            </p:cNvPr>
            <p:cNvSpPr txBox="1"/>
            <p:nvPr/>
          </p:nvSpPr>
          <p:spPr>
            <a:xfrm>
              <a:off x="2157873" y="3480187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格式转换</a:t>
              </a:r>
              <a:r>
                <a:rPr lang="en-US" altLang="zh-CN" sz="14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cmd</a:t>
              </a:r>
              <a:r>
                <a:rPr lang="zh-CN" altLang="en-US" sz="1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命令</a:t>
              </a:r>
              <a:endParaRPr lang="ko-KR" alt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4AC62-1C7D-4FE1-8369-C1A60D42AE5E}"/>
                </a:ext>
              </a:extLst>
            </p:cNvPr>
            <p:cNvSpPr txBox="1"/>
            <p:nvPr/>
          </p:nvSpPr>
          <p:spPr>
            <a:xfrm>
              <a:off x="1928427" y="3770795"/>
              <a:ext cx="3181774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wav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转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pcm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格式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cmd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命令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ffmpeg</a:t>
              </a:r>
              <a:r>
                <a:rPr lang="en-US" altLang="ko-KR" sz="11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-y  -</a:t>
              </a:r>
              <a:r>
                <a:rPr lang="en-US" altLang="ko-KR" sz="1100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</a:t>
              </a:r>
              <a:r>
                <a:rPr lang="en-US" altLang="ko-KR" sz="11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</a:t>
              </a:r>
              <a:r>
                <a:rPr lang="en-US" altLang="zh-CN" sz="11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a.</a:t>
              </a:r>
              <a:r>
                <a:rPr lang="en-US" altLang="ko-KR" sz="11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wav  -</a:t>
              </a:r>
              <a:r>
                <a:rPr lang="en-US" altLang="ko-KR" sz="1100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acodec</a:t>
              </a:r>
              <a:r>
                <a:rPr lang="en-US" altLang="ko-KR" sz="11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pcm_s16le -f s16le -ac 1 -</a:t>
              </a:r>
              <a:r>
                <a:rPr lang="en-US" altLang="ko-KR" sz="1100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ar</a:t>
              </a:r>
              <a:r>
                <a:rPr lang="en-US" altLang="ko-KR" sz="11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16000 </a:t>
              </a:r>
              <a:r>
                <a:rPr lang="en-US" altLang="ko-KR" sz="1100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</a:t>
              </a:r>
              <a:r>
                <a:rPr lang="en-US" altLang="zh-CN" sz="1100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pcm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使用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wait()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函数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: 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等待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ffmpeg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在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cmd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后台执行完成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(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音频转换完成后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21" name="Chevron 91">
            <a:extLst>
              <a:ext uri="{FF2B5EF4-FFF2-40B4-BE49-F238E27FC236}">
                <a16:creationId xmlns:a16="http://schemas.microsoft.com/office/drawing/2014/main" id="{5ED0F8B1-CF65-48E4-8930-C5D7EDD6949E}"/>
              </a:ext>
            </a:extLst>
          </p:cNvPr>
          <p:cNvSpPr/>
          <p:nvPr/>
        </p:nvSpPr>
        <p:spPr>
          <a:xfrm flipH="1">
            <a:off x="5282978" y="3612857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2D9651-179B-46FD-822F-888AA58CDB7E}"/>
              </a:ext>
            </a:extLst>
          </p:cNvPr>
          <p:cNvGrpSpPr/>
          <p:nvPr/>
        </p:nvGrpSpPr>
        <p:grpSpPr>
          <a:xfrm>
            <a:off x="7104112" y="3541035"/>
            <a:ext cx="2857316" cy="502303"/>
            <a:chOff x="5675124" y="3463006"/>
            <a:chExt cx="2857316" cy="5023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89CE0-E9D8-4F95-A81A-58882F7288B6}"/>
                </a:ext>
              </a:extLst>
            </p:cNvPr>
            <p:cNvSpPr txBox="1"/>
            <p:nvPr/>
          </p:nvSpPr>
          <p:spPr>
            <a:xfrm>
              <a:off x="5675124" y="3463006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accent1"/>
                  </a:solidFill>
                  <a:cs typeface="Arial" pitchFamily="34" charset="0"/>
                </a:rPr>
                <a:t>75</a:t>
              </a:r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D2EC29-1107-4694-B65E-6B5709624485}"/>
                </a:ext>
              </a:extLst>
            </p:cNvPr>
            <p:cNvSpPr txBox="1"/>
            <p:nvPr/>
          </p:nvSpPr>
          <p:spPr>
            <a:xfrm>
              <a:off x="6394340" y="3657532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2EDFE6-F18C-436E-B6A0-2BBCF9F65ADE}"/>
              </a:ext>
            </a:extLst>
          </p:cNvPr>
          <p:cNvGrpSpPr/>
          <p:nvPr/>
        </p:nvGrpSpPr>
        <p:grpSpPr>
          <a:xfrm>
            <a:off x="2279578" y="2086497"/>
            <a:ext cx="2859547" cy="492443"/>
            <a:chOff x="755576" y="1993472"/>
            <a:chExt cx="2859547" cy="4924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742508-F390-4805-8844-4015561F5792}"/>
                </a:ext>
              </a:extLst>
            </p:cNvPr>
            <p:cNvSpPr txBox="1"/>
            <p:nvPr/>
          </p:nvSpPr>
          <p:spPr>
            <a:xfrm>
              <a:off x="2647948" y="1993472"/>
              <a:ext cx="967175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accent4"/>
                  </a:solidFill>
                  <a:cs typeface="Arial" pitchFamily="34" charset="0"/>
                </a:rPr>
                <a:t>99</a:t>
              </a:r>
              <a:r>
                <a:rPr lang="en-US" altLang="ko-KR" sz="2000" b="1" dirty="0" smtClean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25532E-E372-46D9-84AC-E6BCE7187ADB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8BE901-B935-4B74-88F6-FFFF4CA7C2E7}"/>
              </a:ext>
            </a:extLst>
          </p:cNvPr>
          <p:cNvGrpSpPr/>
          <p:nvPr/>
        </p:nvGrpSpPr>
        <p:grpSpPr>
          <a:xfrm>
            <a:off x="2279578" y="5015030"/>
            <a:ext cx="2859547" cy="492443"/>
            <a:chOff x="755576" y="1993472"/>
            <a:chExt cx="2859547" cy="4924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E186C5-C4A2-49F8-80A5-81FB2E1EF6D6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accent1"/>
                  </a:solidFill>
                  <a:cs typeface="Arial" pitchFamily="34" charset="0"/>
                </a:rPr>
                <a:t>25</a:t>
              </a:r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F0CE-A833-46D6-9ECD-1FC59CD65540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66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018546" y="3417203"/>
            <a:ext cx="4331317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spc="300" dirty="0" smtClean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人生苦短我用</a:t>
            </a:r>
            <a:r>
              <a:rPr lang="en-US" altLang="zh-CN" sz="2000" spc="300" dirty="0" smtClean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Python</a:t>
            </a:r>
            <a:endParaRPr lang="en-US" altLang="ko-KR" sz="2000" spc="300" dirty="0">
              <a:solidFill>
                <a:schemeClr val="accent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spc="300" dirty="0" smtClean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查看完整源码请访问</a:t>
            </a:r>
            <a:endParaRPr lang="en-US" altLang="zh-CN" sz="2000" spc="300" dirty="0" smtClean="0">
              <a:solidFill>
                <a:schemeClr val="accent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u="sng" spc="3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  <a:hlinkClick r:id="rId2"/>
              </a:rPr>
              <a:t>GitHub</a:t>
            </a:r>
            <a:endParaRPr lang="ko-KR" altLang="en-US" sz="2000" u="sng" spc="300" dirty="0">
              <a:solidFill>
                <a:srgbClr val="FF0000"/>
              </a:solidFill>
              <a:latin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98480" y="627507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__OO7__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739</Words>
  <Application>Microsoft Office PowerPoint</Application>
  <PresentationFormat>宽屏</PresentationFormat>
  <Paragraphs>132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微软雅黑</vt:lpstr>
      <vt:lpstr>微软雅黑 Light</vt:lpstr>
      <vt:lpstr>Arial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ZTaer</cp:lastModifiedBy>
  <cp:revision>236</cp:revision>
  <dcterms:created xsi:type="dcterms:W3CDTF">2018-04-24T17:14:44Z</dcterms:created>
  <dcterms:modified xsi:type="dcterms:W3CDTF">2019-05-24T14:02:32Z</dcterms:modified>
</cp:coreProperties>
</file>