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libri (MS)" charset="1" panose="020F0502020204030204"/>
      <p:regular r:id="rId18"/>
    </p:embeddedFont>
    <p:embeddedFont>
      <p:font typeface="Arimo Bold" charset="1" panose="020B0704020202020204"/>
      <p:regular r:id="rId19"/>
    </p:embeddedFont>
    <p:embeddedFont>
      <p:font typeface="DejaVu Serif Bold" charset="1" panose="02060803050605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svg" Type="http://schemas.openxmlformats.org/officeDocument/2006/relationships/image"/><Relationship Id="rId11" Target="../media/image12.png" Type="http://schemas.openxmlformats.org/officeDocument/2006/relationships/image"/><Relationship Id="rId2" Target="https://tr.wikipedia.org/wiki/EnCase" TargetMode="External" Type="http://schemas.openxmlformats.org/officeDocument/2006/relationships/hyperlink"/><Relationship Id="rId3" Target="https://www.giac.org/certifications/battlefield-forensics-acquisition-gbfa/" TargetMode="External" Type="http://schemas.openxmlformats.org/officeDocument/2006/relationships/hyperlink"/><Relationship Id="rId4" Target="https://www.giac.org/certifications/certified-forensic-examiner-gcfe/" TargetMode="External" Type="http://schemas.openxmlformats.org/officeDocument/2006/relationships/hyperlink"/><Relationship Id="rId5" Target="https://www.giac.org/certifications/certified-forensic-analyst-gcfa/" TargetMode="External" Type="http://schemas.openxmlformats.org/officeDocument/2006/relationships/hyperlink"/><Relationship Id="rId6" Target="https://www.giac.org/certifications/network-forensic-analyst-gnfa/" TargetMode="External" Type="http://schemas.openxmlformats.org/officeDocument/2006/relationships/hyperlink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www.giac.org/certifications/reverse-engineering-malware-grem/" TargetMode="External" Type="http://schemas.openxmlformats.org/officeDocument/2006/relationships/hyperlink"/><Relationship Id="rId5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2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8420" y="1829756"/>
            <a:ext cx="11667715" cy="2206762"/>
            <a:chOff x="0" y="0"/>
            <a:chExt cx="15556954" cy="29423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556954" cy="2942349"/>
            </a:xfrm>
            <a:custGeom>
              <a:avLst/>
              <a:gdLst/>
              <a:ahLst/>
              <a:cxnLst/>
              <a:rect r="r" b="b" t="t" l="l"/>
              <a:pathLst>
                <a:path h="2942349" w="15556954">
                  <a:moveTo>
                    <a:pt x="0" y="0"/>
                  </a:moveTo>
                  <a:lnTo>
                    <a:pt x="15556954" y="0"/>
                  </a:lnTo>
                  <a:lnTo>
                    <a:pt x="15556954" y="2942349"/>
                  </a:lnTo>
                  <a:lnTo>
                    <a:pt x="0" y="29423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15556954" cy="30852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26"/>
                </a:lnSpc>
              </a:pPr>
              <a:r>
                <a:rPr lang="en-US" sz="6605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Siber Güvenlik Ekosisteminde Kariyer Yolları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49139" y="5326994"/>
            <a:ext cx="9425827" cy="225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4"/>
              </a:lnSpc>
            </a:pPr>
          </a:p>
          <a:p>
            <a:pPr algn="ctr">
              <a:lnSpc>
                <a:spcPts val="5764"/>
              </a:lnSpc>
            </a:pPr>
            <a:r>
              <a:rPr lang="en-US" sz="4803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Hazırlayan: Taha Yasin AKSİN</a:t>
            </a:r>
          </a:p>
          <a:p>
            <a:pPr algn="ctr">
              <a:lnSpc>
                <a:spcPts val="5764"/>
              </a:lnSpc>
            </a:pPr>
            <a:r>
              <a:rPr lang="en-US" sz="4803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Tarih: 30 Ekim 2025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688554" y="-3914162"/>
            <a:ext cx="9884429" cy="10180592"/>
          </a:xfrm>
          <a:custGeom>
            <a:avLst/>
            <a:gdLst/>
            <a:ahLst/>
            <a:cxnLst/>
            <a:rect r="r" b="b" t="t" l="l"/>
            <a:pathLst>
              <a:path h="10180592" w="9884429">
                <a:moveTo>
                  <a:pt x="0" y="0"/>
                </a:moveTo>
                <a:lnTo>
                  <a:pt x="9884429" y="0"/>
                </a:lnTo>
                <a:lnTo>
                  <a:pt x="9884429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942215" y="1620474"/>
            <a:ext cx="9884429" cy="10180592"/>
          </a:xfrm>
          <a:custGeom>
            <a:avLst/>
            <a:gdLst/>
            <a:ahLst/>
            <a:cxnLst/>
            <a:rect r="r" b="b" t="t" l="l"/>
            <a:pathLst>
              <a:path h="10180592" w="9884429">
                <a:moveTo>
                  <a:pt x="0" y="0"/>
                </a:moveTo>
                <a:lnTo>
                  <a:pt x="9884430" y="0"/>
                </a:lnTo>
                <a:lnTo>
                  <a:pt x="9884430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2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21147" y="267392"/>
            <a:ext cx="12354052" cy="1715841"/>
            <a:chOff x="0" y="0"/>
            <a:chExt cx="16472069" cy="2287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72069" cy="2287787"/>
            </a:xfrm>
            <a:custGeom>
              <a:avLst/>
              <a:gdLst/>
              <a:ahLst/>
              <a:cxnLst/>
              <a:rect r="r" b="b" t="t" l="l"/>
              <a:pathLst>
                <a:path h="2287787" w="16472069">
                  <a:moveTo>
                    <a:pt x="0" y="0"/>
                  </a:moveTo>
                  <a:lnTo>
                    <a:pt x="16472069" y="0"/>
                  </a:lnTo>
                  <a:lnTo>
                    <a:pt x="16472069" y="2287787"/>
                  </a:lnTo>
                  <a:lnTo>
                    <a:pt x="0" y="22877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16472069" cy="243066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26"/>
                </a:lnSpc>
              </a:pPr>
              <a:r>
                <a:rPr lang="en-US" sz="6605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Kırmızı Takım vs Mavi Takım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09751" y="2233375"/>
            <a:ext cx="12171172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Kırmızı Takım: Saldırı operasyonlarını simüle eder; kuruluşun savunma yeteneğini test eder.</a:t>
            </a:r>
          </a:p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Mavi Takım: Savunma, tespit ve müdahale süreçlerinden sorumludur.</a:t>
            </a:r>
          </a:p>
          <a:p>
            <a:pPr algn="l" marL="489357" indent="-244679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Kırmızı takım geniş saldırı simülasyonu gerçekleştirirler.</a:t>
            </a:r>
          </a:p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Mavi takım ise savunma ve iyileştirmeden sorumludurlar.</a:t>
            </a:r>
          </a:p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Her bölümde olduğu gibi bu bölümlerde ekip olarak çalışabilirler.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793412" y="2290525"/>
            <a:ext cx="9884429" cy="10180592"/>
          </a:xfrm>
          <a:custGeom>
            <a:avLst/>
            <a:gdLst/>
            <a:ahLst/>
            <a:cxnLst/>
            <a:rect r="r" b="b" t="t" l="l"/>
            <a:pathLst>
              <a:path h="10180592" w="9884429">
                <a:moveTo>
                  <a:pt x="0" y="0"/>
                </a:moveTo>
                <a:lnTo>
                  <a:pt x="9884429" y="0"/>
                </a:lnTo>
                <a:lnTo>
                  <a:pt x="9884429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03587" y="5052775"/>
            <a:ext cx="5071877" cy="4477682"/>
          </a:xfrm>
          <a:custGeom>
            <a:avLst/>
            <a:gdLst/>
            <a:ahLst/>
            <a:cxnLst/>
            <a:rect r="r" b="b" t="t" l="l"/>
            <a:pathLst>
              <a:path h="4477682" w="5071877">
                <a:moveTo>
                  <a:pt x="0" y="0"/>
                </a:moveTo>
                <a:lnTo>
                  <a:pt x="5071877" y="0"/>
                </a:lnTo>
                <a:lnTo>
                  <a:pt x="5071877" y="4477682"/>
                </a:lnTo>
                <a:lnTo>
                  <a:pt x="0" y="4477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302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148915"/>
            <a:ext cx="16368834" cy="3922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183" indent="-329091" lvl="1">
              <a:lnSpc>
                <a:spcPts val="4360"/>
              </a:lnSpc>
              <a:buFont typeface="Arial"/>
              <a:buChar char="•"/>
            </a:pPr>
            <a:r>
              <a:rPr lang="en-US" sz="363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Sertifika stratejisi: ilgi alanına göre seçim (analist, pentest, forensics, malware vs.).</a:t>
            </a:r>
          </a:p>
          <a:p>
            <a:pPr algn="l" marL="658129" indent="-329065" lvl="1">
              <a:lnSpc>
                <a:spcPts val="4360"/>
              </a:lnSpc>
              <a:buFont typeface="Arial"/>
              <a:buChar char="•"/>
            </a:pPr>
            <a:r>
              <a:rPr lang="en-US" sz="363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Örnek yol: Temel -&gt; Orta -&gt; İleri (CompTIA Security+ → CySA+/OSCP → CISSP/SANS).</a:t>
            </a:r>
          </a:p>
          <a:p>
            <a:pPr algn="l" marL="658183" indent="-329091" lvl="1">
              <a:lnSpc>
                <a:spcPts val="4360"/>
              </a:lnSpc>
              <a:buFont typeface="Arial"/>
              <a:buChar char="•"/>
            </a:pPr>
            <a:r>
              <a:rPr lang="en-US" sz="363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https://pauljerimy.com/security-certification-roadmap</a:t>
            </a:r>
          </a:p>
          <a:p>
            <a:pPr algn="l" marL="658183" indent="-329091" lvl="1">
              <a:lnSpc>
                <a:spcPts val="4360"/>
              </a:lnSpc>
              <a:buFont typeface="Arial"/>
              <a:buChar char="•"/>
            </a:pPr>
            <a:r>
              <a:rPr lang="en-US" sz="363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Sağlanan kaynaklar (orijinal linkler sunuldu): Paul Jerimy sertifika yolu, WGU, SentinelOne, IBM, Proofpoint, Monroe University.</a:t>
            </a:r>
          </a:p>
          <a:p>
            <a:pPr algn="l" marL="658183" indent="-329091" lvl="1">
              <a:lnSpc>
                <a:spcPts val="4360"/>
              </a:lnSpc>
              <a:buFont typeface="Arial"/>
              <a:buChar char="•"/>
            </a:pPr>
            <a:r>
              <a:rPr lang="en-US" sz="363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Sunum notlarında daha ayrıntılı linkler ve takip edilecek kaynaklar var.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20283" y="501930"/>
            <a:ext cx="5585668" cy="160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Kaynaklar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302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6205" y="2548967"/>
            <a:ext cx="17055591" cy="5690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63928" indent="-181964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https://www-wgu-edu.translate.goog/career-guide/information-technology/cybersecurity-analyst-career.html_x_tr_sl=en&amp;_x_tr_tl=tr&amp;_x_tr_hl=tr&amp;_x_tr_pto=tc (Siber güvenlik analistliği)</a:t>
            </a:r>
          </a:p>
          <a:p>
            <a:pPr algn="ctr">
              <a:lnSpc>
                <a:spcPts val="2359"/>
              </a:lnSpc>
            </a:pPr>
          </a:p>
          <a:p>
            <a:pPr algn="ctr" marL="363928" indent="-181964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https://www-sentinelone-com.translate.goog/cybersecurity-101/cloud-security/offensive-security/?</a:t>
            </a:r>
          </a:p>
          <a:p>
            <a:pPr algn="ctr">
              <a:lnSpc>
                <a:spcPts val="2359"/>
              </a:lnSpc>
            </a:pPr>
            <a:r>
              <a:rPr lang="en-US" sz="1685" b="true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_x_tr_sl=en&amp;_x_tr_tl=tr&amp;_x_tr_hl=tr&amp;_x_tr_pto=tc&amp;_x_tr_hist=true (saldırı güvenliği)</a:t>
            </a:r>
          </a:p>
          <a:p>
            <a:pPr algn="ctr">
              <a:lnSpc>
                <a:spcPts val="2359"/>
              </a:lnSpc>
            </a:pPr>
          </a:p>
          <a:p>
            <a:pPr algn="ctr" marL="363928" indent="-181964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https://www-techtarget-com.translate.goog/searchsecurity/feature/How-to-become-an-incident-responder-Requirements-and-more?_x_tr_sl=en&amp;_x_tr_tl=tr&amp;_x_tr_hl=tr&amp;_x_tr_pto=tc(olay müdahale)</a:t>
            </a:r>
          </a:p>
          <a:p>
            <a:pPr algn="ctr">
              <a:lnSpc>
                <a:spcPts val="2359"/>
              </a:lnSpc>
            </a:pPr>
          </a:p>
          <a:p>
            <a:pPr algn="ctr" marL="363928" indent="-181964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https://www-wgu-edu.translate.goog/career-guide/information-technology/malware-analyst-career.html?_x_tr_sl=en&amp;_x_tr_tl=tr&amp;_x_tr_hl=tr&amp;_x_tr_pto=wa (kötü amaçlı yazılım)</a:t>
            </a:r>
          </a:p>
          <a:p>
            <a:pPr algn="ctr">
              <a:lnSpc>
                <a:spcPts val="2359"/>
              </a:lnSpc>
            </a:pPr>
          </a:p>
          <a:p>
            <a:pPr algn="ctr" marL="363928" indent="-181964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https://www-ibm-com.translate.goog/think/topics/digital-forensics?_x_tr_sl=en&amp;_x_tr_tl=tr&amp;_x_tr_hl=tr&amp;_x_tr_pto=tc (dijital adli bilişim)</a:t>
            </a:r>
          </a:p>
          <a:p>
            <a:pPr algn="ctr">
              <a:lnSpc>
                <a:spcPts val="2359"/>
              </a:lnSpc>
            </a:pPr>
          </a:p>
          <a:p>
            <a:pPr algn="ctr" marL="363928" indent="-181964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https://www-monroeu-edu.translate.goog/news/cybersecurity-history-hacking-data-breaches_x_tr_sl=en&amp;_x_tr_tl=tr&amp;_x_tr_hl=tr&amp;_x_tr_pto=tc (siber güvenlik tarihi)</a:t>
            </a:r>
          </a:p>
          <a:p>
            <a:pPr algn="ctr">
              <a:lnSpc>
                <a:spcPts val="2359"/>
              </a:lnSpc>
            </a:pPr>
          </a:p>
          <a:p>
            <a:pPr algn="ctr" marL="363928" indent="-181964" lvl="1">
              <a:lnSpc>
                <a:spcPts val="2359"/>
              </a:lnSpc>
              <a:buFont typeface="Arial"/>
              <a:buChar char="•"/>
            </a:pPr>
            <a:r>
              <a:rPr lang="en-US" b="true" sz="168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https://www-proofpoint-com.translate.goog/us/threat-reference/incident-response?_x_tr_sl=en&amp;_x_tr_tl=tr&amp;_x_tr_hl=tr&amp;_x_tr_pto=tc (olay müdahale uzmanı)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51166" y="501930"/>
            <a:ext cx="5585668" cy="160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Kaynaklar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2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336" y="412279"/>
            <a:ext cx="12354052" cy="1715841"/>
            <a:chOff x="0" y="0"/>
            <a:chExt cx="16472069" cy="2287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72069" cy="2287787"/>
            </a:xfrm>
            <a:custGeom>
              <a:avLst/>
              <a:gdLst/>
              <a:ahLst/>
              <a:cxnLst/>
              <a:rect r="r" b="b" t="t" l="l"/>
              <a:pathLst>
                <a:path h="2287787" w="16472069">
                  <a:moveTo>
                    <a:pt x="0" y="0"/>
                  </a:moveTo>
                  <a:lnTo>
                    <a:pt x="16472069" y="0"/>
                  </a:lnTo>
                  <a:lnTo>
                    <a:pt x="16472069" y="2287787"/>
                  </a:lnTo>
                  <a:lnTo>
                    <a:pt x="0" y="22877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16472069" cy="243066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26"/>
                </a:lnSpc>
              </a:pPr>
              <a:r>
                <a:rPr lang="en-US" sz="6605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İçindekiler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48044" y="2687363"/>
            <a:ext cx="15109224" cy="5151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7535" indent="-303767" lvl="1">
              <a:lnSpc>
                <a:spcPts val="4025"/>
              </a:lnSpc>
              <a:buFont typeface="Arial"/>
              <a:buChar char="•"/>
            </a:pPr>
            <a:r>
              <a:rPr lang="en-US" sz="335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1. Siber güvenliğe giriş ve kısa tarihçe</a:t>
            </a:r>
          </a:p>
          <a:p>
            <a:pPr algn="l" marL="607535" indent="-303767" lvl="1">
              <a:lnSpc>
                <a:spcPts val="4025"/>
              </a:lnSpc>
              <a:buFont typeface="Arial"/>
              <a:buChar char="•"/>
            </a:pPr>
            <a:r>
              <a:rPr lang="en-US" sz="335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2. Güvenlik Analisti</a:t>
            </a:r>
          </a:p>
          <a:p>
            <a:pPr algn="l" marL="607535" indent="-303767" lvl="1">
              <a:lnSpc>
                <a:spcPts val="4025"/>
              </a:lnSpc>
              <a:buFont typeface="Arial"/>
              <a:buChar char="•"/>
            </a:pPr>
            <a:r>
              <a:rPr lang="en-US" sz="335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3. Güvenlik Mühendisi</a:t>
            </a:r>
          </a:p>
          <a:p>
            <a:pPr algn="l" marL="607535" indent="-303767" lvl="1">
              <a:lnSpc>
                <a:spcPts val="4025"/>
              </a:lnSpc>
              <a:buFont typeface="Arial"/>
              <a:buChar char="•"/>
            </a:pPr>
            <a:r>
              <a:rPr lang="en-US" sz="335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4. Olay Müdahale</a:t>
            </a:r>
          </a:p>
          <a:p>
            <a:pPr algn="l" marL="607535" indent="-303767" lvl="1">
              <a:lnSpc>
                <a:spcPts val="4025"/>
              </a:lnSpc>
              <a:buFont typeface="Arial"/>
              <a:buChar char="•"/>
            </a:pPr>
            <a:r>
              <a:rPr lang="en-US" sz="335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5. Dijital Adli Tıp</a:t>
            </a:r>
          </a:p>
          <a:p>
            <a:pPr algn="l" marL="607535" indent="-303767" lvl="1">
              <a:lnSpc>
                <a:spcPts val="4025"/>
              </a:lnSpc>
              <a:buFont typeface="Arial"/>
              <a:buChar char="•"/>
            </a:pPr>
            <a:r>
              <a:rPr lang="en-US" sz="335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6. Kötü Amaçlı Yazılım Analisti</a:t>
            </a:r>
          </a:p>
          <a:p>
            <a:pPr algn="l" marL="607535" indent="-303767" lvl="1">
              <a:lnSpc>
                <a:spcPts val="4025"/>
              </a:lnSpc>
              <a:buFont typeface="Arial"/>
              <a:buChar char="•"/>
            </a:pPr>
            <a:r>
              <a:rPr lang="en-US" sz="335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7. Penetrasyon Test Uzmanları</a:t>
            </a:r>
          </a:p>
          <a:p>
            <a:pPr algn="l" marL="607535" indent="-303767" lvl="1">
              <a:lnSpc>
                <a:spcPts val="4025"/>
              </a:lnSpc>
              <a:buFont typeface="Arial"/>
              <a:buChar char="•"/>
            </a:pPr>
            <a:r>
              <a:rPr lang="en-US" sz="335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8. Kırmızı &amp; Mavi Takım</a:t>
            </a:r>
          </a:p>
          <a:p>
            <a:pPr algn="l" marL="607535" indent="-303767" lvl="1">
              <a:lnSpc>
                <a:spcPts val="4025"/>
              </a:lnSpc>
              <a:buFont typeface="Arial"/>
              <a:buChar char="•"/>
            </a:pPr>
            <a:r>
              <a:rPr lang="en-US" sz="335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9. Sertifikalar ve kariyer gelişimi</a:t>
            </a:r>
          </a:p>
          <a:p>
            <a:pPr algn="l" marL="607535" indent="-303767" lvl="1">
              <a:lnSpc>
                <a:spcPts val="4025"/>
              </a:lnSpc>
              <a:buFont typeface="Arial"/>
              <a:buChar char="•"/>
            </a:pPr>
            <a:r>
              <a:rPr lang="en-US" sz="335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10. Kaynaklar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967892" y="-3769274"/>
            <a:ext cx="9884429" cy="10180592"/>
          </a:xfrm>
          <a:custGeom>
            <a:avLst/>
            <a:gdLst/>
            <a:ahLst/>
            <a:cxnLst/>
            <a:rect r="r" b="b" t="t" l="l"/>
            <a:pathLst>
              <a:path h="10180592" w="9884429">
                <a:moveTo>
                  <a:pt x="0" y="0"/>
                </a:moveTo>
                <a:lnTo>
                  <a:pt x="9884429" y="0"/>
                </a:lnTo>
                <a:lnTo>
                  <a:pt x="9884429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19220" y="41227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2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50364" y="1700166"/>
            <a:ext cx="12354052" cy="1715841"/>
            <a:chOff x="0" y="0"/>
            <a:chExt cx="16472069" cy="2287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72069" cy="2287787"/>
            </a:xfrm>
            <a:custGeom>
              <a:avLst/>
              <a:gdLst/>
              <a:ahLst/>
              <a:cxnLst/>
              <a:rect r="r" b="b" t="t" l="l"/>
              <a:pathLst>
                <a:path h="2287787" w="16472069">
                  <a:moveTo>
                    <a:pt x="0" y="0"/>
                  </a:moveTo>
                  <a:lnTo>
                    <a:pt x="16472069" y="0"/>
                  </a:lnTo>
                  <a:lnTo>
                    <a:pt x="16472069" y="2287787"/>
                  </a:lnTo>
                  <a:lnTo>
                    <a:pt x="0" y="22877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16472069" cy="243066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26"/>
                </a:lnSpc>
              </a:pPr>
              <a:r>
                <a:rPr lang="en-US" sz="6605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Siber güvenliğe giriş ve kısa tarihçe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31224" y="4000606"/>
            <a:ext cx="13854620" cy="378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7088" indent="-278544" lvl="1">
              <a:lnSpc>
                <a:spcPts val="3691"/>
              </a:lnSpc>
              <a:buFont typeface="Arial"/>
              <a:buChar char="•"/>
            </a:pPr>
            <a:r>
              <a:rPr lang="en-US" sz="307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Siber güvenlik: cihazları, sistemleri, ağları ve verileri kötü amaçlı saldırılardan koruma.</a:t>
            </a:r>
          </a:p>
          <a:p>
            <a:pPr algn="l" marL="557042" indent="-278521" lvl="1">
              <a:lnSpc>
                <a:spcPts val="3691"/>
              </a:lnSpc>
              <a:buFont typeface="Arial"/>
              <a:buChar char="•"/>
            </a:pPr>
            <a:r>
              <a:rPr lang="en-US" sz="307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Neden gerekli? Bilişim sistemlerinin zayıf noktalarını bulur ve  korunma ihtiyacı  her zaman vardır. </a:t>
            </a:r>
          </a:p>
          <a:p>
            <a:pPr algn="l" marL="557042" indent="-278521" lvl="1">
              <a:lnSpc>
                <a:spcPts val="3691"/>
              </a:lnSpc>
              <a:buFont typeface="Arial"/>
              <a:buChar char="•"/>
            </a:pPr>
            <a:r>
              <a:rPr lang="en-US" sz="307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Siber güvenlik, bilişim sektörünün olmazsa olmazıdır.</a:t>
            </a:r>
          </a:p>
          <a:p>
            <a:pPr algn="l" marL="557088" indent="-278544" lvl="1">
              <a:lnSpc>
                <a:spcPts val="3691"/>
              </a:lnSpc>
              <a:buFont typeface="Arial"/>
              <a:buChar char="•"/>
            </a:pPr>
            <a:r>
              <a:rPr lang="en-US" sz="307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Hiç bir sistemi güvenilir değildir.</a:t>
            </a:r>
          </a:p>
          <a:p>
            <a:pPr algn="l" marL="557088" indent="-278544" lvl="1">
              <a:lnSpc>
                <a:spcPts val="3691"/>
              </a:lnSpc>
              <a:buFont typeface="Arial"/>
              <a:buChar char="•"/>
            </a:pPr>
            <a:r>
              <a:rPr lang="en-US" sz="307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Kısa tarihçe: 1834 — Fransız telgraf sistemi üzerinden finans bilgileri çalındı.</a:t>
            </a:r>
          </a:p>
          <a:p>
            <a:pPr algn="l">
              <a:lnSpc>
                <a:spcPts val="3691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040388" y="4883182"/>
            <a:ext cx="9032805" cy="9303450"/>
          </a:xfrm>
          <a:custGeom>
            <a:avLst/>
            <a:gdLst/>
            <a:ahLst/>
            <a:cxnLst/>
            <a:rect r="r" b="b" t="t" l="l"/>
            <a:pathLst>
              <a:path h="9303450" w="9032805">
                <a:moveTo>
                  <a:pt x="0" y="0"/>
                </a:moveTo>
                <a:lnTo>
                  <a:pt x="9032804" y="0"/>
                </a:lnTo>
                <a:lnTo>
                  <a:pt x="9032804" y="9303450"/>
                </a:lnTo>
                <a:lnTo>
                  <a:pt x="0" y="9303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24627" y="6177835"/>
            <a:ext cx="2985100" cy="4114800"/>
          </a:xfrm>
          <a:custGeom>
            <a:avLst/>
            <a:gdLst/>
            <a:ahLst/>
            <a:cxnLst/>
            <a:rect r="r" b="b" t="t" l="l"/>
            <a:pathLst>
              <a:path h="4114800" w="2985100">
                <a:moveTo>
                  <a:pt x="0" y="0"/>
                </a:moveTo>
                <a:lnTo>
                  <a:pt x="2985100" y="0"/>
                </a:lnTo>
                <a:lnTo>
                  <a:pt x="29851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2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6675" y="798645"/>
            <a:ext cx="12354052" cy="1715841"/>
            <a:chOff x="0" y="0"/>
            <a:chExt cx="16472069" cy="2287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72069" cy="2287787"/>
            </a:xfrm>
            <a:custGeom>
              <a:avLst/>
              <a:gdLst/>
              <a:ahLst/>
              <a:cxnLst/>
              <a:rect r="r" b="b" t="t" l="l"/>
              <a:pathLst>
                <a:path h="2287787" w="16472069">
                  <a:moveTo>
                    <a:pt x="0" y="0"/>
                  </a:moveTo>
                  <a:lnTo>
                    <a:pt x="16472069" y="0"/>
                  </a:lnTo>
                  <a:lnTo>
                    <a:pt x="16472069" y="2287787"/>
                  </a:lnTo>
                  <a:lnTo>
                    <a:pt x="0" y="22877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16472069" cy="243066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26"/>
                </a:lnSpc>
              </a:pPr>
              <a:r>
                <a:rPr lang="en-US" sz="6605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Güvenlik Analisti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487876"/>
            <a:ext cx="15288267" cy="2639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4734" indent="-307367" lvl="1">
              <a:lnSpc>
                <a:spcPts val="4072"/>
              </a:lnSpc>
              <a:buFont typeface="Arial"/>
              <a:buChar char="•"/>
            </a:pPr>
            <a:r>
              <a:rPr lang="en-US" sz="339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Şirket donanımını, yazılımını ve ağlarını korur.</a:t>
            </a:r>
          </a:p>
          <a:p>
            <a:pPr algn="l" marL="614684" indent="-307342" lvl="1">
              <a:lnSpc>
                <a:spcPts val="4072"/>
              </a:lnSpc>
              <a:buFont typeface="Arial"/>
              <a:buChar char="•"/>
            </a:pPr>
            <a:r>
              <a:rPr lang="en-US" sz="339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Sürekli izleme, tehdit tespiti ve olay analizi yapar.</a:t>
            </a:r>
          </a:p>
          <a:p>
            <a:pPr algn="l" marL="614734" indent="-307367" lvl="1">
              <a:lnSpc>
                <a:spcPts val="4072"/>
              </a:lnSpc>
              <a:buFont typeface="Arial"/>
              <a:buChar char="•"/>
            </a:pPr>
            <a:r>
              <a:rPr lang="en-US" sz="339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Pentest uzmanları ile beraber çalışırlar onlardan gelen bilgileri kullanırlar.</a:t>
            </a:r>
          </a:p>
          <a:p>
            <a:pPr algn="l" marL="614734" indent="-307367" lvl="1">
              <a:lnSpc>
                <a:spcPts val="4072"/>
              </a:lnSpc>
              <a:buFont typeface="Arial"/>
              <a:buChar char="•"/>
            </a:pPr>
            <a:r>
              <a:rPr lang="en-US" sz="339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Gereken beceriler: ağ bilgisi, log analizi, SIEM araçları, iletişim.</a:t>
            </a:r>
          </a:p>
          <a:p>
            <a:pPr algn="l" marL="614734" indent="-307367" lvl="1">
              <a:lnSpc>
                <a:spcPts val="4072"/>
              </a:lnSpc>
              <a:buFont typeface="Arial"/>
              <a:buChar char="•"/>
            </a:pPr>
            <a:r>
              <a:rPr lang="en-US" sz="3394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Örnek sertifikalar: CompTIA Security+, GIAC, SANS/GSEC.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914934" y="3273114"/>
            <a:ext cx="7705308" cy="7936178"/>
          </a:xfrm>
          <a:custGeom>
            <a:avLst/>
            <a:gdLst/>
            <a:ahLst/>
            <a:cxnLst/>
            <a:rect r="r" b="b" t="t" l="l"/>
            <a:pathLst>
              <a:path h="7936178" w="7705308">
                <a:moveTo>
                  <a:pt x="0" y="0"/>
                </a:moveTo>
                <a:lnTo>
                  <a:pt x="7705308" y="0"/>
                </a:lnTo>
                <a:lnTo>
                  <a:pt x="7705308" y="7936178"/>
                </a:lnTo>
                <a:lnTo>
                  <a:pt x="0" y="7936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79834" y="5143500"/>
            <a:ext cx="3643373" cy="4114800"/>
          </a:xfrm>
          <a:custGeom>
            <a:avLst/>
            <a:gdLst/>
            <a:ahLst/>
            <a:cxnLst/>
            <a:rect r="r" b="b" t="t" l="l"/>
            <a:pathLst>
              <a:path h="4114800" w="3643373">
                <a:moveTo>
                  <a:pt x="0" y="0"/>
                </a:moveTo>
                <a:lnTo>
                  <a:pt x="3643373" y="0"/>
                </a:lnTo>
                <a:lnTo>
                  <a:pt x="364337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2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336" y="412279"/>
            <a:ext cx="12354052" cy="1715841"/>
            <a:chOff x="0" y="0"/>
            <a:chExt cx="16472069" cy="2287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72069" cy="2287787"/>
            </a:xfrm>
            <a:custGeom>
              <a:avLst/>
              <a:gdLst/>
              <a:ahLst/>
              <a:cxnLst/>
              <a:rect r="r" b="b" t="t" l="l"/>
              <a:pathLst>
                <a:path h="2287787" w="16472069">
                  <a:moveTo>
                    <a:pt x="0" y="0"/>
                  </a:moveTo>
                  <a:lnTo>
                    <a:pt x="16472069" y="0"/>
                  </a:lnTo>
                  <a:lnTo>
                    <a:pt x="16472069" y="2287787"/>
                  </a:lnTo>
                  <a:lnTo>
                    <a:pt x="0" y="22877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16472069" cy="243066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26"/>
                </a:lnSpc>
              </a:pPr>
              <a:r>
                <a:rPr lang="en-US" sz="6605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Güvenlik Mühendisi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7776" y="2390747"/>
            <a:ext cx="12171172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Gelecekte oluşabilecek tehditlere odaklanır; güvenlik çözümleri tasarlar ve uygular.</a:t>
            </a:r>
          </a:p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Mimari güvenlik, güvenli uygulama geliştirme, otomasyon ve altyapı sertleşme.</a:t>
            </a:r>
          </a:p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Gereken beceriler: scripting, sistem mimarisi, CI/CD güvenliği, bulut güvenliği.</a:t>
            </a:r>
          </a:p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Örnek sertifikalar: CISSP, OSCP (uygulamalı), cloud sertifikaları.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317085" y="-2642399"/>
            <a:ext cx="9884429" cy="10180592"/>
          </a:xfrm>
          <a:custGeom>
            <a:avLst/>
            <a:gdLst/>
            <a:ahLst/>
            <a:cxnLst/>
            <a:rect r="r" b="b" t="t" l="l"/>
            <a:pathLst>
              <a:path h="10180592" w="9884429">
                <a:moveTo>
                  <a:pt x="0" y="0"/>
                </a:moveTo>
                <a:lnTo>
                  <a:pt x="9884430" y="0"/>
                </a:lnTo>
                <a:lnTo>
                  <a:pt x="9884430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3246" y="478128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2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336" y="412279"/>
            <a:ext cx="12354052" cy="1715841"/>
            <a:chOff x="0" y="0"/>
            <a:chExt cx="16472069" cy="2287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72069" cy="2287787"/>
            </a:xfrm>
            <a:custGeom>
              <a:avLst/>
              <a:gdLst/>
              <a:ahLst/>
              <a:cxnLst/>
              <a:rect r="r" b="b" t="t" l="l"/>
              <a:pathLst>
                <a:path h="2287787" w="16472069">
                  <a:moveTo>
                    <a:pt x="0" y="0"/>
                  </a:moveTo>
                  <a:lnTo>
                    <a:pt x="16472069" y="0"/>
                  </a:lnTo>
                  <a:lnTo>
                    <a:pt x="16472069" y="2287787"/>
                  </a:lnTo>
                  <a:lnTo>
                    <a:pt x="0" y="22877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16472069" cy="243066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26"/>
                </a:lnSpc>
              </a:pPr>
              <a:r>
                <a:rPr lang="en-US" sz="6605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Olay Müdahale (Incident Response)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7776" y="2390747"/>
            <a:ext cx="12171172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Saldırı sonrası müdahale: olay tespiti, izolasyon, toparlama ve root-cause analizi.</a:t>
            </a:r>
          </a:p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Adımlar: tespit → analiz → karantina → kurtarma → raporlama.</a:t>
            </a:r>
          </a:p>
          <a:p>
            <a:pPr algn="l" marL="489357" indent="-244679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Çok kritik roller: hızlı karar alma, koordinasyon, forensics bilgisi.</a:t>
            </a:r>
          </a:p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Örnek sertifikalar: CISSP , CISM ,Sertifika+ gibi sertifikalar.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120292" y="-3616874"/>
            <a:ext cx="9884429" cy="10180592"/>
          </a:xfrm>
          <a:custGeom>
            <a:avLst/>
            <a:gdLst/>
            <a:ahLst/>
            <a:cxnLst/>
            <a:rect r="r" b="b" t="t" l="l"/>
            <a:pathLst>
              <a:path h="10180592" w="9884429">
                <a:moveTo>
                  <a:pt x="0" y="0"/>
                </a:moveTo>
                <a:lnTo>
                  <a:pt x="9884429" y="0"/>
                </a:lnTo>
                <a:lnTo>
                  <a:pt x="9884429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1497" y="4682827"/>
            <a:ext cx="9384408" cy="4727396"/>
          </a:xfrm>
          <a:custGeom>
            <a:avLst/>
            <a:gdLst/>
            <a:ahLst/>
            <a:cxnLst/>
            <a:rect r="r" b="b" t="t" l="l"/>
            <a:pathLst>
              <a:path h="4727396" w="9384408">
                <a:moveTo>
                  <a:pt x="0" y="0"/>
                </a:moveTo>
                <a:lnTo>
                  <a:pt x="9384409" y="0"/>
                </a:lnTo>
                <a:lnTo>
                  <a:pt x="9384409" y="4727395"/>
                </a:lnTo>
                <a:lnTo>
                  <a:pt x="0" y="47273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2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8040" y="412279"/>
            <a:ext cx="12402347" cy="1715841"/>
            <a:chOff x="0" y="0"/>
            <a:chExt cx="16536463" cy="2287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36464" cy="2287787"/>
            </a:xfrm>
            <a:custGeom>
              <a:avLst/>
              <a:gdLst/>
              <a:ahLst/>
              <a:cxnLst/>
              <a:rect r="r" b="b" t="t" l="l"/>
              <a:pathLst>
                <a:path h="2287787" w="16536464">
                  <a:moveTo>
                    <a:pt x="0" y="0"/>
                  </a:moveTo>
                  <a:lnTo>
                    <a:pt x="16536464" y="0"/>
                  </a:lnTo>
                  <a:lnTo>
                    <a:pt x="16536464" y="2287787"/>
                  </a:lnTo>
                  <a:lnTo>
                    <a:pt x="0" y="22877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16536463" cy="243066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26"/>
                </a:lnSpc>
              </a:pPr>
              <a:r>
                <a:rPr lang="en-US" sz="6605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Dijital Adli Tıp  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53628" y="1693408"/>
            <a:ext cx="12171172" cy="415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357" indent="-244679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Dijital Adli Tıp: Delil toplama, veri analizi, raporlama ve mahkemeye sunulabilecek kanıt hazırlama.</a:t>
            </a:r>
          </a:p>
          <a:p>
            <a:pPr algn="l" marL="489357" indent="-244679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Autopsy, FTK imager, </a:t>
            </a:r>
            <a:r>
              <a:rPr lang="en-US" sz="2702" u="sng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  <a:hlinkClick r:id="rId2" tooltip="https://tr.wikipedia.org/wiki/EnCase"/>
              </a:rPr>
              <a:t>EnCase</a:t>
            </a: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gibi programlar kullanırlar.</a:t>
            </a:r>
          </a:p>
          <a:p>
            <a:pPr algn="l" marL="489357" indent="-244679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Gereken beceriler: dosya sistemi bilgisi, disk/ram analizi, IDA/Ghidra kullanımı.</a:t>
            </a:r>
          </a:p>
          <a:p>
            <a:pPr algn="l" marL="489357" indent="-244679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GIAC örnek sertifika olarak gösterebiliriz.</a:t>
            </a:r>
          </a:p>
          <a:p>
            <a:pPr algn="l" marL="489357" indent="-244679" lvl="1">
              <a:lnSpc>
                <a:spcPts val="3242"/>
              </a:lnSpc>
              <a:buFont typeface="Arial"/>
              <a:buChar char="•"/>
            </a:pPr>
            <a:r>
              <a:rPr lang="en-US" sz="2702" u="sng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  <a:hlinkClick r:id="rId3" tooltip="https://www.giac.org/certifications/battlefield-forensics-acquisition-gbfa/"/>
              </a:rPr>
              <a:t>GIAC Savaş Alanı Adli Bilimleri ve Edinimi (GBFA)</a:t>
            </a:r>
          </a:p>
          <a:p>
            <a:pPr algn="l" marL="489357" indent="-244679" lvl="1">
              <a:lnSpc>
                <a:spcPts val="3242"/>
              </a:lnSpc>
              <a:buFont typeface="Arial"/>
              <a:buChar char="•"/>
            </a:pPr>
            <a:r>
              <a:rPr lang="en-US" sz="2702" u="sng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  <a:hlinkClick r:id="rId4" tooltip="https://www.giac.org/certifications/certified-forensic-examiner-gcfe/"/>
              </a:rPr>
              <a:t>GIAC Sertifikalı Adli Tıp Uzmanı (GCFE)</a:t>
            </a:r>
          </a:p>
          <a:p>
            <a:pPr algn="l" marL="489357" indent="-244679" lvl="1">
              <a:lnSpc>
                <a:spcPts val="3242"/>
              </a:lnSpc>
              <a:buFont typeface="Arial"/>
              <a:buChar char="•"/>
            </a:pPr>
            <a:r>
              <a:rPr lang="en-US" sz="2702" u="sng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  <a:hlinkClick r:id="rId5" tooltip="https://www.giac.org/certifications/certified-forensic-analyst-gcfa/"/>
              </a:rPr>
              <a:t>GIAC Sertifikalı Adli Analist (GCFA)</a:t>
            </a:r>
          </a:p>
          <a:p>
            <a:pPr algn="l" marL="489357" indent="-244679" lvl="1">
              <a:lnSpc>
                <a:spcPts val="3242"/>
              </a:lnSpc>
              <a:buFont typeface="Arial"/>
              <a:buChar char="•"/>
            </a:pPr>
            <a:r>
              <a:rPr lang="en-US" sz="2702" u="sng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  <a:hlinkClick r:id="rId6" tooltip="https://www.giac.org/certifications/network-forensic-analyst-gnfa/"/>
              </a:rPr>
              <a:t>GIAC Ağ Adli Analisti (GNFA)</a:t>
            </a:r>
          </a:p>
          <a:p>
            <a:pPr algn="l">
              <a:lnSpc>
                <a:spcPts val="3242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120292" y="-3616874"/>
            <a:ext cx="9884429" cy="10180592"/>
          </a:xfrm>
          <a:custGeom>
            <a:avLst/>
            <a:gdLst/>
            <a:ahLst/>
            <a:cxnLst/>
            <a:rect r="r" b="b" t="t" l="l"/>
            <a:pathLst>
              <a:path h="10180592" w="9884429">
                <a:moveTo>
                  <a:pt x="0" y="0"/>
                </a:moveTo>
                <a:lnTo>
                  <a:pt x="9884429" y="0"/>
                </a:lnTo>
                <a:lnTo>
                  <a:pt x="9884429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60232" y="370268"/>
            <a:ext cx="2985100" cy="4114800"/>
          </a:xfrm>
          <a:custGeom>
            <a:avLst/>
            <a:gdLst/>
            <a:ahLst/>
            <a:cxnLst/>
            <a:rect r="r" b="b" t="t" l="l"/>
            <a:pathLst>
              <a:path h="4114800" w="2985100">
                <a:moveTo>
                  <a:pt x="0" y="0"/>
                </a:moveTo>
                <a:lnTo>
                  <a:pt x="2985101" y="0"/>
                </a:lnTo>
                <a:lnTo>
                  <a:pt x="29851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586719"/>
            <a:ext cx="8244954" cy="3671581"/>
          </a:xfrm>
          <a:custGeom>
            <a:avLst/>
            <a:gdLst/>
            <a:ahLst/>
            <a:cxnLst/>
            <a:rect r="r" b="b" t="t" l="l"/>
            <a:pathLst>
              <a:path h="3671581" w="8244954">
                <a:moveTo>
                  <a:pt x="0" y="0"/>
                </a:moveTo>
                <a:lnTo>
                  <a:pt x="8244954" y="0"/>
                </a:lnTo>
                <a:lnTo>
                  <a:pt x="8244954" y="3671581"/>
                </a:lnTo>
                <a:lnTo>
                  <a:pt x="0" y="367158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2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7461" y="-5484311"/>
            <a:ext cx="9884429" cy="10180592"/>
          </a:xfrm>
          <a:custGeom>
            <a:avLst/>
            <a:gdLst/>
            <a:ahLst/>
            <a:cxnLst/>
            <a:rect r="r" b="b" t="t" l="l"/>
            <a:pathLst>
              <a:path h="10180592" w="9884429">
                <a:moveTo>
                  <a:pt x="0" y="0"/>
                </a:moveTo>
                <a:lnTo>
                  <a:pt x="9884429" y="0"/>
                </a:lnTo>
                <a:lnTo>
                  <a:pt x="9884429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6670" y="572506"/>
            <a:ext cx="9289703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6"/>
              </a:lnSpc>
              <a:spcBef>
                <a:spcPct val="0"/>
              </a:spcBef>
            </a:pPr>
            <a:r>
              <a:rPr lang="en-US" sz="660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Kötü Amaçlı Yazılım Analisti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148831"/>
            <a:ext cx="11383738" cy="3824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75664" indent="-337832" lvl="1">
              <a:lnSpc>
                <a:spcPts val="3755"/>
              </a:lnSpc>
              <a:buFont typeface="Arial"/>
              <a:buChar char="•"/>
            </a:pPr>
            <a:r>
              <a:rPr lang="en-US" sz="312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Kötü Amaçlı Yazılım Analisti: malware analizi, davranış incelemesi, tersine mühendislik.</a:t>
            </a:r>
          </a:p>
          <a:p>
            <a:pPr algn="ctr" marL="675664" indent="-337832" lvl="1">
              <a:lnSpc>
                <a:spcPts val="3755"/>
              </a:lnSpc>
              <a:buFont typeface="Arial"/>
              <a:buChar char="•"/>
            </a:pPr>
            <a:r>
              <a:rPr lang="en-US" sz="312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Reklam yazılımı , Botnetler , Kripto Hırsızlığı gibi yazılımları engellemeye çalışırlar.</a:t>
            </a:r>
          </a:p>
          <a:p>
            <a:pPr algn="ctr">
              <a:lnSpc>
                <a:spcPts val="3755"/>
              </a:lnSpc>
            </a:pPr>
          </a:p>
          <a:p>
            <a:pPr algn="ctr" marL="675664" indent="-337832" lvl="1">
              <a:lnSpc>
                <a:spcPts val="3755"/>
              </a:lnSpc>
              <a:buFont typeface="Arial"/>
              <a:buChar char="•"/>
            </a:pPr>
            <a:r>
              <a:rPr lang="en-US" sz="312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Örnek sertifika : </a:t>
            </a:r>
            <a:r>
              <a:rPr lang="en-US" sz="3129" u="sng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  <a:hlinkClick r:id="rId4" tooltip="https://www.giac.org/certifications/reverse-engineering-malware-grem/"/>
              </a:rPr>
              <a:t>GIAC Tersine Mühendislik Kötü Amaçlı Yazılımı (GREM)</a:t>
            </a:r>
          </a:p>
          <a:p>
            <a:pPr algn="ctr">
              <a:lnSpc>
                <a:spcPts val="375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768070" y="4696281"/>
            <a:ext cx="6144918" cy="4992926"/>
          </a:xfrm>
          <a:custGeom>
            <a:avLst/>
            <a:gdLst/>
            <a:ahLst/>
            <a:cxnLst/>
            <a:rect r="r" b="b" t="t" l="l"/>
            <a:pathLst>
              <a:path h="4992926" w="6144918">
                <a:moveTo>
                  <a:pt x="0" y="0"/>
                </a:moveTo>
                <a:lnTo>
                  <a:pt x="6144919" y="0"/>
                </a:lnTo>
                <a:lnTo>
                  <a:pt x="6144919" y="4992926"/>
                </a:lnTo>
                <a:lnTo>
                  <a:pt x="0" y="49929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358" t="0" r="-22091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2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336" y="412279"/>
            <a:ext cx="12354052" cy="2325880"/>
            <a:chOff x="0" y="0"/>
            <a:chExt cx="16472069" cy="31011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72069" cy="3101173"/>
            </a:xfrm>
            <a:custGeom>
              <a:avLst/>
              <a:gdLst/>
              <a:ahLst/>
              <a:cxnLst/>
              <a:rect r="r" b="b" t="t" l="l"/>
              <a:pathLst>
                <a:path h="3101173" w="16472069">
                  <a:moveTo>
                    <a:pt x="0" y="0"/>
                  </a:moveTo>
                  <a:lnTo>
                    <a:pt x="16472069" y="0"/>
                  </a:lnTo>
                  <a:lnTo>
                    <a:pt x="16472069" y="3101173"/>
                  </a:lnTo>
                  <a:lnTo>
                    <a:pt x="0" y="31011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16472069" cy="32440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26"/>
                </a:lnSpc>
              </a:pPr>
              <a:r>
                <a:rPr lang="en-US" sz="6605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Penetrasyon Test Uzmanları (Pentesters)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7776" y="2390747"/>
            <a:ext cx="12171172" cy="675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Sistemleri araçlar ve tekniklerle test ederek güvenlik açıklarını bulur.</a:t>
            </a:r>
          </a:p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Araçlar: port tarama, zaafiyet tarama, parola testleri, sosyal mühendislik.</a:t>
            </a:r>
          </a:p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Amaç: gerçek saldırgan gibi düşünerek zayıf noktaları tespit etmek ve raporlamak.</a:t>
            </a:r>
          </a:p>
          <a:p>
            <a:pPr algn="l" marL="489397" indent="-244698" lvl="1">
              <a:lnSpc>
                <a:spcPts val="3242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Sertifikalar: OSCP, CEH, eCPPT.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909123" y="-5693593"/>
            <a:ext cx="9884429" cy="10180592"/>
          </a:xfrm>
          <a:custGeom>
            <a:avLst/>
            <a:gdLst/>
            <a:ahLst/>
            <a:cxnLst/>
            <a:rect r="r" b="b" t="t" l="l"/>
            <a:pathLst>
              <a:path h="10180592" w="9884429">
                <a:moveTo>
                  <a:pt x="0" y="0"/>
                </a:moveTo>
                <a:lnTo>
                  <a:pt x="9884429" y="0"/>
                </a:lnTo>
                <a:lnTo>
                  <a:pt x="9884429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83902" y="4486999"/>
            <a:ext cx="9250441" cy="4854072"/>
          </a:xfrm>
          <a:custGeom>
            <a:avLst/>
            <a:gdLst/>
            <a:ahLst/>
            <a:cxnLst/>
            <a:rect r="r" b="b" t="t" l="l"/>
            <a:pathLst>
              <a:path h="4854072" w="9250441">
                <a:moveTo>
                  <a:pt x="0" y="0"/>
                </a:moveTo>
                <a:lnTo>
                  <a:pt x="9250441" y="0"/>
                </a:lnTo>
                <a:lnTo>
                  <a:pt x="9250441" y="4854073"/>
                </a:lnTo>
                <a:lnTo>
                  <a:pt x="0" y="48540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503928" y="3880671"/>
            <a:ext cx="9884429" cy="10180592"/>
          </a:xfrm>
          <a:custGeom>
            <a:avLst/>
            <a:gdLst/>
            <a:ahLst/>
            <a:cxnLst/>
            <a:rect r="r" b="b" t="t" l="l"/>
            <a:pathLst>
              <a:path h="10180592" w="9884429">
                <a:moveTo>
                  <a:pt x="0" y="0"/>
                </a:moveTo>
                <a:lnTo>
                  <a:pt x="9884429" y="0"/>
                </a:lnTo>
                <a:lnTo>
                  <a:pt x="9884429" y="10180592"/>
                </a:lnTo>
                <a:lnTo>
                  <a:pt x="0" y="101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DAG3HhKQX1w</dc:identifier>
  <dcterms:modified xsi:type="dcterms:W3CDTF">2011-08-01T06:04:30Z</dcterms:modified>
  <cp:revision>1</cp:revision>
  <dc:title>Siber_Guvenlik_Ekosisteminde_Kariyer_Yollari_duzeltilmis.pptx</dc:title>
</cp:coreProperties>
</file>