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29"/>
  </p:notesMasterIdLst>
  <p:handoutMasterIdLst>
    <p:handoutMasterId r:id="rId30"/>
  </p:handoutMasterIdLst>
  <p:sldIdLst>
    <p:sldId id="256" r:id="rId2"/>
    <p:sldId id="261" r:id="rId3"/>
    <p:sldId id="262" r:id="rId4"/>
    <p:sldId id="263" r:id="rId5"/>
    <p:sldId id="271" r:id="rId6"/>
    <p:sldId id="264" r:id="rId7"/>
    <p:sldId id="265" r:id="rId8"/>
    <p:sldId id="266" r:id="rId9"/>
    <p:sldId id="267" r:id="rId10"/>
    <p:sldId id="268" r:id="rId11"/>
    <p:sldId id="269" r:id="rId12"/>
    <p:sldId id="275" r:id="rId13"/>
    <p:sldId id="272" r:id="rId14"/>
    <p:sldId id="276" r:id="rId15"/>
    <p:sldId id="277" r:id="rId16"/>
    <p:sldId id="278" r:id="rId17"/>
    <p:sldId id="273" r:id="rId18"/>
    <p:sldId id="274" r:id="rId19"/>
    <p:sldId id="279" r:id="rId20"/>
    <p:sldId id="280" r:id="rId21"/>
    <p:sldId id="270" r:id="rId22"/>
    <p:sldId id="288" r:id="rId23"/>
    <p:sldId id="284" r:id="rId24"/>
    <p:sldId id="285" r:id="rId25"/>
    <p:sldId id="286" r:id="rId26"/>
    <p:sldId id="287" r:id="rId27"/>
    <p:sldId id="26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8" autoAdjust="0"/>
  </p:normalViewPr>
  <p:slideViewPr>
    <p:cSldViewPr snapToGrid="0">
      <p:cViewPr varScale="1">
        <p:scale>
          <a:sx n="86" d="100"/>
          <a:sy n="86" d="100"/>
        </p:scale>
        <p:origin x="102" y="36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9/15/2024</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9/15/2024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27</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9/15/2024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9/15/2024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9/15/2024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9/15/2024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9/15/2024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9/15/2024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4.xml"/><Relationship Id="rId1" Type="http://schemas.openxmlformats.org/officeDocument/2006/relationships/video" Target="https://www.youtube.com/embed/KDzBHKqr2Q0?feature=oembe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geeksforgeeks.org/structural-diagrams-unified-modeling-languageuml"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7.xml"/><Relationship Id="rId1" Type="http://schemas.openxmlformats.org/officeDocument/2006/relationships/video" Target="https://www.youtube.com/embed/6XrL5jXmTwM?feature=oembed"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9.xml"/><Relationship Id="rId1" Type="http://schemas.openxmlformats.org/officeDocument/2006/relationships/video" Target="https://www.youtube.com/embed/m_MQYyJpIjg?feature=oembed"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hyperlink" Target="https://www.databasestar.com/entity-relationship-diagram/"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7.xml"/><Relationship Id="rId1" Type="http://schemas.openxmlformats.org/officeDocument/2006/relationships/video" Target="https://www.youtube.com/embed/I-XHfuJ43ic?feature=oembed"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7.xml"/><Relationship Id="rId1" Type="http://schemas.openxmlformats.org/officeDocument/2006/relationships/video" Target="https://www.youtube.com/embed/xsg9BDiwiJE?feature=oembed"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Layout" Target="../slideLayouts/slideLayout7.xml"/><Relationship Id="rId1" Type="http://schemas.openxmlformats.org/officeDocument/2006/relationships/video" Target="https://www.youtube.com/embed/hktyW5Lp0Vo?start=54&amp;feature=oembed"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7.xml"/><Relationship Id="rId1" Type="http://schemas.openxmlformats.org/officeDocument/2006/relationships/video" Target="https://www.youtube.com/embed/c0_9Y8QAstg?feature=oembed"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slideLayout" Target="../slideLayouts/slideLayout7.xml"/><Relationship Id="rId1" Type="http://schemas.openxmlformats.org/officeDocument/2006/relationships/video" Target="https://www.youtube.com/embed/2_HPpirqiIg?feature=oembed"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ideo" Target="https://www.youtube.com/embed/4emxjxonNRI?feature=oembed"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unified-modeling-language-uml-activity-diagrams/" TargetMode="External"/><Relationship Id="rId2" Type="http://schemas.openxmlformats.org/officeDocument/2006/relationships/slideLayout" Target="../slideLayouts/slideLayout2.xml"/><Relationship Id="rId1" Type="http://schemas.openxmlformats.org/officeDocument/2006/relationships/video" Target="https://www.youtube.com/embed/Wf_xlagfHmg?feature=oembed" TargetMode="Externa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video" Target="https://www.youtube.com/embed/pCK6prSq8aw?feature=oembed"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video" Target="https://www.youtube.com/embed/sji_-1pm90o?feature=oemb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UML diagrams for requirements phase </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CSCI 213</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D07C1-FBA7-5C34-A0F3-531FD8FE8E98}"/>
              </a:ext>
            </a:extLst>
          </p:cNvPr>
          <p:cNvSpPr>
            <a:spLocks noGrp="1"/>
          </p:cNvSpPr>
          <p:nvPr>
            <p:ph type="title"/>
          </p:nvPr>
        </p:nvSpPr>
        <p:spPr>
          <a:xfrm>
            <a:off x="581193" y="729658"/>
            <a:ext cx="11029616" cy="988332"/>
          </a:xfrm>
        </p:spPr>
        <p:txBody>
          <a:bodyPr anchor="b">
            <a:normAutofit/>
          </a:bodyPr>
          <a:lstStyle/>
          <a:p>
            <a:r>
              <a:rPr lang="en-US" dirty="0"/>
              <a:t>Communication Diagram</a:t>
            </a:r>
          </a:p>
        </p:txBody>
      </p:sp>
      <p:pic>
        <p:nvPicPr>
          <p:cNvPr id="4" name="Online Media 3" title="How to Create a UML Communication Diagram">
            <a:hlinkClick r:id="" action="ppaction://media"/>
            <a:extLst>
              <a:ext uri="{FF2B5EF4-FFF2-40B4-BE49-F238E27FC236}">
                <a16:creationId xmlns:a16="http://schemas.microsoft.com/office/drawing/2014/main" id="{8B38BB08-8C25-7726-C935-4AB060E8AF45}"/>
              </a:ext>
            </a:extLst>
          </p:cNvPr>
          <p:cNvPicPr>
            <a:picLocks noGrp="1" noRot="1" noChangeAspect="1"/>
          </p:cNvPicPr>
          <p:nvPr>
            <p:ph sz="half" idx="1"/>
            <a:videoFile r:link="rId1"/>
          </p:nvPr>
        </p:nvPicPr>
        <p:blipFill>
          <a:blip r:embed="rId3"/>
          <a:stretch>
            <a:fillRect/>
          </a:stretch>
        </p:blipFill>
        <p:spPr>
          <a:xfrm>
            <a:off x="6188419" y="2629566"/>
            <a:ext cx="5422390" cy="3063650"/>
          </a:xfrm>
          <a:prstGeom prst="rect">
            <a:avLst/>
          </a:prstGeom>
          <a:noFill/>
        </p:spPr>
      </p:pic>
      <p:sp>
        <p:nvSpPr>
          <p:cNvPr id="9" name="Content Placeholder 3">
            <a:extLst>
              <a:ext uri="{FF2B5EF4-FFF2-40B4-BE49-F238E27FC236}">
                <a16:creationId xmlns:a16="http://schemas.microsoft.com/office/drawing/2014/main" id="{E6C35BA6-A023-0F50-0B5F-B8254480AD45}"/>
              </a:ext>
            </a:extLst>
          </p:cNvPr>
          <p:cNvSpPr>
            <a:spLocks noGrp="1"/>
          </p:cNvSpPr>
          <p:nvPr>
            <p:ph sz="half" idx="2"/>
          </p:nvPr>
        </p:nvSpPr>
        <p:spPr>
          <a:xfrm>
            <a:off x="341799" y="2344868"/>
            <a:ext cx="5422392" cy="3633047"/>
          </a:xfrm>
        </p:spPr>
        <p:txBody>
          <a:bodyPr/>
          <a:lstStyle/>
          <a:p>
            <a:r>
              <a:rPr lang="en-US" dirty="0"/>
              <a:t>A Communication Diagram (known as Collaboration Diagram in UML 1.x) is used to </a:t>
            </a:r>
            <a:r>
              <a:rPr lang="en-US" b="1" dirty="0"/>
              <a:t>show sequenced messages exchanged between objects.</a:t>
            </a:r>
          </a:p>
          <a:p>
            <a:endParaRPr lang="en-US" dirty="0"/>
          </a:p>
          <a:p>
            <a:r>
              <a:rPr lang="en-US" dirty="0"/>
              <a:t>A communication diagram focuses primarily on objects and their relationships.</a:t>
            </a:r>
          </a:p>
          <a:p>
            <a:endParaRPr lang="en-US" dirty="0"/>
          </a:p>
          <a:p>
            <a:r>
              <a:rPr lang="en-US" dirty="0"/>
              <a:t>We can represent similar information using Sequence diagrams, however, communication diagrams represent objects and links in a free form.</a:t>
            </a:r>
          </a:p>
        </p:txBody>
      </p:sp>
    </p:spTree>
    <p:extLst>
      <p:ext uri="{BB962C8B-B14F-4D97-AF65-F5344CB8AC3E}">
        <p14:creationId xmlns:p14="http://schemas.microsoft.com/office/powerpoint/2010/main" val="109582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F24E2-D80B-9768-2C6D-888D8F9DAE10}"/>
              </a:ext>
            </a:extLst>
          </p:cNvPr>
          <p:cNvSpPr>
            <a:spLocks noGrp="1"/>
          </p:cNvSpPr>
          <p:nvPr>
            <p:ph type="title"/>
          </p:nvPr>
        </p:nvSpPr>
        <p:spPr/>
        <p:txBody>
          <a:bodyPr/>
          <a:lstStyle/>
          <a:p>
            <a:r>
              <a:rPr lang="en-US" dirty="0"/>
              <a:t>Object-Oriented Concepts Used in UML Diagrams</a:t>
            </a:r>
          </a:p>
        </p:txBody>
      </p:sp>
      <p:sp>
        <p:nvSpPr>
          <p:cNvPr id="3" name="Content Placeholder 2">
            <a:extLst>
              <a:ext uri="{FF2B5EF4-FFF2-40B4-BE49-F238E27FC236}">
                <a16:creationId xmlns:a16="http://schemas.microsoft.com/office/drawing/2014/main" id="{F600D22C-7CC8-2315-66A2-0F7582D4DC3C}"/>
              </a:ext>
            </a:extLst>
          </p:cNvPr>
          <p:cNvSpPr>
            <a:spLocks noGrp="1"/>
          </p:cNvSpPr>
          <p:nvPr>
            <p:ph idx="1"/>
          </p:nvPr>
        </p:nvSpPr>
        <p:spPr/>
        <p:txBody>
          <a:bodyPr>
            <a:normAutofit fontScale="92500"/>
          </a:bodyPr>
          <a:lstStyle/>
          <a:p>
            <a:pPr algn="l" fontAlgn="base">
              <a:buFont typeface="+mj-lt"/>
              <a:buAutoNum type="arabicPeriod"/>
            </a:pPr>
            <a:r>
              <a:rPr lang="en-US" b="1" i="0" dirty="0">
                <a:solidFill>
                  <a:srgbClr val="273239"/>
                </a:solidFill>
                <a:effectLst/>
                <a:latin typeface="Nunito" panose="00000500000000000000" pitchFamily="2" charset="0"/>
              </a:rPr>
              <a:t>Class: </a:t>
            </a:r>
            <a:r>
              <a:rPr lang="en-US" b="0" i="0" dirty="0">
                <a:solidFill>
                  <a:srgbClr val="273239"/>
                </a:solidFill>
                <a:effectLst/>
                <a:latin typeface="Nunito" panose="00000500000000000000" pitchFamily="2" charset="0"/>
              </a:rPr>
              <a:t>A class defines the blue print i.e. structure and functions of an object.</a:t>
            </a:r>
          </a:p>
          <a:p>
            <a:pPr algn="l" fontAlgn="base">
              <a:buFont typeface="+mj-lt"/>
              <a:buAutoNum type="arabicPeriod" startAt="2"/>
            </a:pPr>
            <a:r>
              <a:rPr lang="en-US" b="1" i="0" dirty="0">
                <a:solidFill>
                  <a:srgbClr val="273239"/>
                </a:solidFill>
                <a:effectLst/>
                <a:latin typeface="Nunito" panose="00000500000000000000" pitchFamily="2" charset="0"/>
              </a:rPr>
              <a:t>Objects </a:t>
            </a:r>
            <a:r>
              <a:rPr lang="en-US" b="0" i="0" dirty="0">
                <a:solidFill>
                  <a:srgbClr val="273239"/>
                </a:solidFill>
                <a:effectLst/>
                <a:latin typeface="Nunito" panose="00000500000000000000" pitchFamily="2" charset="0"/>
              </a:rPr>
              <a:t>: Objects help us to decompose large systems and help us to modularize our system. Modularity helps to divide our system into understandable components so that we can build our system piece by piece.</a:t>
            </a:r>
          </a:p>
          <a:p>
            <a:pPr algn="l" fontAlgn="base">
              <a:buFont typeface="+mj-lt"/>
              <a:buAutoNum type="arabicPeriod" startAt="3"/>
            </a:pPr>
            <a:r>
              <a:rPr lang="en-US" b="1" i="0" dirty="0">
                <a:solidFill>
                  <a:srgbClr val="273239"/>
                </a:solidFill>
                <a:effectLst/>
                <a:latin typeface="Nunito" panose="00000500000000000000" pitchFamily="2" charset="0"/>
              </a:rPr>
              <a:t>Inheritance: </a:t>
            </a:r>
            <a:r>
              <a:rPr lang="en-US" b="0" i="0" dirty="0">
                <a:solidFill>
                  <a:srgbClr val="273239"/>
                </a:solidFill>
                <a:effectLst/>
                <a:latin typeface="Nunito" panose="00000500000000000000" pitchFamily="2" charset="0"/>
              </a:rPr>
              <a:t>Inheritance is a mechanism by which child classes inherit the properties of their parent classes.</a:t>
            </a:r>
          </a:p>
          <a:p>
            <a:pPr algn="l" fontAlgn="base">
              <a:buFont typeface="+mj-lt"/>
              <a:buAutoNum type="arabicPeriod" startAt="4"/>
            </a:pPr>
            <a:r>
              <a:rPr lang="en-US" b="1" i="0" dirty="0">
                <a:solidFill>
                  <a:srgbClr val="273239"/>
                </a:solidFill>
                <a:effectLst/>
                <a:latin typeface="Nunito" panose="00000500000000000000" pitchFamily="2" charset="0"/>
              </a:rPr>
              <a:t>Abstraction: </a:t>
            </a:r>
            <a:r>
              <a:rPr lang="en-US" b="0" i="0" dirty="0">
                <a:solidFill>
                  <a:srgbClr val="273239"/>
                </a:solidFill>
                <a:effectLst/>
                <a:latin typeface="Nunito" panose="00000500000000000000" pitchFamily="2" charset="0"/>
              </a:rPr>
              <a:t>Abstraction in UML refers to the process of emphasizing the essential aspects of a system or object while disregarding irrelevant details. By abstracting away unnecessary complexities, abstraction facilitates a clearer understanding and communication among stakeholders.</a:t>
            </a:r>
          </a:p>
          <a:p>
            <a:pPr algn="l" fontAlgn="base">
              <a:buFont typeface="+mj-lt"/>
              <a:buAutoNum type="arabicPeriod" startAt="5"/>
            </a:pPr>
            <a:r>
              <a:rPr lang="en-US" b="1" i="0" dirty="0">
                <a:solidFill>
                  <a:srgbClr val="273239"/>
                </a:solidFill>
                <a:effectLst/>
                <a:latin typeface="Nunito" panose="00000500000000000000" pitchFamily="2" charset="0"/>
              </a:rPr>
              <a:t>Encapsulation: </a:t>
            </a:r>
            <a:r>
              <a:rPr lang="en-US" b="0" i="0" dirty="0">
                <a:solidFill>
                  <a:srgbClr val="273239"/>
                </a:solidFill>
                <a:effectLst/>
                <a:latin typeface="Nunito" panose="00000500000000000000" pitchFamily="2" charset="0"/>
              </a:rPr>
              <a:t>Binding data together and protecting it from the outer world is referred to as encapsulation.</a:t>
            </a:r>
          </a:p>
          <a:p>
            <a:pPr algn="l" fontAlgn="base">
              <a:buFont typeface="+mj-lt"/>
              <a:buAutoNum type="arabicPeriod" startAt="6"/>
            </a:pPr>
            <a:r>
              <a:rPr lang="en-US" b="1" i="0" dirty="0">
                <a:solidFill>
                  <a:srgbClr val="273239"/>
                </a:solidFill>
                <a:effectLst/>
                <a:latin typeface="Nunito" panose="00000500000000000000" pitchFamily="2" charset="0"/>
              </a:rPr>
              <a:t>Polymorphism: </a:t>
            </a:r>
            <a:r>
              <a:rPr lang="en-US" b="0" i="0" dirty="0">
                <a:solidFill>
                  <a:srgbClr val="273239"/>
                </a:solidFill>
                <a:effectLst/>
                <a:latin typeface="Nunito" panose="00000500000000000000" pitchFamily="2" charset="0"/>
              </a:rPr>
              <a:t>Mechanism by which functions or entities are able to exist in different forms.</a:t>
            </a:r>
          </a:p>
          <a:p>
            <a:pPr marL="0" indent="0">
              <a:buNone/>
            </a:pPr>
            <a:endParaRPr lang="en-US" dirty="0"/>
          </a:p>
        </p:txBody>
      </p:sp>
      <p:sp>
        <p:nvSpPr>
          <p:cNvPr id="5" name="TextBox 4">
            <a:extLst>
              <a:ext uri="{FF2B5EF4-FFF2-40B4-BE49-F238E27FC236}">
                <a16:creationId xmlns:a16="http://schemas.microsoft.com/office/drawing/2014/main" id="{077EB776-E3C0-B483-A938-EA37741AC24C}"/>
              </a:ext>
            </a:extLst>
          </p:cNvPr>
          <p:cNvSpPr txBox="1"/>
          <p:nvPr/>
        </p:nvSpPr>
        <p:spPr>
          <a:xfrm>
            <a:off x="3047999" y="6383183"/>
            <a:ext cx="6096000" cy="276999"/>
          </a:xfrm>
          <a:prstGeom prst="rect">
            <a:avLst/>
          </a:prstGeom>
          <a:noFill/>
        </p:spPr>
        <p:txBody>
          <a:bodyPr wrap="square">
            <a:spAutoFit/>
          </a:bodyPr>
          <a:lstStyle/>
          <a:p>
            <a:r>
              <a:rPr lang="en-US" sz="1200" dirty="0"/>
              <a:t>https://www.geeksforgeeks.org/unified-modeling-language-uml-introduction/?ref=shm</a:t>
            </a:r>
          </a:p>
        </p:txBody>
      </p:sp>
    </p:spTree>
    <p:extLst>
      <p:ext uri="{BB962C8B-B14F-4D97-AF65-F5344CB8AC3E}">
        <p14:creationId xmlns:p14="http://schemas.microsoft.com/office/powerpoint/2010/main" val="4219008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A0843-BAD7-ECC0-7145-4F15D427F7FF}"/>
              </a:ext>
            </a:extLst>
          </p:cNvPr>
          <p:cNvSpPr>
            <a:spLocks noGrp="1"/>
          </p:cNvSpPr>
          <p:nvPr>
            <p:ph type="ctrTitle"/>
          </p:nvPr>
        </p:nvSpPr>
        <p:spPr/>
        <p:txBody>
          <a:bodyPr/>
          <a:lstStyle/>
          <a:p>
            <a:r>
              <a:rPr lang="en-US" b="0" i="0" u="sng" dirty="0">
                <a:solidFill>
                  <a:srgbClr val="273239"/>
                </a:solidFill>
                <a:effectLst/>
                <a:latin typeface="Nunito" panose="00000500000000000000" pitchFamily="2" charset="0"/>
                <a:hlinkClick r:id="rId2"/>
              </a:rPr>
              <a:t>Structural UML Diagrams</a:t>
            </a:r>
            <a:br>
              <a:rPr lang="en-US" b="1" i="0" dirty="0">
                <a:solidFill>
                  <a:srgbClr val="273239"/>
                </a:solidFill>
                <a:effectLst/>
                <a:latin typeface="Nunito" panose="00000500000000000000" pitchFamily="2" charset="0"/>
              </a:rPr>
            </a:br>
            <a:endParaRPr lang="en-US" dirty="0"/>
          </a:p>
        </p:txBody>
      </p:sp>
      <p:pic>
        <p:nvPicPr>
          <p:cNvPr id="4" name="Picture 3">
            <a:extLst>
              <a:ext uri="{FF2B5EF4-FFF2-40B4-BE49-F238E27FC236}">
                <a16:creationId xmlns:a16="http://schemas.microsoft.com/office/drawing/2014/main" id="{AB84FFBC-A952-A8B7-DC82-22E4AB64344A}"/>
              </a:ext>
            </a:extLst>
          </p:cNvPr>
          <p:cNvPicPr>
            <a:picLocks noChangeAspect="1"/>
          </p:cNvPicPr>
          <p:nvPr/>
        </p:nvPicPr>
        <p:blipFill>
          <a:blip r:embed="rId3"/>
          <a:srcRect l="43603" t="16521" r="4619" b="20092"/>
          <a:stretch/>
        </p:blipFill>
        <p:spPr>
          <a:xfrm>
            <a:off x="3867149" y="3466766"/>
            <a:ext cx="4933951" cy="2705101"/>
          </a:xfrm>
          <a:prstGeom prst="rect">
            <a:avLst/>
          </a:prstGeom>
        </p:spPr>
      </p:pic>
    </p:spTree>
    <p:extLst>
      <p:ext uri="{BB962C8B-B14F-4D97-AF65-F5344CB8AC3E}">
        <p14:creationId xmlns:p14="http://schemas.microsoft.com/office/powerpoint/2010/main" val="1932936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166D4-F47D-C1D4-A3F2-2897E6402BD7}"/>
              </a:ext>
            </a:extLst>
          </p:cNvPr>
          <p:cNvSpPr>
            <a:spLocks noGrp="1"/>
          </p:cNvSpPr>
          <p:nvPr>
            <p:ph type="title"/>
          </p:nvPr>
        </p:nvSpPr>
        <p:spPr/>
        <p:txBody>
          <a:bodyPr/>
          <a:lstStyle/>
          <a:p>
            <a:r>
              <a:rPr lang="en-US" dirty="0"/>
              <a:t>Class diagram</a:t>
            </a:r>
          </a:p>
        </p:txBody>
      </p:sp>
      <p:sp>
        <p:nvSpPr>
          <p:cNvPr id="3" name="Content Placeholder 2">
            <a:extLst>
              <a:ext uri="{FF2B5EF4-FFF2-40B4-BE49-F238E27FC236}">
                <a16:creationId xmlns:a16="http://schemas.microsoft.com/office/drawing/2014/main" id="{663E8EC4-A75D-D8D5-D04B-340B1B73D91C}"/>
              </a:ext>
            </a:extLst>
          </p:cNvPr>
          <p:cNvSpPr>
            <a:spLocks noGrp="1"/>
          </p:cNvSpPr>
          <p:nvPr>
            <p:ph idx="1"/>
          </p:nvPr>
        </p:nvSpPr>
        <p:spPr>
          <a:xfrm>
            <a:off x="581192" y="2180496"/>
            <a:ext cx="6401499" cy="3678303"/>
          </a:xfrm>
        </p:spPr>
        <p:txBody>
          <a:bodyPr/>
          <a:lstStyle/>
          <a:p>
            <a:r>
              <a:rPr lang="en-US" dirty="0"/>
              <a:t>In object-oriented programming (OOP), a class is a blueprint or template for creating objects. </a:t>
            </a:r>
          </a:p>
          <a:p>
            <a:endParaRPr lang="en-US" dirty="0"/>
          </a:p>
          <a:p>
            <a:r>
              <a:rPr lang="en-US" dirty="0"/>
              <a:t>Objects are instances of classes, and each class defines a set of attributes (data members) and methods (functions or procedures) that the objects created from that class will possess. </a:t>
            </a:r>
          </a:p>
          <a:p>
            <a:endParaRPr lang="en-US" dirty="0"/>
          </a:p>
          <a:p>
            <a:r>
              <a:rPr lang="en-US" dirty="0"/>
              <a:t>The attributes represent the characteristics or properties of the object, while the methods define the behaviors or actions that the object can perform.</a:t>
            </a:r>
          </a:p>
        </p:txBody>
      </p:sp>
      <p:sp>
        <p:nvSpPr>
          <p:cNvPr id="5" name="TextBox 4">
            <a:extLst>
              <a:ext uri="{FF2B5EF4-FFF2-40B4-BE49-F238E27FC236}">
                <a16:creationId xmlns:a16="http://schemas.microsoft.com/office/drawing/2014/main" id="{03369411-F934-CF22-FB4B-0DDDA66AB002}"/>
              </a:ext>
            </a:extLst>
          </p:cNvPr>
          <p:cNvSpPr txBox="1"/>
          <p:nvPr/>
        </p:nvSpPr>
        <p:spPr>
          <a:xfrm>
            <a:off x="429491" y="6323339"/>
            <a:ext cx="6096000" cy="276999"/>
          </a:xfrm>
          <a:prstGeom prst="rect">
            <a:avLst/>
          </a:prstGeom>
          <a:noFill/>
        </p:spPr>
        <p:txBody>
          <a:bodyPr wrap="square">
            <a:spAutoFit/>
          </a:bodyPr>
          <a:lstStyle/>
          <a:p>
            <a:r>
              <a:rPr lang="en-US" sz="1200" dirty="0"/>
              <a:t>https://www.geeksforgeeks.org/unified-modeling-language-uml-class-diagrams/#what-is-a-class</a:t>
            </a:r>
          </a:p>
        </p:txBody>
      </p:sp>
      <p:pic>
        <p:nvPicPr>
          <p:cNvPr id="7" name="Picture 6">
            <a:extLst>
              <a:ext uri="{FF2B5EF4-FFF2-40B4-BE49-F238E27FC236}">
                <a16:creationId xmlns:a16="http://schemas.microsoft.com/office/drawing/2014/main" id="{D6D119B4-597F-F9A3-D55D-5CC7B61DEB96}"/>
              </a:ext>
            </a:extLst>
          </p:cNvPr>
          <p:cNvPicPr>
            <a:picLocks noChangeAspect="1"/>
          </p:cNvPicPr>
          <p:nvPr/>
        </p:nvPicPr>
        <p:blipFill>
          <a:blip r:embed="rId2"/>
          <a:stretch>
            <a:fillRect/>
          </a:stretch>
        </p:blipFill>
        <p:spPr>
          <a:xfrm>
            <a:off x="7307964" y="3000643"/>
            <a:ext cx="4420217" cy="2353003"/>
          </a:xfrm>
          <a:prstGeom prst="rect">
            <a:avLst/>
          </a:prstGeom>
        </p:spPr>
      </p:pic>
    </p:spTree>
    <p:extLst>
      <p:ext uri="{BB962C8B-B14F-4D97-AF65-F5344CB8AC3E}">
        <p14:creationId xmlns:p14="http://schemas.microsoft.com/office/powerpoint/2010/main" val="670765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title="UML class diagrams">
            <a:hlinkClick r:id="" action="ppaction://media"/>
            <a:extLst>
              <a:ext uri="{FF2B5EF4-FFF2-40B4-BE49-F238E27FC236}">
                <a16:creationId xmlns:a16="http://schemas.microsoft.com/office/drawing/2014/main" id="{3675F36D-63C1-FBB7-4E9F-4BC2655A6E4E}"/>
              </a:ext>
            </a:extLst>
          </p:cNvPr>
          <p:cNvPicPr>
            <a:picLocks noRot="1" noChangeAspect="1"/>
          </p:cNvPicPr>
          <p:nvPr>
            <a:videoFile r:link="rId1"/>
          </p:nvPr>
        </p:nvPicPr>
        <p:blipFill>
          <a:blip r:embed="rId3"/>
          <a:stretch>
            <a:fillRect/>
          </a:stretch>
        </p:blipFill>
        <p:spPr>
          <a:xfrm>
            <a:off x="26988" y="0"/>
            <a:ext cx="12138025" cy="6858000"/>
          </a:xfrm>
          <a:prstGeom prst="rect">
            <a:avLst/>
          </a:prstGeom>
        </p:spPr>
      </p:pic>
    </p:spTree>
    <p:extLst>
      <p:ext uri="{BB962C8B-B14F-4D97-AF65-F5344CB8AC3E}">
        <p14:creationId xmlns:p14="http://schemas.microsoft.com/office/powerpoint/2010/main" val="469921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title="Fundamental Concepts of Object Oriented Programming">
            <a:hlinkClick r:id="" action="ppaction://media"/>
            <a:extLst>
              <a:ext uri="{FF2B5EF4-FFF2-40B4-BE49-F238E27FC236}">
                <a16:creationId xmlns:a16="http://schemas.microsoft.com/office/drawing/2014/main" id="{844588C9-58F4-484A-D269-A8A7F959DC55}"/>
              </a:ext>
            </a:extLst>
          </p:cNvPr>
          <p:cNvPicPr>
            <a:picLocks noRot="1" noChangeAspect="1"/>
          </p:cNvPicPr>
          <p:nvPr>
            <a:videoFile r:link="rId1"/>
          </p:nvPr>
        </p:nvPicPr>
        <p:blipFill>
          <a:blip r:embed="rId3"/>
          <a:stretch>
            <a:fillRect/>
          </a:stretch>
        </p:blipFill>
        <p:spPr>
          <a:xfrm>
            <a:off x="636686" y="620713"/>
            <a:ext cx="10918628" cy="6169025"/>
          </a:xfrm>
          <a:prstGeom prst="rect">
            <a:avLst/>
          </a:prstGeom>
          <a:noFill/>
        </p:spPr>
      </p:pic>
    </p:spTree>
    <p:extLst>
      <p:ext uri="{BB962C8B-B14F-4D97-AF65-F5344CB8AC3E}">
        <p14:creationId xmlns:p14="http://schemas.microsoft.com/office/powerpoint/2010/main" val="332780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D777C-F2C2-0BB6-2314-05C584AF9FE7}"/>
              </a:ext>
            </a:extLst>
          </p:cNvPr>
          <p:cNvSpPr>
            <a:spLocks noGrp="1"/>
          </p:cNvSpPr>
          <p:nvPr>
            <p:ph type="ctrTitle"/>
          </p:nvPr>
        </p:nvSpPr>
        <p:spPr>
          <a:xfrm>
            <a:off x="581191" y="637309"/>
            <a:ext cx="10993549" cy="1858135"/>
          </a:xfrm>
        </p:spPr>
        <p:txBody>
          <a:bodyPr>
            <a:normAutofit/>
          </a:bodyPr>
          <a:lstStyle/>
          <a:p>
            <a:pPr algn="ctr" fontAlgn="base"/>
            <a:r>
              <a:rPr lang="en-US" b="1" i="0" dirty="0">
                <a:solidFill>
                  <a:srgbClr val="273239"/>
                </a:solidFill>
                <a:effectLst/>
                <a:latin typeface="Source Sans 3"/>
              </a:rPr>
              <a:t>Software Requirement Specification (SRS) </a:t>
            </a:r>
            <a:br>
              <a:rPr lang="en-US" b="1" i="0" dirty="0">
                <a:solidFill>
                  <a:srgbClr val="273239"/>
                </a:solidFill>
                <a:effectLst/>
                <a:latin typeface="Source Sans 3"/>
              </a:rPr>
            </a:br>
            <a:r>
              <a:rPr lang="en-US" b="1" i="0" dirty="0">
                <a:solidFill>
                  <a:srgbClr val="273239"/>
                </a:solidFill>
                <a:effectLst/>
                <a:latin typeface="Source Sans 3"/>
              </a:rPr>
              <a:t>and </a:t>
            </a:r>
            <a:br>
              <a:rPr lang="en-US" b="1" i="0" dirty="0">
                <a:solidFill>
                  <a:srgbClr val="273239"/>
                </a:solidFill>
                <a:effectLst/>
                <a:latin typeface="Source Sans 3"/>
              </a:rPr>
            </a:br>
            <a:r>
              <a:rPr lang="en-US" b="1" i="0" dirty="0">
                <a:solidFill>
                  <a:srgbClr val="273239"/>
                </a:solidFill>
                <a:effectLst/>
                <a:latin typeface="Source Sans 3"/>
              </a:rPr>
              <a:t>UML</a:t>
            </a:r>
          </a:p>
        </p:txBody>
      </p:sp>
      <p:sp>
        <p:nvSpPr>
          <p:cNvPr id="5" name="TextBox 4">
            <a:extLst>
              <a:ext uri="{FF2B5EF4-FFF2-40B4-BE49-F238E27FC236}">
                <a16:creationId xmlns:a16="http://schemas.microsoft.com/office/drawing/2014/main" id="{10A8001C-6739-BEB5-19BA-65A0A1FAA9A0}"/>
              </a:ext>
            </a:extLst>
          </p:cNvPr>
          <p:cNvSpPr txBox="1"/>
          <p:nvPr/>
        </p:nvSpPr>
        <p:spPr>
          <a:xfrm>
            <a:off x="748145" y="3313801"/>
            <a:ext cx="3990110" cy="2523768"/>
          </a:xfrm>
          <a:prstGeom prst="rect">
            <a:avLst/>
          </a:prstGeom>
          <a:noFill/>
        </p:spPr>
        <p:txBody>
          <a:bodyPr wrap="square">
            <a:spAutoFit/>
          </a:bodyPr>
          <a:lstStyle/>
          <a:p>
            <a:pPr>
              <a:spcBef>
                <a:spcPts val="600"/>
              </a:spcBef>
              <a:spcAft>
                <a:spcPts val="600"/>
              </a:spcAft>
            </a:pPr>
            <a:r>
              <a:rPr lang="en-US" dirty="0">
                <a:solidFill>
                  <a:schemeClr val="bg1"/>
                </a:solidFill>
              </a:rPr>
              <a:t>Use Case</a:t>
            </a:r>
          </a:p>
          <a:p>
            <a:pPr>
              <a:spcBef>
                <a:spcPts val="600"/>
              </a:spcBef>
              <a:spcAft>
                <a:spcPts val="600"/>
              </a:spcAft>
            </a:pPr>
            <a:r>
              <a:rPr lang="en-US" dirty="0">
                <a:solidFill>
                  <a:schemeClr val="bg1"/>
                </a:solidFill>
              </a:rPr>
              <a:t>Activity diagram  </a:t>
            </a:r>
          </a:p>
          <a:p>
            <a:pPr>
              <a:spcBef>
                <a:spcPts val="600"/>
              </a:spcBef>
              <a:spcAft>
                <a:spcPts val="600"/>
              </a:spcAft>
            </a:pPr>
            <a:r>
              <a:rPr lang="en-US" dirty="0">
                <a:solidFill>
                  <a:schemeClr val="bg1"/>
                </a:solidFill>
              </a:rPr>
              <a:t>Flow diagram </a:t>
            </a:r>
          </a:p>
          <a:p>
            <a:pPr>
              <a:spcBef>
                <a:spcPts val="600"/>
              </a:spcBef>
              <a:spcAft>
                <a:spcPts val="600"/>
              </a:spcAft>
            </a:pPr>
            <a:r>
              <a:rPr lang="en-US" dirty="0">
                <a:solidFill>
                  <a:schemeClr val="bg1"/>
                </a:solidFill>
              </a:rPr>
              <a:t>State diagram </a:t>
            </a:r>
          </a:p>
          <a:p>
            <a:pPr>
              <a:spcBef>
                <a:spcPts val="600"/>
              </a:spcBef>
              <a:spcAft>
                <a:spcPts val="600"/>
              </a:spcAft>
            </a:pPr>
            <a:r>
              <a:rPr lang="en-US" dirty="0">
                <a:solidFill>
                  <a:schemeClr val="bg1"/>
                </a:solidFill>
              </a:rPr>
              <a:t>Sequence diagram </a:t>
            </a:r>
          </a:p>
          <a:p>
            <a:pPr>
              <a:spcBef>
                <a:spcPts val="600"/>
              </a:spcBef>
              <a:spcAft>
                <a:spcPts val="600"/>
              </a:spcAft>
            </a:pPr>
            <a:r>
              <a:rPr lang="en-US" dirty="0">
                <a:solidFill>
                  <a:schemeClr val="bg1"/>
                </a:solidFill>
              </a:rPr>
              <a:t>Data Flow Diagram</a:t>
            </a:r>
          </a:p>
        </p:txBody>
      </p:sp>
      <p:sp>
        <p:nvSpPr>
          <p:cNvPr id="7" name="TextBox 6">
            <a:extLst>
              <a:ext uri="{FF2B5EF4-FFF2-40B4-BE49-F238E27FC236}">
                <a16:creationId xmlns:a16="http://schemas.microsoft.com/office/drawing/2014/main" id="{D7AB9478-4DBD-48F7-596A-CEFEA4DC5267}"/>
              </a:ext>
            </a:extLst>
          </p:cNvPr>
          <p:cNvSpPr txBox="1"/>
          <p:nvPr/>
        </p:nvSpPr>
        <p:spPr>
          <a:xfrm>
            <a:off x="7107381" y="3929354"/>
            <a:ext cx="4100945" cy="1200329"/>
          </a:xfrm>
          <a:prstGeom prst="rect">
            <a:avLst/>
          </a:prstGeom>
          <a:noFill/>
        </p:spPr>
        <p:txBody>
          <a:bodyPr wrap="square">
            <a:spAutoFit/>
          </a:bodyPr>
          <a:lstStyle/>
          <a:p>
            <a:r>
              <a:rPr lang="en-US" dirty="0">
                <a:solidFill>
                  <a:schemeClr val="bg1"/>
                </a:solidFill>
              </a:rPr>
              <a:t>Use case description/scenario</a:t>
            </a:r>
          </a:p>
          <a:p>
            <a:endParaRPr lang="en-US" dirty="0">
              <a:solidFill>
                <a:schemeClr val="bg1"/>
              </a:solidFill>
            </a:endParaRPr>
          </a:p>
          <a:p>
            <a:endParaRPr lang="en-US" dirty="0">
              <a:solidFill>
                <a:schemeClr val="bg1"/>
              </a:solidFill>
            </a:endParaRPr>
          </a:p>
          <a:p>
            <a:r>
              <a:rPr lang="en-US" dirty="0">
                <a:solidFill>
                  <a:schemeClr val="bg1"/>
                </a:solidFill>
              </a:rPr>
              <a:t>Entity Relationship Diagram</a:t>
            </a:r>
          </a:p>
        </p:txBody>
      </p:sp>
      <p:sp>
        <p:nvSpPr>
          <p:cNvPr id="8" name="Rectangle 7">
            <a:extLst>
              <a:ext uri="{FF2B5EF4-FFF2-40B4-BE49-F238E27FC236}">
                <a16:creationId xmlns:a16="http://schemas.microsoft.com/office/drawing/2014/main" id="{E284C94E-7D62-28AD-8042-C1B591BD9142}"/>
              </a:ext>
            </a:extLst>
          </p:cNvPr>
          <p:cNvSpPr/>
          <p:nvPr/>
        </p:nvSpPr>
        <p:spPr>
          <a:xfrm>
            <a:off x="4790308" y="4067853"/>
            <a:ext cx="588623" cy="923330"/>
          </a:xfrm>
          <a:prstGeom prst="rect">
            <a:avLst/>
          </a:prstGeom>
          <a:noFill/>
        </p:spPr>
        <p:txBody>
          <a:bodyPr wrap="none" lIns="91440" tIns="45720" rIns="91440" bIns="45720">
            <a:spAutoFit/>
          </a:bodyPr>
          <a:lstStyle/>
          <a:p>
            <a:pPr algn="ct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t>
            </a:r>
          </a:p>
        </p:txBody>
      </p:sp>
    </p:spTree>
    <p:extLst>
      <p:ext uri="{BB962C8B-B14F-4D97-AF65-F5344CB8AC3E}">
        <p14:creationId xmlns:p14="http://schemas.microsoft.com/office/powerpoint/2010/main" val="2806973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D681F-A1DB-17A1-48DA-C5664E09B348}"/>
              </a:ext>
            </a:extLst>
          </p:cNvPr>
          <p:cNvSpPr>
            <a:spLocks noGrp="1"/>
          </p:cNvSpPr>
          <p:nvPr>
            <p:ph type="title"/>
          </p:nvPr>
        </p:nvSpPr>
        <p:spPr/>
        <p:txBody>
          <a:bodyPr/>
          <a:lstStyle/>
          <a:p>
            <a:r>
              <a:rPr lang="en-US" dirty="0"/>
              <a:t>Use cases and </a:t>
            </a:r>
            <a:r>
              <a:rPr lang="en-US" b="1" dirty="0">
                <a:solidFill>
                  <a:srgbClr val="FFC000"/>
                </a:solidFill>
              </a:rPr>
              <a:t>use case scenarios</a:t>
            </a:r>
          </a:p>
        </p:txBody>
      </p:sp>
      <p:sp>
        <p:nvSpPr>
          <p:cNvPr id="3" name="Content Placeholder 2">
            <a:extLst>
              <a:ext uri="{FF2B5EF4-FFF2-40B4-BE49-F238E27FC236}">
                <a16:creationId xmlns:a16="http://schemas.microsoft.com/office/drawing/2014/main" id="{7AEB7F29-963F-0A8C-8E4C-36D94AA4CEC4}"/>
              </a:ext>
            </a:extLst>
          </p:cNvPr>
          <p:cNvSpPr>
            <a:spLocks noGrp="1"/>
          </p:cNvSpPr>
          <p:nvPr>
            <p:ph idx="1"/>
          </p:nvPr>
        </p:nvSpPr>
        <p:spPr/>
        <p:txBody>
          <a:bodyPr/>
          <a:lstStyle/>
          <a:p>
            <a:r>
              <a:rPr lang="en-US" dirty="0"/>
              <a:t>Use cases and scenarios are powerful tools used in business analysis to </a:t>
            </a:r>
            <a:r>
              <a:rPr lang="en-US" b="1" dirty="0"/>
              <a:t>define the functional requirements </a:t>
            </a:r>
            <a:r>
              <a:rPr lang="en-US" dirty="0"/>
              <a:t>of a system or software. </a:t>
            </a:r>
          </a:p>
          <a:p>
            <a:endParaRPr lang="en-US" dirty="0"/>
          </a:p>
          <a:p>
            <a:r>
              <a:rPr lang="en-US" dirty="0"/>
              <a:t>A </a:t>
            </a:r>
            <a:r>
              <a:rPr lang="en-US" b="1" dirty="0"/>
              <a:t>use case describes how a user interacts with a system </a:t>
            </a:r>
            <a:r>
              <a:rPr lang="en-US" dirty="0"/>
              <a:t>to achieve specific goals.</a:t>
            </a:r>
          </a:p>
          <a:p>
            <a:pPr marL="0" indent="0">
              <a:buNone/>
            </a:pPr>
            <a:endParaRPr lang="en-US" dirty="0"/>
          </a:p>
          <a:p>
            <a:r>
              <a:rPr lang="en-US" b="1" dirty="0"/>
              <a:t>Use case scenario is an instance or sequence of events </a:t>
            </a:r>
            <a:r>
              <a:rPr lang="en-US" dirty="0"/>
              <a:t>that illustrates </a:t>
            </a:r>
            <a:r>
              <a:rPr lang="en-US" b="1" dirty="0"/>
              <a:t>how the system behaves in response to those user interactions.</a:t>
            </a:r>
          </a:p>
        </p:txBody>
      </p:sp>
    </p:spTree>
    <p:extLst>
      <p:ext uri="{BB962C8B-B14F-4D97-AF65-F5344CB8AC3E}">
        <p14:creationId xmlns:p14="http://schemas.microsoft.com/office/powerpoint/2010/main" val="2482284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8AC89-73C4-9B04-C060-39835AC5E452}"/>
              </a:ext>
            </a:extLst>
          </p:cNvPr>
          <p:cNvSpPr>
            <a:spLocks noGrp="1"/>
          </p:cNvSpPr>
          <p:nvPr>
            <p:ph type="title"/>
          </p:nvPr>
        </p:nvSpPr>
        <p:spPr/>
        <p:txBody>
          <a:bodyPr>
            <a:normAutofit/>
          </a:bodyPr>
          <a:lstStyle/>
          <a:p>
            <a:r>
              <a:rPr lang="en-US" i="0" dirty="0">
                <a:effectLst/>
                <a:latin typeface="Verdana" panose="020B0604030504040204" pitchFamily="34" charset="0"/>
              </a:rPr>
              <a:t>Elements of Use </a:t>
            </a:r>
            <a:r>
              <a:rPr lang="en-US" b="1" i="0" dirty="0">
                <a:solidFill>
                  <a:srgbClr val="FFC000"/>
                </a:solidFill>
                <a:effectLst/>
                <a:latin typeface="Verdana" panose="020B0604030504040204" pitchFamily="34" charset="0"/>
              </a:rPr>
              <a:t>Case Description</a:t>
            </a:r>
            <a:br>
              <a:rPr lang="en-US" b="1" i="0" dirty="0">
                <a:solidFill>
                  <a:srgbClr val="222326"/>
                </a:solidFill>
                <a:effectLst/>
                <a:latin typeface="Jost"/>
              </a:rPr>
            </a:br>
            <a:endParaRPr lang="en-US" dirty="0"/>
          </a:p>
        </p:txBody>
      </p:sp>
      <p:sp>
        <p:nvSpPr>
          <p:cNvPr id="3" name="Content Placeholder 2">
            <a:extLst>
              <a:ext uri="{FF2B5EF4-FFF2-40B4-BE49-F238E27FC236}">
                <a16:creationId xmlns:a16="http://schemas.microsoft.com/office/drawing/2014/main" id="{FA8AA9FC-9E4D-2DE2-2B50-4496F5B89109}"/>
              </a:ext>
            </a:extLst>
          </p:cNvPr>
          <p:cNvSpPr>
            <a:spLocks noGrp="1"/>
          </p:cNvSpPr>
          <p:nvPr>
            <p:ph idx="1"/>
          </p:nvPr>
        </p:nvSpPr>
        <p:spPr/>
        <p:txBody>
          <a:bodyPr>
            <a:normAutofit fontScale="92500" lnSpcReduction="20000"/>
          </a:bodyPr>
          <a:lstStyle/>
          <a:p>
            <a:pPr marL="0" indent="0">
              <a:buNone/>
            </a:pPr>
            <a:r>
              <a:rPr lang="en-US" b="1" i="0" dirty="0">
                <a:solidFill>
                  <a:srgbClr val="000000"/>
                </a:solidFill>
                <a:effectLst/>
                <a:latin typeface="Verdana" panose="020B0604030504040204" pitchFamily="34" charset="0"/>
              </a:rPr>
              <a:t>The elements of a use case description typically include the following:</a:t>
            </a:r>
          </a:p>
          <a:p>
            <a:endParaRPr lang="en-US" b="1" i="0" dirty="0">
              <a:solidFill>
                <a:srgbClr val="000000"/>
              </a:solidFill>
              <a:effectLst/>
              <a:latin typeface="Verdana" panose="020B0604030504040204" pitchFamily="34" charset="0"/>
            </a:endParaRPr>
          </a:p>
          <a:p>
            <a:pPr marL="342900" indent="-342900">
              <a:buFont typeface="+mj-lt"/>
              <a:buAutoNum type="arabicPeriod"/>
            </a:pPr>
            <a:r>
              <a:rPr lang="en-US" b="1" i="0" dirty="0">
                <a:solidFill>
                  <a:srgbClr val="000000"/>
                </a:solidFill>
                <a:effectLst/>
                <a:latin typeface="Verdana" panose="020B0604030504040204" pitchFamily="34" charset="0"/>
              </a:rPr>
              <a:t>Title/Name</a:t>
            </a:r>
            <a:r>
              <a:rPr lang="en-US" i="0" dirty="0">
                <a:solidFill>
                  <a:srgbClr val="000000"/>
                </a:solidFill>
                <a:effectLst/>
                <a:latin typeface="Verdana" panose="020B0604030504040204" pitchFamily="34" charset="0"/>
              </a:rPr>
              <a:t>: A concise and descriptive name for the use case.</a:t>
            </a:r>
          </a:p>
          <a:p>
            <a:pPr marL="342900" indent="-342900">
              <a:buFont typeface="+mj-lt"/>
              <a:buAutoNum type="arabicPeriod"/>
            </a:pPr>
            <a:r>
              <a:rPr lang="en-US" b="1" i="0" dirty="0">
                <a:solidFill>
                  <a:srgbClr val="000000"/>
                </a:solidFill>
                <a:effectLst/>
                <a:latin typeface="Verdana" panose="020B0604030504040204" pitchFamily="34" charset="0"/>
              </a:rPr>
              <a:t>Actors</a:t>
            </a:r>
            <a:r>
              <a:rPr lang="en-US" i="0" dirty="0">
                <a:solidFill>
                  <a:srgbClr val="000000"/>
                </a:solidFill>
                <a:effectLst/>
                <a:latin typeface="Verdana" panose="020B0604030504040204" pitchFamily="34" charset="0"/>
              </a:rPr>
              <a:t>: The individuals or entities interacting with the system.</a:t>
            </a:r>
          </a:p>
          <a:p>
            <a:pPr marL="342900" indent="-342900">
              <a:buFont typeface="+mj-lt"/>
              <a:buAutoNum type="arabicPeriod"/>
            </a:pPr>
            <a:r>
              <a:rPr lang="en-US" b="1" i="0" dirty="0">
                <a:solidFill>
                  <a:srgbClr val="000000"/>
                </a:solidFill>
                <a:effectLst/>
                <a:latin typeface="Verdana" panose="020B0604030504040204" pitchFamily="34" charset="0"/>
              </a:rPr>
              <a:t>Description</a:t>
            </a:r>
            <a:r>
              <a:rPr lang="en-US" i="0" dirty="0">
                <a:solidFill>
                  <a:srgbClr val="000000"/>
                </a:solidFill>
                <a:effectLst/>
                <a:latin typeface="Verdana" panose="020B0604030504040204" pitchFamily="34" charset="0"/>
              </a:rPr>
              <a:t>: A brief overview of what happens within the use case.</a:t>
            </a:r>
          </a:p>
          <a:p>
            <a:pPr marL="342900" indent="-342900">
              <a:buFont typeface="+mj-lt"/>
              <a:buAutoNum type="arabicPeriod"/>
            </a:pPr>
            <a:r>
              <a:rPr lang="en-US" b="1" i="0" dirty="0">
                <a:solidFill>
                  <a:srgbClr val="000000"/>
                </a:solidFill>
                <a:effectLst/>
                <a:latin typeface="Verdana" panose="020B0604030504040204" pitchFamily="34" charset="0"/>
              </a:rPr>
              <a:t>Preconditions: </a:t>
            </a:r>
            <a:r>
              <a:rPr lang="en-US" i="0" dirty="0">
                <a:solidFill>
                  <a:srgbClr val="000000"/>
                </a:solidFill>
                <a:effectLst/>
                <a:latin typeface="Verdana" panose="020B0604030504040204" pitchFamily="34" charset="0"/>
              </a:rPr>
              <a:t>The conditions must be met before the use case can be executed.</a:t>
            </a:r>
          </a:p>
          <a:p>
            <a:pPr marL="342900" indent="-342900">
              <a:buFont typeface="+mj-lt"/>
              <a:buAutoNum type="arabicPeriod"/>
            </a:pPr>
            <a:r>
              <a:rPr lang="en-US" b="1" i="0" dirty="0">
                <a:solidFill>
                  <a:srgbClr val="0070C0"/>
                </a:solidFill>
                <a:effectLst/>
                <a:latin typeface="Verdana" panose="020B0604030504040204" pitchFamily="34" charset="0"/>
              </a:rPr>
              <a:t>Main Flow</a:t>
            </a:r>
            <a:r>
              <a:rPr lang="en-US" i="0" dirty="0">
                <a:solidFill>
                  <a:srgbClr val="000000"/>
                </a:solidFill>
                <a:effectLst/>
                <a:latin typeface="Verdana" panose="020B0604030504040204" pitchFamily="34" charset="0"/>
              </a:rPr>
              <a:t>: The step-by-step sequence of events during normal execution.</a:t>
            </a:r>
          </a:p>
          <a:p>
            <a:pPr marL="342900" indent="-342900">
              <a:buFont typeface="+mj-lt"/>
              <a:buAutoNum type="arabicPeriod"/>
            </a:pPr>
            <a:r>
              <a:rPr lang="en-US" b="1" i="0" dirty="0">
                <a:solidFill>
                  <a:srgbClr val="0070C0"/>
                </a:solidFill>
                <a:effectLst/>
                <a:latin typeface="Verdana" panose="020B0604030504040204" pitchFamily="34" charset="0"/>
              </a:rPr>
              <a:t>Alternate Flows</a:t>
            </a:r>
            <a:r>
              <a:rPr lang="en-US" i="0" dirty="0">
                <a:solidFill>
                  <a:srgbClr val="000000"/>
                </a:solidFill>
                <a:effectLst/>
                <a:latin typeface="Verdana" panose="020B0604030504040204" pitchFamily="34" charset="0"/>
              </a:rPr>
              <a:t>: Any deviations from the main flow, such as error handling or exception scenarios.</a:t>
            </a:r>
          </a:p>
          <a:p>
            <a:pPr marL="342900" indent="-342900">
              <a:buFont typeface="+mj-lt"/>
              <a:buAutoNum type="arabicPeriod"/>
            </a:pPr>
            <a:r>
              <a:rPr lang="en-US" b="1" i="0" dirty="0">
                <a:solidFill>
                  <a:srgbClr val="000000"/>
                </a:solidFill>
                <a:effectLst/>
                <a:latin typeface="Verdana" panose="020B0604030504040204" pitchFamily="34" charset="0"/>
              </a:rPr>
              <a:t>Postconditions</a:t>
            </a:r>
            <a:r>
              <a:rPr lang="en-US" i="0" dirty="0">
                <a:solidFill>
                  <a:srgbClr val="000000"/>
                </a:solidFill>
                <a:effectLst/>
                <a:latin typeface="Verdana" panose="020B0604030504040204" pitchFamily="34" charset="0"/>
              </a:rPr>
              <a:t>: The system's state after completing the use case.</a:t>
            </a:r>
          </a:p>
          <a:p>
            <a:pPr marL="342900" indent="-342900">
              <a:buFont typeface="+mj-lt"/>
              <a:buAutoNum type="arabicPeriod"/>
            </a:pPr>
            <a:r>
              <a:rPr lang="en-US" b="1" i="0" dirty="0">
                <a:solidFill>
                  <a:srgbClr val="000000"/>
                </a:solidFill>
                <a:effectLst/>
                <a:latin typeface="Verdana" panose="020B0604030504040204" pitchFamily="34" charset="0"/>
              </a:rPr>
              <a:t>Related Use Cases</a:t>
            </a:r>
            <a:r>
              <a:rPr lang="en-US" i="0" dirty="0">
                <a:solidFill>
                  <a:srgbClr val="000000"/>
                </a:solidFill>
                <a:effectLst/>
                <a:latin typeface="Verdana" panose="020B0604030504040204" pitchFamily="34" charset="0"/>
              </a:rPr>
              <a:t>: Any other use cases related to or triggered by this one.</a:t>
            </a:r>
            <a:endParaRPr lang="en-US" dirty="0"/>
          </a:p>
        </p:txBody>
      </p:sp>
    </p:spTree>
    <p:extLst>
      <p:ext uri="{BB962C8B-B14F-4D97-AF65-F5344CB8AC3E}">
        <p14:creationId xmlns:p14="http://schemas.microsoft.com/office/powerpoint/2010/main" val="2047605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BC531F-CA77-44F6-9A02-85E827EC9936}"/>
              </a:ext>
            </a:extLst>
          </p:cNvPr>
          <p:cNvPicPr>
            <a:picLocks noChangeAspect="1"/>
          </p:cNvPicPr>
          <p:nvPr/>
        </p:nvPicPr>
        <p:blipFill>
          <a:blip r:embed="rId2"/>
          <a:stretch>
            <a:fillRect/>
          </a:stretch>
        </p:blipFill>
        <p:spPr>
          <a:xfrm>
            <a:off x="3227583" y="39330"/>
            <a:ext cx="5736833" cy="6779340"/>
          </a:xfrm>
          <a:prstGeom prst="rect">
            <a:avLst/>
          </a:prstGeom>
        </p:spPr>
      </p:pic>
    </p:spTree>
    <p:extLst>
      <p:ext uri="{BB962C8B-B14F-4D97-AF65-F5344CB8AC3E}">
        <p14:creationId xmlns:p14="http://schemas.microsoft.com/office/powerpoint/2010/main" val="1108662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03BB3-89FD-C3AE-C3A3-4406897B4F70}"/>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830D7E8C-7719-AE95-5447-87248D4B768E}"/>
              </a:ext>
            </a:extLst>
          </p:cNvPr>
          <p:cNvSpPr>
            <a:spLocks noGrp="1"/>
          </p:cNvSpPr>
          <p:nvPr>
            <p:ph idx="1"/>
          </p:nvPr>
        </p:nvSpPr>
        <p:spPr/>
        <p:txBody>
          <a:bodyPr/>
          <a:lstStyle/>
          <a:p>
            <a:r>
              <a:rPr lang="en-US" dirty="0"/>
              <a:t>UML diagrams</a:t>
            </a:r>
          </a:p>
          <a:p>
            <a:r>
              <a:rPr lang="en-US" dirty="0"/>
              <a:t>Use-case</a:t>
            </a:r>
          </a:p>
          <a:p>
            <a:r>
              <a:rPr lang="en-US" dirty="0"/>
              <a:t>Activity diagram</a:t>
            </a:r>
          </a:p>
          <a:p>
            <a:r>
              <a:rPr lang="en-US" dirty="0"/>
              <a:t>Sequence diagram</a:t>
            </a:r>
          </a:p>
          <a:p>
            <a:r>
              <a:rPr lang="en-US" dirty="0"/>
              <a:t>Class diagram</a:t>
            </a:r>
          </a:p>
          <a:p>
            <a:r>
              <a:rPr lang="en-US" dirty="0"/>
              <a:t>Communication diagram</a:t>
            </a:r>
          </a:p>
          <a:p>
            <a:endParaRPr lang="en-US" dirty="0"/>
          </a:p>
        </p:txBody>
      </p:sp>
    </p:spTree>
    <p:extLst>
      <p:ext uri="{BB962C8B-B14F-4D97-AF65-F5344CB8AC3E}">
        <p14:creationId xmlns:p14="http://schemas.microsoft.com/office/powerpoint/2010/main" val="926576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65A690D-9ED1-9E84-69E9-C1BB95BF65F4}"/>
              </a:ext>
            </a:extLst>
          </p:cNvPr>
          <p:cNvPicPr>
            <a:picLocks noChangeAspect="1"/>
          </p:cNvPicPr>
          <p:nvPr/>
        </p:nvPicPr>
        <p:blipFill>
          <a:blip r:embed="rId2"/>
          <a:stretch>
            <a:fillRect/>
          </a:stretch>
        </p:blipFill>
        <p:spPr>
          <a:xfrm>
            <a:off x="2797057" y="620713"/>
            <a:ext cx="6597885" cy="6169025"/>
          </a:xfrm>
          <a:prstGeom prst="rect">
            <a:avLst/>
          </a:prstGeom>
          <a:noFill/>
        </p:spPr>
      </p:pic>
    </p:spTree>
    <p:extLst>
      <p:ext uri="{BB962C8B-B14F-4D97-AF65-F5344CB8AC3E}">
        <p14:creationId xmlns:p14="http://schemas.microsoft.com/office/powerpoint/2010/main" val="2266672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CDBEF-7E8C-5D0D-A5FE-E28CF61D6F37}"/>
              </a:ext>
            </a:extLst>
          </p:cNvPr>
          <p:cNvSpPr>
            <a:spLocks noGrp="1"/>
          </p:cNvSpPr>
          <p:nvPr>
            <p:ph type="title"/>
          </p:nvPr>
        </p:nvSpPr>
        <p:spPr/>
        <p:txBody>
          <a:bodyPr/>
          <a:lstStyle/>
          <a:p>
            <a:r>
              <a:rPr lang="en-US" dirty="0"/>
              <a:t>Entity Relationship Diagram (ERD)</a:t>
            </a:r>
          </a:p>
        </p:txBody>
      </p:sp>
      <p:sp>
        <p:nvSpPr>
          <p:cNvPr id="3" name="Content Placeholder 2">
            <a:extLst>
              <a:ext uri="{FF2B5EF4-FFF2-40B4-BE49-F238E27FC236}">
                <a16:creationId xmlns:a16="http://schemas.microsoft.com/office/drawing/2014/main" id="{C9800783-C0F7-72CC-553A-B2F453DC9143}"/>
              </a:ext>
            </a:extLst>
          </p:cNvPr>
          <p:cNvSpPr>
            <a:spLocks noGrp="1"/>
          </p:cNvSpPr>
          <p:nvPr>
            <p:ph idx="1"/>
          </p:nvPr>
        </p:nvSpPr>
        <p:spPr>
          <a:xfrm>
            <a:off x="581192" y="2180497"/>
            <a:ext cx="11029615" cy="1967758"/>
          </a:xfrm>
        </p:spPr>
        <p:txBody>
          <a:bodyPr>
            <a:normAutofit fontScale="92500" lnSpcReduction="10000"/>
          </a:bodyPr>
          <a:lstStyle/>
          <a:p>
            <a:r>
              <a:rPr lang="en-US" dirty="0"/>
              <a:t>An Entity Relationship Diagram (ERD) is a type of diagram that lets you see how different entities (e.g. people, customers, or other objects) relate to each other in an application or a database.</a:t>
            </a:r>
          </a:p>
          <a:p>
            <a:endParaRPr lang="en-US" dirty="0"/>
          </a:p>
          <a:p>
            <a:r>
              <a:rPr lang="en-US" dirty="0"/>
              <a:t>They are created when a new system is being designed so that the development team can understand how to </a:t>
            </a:r>
            <a:r>
              <a:rPr lang="en-US" b="1" dirty="0"/>
              <a:t>structure the database. </a:t>
            </a:r>
            <a:endParaRPr lang="en-US" dirty="0"/>
          </a:p>
          <a:p>
            <a:r>
              <a:rPr lang="en-US" dirty="0"/>
              <a:t>Entity Relationship Diagrams use a specific set of symbols, such as shapes and arrows, to depict the system and database.</a:t>
            </a:r>
          </a:p>
        </p:txBody>
      </p:sp>
      <p:pic>
        <p:nvPicPr>
          <p:cNvPr id="5" name="Picture 4">
            <a:extLst>
              <a:ext uri="{FF2B5EF4-FFF2-40B4-BE49-F238E27FC236}">
                <a16:creationId xmlns:a16="http://schemas.microsoft.com/office/drawing/2014/main" id="{3F6A0587-0CA4-24E6-4147-B01AC152A569}"/>
              </a:ext>
            </a:extLst>
          </p:cNvPr>
          <p:cNvPicPr>
            <a:picLocks noChangeAspect="1"/>
          </p:cNvPicPr>
          <p:nvPr/>
        </p:nvPicPr>
        <p:blipFill>
          <a:blip r:embed="rId2"/>
          <a:stretch>
            <a:fillRect/>
          </a:stretch>
        </p:blipFill>
        <p:spPr>
          <a:xfrm>
            <a:off x="2247362" y="4486151"/>
            <a:ext cx="7697274" cy="1771897"/>
          </a:xfrm>
          <a:prstGeom prst="rect">
            <a:avLst/>
          </a:prstGeom>
        </p:spPr>
      </p:pic>
      <p:sp>
        <p:nvSpPr>
          <p:cNvPr id="7" name="TextBox 6">
            <a:extLst>
              <a:ext uri="{FF2B5EF4-FFF2-40B4-BE49-F238E27FC236}">
                <a16:creationId xmlns:a16="http://schemas.microsoft.com/office/drawing/2014/main" id="{86B3ABB8-68E4-F111-6249-B96BF94B85AF}"/>
              </a:ext>
            </a:extLst>
          </p:cNvPr>
          <p:cNvSpPr txBox="1"/>
          <p:nvPr/>
        </p:nvSpPr>
        <p:spPr>
          <a:xfrm>
            <a:off x="581192" y="6318945"/>
            <a:ext cx="6093618" cy="461665"/>
          </a:xfrm>
          <a:prstGeom prst="rect">
            <a:avLst/>
          </a:prstGeom>
          <a:noFill/>
        </p:spPr>
        <p:txBody>
          <a:bodyPr wrap="square">
            <a:spAutoFit/>
          </a:bodyPr>
          <a:lstStyle/>
          <a:p>
            <a:r>
              <a:rPr lang="en-US" sz="1200" dirty="0">
                <a:hlinkClick r:id="rId3"/>
              </a:rPr>
              <a:t>https://www.databasestar.com/entity-relationship-diagram/</a:t>
            </a:r>
            <a:endParaRPr lang="en-US" sz="1200" dirty="0"/>
          </a:p>
          <a:p>
            <a:endParaRPr lang="en-US" sz="1200" dirty="0"/>
          </a:p>
        </p:txBody>
      </p:sp>
      <p:sp>
        <p:nvSpPr>
          <p:cNvPr id="9" name="TextBox 8">
            <a:extLst>
              <a:ext uri="{FF2B5EF4-FFF2-40B4-BE49-F238E27FC236}">
                <a16:creationId xmlns:a16="http://schemas.microsoft.com/office/drawing/2014/main" id="{E638448C-74AF-339A-CEE1-B85D621D03CA}"/>
              </a:ext>
            </a:extLst>
          </p:cNvPr>
          <p:cNvSpPr txBox="1"/>
          <p:nvPr/>
        </p:nvSpPr>
        <p:spPr>
          <a:xfrm>
            <a:off x="6975623" y="6322385"/>
            <a:ext cx="6094140" cy="276999"/>
          </a:xfrm>
          <a:prstGeom prst="rect">
            <a:avLst/>
          </a:prstGeom>
          <a:noFill/>
        </p:spPr>
        <p:txBody>
          <a:bodyPr wrap="square">
            <a:spAutoFit/>
          </a:bodyPr>
          <a:lstStyle/>
          <a:p>
            <a:r>
              <a:rPr lang="en-US" sz="1200" dirty="0"/>
              <a:t>https://www.lucidchart.com/pages/er-diagrams?usecase=erd#discoveryTop</a:t>
            </a:r>
          </a:p>
        </p:txBody>
      </p:sp>
    </p:spTree>
    <p:extLst>
      <p:ext uri="{BB962C8B-B14F-4D97-AF65-F5344CB8AC3E}">
        <p14:creationId xmlns:p14="http://schemas.microsoft.com/office/powerpoint/2010/main" val="342183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title="Entity Relationship Diagram - ERD - Conceptual Model - Crow's Foot Notation - Class 5">
            <a:hlinkClick r:id="" action="ppaction://media"/>
            <a:extLst>
              <a:ext uri="{FF2B5EF4-FFF2-40B4-BE49-F238E27FC236}">
                <a16:creationId xmlns:a16="http://schemas.microsoft.com/office/drawing/2014/main" id="{40CD0C74-FB79-1732-2A15-32D10ABFE289}"/>
              </a:ext>
            </a:extLst>
          </p:cNvPr>
          <p:cNvPicPr>
            <a:picLocks noRot="1" noChangeAspect="1"/>
          </p:cNvPicPr>
          <p:nvPr>
            <a:videoFile r:link="rId1"/>
          </p:nvPr>
        </p:nvPicPr>
        <p:blipFill>
          <a:blip r:embed="rId3"/>
          <a:stretch>
            <a:fillRect/>
          </a:stretch>
        </p:blipFill>
        <p:spPr>
          <a:xfrm>
            <a:off x="26988" y="0"/>
            <a:ext cx="12138025" cy="6858000"/>
          </a:xfrm>
          <a:prstGeom prst="rect">
            <a:avLst/>
          </a:prstGeom>
        </p:spPr>
      </p:pic>
    </p:spTree>
    <p:extLst>
      <p:ext uri="{BB962C8B-B14F-4D97-AF65-F5344CB8AC3E}">
        <p14:creationId xmlns:p14="http://schemas.microsoft.com/office/powerpoint/2010/main" val="1423623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title="Entity Relationship Diagram (ERD) Tutorial - Part 1">
            <a:hlinkClick r:id="" action="ppaction://media"/>
            <a:extLst>
              <a:ext uri="{FF2B5EF4-FFF2-40B4-BE49-F238E27FC236}">
                <a16:creationId xmlns:a16="http://schemas.microsoft.com/office/drawing/2014/main" id="{2AF626FF-4718-F1D1-C692-035E7502F38A}"/>
              </a:ext>
            </a:extLst>
          </p:cNvPr>
          <p:cNvPicPr>
            <a:picLocks noRot="1" noChangeAspect="1"/>
          </p:cNvPicPr>
          <p:nvPr>
            <a:videoFile r:link="rId1"/>
          </p:nvPr>
        </p:nvPicPr>
        <p:blipFill>
          <a:blip r:embed="rId3"/>
          <a:stretch>
            <a:fillRect/>
          </a:stretch>
        </p:blipFill>
        <p:spPr>
          <a:xfrm>
            <a:off x="26988" y="0"/>
            <a:ext cx="12138025" cy="6858000"/>
          </a:xfrm>
          <a:prstGeom prst="rect">
            <a:avLst/>
          </a:prstGeom>
        </p:spPr>
      </p:pic>
    </p:spTree>
    <p:extLst>
      <p:ext uri="{BB962C8B-B14F-4D97-AF65-F5344CB8AC3E}">
        <p14:creationId xmlns:p14="http://schemas.microsoft.com/office/powerpoint/2010/main" val="267636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title="Entity Relationship Diagram (ERD) Tutorial - Part 2">
            <a:hlinkClick r:id="" action="ppaction://media"/>
            <a:extLst>
              <a:ext uri="{FF2B5EF4-FFF2-40B4-BE49-F238E27FC236}">
                <a16:creationId xmlns:a16="http://schemas.microsoft.com/office/drawing/2014/main" id="{EAA7381F-3676-1D1D-C7E7-7BE373C03786}"/>
              </a:ext>
            </a:extLst>
          </p:cNvPr>
          <p:cNvPicPr>
            <a:picLocks noRot="1" noChangeAspect="1"/>
          </p:cNvPicPr>
          <p:nvPr>
            <a:videoFile r:link="rId1"/>
          </p:nvPr>
        </p:nvPicPr>
        <p:blipFill>
          <a:blip r:embed="rId3"/>
          <a:stretch>
            <a:fillRect/>
          </a:stretch>
        </p:blipFill>
        <p:spPr>
          <a:xfrm>
            <a:off x="26988" y="0"/>
            <a:ext cx="12138025" cy="6858000"/>
          </a:xfrm>
          <a:prstGeom prst="rect">
            <a:avLst/>
          </a:prstGeom>
        </p:spPr>
      </p:pic>
    </p:spTree>
    <p:extLst>
      <p:ext uri="{BB962C8B-B14F-4D97-AF65-F5344CB8AC3E}">
        <p14:creationId xmlns:p14="http://schemas.microsoft.com/office/powerpoint/2010/main" val="2213029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title="Entity-Relationship Diagrams">
            <a:hlinkClick r:id="" action="ppaction://media"/>
            <a:extLst>
              <a:ext uri="{FF2B5EF4-FFF2-40B4-BE49-F238E27FC236}">
                <a16:creationId xmlns:a16="http://schemas.microsoft.com/office/drawing/2014/main" id="{FA5FBE56-5440-2A92-17CB-DAE6D9E2B239}"/>
              </a:ext>
            </a:extLst>
          </p:cNvPr>
          <p:cNvPicPr>
            <a:picLocks noRot="1" noChangeAspect="1"/>
          </p:cNvPicPr>
          <p:nvPr>
            <a:videoFile r:link="rId1"/>
          </p:nvPr>
        </p:nvPicPr>
        <p:blipFill>
          <a:blip r:embed="rId3"/>
          <a:stretch>
            <a:fillRect/>
          </a:stretch>
        </p:blipFill>
        <p:spPr>
          <a:xfrm>
            <a:off x="26988" y="0"/>
            <a:ext cx="12138025" cy="6858000"/>
          </a:xfrm>
          <a:prstGeom prst="rect">
            <a:avLst/>
          </a:prstGeom>
        </p:spPr>
      </p:pic>
    </p:spTree>
    <p:extLst>
      <p:ext uri="{BB962C8B-B14F-4D97-AF65-F5344CB8AC3E}">
        <p14:creationId xmlns:p14="http://schemas.microsoft.com/office/powerpoint/2010/main" val="372012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title="Entity Relationship Diagram: Movie Rental System (Updated)">
            <a:hlinkClick r:id="" action="ppaction://media"/>
            <a:extLst>
              <a:ext uri="{FF2B5EF4-FFF2-40B4-BE49-F238E27FC236}">
                <a16:creationId xmlns:a16="http://schemas.microsoft.com/office/drawing/2014/main" id="{96721806-03BA-CFC3-A712-8D62E89115A4}"/>
              </a:ext>
            </a:extLst>
          </p:cNvPr>
          <p:cNvPicPr>
            <a:picLocks noRot="1" noChangeAspect="1"/>
          </p:cNvPicPr>
          <p:nvPr>
            <a:videoFile r:link="rId1"/>
          </p:nvPr>
        </p:nvPicPr>
        <p:blipFill>
          <a:blip r:embed="rId3"/>
          <a:stretch>
            <a:fillRect/>
          </a:stretch>
        </p:blipFill>
        <p:spPr>
          <a:xfrm>
            <a:off x="26988" y="0"/>
            <a:ext cx="12138025" cy="6858000"/>
          </a:xfrm>
          <a:prstGeom prst="rect">
            <a:avLst/>
          </a:prstGeom>
        </p:spPr>
      </p:pic>
    </p:spTree>
    <p:extLst>
      <p:ext uri="{BB962C8B-B14F-4D97-AF65-F5344CB8AC3E}">
        <p14:creationId xmlns:p14="http://schemas.microsoft.com/office/powerpoint/2010/main" val="2924288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6" name="Subtitle 5">
            <a:extLst>
              <a:ext uri="{FF2B5EF4-FFF2-40B4-BE49-F238E27FC236}">
                <a16:creationId xmlns:a16="http://schemas.microsoft.com/office/drawing/2014/main" id="{12484FCE-6778-6EFC-DF6F-29397CE753E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0134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B4778-16E3-3B35-95BE-6FA22FC9FB53}"/>
              </a:ext>
            </a:extLst>
          </p:cNvPr>
          <p:cNvSpPr>
            <a:spLocks noGrp="1"/>
          </p:cNvSpPr>
          <p:nvPr>
            <p:ph type="title"/>
          </p:nvPr>
        </p:nvSpPr>
        <p:spPr/>
        <p:txBody>
          <a:bodyPr/>
          <a:lstStyle/>
          <a:p>
            <a:r>
              <a:rPr lang="en-US" dirty="0"/>
              <a:t>uml</a:t>
            </a:r>
          </a:p>
        </p:txBody>
      </p:sp>
      <p:sp>
        <p:nvSpPr>
          <p:cNvPr id="3" name="Content Placeholder 2">
            <a:extLst>
              <a:ext uri="{FF2B5EF4-FFF2-40B4-BE49-F238E27FC236}">
                <a16:creationId xmlns:a16="http://schemas.microsoft.com/office/drawing/2014/main" id="{1A6E8B54-FBC5-68F7-A8CB-413F80A6B7C1}"/>
              </a:ext>
            </a:extLst>
          </p:cNvPr>
          <p:cNvSpPr>
            <a:spLocks noGrp="1"/>
          </p:cNvSpPr>
          <p:nvPr>
            <p:ph idx="1"/>
          </p:nvPr>
        </p:nvSpPr>
        <p:spPr/>
        <p:txBody>
          <a:bodyPr/>
          <a:lstStyle/>
          <a:p>
            <a:r>
              <a:rPr lang="en-US" b="1" dirty="0"/>
              <a:t>Unified Modeling Language (UML) </a:t>
            </a:r>
            <a:r>
              <a:rPr lang="en-US" dirty="0"/>
              <a:t>is a standardized visual modeling language used in the field of software engineering to provide a general-purpose, developmental, and intuitive way to visualize the design of a system. UML helps in specifying, visualizing, constructing, and documenting the artifacts of software systems.</a:t>
            </a:r>
          </a:p>
          <a:p>
            <a:endParaRPr lang="en-US" dirty="0"/>
          </a:p>
          <a:p>
            <a:r>
              <a:rPr lang="en-US" dirty="0"/>
              <a:t>We use UML diagrams to portray the </a:t>
            </a:r>
            <a:r>
              <a:rPr lang="en-US" b="1" i="1" dirty="0"/>
              <a:t>behavior and structure </a:t>
            </a:r>
            <a:r>
              <a:rPr lang="en-US" dirty="0"/>
              <a:t>of a system.</a:t>
            </a:r>
          </a:p>
          <a:p>
            <a:r>
              <a:rPr lang="en-US" dirty="0"/>
              <a:t>UML helps software engineers, businessmen, and system architects with modeling, design, and analysis.</a:t>
            </a:r>
          </a:p>
          <a:p>
            <a:r>
              <a:rPr lang="en-US" dirty="0"/>
              <a:t>The Object Management Group (OMG) adopted Unified Modelling Language as a standard in 1997. It’s been managed by OMG ever since.</a:t>
            </a:r>
          </a:p>
          <a:p>
            <a:r>
              <a:rPr lang="en-US" dirty="0"/>
              <a:t>The International Organization for Standardization (ISO) published UML as an approved standard in 2005. UML has been revised over the years and is reviewed periodically.</a:t>
            </a:r>
          </a:p>
        </p:txBody>
      </p:sp>
    </p:spTree>
    <p:extLst>
      <p:ext uri="{BB962C8B-B14F-4D97-AF65-F5344CB8AC3E}">
        <p14:creationId xmlns:p14="http://schemas.microsoft.com/office/powerpoint/2010/main" val="3899221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D7B2F-EA8B-7424-9DB0-C95C1811A097}"/>
              </a:ext>
            </a:extLst>
          </p:cNvPr>
          <p:cNvSpPr>
            <a:spLocks noGrp="1"/>
          </p:cNvSpPr>
          <p:nvPr>
            <p:ph type="title"/>
          </p:nvPr>
        </p:nvSpPr>
        <p:spPr/>
        <p:txBody>
          <a:bodyPr/>
          <a:lstStyle/>
          <a:p>
            <a:r>
              <a:rPr lang="en-US" dirty="0"/>
              <a:t>Uml </a:t>
            </a:r>
          </a:p>
        </p:txBody>
      </p:sp>
      <p:pic>
        <p:nvPicPr>
          <p:cNvPr id="4" name="Picture 3">
            <a:extLst>
              <a:ext uri="{FF2B5EF4-FFF2-40B4-BE49-F238E27FC236}">
                <a16:creationId xmlns:a16="http://schemas.microsoft.com/office/drawing/2014/main" id="{DAE880E5-A8C0-46F9-5414-1382186666B0}"/>
              </a:ext>
            </a:extLst>
          </p:cNvPr>
          <p:cNvPicPr>
            <a:picLocks noChangeAspect="1"/>
          </p:cNvPicPr>
          <p:nvPr/>
        </p:nvPicPr>
        <p:blipFill>
          <a:blip r:embed="rId2"/>
          <a:srcRect b="10400"/>
          <a:stretch/>
        </p:blipFill>
        <p:spPr>
          <a:xfrm>
            <a:off x="1581150" y="1868139"/>
            <a:ext cx="9525000" cy="4267200"/>
          </a:xfrm>
          <a:prstGeom prst="rect">
            <a:avLst/>
          </a:prstGeom>
        </p:spPr>
      </p:pic>
      <p:sp>
        <p:nvSpPr>
          <p:cNvPr id="6" name="TextBox 5">
            <a:extLst>
              <a:ext uri="{FF2B5EF4-FFF2-40B4-BE49-F238E27FC236}">
                <a16:creationId xmlns:a16="http://schemas.microsoft.com/office/drawing/2014/main" id="{3089A74E-3C6D-7A2D-6B0A-CB008C2611C3}"/>
              </a:ext>
            </a:extLst>
          </p:cNvPr>
          <p:cNvSpPr txBox="1"/>
          <p:nvPr/>
        </p:nvSpPr>
        <p:spPr>
          <a:xfrm>
            <a:off x="4010025" y="6496735"/>
            <a:ext cx="6096000" cy="276999"/>
          </a:xfrm>
          <a:prstGeom prst="rect">
            <a:avLst/>
          </a:prstGeom>
          <a:noFill/>
        </p:spPr>
        <p:txBody>
          <a:bodyPr wrap="square">
            <a:spAutoFit/>
          </a:bodyPr>
          <a:lstStyle/>
          <a:p>
            <a:r>
              <a:rPr lang="en-US" sz="1200" dirty="0"/>
              <a:t>https://www.geeksforgeeks.org/unified-modeling-language-uml-introduction/</a:t>
            </a:r>
          </a:p>
        </p:txBody>
      </p:sp>
    </p:spTree>
    <p:extLst>
      <p:ext uri="{BB962C8B-B14F-4D97-AF65-F5344CB8AC3E}">
        <p14:creationId xmlns:p14="http://schemas.microsoft.com/office/powerpoint/2010/main" val="344303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4AA54-59BE-BD81-0D17-0820F0F56DA4}"/>
              </a:ext>
            </a:extLst>
          </p:cNvPr>
          <p:cNvSpPr>
            <a:spLocks noGrp="1"/>
          </p:cNvSpPr>
          <p:nvPr>
            <p:ph type="ctrTitle"/>
          </p:nvPr>
        </p:nvSpPr>
        <p:spPr/>
        <p:txBody>
          <a:bodyPr/>
          <a:lstStyle/>
          <a:p>
            <a:pPr algn="ctr"/>
            <a:r>
              <a:rPr lang="en-US" b="1" dirty="0"/>
              <a:t>Behavioral UML Diagrams</a:t>
            </a:r>
          </a:p>
        </p:txBody>
      </p:sp>
      <p:pic>
        <p:nvPicPr>
          <p:cNvPr id="5" name="Picture 4">
            <a:extLst>
              <a:ext uri="{FF2B5EF4-FFF2-40B4-BE49-F238E27FC236}">
                <a16:creationId xmlns:a16="http://schemas.microsoft.com/office/drawing/2014/main" id="{97729EFB-4A4C-B764-2599-C0D71F17D621}"/>
              </a:ext>
            </a:extLst>
          </p:cNvPr>
          <p:cNvPicPr>
            <a:picLocks noChangeAspect="1"/>
          </p:cNvPicPr>
          <p:nvPr/>
        </p:nvPicPr>
        <p:blipFill>
          <a:blip r:embed="rId2"/>
          <a:stretch>
            <a:fillRect/>
          </a:stretch>
        </p:blipFill>
        <p:spPr>
          <a:xfrm>
            <a:off x="4995709" y="3505051"/>
            <a:ext cx="2200582" cy="2133898"/>
          </a:xfrm>
          <a:prstGeom prst="rect">
            <a:avLst/>
          </a:prstGeom>
        </p:spPr>
      </p:pic>
    </p:spTree>
    <p:extLst>
      <p:ext uri="{BB962C8B-B14F-4D97-AF65-F5344CB8AC3E}">
        <p14:creationId xmlns:p14="http://schemas.microsoft.com/office/powerpoint/2010/main" val="2109013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7109A-6EFF-71F8-2BB3-6CC2E6D9AA2C}"/>
              </a:ext>
            </a:extLst>
          </p:cNvPr>
          <p:cNvSpPr>
            <a:spLocks noGrp="1"/>
          </p:cNvSpPr>
          <p:nvPr>
            <p:ph type="title"/>
          </p:nvPr>
        </p:nvSpPr>
        <p:spPr/>
        <p:txBody>
          <a:bodyPr/>
          <a:lstStyle/>
          <a:p>
            <a:r>
              <a:rPr lang="en-US" dirty="0"/>
              <a:t>Use Case Diagrams </a:t>
            </a:r>
          </a:p>
        </p:txBody>
      </p:sp>
      <p:sp>
        <p:nvSpPr>
          <p:cNvPr id="3" name="Content Placeholder 2">
            <a:extLst>
              <a:ext uri="{FF2B5EF4-FFF2-40B4-BE49-F238E27FC236}">
                <a16:creationId xmlns:a16="http://schemas.microsoft.com/office/drawing/2014/main" id="{3D655E7C-C446-BF36-7F77-204F91AE8BB2}"/>
              </a:ext>
            </a:extLst>
          </p:cNvPr>
          <p:cNvSpPr>
            <a:spLocks noGrp="1"/>
          </p:cNvSpPr>
          <p:nvPr>
            <p:ph idx="1"/>
          </p:nvPr>
        </p:nvSpPr>
        <p:spPr>
          <a:xfrm>
            <a:off x="581193" y="2180497"/>
            <a:ext cx="4863644" cy="3569140"/>
          </a:xfrm>
        </p:spPr>
        <p:txBody>
          <a:bodyPr/>
          <a:lstStyle/>
          <a:p>
            <a:pPr algn="l" rtl="0" fontAlgn="base"/>
            <a:r>
              <a:rPr lang="en-US" b="0" i="0" dirty="0">
                <a:solidFill>
                  <a:srgbClr val="273239"/>
                </a:solidFill>
                <a:effectLst/>
                <a:latin typeface="Nunito" panose="00000500000000000000" pitchFamily="2" charset="0"/>
              </a:rPr>
              <a:t>Use Case Diagrams are used to depict the </a:t>
            </a:r>
            <a:r>
              <a:rPr lang="en-US" b="1" i="0" dirty="0">
                <a:solidFill>
                  <a:srgbClr val="273239"/>
                </a:solidFill>
                <a:effectLst/>
                <a:latin typeface="Nunito" panose="00000500000000000000" pitchFamily="2" charset="0"/>
              </a:rPr>
              <a:t>functionality of a system </a:t>
            </a:r>
            <a:r>
              <a:rPr lang="en-US" b="0" i="0" dirty="0">
                <a:solidFill>
                  <a:srgbClr val="273239"/>
                </a:solidFill>
                <a:effectLst/>
                <a:latin typeface="Nunito" panose="00000500000000000000" pitchFamily="2" charset="0"/>
              </a:rPr>
              <a:t>or a part of a system. </a:t>
            </a:r>
          </a:p>
          <a:p>
            <a:pPr algn="l" fontAlgn="base">
              <a:buFont typeface="Arial" panose="020B0604020202020204" pitchFamily="34" charset="0"/>
              <a:buChar char="•"/>
            </a:pPr>
            <a:r>
              <a:rPr lang="en-US" b="0" i="0" dirty="0">
                <a:solidFill>
                  <a:srgbClr val="273239"/>
                </a:solidFill>
                <a:effectLst/>
                <a:latin typeface="Nunito" panose="00000500000000000000" pitchFamily="2" charset="0"/>
              </a:rPr>
              <a:t>A use case is basically a diagram representing different scenarios where the system can be used.</a:t>
            </a:r>
          </a:p>
          <a:p>
            <a:pPr algn="l" fontAlgn="base">
              <a:buFont typeface="Arial" panose="020B0604020202020204" pitchFamily="34" charset="0"/>
              <a:buChar char="•"/>
            </a:pPr>
            <a:r>
              <a:rPr lang="en-US" b="0" i="0" dirty="0">
                <a:solidFill>
                  <a:srgbClr val="273239"/>
                </a:solidFill>
                <a:effectLst/>
                <a:latin typeface="Nunito" panose="00000500000000000000" pitchFamily="2" charset="0"/>
              </a:rPr>
              <a:t>A use case diagram gives us a </a:t>
            </a:r>
            <a:r>
              <a:rPr lang="en-US" b="1" i="0" dirty="0">
                <a:solidFill>
                  <a:srgbClr val="273239"/>
                </a:solidFill>
                <a:effectLst/>
                <a:latin typeface="Nunito" panose="00000500000000000000" pitchFamily="2" charset="0"/>
              </a:rPr>
              <a:t>high-level </a:t>
            </a:r>
            <a:r>
              <a:rPr lang="en-US" b="0" i="0" dirty="0">
                <a:solidFill>
                  <a:srgbClr val="273239"/>
                </a:solidFill>
                <a:effectLst/>
                <a:latin typeface="Nunito" panose="00000500000000000000" pitchFamily="2" charset="0"/>
              </a:rPr>
              <a:t>view of what the system or a part of the system does without going into implementation details.</a:t>
            </a:r>
          </a:p>
          <a:p>
            <a:endParaRPr lang="en-US" dirty="0"/>
          </a:p>
        </p:txBody>
      </p:sp>
      <p:sp>
        <p:nvSpPr>
          <p:cNvPr id="5" name="TextBox 4">
            <a:extLst>
              <a:ext uri="{FF2B5EF4-FFF2-40B4-BE49-F238E27FC236}">
                <a16:creationId xmlns:a16="http://schemas.microsoft.com/office/drawing/2014/main" id="{FDDC42E3-30CD-E25B-F25A-4C524435CC9C}"/>
              </a:ext>
            </a:extLst>
          </p:cNvPr>
          <p:cNvSpPr txBox="1"/>
          <p:nvPr/>
        </p:nvSpPr>
        <p:spPr>
          <a:xfrm>
            <a:off x="3477491" y="6214178"/>
            <a:ext cx="6096000" cy="369332"/>
          </a:xfrm>
          <a:prstGeom prst="rect">
            <a:avLst/>
          </a:prstGeom>
          <a:noFill/>
        </p:spPr>
        <p:txBody>
          <a:bodyPr wrap="square">
            <a:spAutoFit/>
          </a:bodyPr>
          <a:lstStyle/>
          <a:p>
            <a:r>
              <a:rPr lang="en-US" dirty="0"/>
              <a:t>https://www.geeksforgeeks.org/use-case-diagram/</a:t>
            </a:r>
          </a:p>
        </p:txBody>
      </p:sp>
      <p:pic>
        <p:nvPicPr>
          <p:cNvPr id="7" name="Online Media 6" title="UML use case diagrams">
            <a:hlinkClick r:id="" action="ppaction://media"/>
            <a:extLst>
              <a:ext uri="{FF2B5EF4-FFF2-40B4-BE49-F238E27FC236}">
                <a16:creationId xmlns:a16="http://schemas.microsoft.com/office/drawing/2014/main" id="{EE55461A-A5A4-A6E7-21B6-56F6A39C8194}"/>
              </a:ext>
            </a:extLst>
          </p:cNvPr>
          <p:cNvPicPr>
            <a:picLocks noRot="1" noChangeAspect="1"/>
          </p:cNvPicPr>
          <p:nvPr>
            <a:videoFile r:link="rId1"/>
          </p:nvPr>
        </p:nvPicPr>
        <p:blipFill>
          <a:blip r:embed="rId3"/>
          <a:stretch>
            <a:fillRect/>
          </a:stretch>
        </p:blipFill>
        <p:spPr>
          <a:xfrm>
            <a:off x="6093522" y="2180497"/>
            <a:ext cx="5517285" cy="3117273"/>
          </a:xfrm>
          <a:prstGeom prst="rect">
            <a:avLst/>
          </a:prstGeom>
        </p:spPr>
      </p:pic>
    </p:spTree>
    <p:extLst>
      <p:ext uri="{BB962C8B-B14F-4D97-AF65-F5344CB8AC3E}">
        <p14:creationId xmlns:p14="http://schemas.microsoft.com/office/powerpoint/2010/main" val="3068878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A74CA-062E-330D-9107-3278CC64BCB0}"/>
              </a:ext>
            </a:extLst>
          </p:cNvPr>
          <p:cNvSpPr>
            <a:spLocks noGrp="1"/>
          </p:cNvSpPr>
          <p:nvPr>
            <p:ph type="title"/>
          </p:nvPr>
        </p:nvSpPr>
        <p:spPr/>
        <p:txBody>
          <a:bodyPr/>
          <a:lstStyle/>
          <a:p>
            <a:r>
              <a:rPr lang="en-US" dirty="0"/>
              <a:t>Activity Diagrams </a:t>
            </a:r>
          </a:p>
        </p:txBody>
      </p:sp>
      <p:sp>
        <p:nvSpPr>
          <p:cNvPr id="3" name="Content Placeholder 2">
            <a:extLst>
              <a:ext uri="{FF2B5EF4-FFF2-40B4-BE49-F238E27FC236}">
                <a16:creationId xmlns:a16="http://schemas.microsoft.com/office/drawing/2014/main" id="{592D6A7F-8BEF-33F9-8C51-23EA73D8C61A}"/>
              </a:ext>
            </a:extLst>
          </p:cNvPr>
          <p:cNvSpPr>
            <a:spLocks noGrp="1"/>
          </p:cNvSpPr>
          <p:nvPr>
            <p:ph idx="1"/>
          </p:nvPr>
        </p:nvSpPr>
        <p:spPr>
          <a:xfrm>
            <a:off x="581192" y="2180496"/>
            <a:ext cx="4226335" cy="3678303"/>
          </a:xfrm>
        </p:spPr>
        <p:txBody>
          <a:bodyPr/>
          <a:lstStyle/>
          <a:p>
            <a:r>
              <a:rPr lang="en-US" dirty="0"/>
              <a:t>We use Activity Diagrams to illustrate </a:t>
            </a:r>
            <a:r>
              <a:rPr lang="en-US" b="1" dirty="0"/>
              <a:t>the flow of control in a system or sub-system.</a:t>
            </a:r>
          </a:p>
          <a:p>
            <a:r>
              <a:rPr lang="en-US" dirty="0"/>
              <a:t>We can also use an activity diagram to refer to the steps involved in the </a:t>
            </a:r>
            <a:r>
              <a:rPr lang="en-US" b="1" dirty="0"/>
              <a:t>execution of a use case</a:t>
            </a:r>
            <a:r>
              <a:rPr lang="en-US" dirty="0"/>
              <a:t>.</a:t>
            </a:r>
          </a:p>
          <a:p>
            <a:endParaRPr lang="en-US" dirty="0"/>
          </a:p>
          <a:p>
            <a:r>
              <a:rPr lang="en-US" dirty="0"/>
              <a:t>An activity diagram focuses on the condition of flow and the sequence in which it happens.</a:t>
            </a:r>
          </a:p>
        </p:txBody>
      </p:sp>
      <p:sp>
        <p:nvSpPr>
          <p:cNvPr id="5" name="TextBox 4">
            <a:extLst>
              <a:ext uri="{FF2B5EF4-FFF2-40B4-BE49-F238E27FC236}">
                <a16:creationId xmlns:a16="http://schemas.microsoft.com/office/drawing/2014/main" id="{BD8AF09B-CE81-945B-AB3C-91DCBDB47AC0}"/>
              </a:ext>
            </a:extLst>
          </p:cNvPr>
          <p:cNvSpPr txBox="1"/>
          <p:nvPr/>
        </p:nvSpPr>
        <p:spPr>
          <a:xfrm>
            <a:off x="1042555" y="6184839"/>
            <a:ext cx="6096000" cy="276999"/>
          </a:xfrm>
          <a:prstGeom prst="rect">
            <a:avLst/>
          </a:prstGeom>
          <a:noFill/>
        </p:spPr>
        <p:txBody>
          <a:bodyPr wrap="square">
            <a:spAutoFit/>
          </a:bodyPr>
          <a:lstStyle/>
          <a:p>
            <a:r>
              <a:rPr lang="en-US" sz="1200" dirty="0">
                <a:hlinkClick r:id="rId3"/>
              </a:rPr>
              <a:t>Activity Diagrams | Unified Modeling Language (UML) - GeeksforGeeks</a:t>
            </a:r>
            <a:endParaRPr lang="en-US" sz="1200" dirty="0"/>
          </a:p>
        </p:txBody>
      </p:sp>
      <p:pic>
        <p:nvPicPr>
          <p:cNvPr id="7" name="Online Media 6" title="All About UML Activity Diagrams">
            <a:hlinkClick r:id="" action="ppaction://media"/>
            <a:extLst>
              <a:ext uri="{FF2B5EF4-FFF2-40B4-BE49-F238E27FC236}">
                <a16:creationId xmlns:a16="http://schemas.microsoft.com/office/drawing/2014/main" id="{9CB82C2E-07C0-441F-AAB8-65B160DADCA4}"/>
              </a:ext>
            </a:extLst>
          </p:cNvPr>
          <p:cNvPicPr>
            <a:picLocks noRot="1" noChangeAspect="1"/>
          </p:cNvPicPr>
          <p:nvPr>
            <a:videoFile r:link="rId1"/>
          </p:nvPr>
        </p:nvPicPr>
        <p:blipFill>
          <a:blip r:embed="rId4"/>
          <a:stretch>
            <a:fillRect/>
          </a:stretch>
        </p:blipFill>
        <p:spPr>
          <a:xfrm>
            <a:off x="5252976" y="2343516"/>
            <a:ext cx="6510256" cy="3678303"/>
          </a:xfrm>
          <a:prstGeom prst="rect">
            <a:avLst/>
          </a:prstGeom>
        </p:spPr>
      </p:pic>
      <p:sp>
        <p:nvSpPr>
          <p:cNvPr id="9" name="TextBox 8">
            <a:extLst>
              <a:ext uri="{FF2B5EF4-FFF2-40B4-BE49-F238E27FC236}">
                <a16:creationId xmlns:a16="http://schemas.microsoft.com/office/drawing/2014/main" id="{74545FB3-394C-F8EB-9E1C-8C0FEAAEE116}"/>
              </a:ext>
            </a:extLst>
          </p:cNvPr>
          <p:cNvSpPr txBox="1"/>
          <p:nvPr/>
        </p:nvSpPr>
        <p:spPr>
          <a:xfrm>
            <a:off x="6954982" y="6155844"/>
            <a:ext cx="6096000" cy="369332"/>
          </a:xfrm>
          <a:prstGeom prst="rect">
            <a:avLst/>
          </a:prstGeom>
          <a:noFill/>
        </p:spPr>
        <p:txBody>
          <a:bodyPr wrap="square">
            <a:spAutoFit/>
          </a:bodyPr>
          <a:lstStyle/>
          <a:p>
            <a:r>
              <a:rPr lang="en-US" dirty="0"/>
              <a:t>https://www.youtube.com/watch?v=Wf_xlagfHmg</a:t>
            </a:r>
          </a:p>
        </p:txBody>
      </p:sp>
    </p:spTree>
    <p:extLst>
      <p:ext uri="{BB962C8B-B14F-4D97-AF65-F5344CB8AC3E}">
        <p14:creationId xmlns:p14="http://schemas.microsoft.com/office/powerpoint/2010/main" val="795245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3A1DE-0B17-DFA0-8DCE-86EC3BE1772B}"/>
              </a:ext>
            </a:extLst>
          </p:cNvPr>
          <p:cNvSpPr>
            <a:spLocks noGrp="1"/>
          </p:cNvSpPr>
          <p:nvPr>
            <p:ph type="title"/>
          </p:nvPr>
        </p:nvSpPr>
        <p:spPr/>
        <p:txBody>
          <a:bodyPr/>
          <a:lstStyle/>
          <a:p>
            <a:r>
              <a:rPr lang="en-US" dirty="0"/>
              <a:t>Sequence Diagrams </a:t>
            </a:r>
          </a:p>
        </p:txBody>
      </p:sp>
      <p:sp>
        <p:nvSpPr>
          <p:cNvPr id="3" name="Content Placeholder 2">
            <a:extLst>
              <a:ext uri="{FF2B5EF4-FFF2-40B4-BE49-F238E27FC236}">
                <a16:creationId xmlns:a16="http://schemas.microsoft.com/office/drawing/2014/main" id="{F6C9CF56-1237-C1E9-FD06-17E4F7FA2D21}"/>
              </a:ext>
            </a:extLst>
          </p:cNvPr>
          <p:cNvSpPr>
            <a:spLocks noGrp="1"/>
          </p:cNvSpPr>
          <p:nvPr>
            <p:ph idx="1"/>
          </p:nvPr>
        </p:nvSpPr>
        <p:spPr>
          <a:xfrm>
            <a:off x="581193" y="2180496"/>
            <a:ext cx="5667208" cy="3678303"/>
          </a:xfrm>
        </p:spPr>
        <p:txBody>
          <a:bodyPr/>
          <a:lstStyle/>
          <a:p>
            <a:r>
              <a:rPr lang="en-US" dirty="0"/>
              <a:t>A sequence diagram simply depicts the </a:t>
            </a:r>
            <a:r>
              <a:rPr lang="en-US" b="1" dirty="0"/>
              <a:t>interaction between the objects in a sequential order</a:t>
            </a:r>
            <a:r>
              <a:rPr lang="en-US" dirty="0"/>
              <a:t> i.e. the order in which these interactions occur.</a:t>
            </a:r>
          </a:p>
          <a:p>
            <a:r>
              <a:rPr lang="en-US" dirty="0"/>
              <a:t>We can also use the terms event diagrams or event scenarios to refer to a sequence diagram.</a:t>
            </a:r>
          </a:p>
          <a:p>
            <a:r>
              <a:rPr lang="en-US" dirty="0"/>
              <a:t>Sequence diagrams describe how and in what order the objects in a system function.</a:t>
            </a:r>
          </a:p>
          <a:p>
            <a:r>
              <a:rPr lang="en-US" dirty="0"/>
              <a:t>These diagrams are widely used by businessmen and software developers to document and understand requirements for new and existing systems.</a:t>
            </a:r>
          </a:p>
        </p:txBody>
      </p:sp>
      <p:sp>
        <p:nvSpPr>
          <p:cNvPr id="5" name="TextBox 4">
            <a:extLst>
              <a:ext uri="{FF2B5EF4-FFF2-40B4-BE49-F238E27FC236}">
                <a16:creationId xmlns:a16="http://schemas.microsoft.com/office/drawing/2014/main" id="{B71A73BF-CAE4-BB44-EA6D-724EFD864453}"/>
              </a:ext>
            </a:extLst>
          </p:cNvPr>
          <p:cNvSpPr txBox="1"/>
          <p:nvPr/>
        </p:nvSpPr>
        <p:spPr>
          <a:xfrm>
            <a:off x="720437" y="6155844"/>
            <a:ext cx="6096000" cy="276999"/>
          </a:xfrm>
          <a:prstGeom prst="rect">
            <a:avLst/>
          </a:prstGeom>
          <a:noFill/>
        </p:spPr>
        <p:txBody>
          <a:bodyPr wrap="square">
            <a:spAutoFit/>
          </a:bodyPr>
          <a:lstStyle/>
          <a:p>
            <a:r>
              <a:rPr lang="en-US" sz="1200" dirty="0"/>
              <a:t>https://www.geeksforgeeks.org/unified-modeling-language-uml-sequence-diagrams/</a:t>
            </a:r>
          </a:p>
        </p:txBody>
      </p:sp>
      <p:pic>
        <p:nvPicPr>
          <p:cNvPr id="6" name="Online Media 5" title="How to Make a UML Sequence Diagram">
            <a:hlinkClick r:id="" action="ppaction://media"/>
            <a:extLst>
              <a:ext uri="{FF2B5EF4-FFF2-40B4-BE49-F238E27FC236}">
                <a16:creationId xmlns:a16="http://schemas.microsoft.com/office/drawing/2014/main" id="{A0E4508C-9F4D-C6C5-08AB-16A5665737F4}"/>
              </a:ext>
            </a:extLst>
          </p:cNvPr>
          <p:cNvPicPr>
            <a:picLocks noRot="1" noChangeAspect="1"/>
          </p:cNvPicPr>
          <p:nvPr>
            <a:videoFile r:link="rId1"/>
          </p:nvPr>
        </p:nvPicPr>
        <p:blipFill>
          <a:blip r:embed="rId3"/>
          <a:stretch>
            <a:fillRect/>
          </a:stretch>
        </p:blipFill>
        <p:spPr>
          <a:xfrm>
            <a:off x="6248401" y="2180496"/>
            <a:ext cx="5787018" cy="3269673"/>
          </a:xfrm>
          <a:prstGeom prst="rect">
            <a:avLst/>
          </a:prstGeom>
        </p:spPr>
      </p:pic>
    </p:spTree>
    <p:extLst>
      <p:ext uri="{BB962C8B-B14F-4D97-AF65-F5344CB8AC3E}">
        <p14:creationId xmlns:p14="http://schemas.microsoft.com/office/powerpoint/2010/main" val="2572297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0BD3-4DB5-C312-788C-294A2495C600}"/>
              </a:ext>
            </a:extLst>
          </p:cNvPr>
          <p:cNvSpPr>
            <a:spLocks noGrp="1"/>
          </p:cNvSpPr>
          <p:nvPr>
            <p:ph type="title"/>
          </p:nvPr>
        </p:nvSpPr>
        <p:spPr/>
        <p:txBody>
          <a:bodyPr/>
          <a:lstStyle/>
          <a:p>
            <a:r>
              <a:rPr lang="en-US" dirty="0"/>
              <a:t>State Machine Diagrams</a:t>
            </a:r>
          </a:p>
        </p:txBody>
      </p:sp>
      <p:sp>
        <p:nvSpPr>
          <p:cNvPr id="3" name="Content Placeholder 2">
            <a:extLst>
              <a:ext uri="{FF2B5EF4-FFF2-40B4-BE49-F238E27FC236}">
                <a16:creationId xmlns:a16="http://schemas.microsoft.com/office/drawing/2014/main" id="{ECEDA8A4-C11A-5CA0-8738-A8986B4CCBDC}"/>
              </a:ext>
            </a:extLst>
          </p:cNvPr>
          <p:cNvSpPr>
            <a:spLocks noGrp="1"/>
          </p:cNvSpPr>
          <p:nvPr>
            <p:ph idx="1"/>
          </p:nvPr>
        </p:nvSpPr>
        <p:spPr>
          <a:xfrm>
            <a:off x="581192" y="2180496"/>
            <a:ext cx="4877499" cy="3678303"/>
          </a:xfrm>
        </p:spPr>
        <p:txBody>
          <a:bodyPr>
            <a:normAutofit fontScale="92500" lnSpcReduction="10000"/>
          </a:bodyPr>
          <a:lstStyle/>
          <a:p>
            <a:r>
              <a:rPr lang="en-US" dirty="0"/>
              <a:t>A state diagram is used to </a:t>
            </a:r>
            <a:r>
              <a:rPr lang="en-US" b="1" i="1" dirty="0"/>
              <a:t>represent the condition of the system or part of the system at finite instances of time</a:t>
            </a:r>
            <a:r>
              <a:rPr lang="en-US" dirty="0"/>
              <a:t>. </a:t>
            </a:r>
          </a:p>
          <a:p>
            <a:r>
              <a:rPr lang="en-US" dirty="0"/>
              <a:t>State Machine diagrams are also referred to as State Machines Diagrams and State-Chart Diagrams.</a:t>
            </a:r>
          </a:p>
          <a:p>
            <a:r>
              <a:rPr lang="en-US" dirty="0"/>
              <a:t>So simply, a state machine diagram is used to model the </a:t>
            </a:r>
            <a:r>
              <a:rPr lang="en-US" b="1" i="1" dirty="0"/>
              <a:t>dynamic behavior of a class in response to time and changing external stimuli.</a:t>
            </a:r>
          </a:p>
          <a:p>
            <a:r>
              <a:rPr lang="en-US" dirty="0"/>
              <a:t>We can say that each and every class has a state but we don’t model every class using State Machine diagrams.</a:t>
            </a:r>
          </a:p>
        </p:txBody>
      </p:sp>
      <p:sp>
        <p:nvSpPr>
          <p:cNvPr id="5" name="TextBox 4">
            <a:extLst>
              <a:ext uri="{FF2B5EF4-FFF2-40B4-BE49-F238E27FC236}">
                <a16:creationId xmlns:a16="http://schemas.microsoft.com/office/drawing/2014/main" id="{C57101CE-0DEC-C628-F661-135D779A4F24}"/>
              </a:ext>
            </a:extLst>
          </p:cNvPr>
          <p:cNvSpPr txBox="1"/>
          <p:nvPr/>
        </p:nvSpPr>
        <p:spPr>
          <a:xfrm>
            <a:off x="0" y="6155844"/>
            <a:ext cx="6096000" cy="276999"/>
          </a:xfrm>
          <a:prstGeom prst="rect">
            <a:avLst/>
          </a:prstGeom>
          <a:noFill/>
        </p:spPr>
        <p:txBody>
          <a:bodyPr wrap="square">
            <a:spAutoFit/>
          </a:bodyPr>
          <a:lstStyle/>
          <a:p>
            <a:r>
              <a:rPr lang="en-US" sz="1200" dirty="0"/>
              <a:t>https://www.geeksforgeeks.org/unified-modeling-language-uml-state-diagrams/</a:t>
            </a:r>
          </a:p>
        </p:txBody>
      </p:sp>
      <p:pic>
        <p:nvPicPr>
          <p:cNvPr id="6" name="Online Media 5" title="How to Make a UML State Diagram | Gliffy UML State Machine Diagram Tutorial">
            <a:hlinkClick r:id="" action="ppaction://media"/>
            <a:extLst>
              <a:ext uri="{FF2B5EF4-FFF2-40B4-BE49-F238E27FC236}">
                <a16:creationId xmlns:a16="http://schemas.microsoft.com/office/drawing/2014/main" id="{3E2781F3-4706-5017-8652-BD394D07C012}"/>
              </a:ext>
            </a:extLst>
          </p:cNvPr>
          <p:cNvPicPr>
            <a:picLocks noRot="1" noChangeAspect="1"/>
          </p:cNvPicPr>
          <p:nvPr>
            <a:videoFile r:link="rId1"/>
          </p:nvPr>
        </p:nvPicPr>
        <p:blipFill>
          <a:blip r:embed="rId3"/>
          <a:stretch>
            <a:fillRect/>
          </a:stretch>
        </p:blipFill>
        <p:spPr>
          <a:xfrm>
            <a:off x="5694218" y="2305147"/>
            <a:ext cx="6069013" cy="3429000"/>
          </a:xfrm>
          <a:prstGeom prst="rect">
            <a:avLst/>
          </a:prstGeom>
        </p:spPr>
      </p:pic>
    </p:spTree>
    <p:extLst>
      <p:ext uri="{BB962C8B-B14F-4D97-AF65-F5344CB8AC3E}">
        <p14:creationId xmlns:p14="http://schemas.microsoft.com/office/powerpoint/2010/main" val="4091123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125</TotalTime>
  <Words>1195</Words>
  <Application>Microsoft Office PowerPoint</Application>
  <PresentationFormat>Widescreen</PresentationFormat>
  <Paragraphs>104</Paragraphs>
  <Slides>27</Slides>
  <Notes>2</Notes>
  <HiddenSlides>0</HiddenSlides>
  <MMClips>12</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Gill Sans MT</vt:lpstr>
      <vt:lpstr>Jost</vt:lpstr>
      <vt:lpstr>Nunito</vt:lpstr>
      <vt:lpstr>Source Sans 3</vt:lpstr>
      <vt:lpstr>Verdana</vt:lpstr>
      <vt:lpstr>Wingdings 2</vt:lpstr>
      <vt:lpstr>Dividend</vt:lpstr>
      <vt:lpstr>UML diagrams for requirements phase </vt:lpstr>
      <vt:lpstr>Topics</vt:lpstr>
      <vt:lpstr>uml</vt:lpstr>
      <vt:lpstr>Uml </vt:lpstr>
      <vt:lpstr>Behavioral UML Diagrams</vt:lpstr>
      <vt:lpstr>Use Case Diagrams </vt:lpstr>
      <vt:lpstr>Activity Diagrams </vt:lpstr>
      <vt:lpstr>Sequence Diagrams </vt:lpstr>
      <vt:lpstr>State Machine Diagrams</vt:lpstr>
      <vt:lpstr>Communication Diagram</vt:lpstr>
      <vt:lpstr>Object-Oriented Concepts Used in UML Diagrams</vt:lpstr>
      <vt:lpstr>Structural UML Diagrams </vt:lpstr>
      <vt:lpstr>Class diagram</vt:lpstr>
      <vt:lpstr>PowerPoint Presentation</vt:lpstr>
      <vt:lpstr>PowerPoint Presentation</vt:lpstr>
      <vt:lpstr>Software Requirement Specification (SRS)  and  UML</vt:lpstr>
      <vt:lpstr>Use cases and use case scenarios</vt:lpstr>
      <vt:lpstr>Elements of Use Case Description </vt:lpstr>
      <vt:lpstr>PowerPoint Presentation</vt:lpstr>
      <vt:lpstr>PowerPoint Presentation</vt:lpstr>
      <vt:lpstr>Entity Relationship Diagram (ERD)</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Myronovych, Oksana</dc:creator>
  <cp:lastModifiedBy>Myronovych, Oksana</cp:lastModifiedBy>
  <cp:revision>18</cp:revision>
  <dcterms:created xsi:type="dcterms:W3CDTF">2024-09-15T20:57:27Z</dcterms:created>
  <dcterms:modified xsi:type="dcterms:W3CDTF">2024-09-15T23:02:29Z</dcterms:modified>
</cp:coreProperties>
</file>