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1" r:id="rId2"/>
    <p:sldId id="260" r:id="rId3"/>
    <p:sldId id="262" r:id="rId4"/>
    <p:sldId id="263" r:id="rId5"/>
    <p:sldId id="276" r:id="rId6"/>
    <p:sldId id="265" r:id="rId7"/>
    <p:sldId id="273" r:id="rId8"/>
    <p:sldId id="271" r:id="rId9"/>
    <p:sldId id="274" r:id="rId10"/>
    <p:sldId id="267" r:id="rId11"/>
    <p:sldId id="288" r:id="rId12"/>
    <p:sldId id="275" r:id="rId13"/>
    <p:sldId id="277" r:id="rId14"/>
    <p:sldId id="286" r:id="rId15"/>
    <p:sldId id="287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/>
    <p:restoredTop sz="94620"/>
  </p:normalViewPr>
  <p:slideViewPr>
    <p:cSldViewPr snapToGrid="0" snapToObjects="1">
      <p:cViewPr varScale="1">
        <p:scale>
          <a:sx n="108" d="100"/>
          <a:sy n="108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2"/>
                <c:pt idx="0">
                  <c:v>类别 1</c:v>
                </c:pt>
                <c:pt idx="1">
                  <c:v>类别 2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A1-4E61-93FD-E8F59CECF770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2"/>
                <c:pt idx="0">
                  <c:v>类别 1</c:v>
                </c:pt>
                <c:pt idx="1">
                  <c:v>类别 2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A1-4E61-93FD-E8F59CECF770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2"/>
                <c:pt idx="0">
                  <c:v>类别 1</c:v>
                </c:pt>
                <c:pt idx="1">
                  <c:v>类别 2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A1-4E61-93FD-E8F59CECF7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1720104128"/>
        <c:axId val="-1720102080"/>
      </c:barChart>
      <c:catAx>
        <c:axId val="-1720104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720102080"/>
        <c:crosses val="autoZero"/>
        <c:auto val="1"/>
        <c:lblAlgn val="ctr"/>
        <c:lblOffset val="100"/>
        <c:noMultiLvlLbl val="0"/>
      </c:catAx>
      <c:valAx>
        <c:axId val="-172010208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72010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E8AEE-ED2A-401B-8888-148B8A620ECF}" type="datetimeFigureOut">
              <a:rPr lang="zh-TW" altLang="en-US" smtClean="0"/>
              <a:t>2018/10/12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176FC-9D18-48B8-B614-DA96FD2DB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75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176FC-9D18-48B8-B614-DA96FD2DB1F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57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8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818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49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6" r:id="rId3"/>
    <p:sldLayoutId id="2147483657" r:id="rId4"/>
    <p:sldLayoutId id="2147483655" r:id="rId5"/>
    <p:sldLayoutId id="2147483651" r:id="rId6"/>
    <p:sldLayoutId id="2147483652" r:id="rId7"/>
    <p:sldLayoutId id="2147483653" r:id="rId8"/>
    <p:sldLayoutId id="214748365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2614020" y="1233849"/>
            <a:ext cx="7016660" cy="4329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2973789" y="2030064"/>
            <a:ext cx="6297026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  <a:p>
            <a:r>
              <a:rPr lang="en-US" altLang="zh-TW" sz="3200" b="1" dirty="0">
                <a:solidFill>
                  <a:schemeClr val="bg1"/>
                </a:solidFill>
              </a:rPr>
              <a:t> </a:t>
            </a:r>
            <a:r>
              <a:rPr lang="en-US" altLang="zh-TW" sz="3200" b="1" dirty="0" err="1">
                <a:solidFill>
                  <a:schemeClr val="bg1"/>
                </a:solidFill>
              </a:rPr>
              <a:t>SPBlock</a:t>
            </a:r>
            <a:r>
              <a:rPr lang="en-US" altLang="zh-TW" sz="3200" b="1" dirty="0">
                <a:solidFill>
                  <a:schemeClr val="bg1"/>
                </a:solidFill>
              </a:rPr>
              <a:t>: A</a:t>
            </a:r>
            <a:r>
              <a:rPr lang="zh-TW" altLang="en-US" sz="3200" b="1" dirty="0">
                <a:solidFill>
                  <a:schemeClr val="bg1"/>
                </a:solidFill>
              </a:rPr>
              <a:t> </a:t>
            </a:r>
            <a:r>
              <a:rPr lang="en-US" altLang="zh-TW" sz="3200" b="1" dirty="0">
                <a:solidFill>
                  <a:schemeClr val="bg1"/>
                </a:solidFill>
              </a:rPr>
              <a:t>Useless Information Blocker</a:t>
            </a:r>
            <a:r>
              <a:rPr lang="zh-TW" altLang="en-US" sz="3200" b="1" dirty="0">
                <a:solidFill>
                  <a:schemeClr val="bg1"/>
                </a:solidFill>
              </a:rPr>
              <a:t> </a:t>
            </a:r>
            <a:r>
              <a:rPr lang="en-US" altLang="zh-TW" sz="3200" b="1" dirty="0">
                <a:solidFill>
                  <a:schemeClr val="bg1"/>
                </a:solidFill>
              </a:rPr>
              <a:t>for PTT Gossiping </a:t>
            </a:r>
            <a:endParaRPr kumimoji="1" lang="zh-CN" altLang="en-US" sz="32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</a:endParaRPr>
          </a:p>
        </p:txBody>
      </p:sp>
      <p:grpSp>
        <p:nvGrpSpPr>
          <p:cNvPr id="119" name="组 118"/>
          <p:cNvGrpSpPr/>
          <p:nvPr/>
        </p:nvGrpSpPr>
        <p:grpSpPr>
          <a:xfrm>
            <a:off x="7820304" y="-43510"/>
            <a:ext cx="5828741" cy="5077125"/>
            <a:chOff x="8211887" y="-221648"/>
            <a:chExt cx="5036226" cy="4386805"/>
          </a:xfrm>
        </p:grpSpPr>
        <p:sp>
          <p:nvSpPr>
            <p:cNvPr id="2" name="椭圆 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7" name="直线连接符 16"/>
            <p:cNvCxnSpPr>
              <a:stCxn id="2" idx="5"/>
              <a:endCxn id="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4" idx="7"/>
              <a:endCxn id="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9" idx="7"/>
              <a:endCxn id="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3" idx="7"/>
              <a:endCxn id="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5" idx="7"/>
              <a:endCxn id="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8" idx="0"/>
              <a:endCxn id="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" idx="2"/>
              <a:endCxn id="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8" idx="4"/>
              <a:endCxn id="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4" idx="5"/>
              <a:endCxn id="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" idx="7"/>
              <a:endCxn id="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" idx="4"/>
              <a:endCxn id="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1" name="直线连接符 70"/>
            <p:cNvCxnSpPr>
              <a:stCxn id="5" idx="5"/>
              <a:endCxn id="1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>
              <a:stCxn id="10" idx="7"/>
              <a:endCxn id="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10" idx="6"/>
              <a:endCxn id="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3" idx="0"/>
              <a:endCxn id="1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3" idx="6"/>
              <a:endCxn id="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75" name="椭圆 7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90" name="直线连接符 89"/>
            <p:cNvCxnSpPr>
              <a:stCxn id="75" idx="5"/>
              <a:endCxn id="82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78" idx="7"/>
              <a:endCxn id="82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4" idx="7"/>
              <a:endCxn id="82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77" idx="7"/>
              <a:endCxn id="78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0" idx="7"/>
              <a:endCxn id="7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>
              <a:stCxn id="83" idx="0"/>
              <a:endCxn id="7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2" idx="2"/>
              <a:endCxn id="83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/>
            <p:cNvCxnSpPr>
              <a:stCxn id="83" idx="4"/>
              <a:endCxn id="78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>
              <a:stCxn id="78" idx="5"/>
              <a:endCxn id="84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80" idx="7"/>
              <a:endCxn id="83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>
              <a:stCxn id="80" idx="4"/>
              <a:endCxn id="77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06" name="直线连接符 105"/>
            <p:cNvCxnSpPr>
              <a:stCxn id="80" idx="5"/>
              <a:endCxn id="86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/>
            <p:cNvCxnSpPr>
              <a:stCxn id="86" idx="7"/>
              <a:endCxn id="83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>
              <a:stCxn id="86" idx="6"/>
              <a:endCxn id="78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77" idx="0"/>
              <a:endCxn id="86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/>
            <p:cNvCxnSpPr>
              <a:stCxn id="77" idx="6"/>
              <a:endCxn id="84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150771" y="3511186"/>
            <a:ext cx="1024513" cy="1398348"/>
            <a:chOff x="3087349" y="2414413"/>
            <a:chExt cx="1024513" cy="1398348"/>
          </a:xfrm>
        </p:grpSpPr>
        <p:sp>
          <p:nvSpPr>
            <p:cNvPr id="120" name="椭圆 11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306290" y="4556172"/>
            <a:ext cx="1587497" cy="1201908"/>
            <a:chOff x="7306290" y="4556172"/>
            <a:chExt cx="1587497" cy="1201908"/>
          </a:xfrm>
        </p:grpSpPr>
        <p:sp>
          <p:nvSpPr>
            <p:cNvPr id="126" name="椭圆 12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椭圆 128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13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69918" y="2669309"/>
            <a:ext cx="2267637" cy="2404489"/>
          </a:xfrm>
          <a:prstGeom prst="rect">
            <a:avLst/>
          </a:prstGeom>
          <a:solidFill>
            <a:schemeClr val="bg1">
              <a:alpha val="17000"/>
            </a:schemeClr>
          </a:solidFill>
          <a:ln w="63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</a:rPr>
              <a:t>Methods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892320" y="2899182"/>
            <a:ext cx="2039359" cy="916045"/>
            <a:chOff x="660401" y="1892300"/>
            <a:chExt cx="3279734" cy="1473200"/>
          </a:xfrm>
        </p:grpSpPr>
        <p:sp>
          <p:nvSpPr>
            <p:cNvPr id="8" name="矩形 7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69917" y="2385089"/>
              <a:ext cx="3060700" cy="49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Familiar with </a:t>
              </a:r>
              <a:r>
                <a:rPr lang="en-US" altLang="zh-CN" sz="1200" dirty="0" err="1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Ptt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69919" y="1987970"/>
              <a:ext cx="1047175" cy="6131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User</a:t>
              </a: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884056" y="3969965"/>
            <a:ext cx="2039359" cy="916045"/>
            <a:chOff x="660401" y="1892300"/>
            <a:chExt cx="3279734" cy="1473200"/>
          </a:xfrm>
        </p:grpSpPr>
        <p:sp>
          <p:nvSpPr>
            <p:cNvPr id="12" name="矩形 11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69917" y="2385089"/>
              <a:ext cx="3060700" cy="883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Unfamiliar with </a:t>
              </a:r>
              <a:r>
                <a:rPr lang="en-US" altLang="zh-CN" sz="1200" dirty="0" err="1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Ptt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69919" y="1987970"/>
              <a:ext cx="1047175" cy="6131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User</a:t>
              </a: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190" y="2439729"/>
            <a:ext cx="4459763" cy="275099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8" name="矩形 27"/>
          <p:cNvSpPr/>
          <p:nvPr/>
        </p:nvSpPr>
        <p:spPr>
          <a:xfrm>
            <a:off x="8937006" y="2669309"/>
            <a:ext cx="2267637" cy="2404489"/>
          </a:xfrm>
          <a:prstGeom prst="rect">
            <a:avLst/>
          </a:prstGeom>
          <a:solidFill>
            <a:schemeClr val="bg1">
              <a:alpha val="17000"/>
            </a:schemeClr>
          </a:solidFill>
          <a:ln w="63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" name="组 9"/>
          <p:cNvGrpSpPr/>
          <p:nvPr/>
        </p:nvGrpSpPr>
        <p:grpSpPr>
          <a:xfrm>
            <a:off x="9059408" y="2899182"/>
            <a:ext cx="2039359" cy="916045"/>
            <a:chOff x="660401" y="1892300"/>
            <a:chExt cx="3279734" cy="1473200"/>
          </a:xfrm>
        </p:grpSpPr>
        <p:sp>
          <p:nvSpPr>
            <p:cNvPr id="31" name="矩形 30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"/>
            <p:cNvSpPr txBox="1"/>
            <p:nvPr/>
          </p:nvSpPr>
          <p:spPr>
            <a:xfrm>
              <a:off x="769917" y="2385089"/>
              <a:ext cx="3060700" cy="534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80%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69919" y="1987970"/>
              <a:ext cx="2484243" cy="6131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Training data</a:t>
              </a:r>
            </a:p>
          </p:txBody>
        </p:sp>
      </p:grpSp>
      <p:grpSp>
        <p:nvGrpSpPr>
          <p:cNvPr id="35" name="组 10"/>
          <p:cNvGrpSpPr/>
          <p:nvPr/>
        </p:nvGrpSpPr>
        <p:grpSpPr>
          <a:xfrm>
            <a:off x="9051144" y="3969965"/>
            <a:ext cx="2039359" cy="916045"/>
            <a:chOff x="660401" y="1892300"/>
            <a:chExt cx="3279734" cy="1473200"/>
          </a:xfrm>
        </p:grpSpPr>
        <p:sp>
          <p:nvSpPr>
            <p:cNvPr id="36" name="矩形 35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5">
                <a:lumMod val="90000"/>
                <a:lumOff val="1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12"/>
            <p:cNvSpPr txBox="1"/>
            <p:nvPr/>
          </p:nvSpPr>
          <p:spPr>
            <a:xfrm>
              <a:off x="769917" y="2385089"/>
              <a:ext cx="3060700" cy="534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20%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69919" y="1987970"/>
              <a:ext cx="2329359" cy="663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Testing data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1485190" y="5228536"/>
            <a:ext cx="710451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17700"/>
                </a:solidFill>
                <a:latin typeface="Microsoft YaHei" charset="0"/>
                <a:ea typeface="Microsoft YaHei" charset="0"/>
                <a:cs typeface="Microsoft YaHei" charset="0"/>
              </a:rPr>
              <a:t>User</a:t>
            </a:r>
          </a:p>
        </p:txBody>
      </p:sp>
      <p:sp>
        <p:nvSpPr>
          <p:cNvPr id="43" name="矩形 42"/>
          <p:cNvSpPr/>
          <p:nvPr/>
        </p:nvSpPr>
        <p:spPr>
          <a:xfrm>
            <a:off x="5549526" y="5267622"/>
            <a:ext cx="617477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GUI</a:t>
            </a:r>
          </a:p>
        </p:txBody>
      </p:sp>
      <p:sp>
        <p:nvSpPr>
          <p:cNvPr id="44" name="矩形 43"/>
          <p:cNvSpPr/>
          <p:nvPr/>
        </p:nvSpPr>
        <p:spPr>
          <a:xfrm>
            <a:off x="9652278" y="5246073"/>
            <a:ext cx="729687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Data</a:t>
            </a:r>
          </a:p>
        </p:txBody>
      </p:sp>
      <p:cxnSp>
        <p:nvCxnSpPr>
          <p:cNvPr id="47" name="肘形接點 46"/>
          <p:cNvCxnSpPr>
            <a:stCxn id="8" idx="3"/>
            <a:endCxn id="7" idx="1"/>
          </p:cNvCxnSpPr>
          <p:nvPr/>
        </p:nvCxnSpPr>
        <p:spPr>
          <a:xfrm>
            <a:off x="2931679" y="3357205"/>
            <a:ext cx="806511" cy="458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12" idx="3"/>
            <a:endCxn id="7" idx="1"/>
          </p:cNvCxnSpPr>
          <p:nvPr/>
        </p:nvCxnSpPr>
        <p:spPr>
          <a:xfrm flipV="1">
            <a:off x="2923415" y="3815227"/>
            <a:ext cx="814775" cy="612761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向右箭號 49"/>
          <p:cNvSpPr/>
          <p:nvPr/>
        </p:nvSpPr>
        <p:spPr>
          <a:xfrm>
            <a:off x="8206215" y="3661334"/>
            <a:ext cx="739053" cy="420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28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9918" y="260400"/>
            <a:ext cx="3794268" cy="529569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</a:rPr>
              <a:t>Methods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5643128" y="1363718"/>
            <a:ext cx="3786614" cy="5724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Microsoft YaHei" charset="0"/>
                <a:cs typeface="Microsoft YaHei" charset="0"/>
              </a:rPr>
              <a:t>Two kinds of input layers</a:t>
            </a:r>
          </a:p>
        </p:txBody>
      </p:sp>
      <p:pic>
        <p:nvPicPr>
          <p:cNvPr id="6146" name="Picture 2" descr="ãLSTM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25" y="1671782"/>
            <a:ext cx="5260262" cy="395316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 165"/>
          <p:cNvGrpSpPr/>
          <p:nvPr/>
        </p:nvGrpSpPr>
        <p:grpSpPr>
          <a:xfrm>
            <a:off x="5643128" y="2329049"/>
            <a:ext cx="4280922" cy="381258"/>
            <a:chOff x="6674705" y="3806004"/>
            <a:chExt cx="4280922" cy="381258"/>
          </a:xfrm>
        </p:grpSpPr>
        <p:sp>
          <p:nvSpPr>
            <p:cNvPr id="13" name="文本框 8"/>
            <p:cNvSpPr txBox="1"/>
            <p:nvPr/>
          </p:nvSpPr>
          <p:spPr>
            <a:xfrm>
              <a:off x="7051457" y="3806004"/>
              <a:ext cx="3904170" cy="38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One hot encoding</a:t>
              </a:r>
              <a:endParaRPr lang="zh-CN" altLang="en-US" sz="16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674705" y="3861567"/>
              <a:ext cx="271911" cy="2719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66"/>
          <p:cNvGrpSpPr/>
          <p:nvPr/>
        </p:nvGrpSpPr>
        <p:grpSpPr>
          <a:xfrm>
            <a:off x="5643128" y="3239830"/>
            <a:ext cx="4280922" cy="381258"/>
            <a:chOff x="6674705" y="3806004"/>
            <a:chExt cx="4280922" cy="381258"/>
          </a:xfrm>
        </p:grpSpPr>
        <p:sp>
          <p:nvSpPr>
            <p:cNvPr id="16" name="文本框 8"/>
            <p:cNvSpPr txBox="1"/>
            <p:nvPr/>
          </p:nvSpPr>
          <p:spPr>
            <a:xfrm>
              <a:off x="7051457" y="3806004"/>
              <a:ext cx="3904170" cy="38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Word2vec</a:t>
              </a:r>
              <a:endParaRPr lang="zh-CN" altLang="en-US" sz="16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674705" y="3861567"/>
              <a:ext cx="271911" cy="2719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</a:rPr>
              <a:t>Methods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7" name="图表 26"/>
          <p:cNvGraphicFramePr/>
          <p:nvPr>
            <p:extLst>
              <p:ext uri="{D42A27DB-BD31-4B8C-83A1-F6EECF244321}">
                <p14:modId xmlns:p14="http://schemas.microsoft.com/office/powerpoint/2010/main" val="3645496968"/>
              </p:ext>
            </p:extLst>
          </p:nvPr>
        </p:nvGraphicFramePr>
        <p:xfrm>
          <a:off x="914400" y="1422400"/>
          <a:ext cx="5867400" cy="4650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7435805" y="4310849"/>
            <a:ext cx="3654470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We choose the word2vec model which has lower accuracy as final input, because…</a:t>
            </a: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35806" y="3913731"/>
            <a:ext cx="1287019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However…</a:t>
            </a:r>
          </a:p>
        </p:txBody>
      </p:sp>
      <p:sp>
        <p:nvSpPr>
          <p:cNvPr id="31" name="矩形 30"/>
          <p:cNvSpPr/>
          <p:nvPr/>
        </p:nvSpPr>
        <p:spPr>
          <a:xfrm>
            <a:off x="7383811" y="1485900"/>
            <a:ext cx="4384534" cy="812530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Our best accuracy</a:t>
            </a:r>
          </a:p>
        </p:txBody>
      </p:sp>
      <p:sp>
        <p:nvSpPr>
          <p:cNvPr id="32" name="矩形 31"/>
          <p:cNvSpPr/>
          <p:nvPr/>
        </p:nvSpPr>
        <p:spPr>
          <a:xfrm>
            <a:off x="7376494" y="2298430"/>
            <a:ext cx="1885453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0" b="1" dirty="0">
                <a:solidFill>
                  <a:schemeClr val="accent1"/>
                </a:solidFill>
                <a:latin typeface="+mj-lt"/>
                <a:ea typeface="Microsoft YaHei" charset="0"/>
                <a:cs typeface="Microsoft YaHei" charset="0"/>
              </a:rPr>
              <a:t>83</a:t>
            </a:r>
            <a:r>
              <a:rPr lang="en-US" altLang="zh-CN" sz="2400" b="1" dirty="0">
                <a:solidFill>
                  <a:schemeClr val="accent1"/>
                </a:solidFill>
                <a:latin typeface="+mj-lt"/>
                <a:ea typeface="Microsoft YaHei" charset="0"/>
                <a:cs typeface="Microsoft YaHei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55335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853755" y="2137583"/>
            <a:ext cx="4484394" cy="1038313"/>
            <a:chOff x="3880105" y="1328691"/>
            <a:chExt cx="4484394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0105" y="1328691"/>
              <a:ext cx="448439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>
                  <a:solidFill>
                    <a:schemeClr val="bg1"/>
                  </a:solidFill>
                </a:rPr>
                <a:t>FOUR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320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9918" y="260400"/>
            <a:ext cx="2952338" cy="529569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 Result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846" y="1751446"/>
            <a:ext cx="8667750" cy="40386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949700" y="2983345"/>
            <a:ext cx="3155537" cy="858981"/>
          </a:xfrm>
          <a:prstGeom prst="rect">
            <a:avLst/>
          </a:prstGeom>
          <a:noFill/>
          <a:ln w="222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9338452">
            <a:off x="1738033" y="4214180"/>
            <a:ext cx="1532472" cy="24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本框 27"/>
          <p:cNvSpPr txBox="1"/>
          <p:nvPr/>
        </p:nvSpPr>
        <p:spPr>
          <a:xfrm>
            <a:off x="1316078" y="4880411"/>
            <a:ext cx="1365768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Credit Score</a:t>
            </a:r>
            <a:endParaRPr lang="zh-CN" altLang="en-US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向右箭號 15"/>
          <p:cNvSpPr/>
          <p:nvPr/>
        </p:nvSpPr>
        <p:spPr>
          <a:xfrm rot="10800000">
            <a:off x="6119794" y="3292761"/>
            <a:ext cx="842761" cy="24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本框 27"/>
          <p:cNvSpPr txBox="1"/>
          <p:nvPr/>
        </p:nvSpPr>
        <p:spPr>
          <a:xfrm>
            <a:off x="6962555" y="3241929"/>
            <a:ext cx="4185736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Change the color of the useless comments</a:t>
            </a:r>
            <a:endParaRPr lang="zh-CN" altLang="en-US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87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9918" y="260400"/>
            <a:ext cx="2952338" cy="529569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 Result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18" y="1274907"/>
            <a:ext cx="8696325" cy="50101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0800000">
            <a:off x="2652432" y="5211706"/>
            <a:ext cx="1171423" cy="24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本框 27"/>
          <p:cNvSpPr txBox="1"/>
          <p:nvPr/>
        </p:nvSpPr>
        <p:spPr>
          <a:xfrm>
            <a:off x="3889340" y="5177282"/>
            <a:ext cx="222513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b="1" dirty="0" err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Shitposting</a:t>
            </a:r>
            <a:r>
              <a:rPr lang="en-US" altLang="zh-CN" sz="1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mark(</a:t>
            </a:r>
            <a:r>
              <a:rPr lang="zh-TW" altLang="en-US" sz="1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廢文印</a:t>
            </a:r>
            <a:r>
              <a:rPr lang="en-US" altLang="zh-CN" sz="1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zh-CN" altLang="en-US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0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3957557" y="2531117"/>
            <a:ext cx="4329586" cy="14800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4139544" y="2828598"/>
            <a:ext cx="4041471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200" b="1" dirty="0">
                <a:solidFill>
                  <a:schemeClr val="bg1"/>
                </a:solidFill>
              </a:rPr>
              <a:t>THANK</a:t>
            </a:r>
            <a:r>
              <a:rPr kumimoji="1" lang="zh-CN" altLang="en-US" sz="5200" b="1" dirty="0">
                <a:solidFill>
                  <a:schemeClr val="bg1"/>
                </a:solidFill>
              </a:rPr>
              <a:t> </a:t>
            </a:r>
            <a:r>
              <a:rPr kumimoji="1" lang="en-US" altLang="zh-CN" sz="5200" b="1" dirty="0">
                <a:solidFill>
                  <a:schemeClr val="bg1"/>
                </a:solidFill>
              </a:rPr>
              <a:t>YOU</a:t>
            </a:r>
          </a:p>
        </p:txBody>
      </p:sp>
      <p:grpSp>
        <p:nvGrpSpPr>
          <p:cNvPr id="119" name="组 118"/>
          <p:cNvGrpSpPr/>
          <p:nvPr/>
        </p:nvGrpSpPr>
        <p:grpSpPr>
          <a:xfrm>
            <a:off x="7419372" y="-221648"/>
            <a:ext cx="5828741" cy="5077125"/>
            <a:chOff x="8211887" y="-221648"/>
            <a:chExt cx="5036226" cy="4386805"/>
          </a:xfrm>
        </p:grpSpPr>
        <p:sp>
          <p:nvSpPr>
            <p:cNvPr id="2" name="椭圆 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连接符 16"/>
            <p:cNvCxnSpPr>
              <a:stCxn id="2" idx="5"/>
              <a:endCxn id="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4" idx="7"/>
              <a:endCxn id="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9" idx="7"/>
              <a:endCxn id="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3" idx="7"/>
              <a:endCxn id="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5" idx="7"/>
              <a:endCxn id="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8" idx="0"/>
              <a:endCxn id="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" idx="2"/>
              <a:endCxn id="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8" idx="4"/>
              <a:endCxn id="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4" idx="5"/>
              <a:endCxn id="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" idx="7"/>
              <a:endCxn id="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" idx="4"/>
              <a:endCxn id="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1" name="直线连接符 70"/>
            <p:cNvCxnSpPr>
              <a:stCxn id="5" idx="5"/>
              <a:endCxn id="1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>
              <a:stCxn id="10" idx="7"/>
              <a:endCxn id="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10" idx="6"/>
              <a:endCxn id="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3" idx="0"/>
              <a:endCxn id="1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3" idx="6"/>
              <a:endCxn id="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75" name="椭圆 7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0" name="直线连接符 89"/>
            <p:cNvCxnSpPr>
              <a:stCxn id="75" idx="5"/>
              <a:endCxn id="82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78" idx="7"/>
              <a:endCxn id="82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4" idx="7"/>
              <a:endCxn id="82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77" idx="7"/>
              <a:endCxn id="78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0" idx="7"/>
              <a:endCxn id="7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>
              <a:stCxn id="83" idx="0"/>
              <a:endCxn id="7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2" idx="2"/>
              <a:endCxn id="83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/>
            <p:cNvCxnSpPr>
              <a:stCxn id="83" idx="4"/>
              <a:endCxn id="78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>
              <a:stCxn id="78" idx="5"/>
              <a:endCxn id="84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80" idx="7"/>
              <a:endCxn id="83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>
              <a:stCxn id="80" idx="4"/>
              <a:endCxn id="77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6" name="直线连接符 105"/>
            <p:cNvCxnSpPr>
              <a:stCxn id="80" idx="5"/>
              <a:endCxn id="86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/>
            <p:cNvCxnSpPr>
              <a:stCxn id="86" idx="7"/>
              <a:endCxn id="83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>
              <a:stCxn id="86" idx="6"/>
              <a:endCxn id="78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77" idx="0"/>
              <a:endCxn id="86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/>
            <p:cNvCxnSpPr>
              <a:stCxn id="77" idx="6"/>
              <a:endCxn id="84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087349" y="2414413"/>
            <a:ext cx="1024513" cy="1398348"/>
            <a:chOff x="3087349" y="2414413"/>
            <a:chExt cx="1024513" cy="1398348"/>
          </a:xfrm>
        </p:grpSpPr>
        <p:sp>
          <p:nvSpPr>
            <p:cNvPr id="120" name="椭圆 11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306290" y="4556172"/>
            <a:ext cx="1587497" cy="1201908"/>
            <a:chOff x="7306290" y="4556172"/>
            <a:chExt cx="1587497" cy="1201908"/>
          </a:xfrm>
        </p:grpSpPr>
        <p:sp>
          <p:nvSpPr>
            <p:cNvPr id="126" name="椭圆 12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69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3931207" y="578414"/>
            <a:ext cx="4329586" cy="1038313"/>
            <a:chOff x="3957557" y="1328691"/>
            <a:chExt cx="4329586" cy="1038313"/>
          </a:xfrm>
        </p:grpSpPr>
        <p:sp>
          <p:nvSpPr>
            <p:cNvPr id="7" name="矩形 6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>
                  <a:solidFill>
                    <a:schemeClr val="bg1"/>
                  </a:solidFill>
                </a:rPr>
                <a:t>Outline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 rot="19416438">
            <a:off x="3263195" y="398397"/>
            <a:ext cx="1024513" cy="1398348"/>
            <a:chOff x="3087349" y="2414413"/>
            <a:chExt cx="1024513" cy="1398348"/>
          </a:xfrm>
        </p:grpSpPr>
        <p:sp>
          <p:nvSpPr>
            <p:cNvPr id="11" name="椭圆 10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 rot="8798391">
            <a:off x="7173354" y="665084"/>
            <a:ext cx="1587497" cy="1146873"/>
            <a:chOff x="7306290" y="4611207"/>
            <a:chExt cx="1587497" cy="1146873"/>
          </a:xfrm>
        </p:grpSpPr>
        <p:sp>
          <p:nvSpPr>
            <p:cNvPr id="16" name="椭圆 1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878892" y="4611207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171455" y="2632304"/>
            <a:ext cx="294523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Introduction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71455" y="3440836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Dataset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71455" y="4249368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Method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71455" y="5057899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294397" y="2611767"/>
            <a:ext cx="579692" cy="5796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>
                <a:solidFill>
                  <a:schemeClr val="bg1"/>
                </a:solidFill>
              </a:rPr>
              <a:t>1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285387" y="3443377"/>
            <a:ext cx="579692" cy="579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</a:rPr>
              <a:t>2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285386" y="4270752"/>
            <a:ext cx="579692" cy="57969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</a:rPr>
              <a:t>3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85386" y="5062982"/>
            <a:ext cx="579692" cy="579692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>
                <a:solidFill>
                  <a:schemeClr val="bg1"/>
                </a:solidFill>
              </a:rPr>
              <a:t>4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>
                  <a:solidFill>
                    <a:schemeClr val="bg1"/>
                  </a:solidFill>
                </a:rPr>
                <a:t>ONE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72677" y="3340019"/>
            <a:ext cx="784664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Introduction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09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9918" y="260400"/>
            <a:ext cx="3497282" cy="529569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 Introduction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69919" y="5951937"/>
            <a:ext cx="1030448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Sometimes, the comments below a article are totally useless (or even the article itself is useless). </a:t>
            </a:r>
            <a:endParaRPr lang="zh-CN" altLang="en-US" sz="1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69919" y="5539516"/>
            <a:ext cx="3883692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The culture in PTT Gossiping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946" y="1187089"/>
            <a:ext cx="4145072" cy="1749116"/>
          </a:xfrm>
          <a:prstGeom prst="rect">
            <a:avLst/>
          </a:prstGeom>
        </p:spPr>
      </p:pic>
      <p:pic>
        <p:nvPicPr>
          <p:cNvPr id="2050" name="Picture 2" descr="ãptt gossip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946" y="3057531"/>
            <a:ext cx="4145072" cy="179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6" y="1187088"/>
            <a:ext cx="7760277" cy="258465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95" y="3827684"/>
            <a:ext cx="7760277" cy="12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8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9918" y="260400"/>
            <a:ext cx="3613891" cy="529569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Introduction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39869" y="3721509"/>
            <a:ext cx="1880978" cy="524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2400" b="1" dirty="0" err="1">
                <a:solidFill>
                  <a:schemeClr val="bg1"/>
                </a:solidFill>
              </a:rPr>
              <a:t>SPBlock</a:t>
            </a:r>
            <a:endParaRPr lang="en-US" altLang="zh-CN" sz="2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7" name="Freeform 363"/>
          <p:cNvSpPr>
            <a:spLocks noEditPoints="1"/>
          </p:cNvSpPr>
          <p:nvPr/>
        </p:nvSpPr>
        <p:spPr bwMode="auto">
          <a:xfrm>
            <a:off x="7576872" y="4642487"/>
            <a:ext cx="467789" cy="466082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387"/>
          <p:cNvSpPr>
            <a:spLocks noEditPoints="1"/>
          </p:cNvSpPr>
          <p:nvPr/>
        </p:nvSpPr>
        <p:spPr bwMode="auto">
          <a:xfrm>
            <a:off x="9289343" y="1871358"/>
            <a:ext cx="451767" cy="598230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圆角右箭头 8"/>
          <p:cNvSpPr/>
          <p:nvPr/>
        </p:nvSpPr>
        <p:spPr>
          <a:xfrm rot="16200000">
            <a:off x="4024478" y="2972937"/>
            <a:ext cx="482600" cy="13889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95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2629477" y="2507443"/>
            <a:ext cx="2087434" cy="628543"/>
            <a:chOff x="1366967" y="2437855"/>
            <a:chExt cx="2087434" cy="628543"/>
          </a:xfrm>
        </p:grpSpPr>
        <p:sp>
          <p:nvSpPr>
            <p:cNvPr id="66" name="文本框 65"/>
            <p:cNvSpPr txBox="1"/>
            <p:nvPr/>
          </p:nvSpPr>
          <p:spPr>
            <a:xfrm>
              <a:off x="1366967" y="2757403"/>
              <a:ext cx="2087434" cy="30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Can you trust this user?</a:t>
              </a:r>
              <a:endPara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771023" y="2437855"/>
              <a:ext cx="1279325" cy="3450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altLang="zh-CN" sz="1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Credit Score</a:t>
              </a:r>
            </a:p>
          </p:txBody>
        </p:sp>
      </p:grpSp>
      <p:sp>
        <p:nvSpPr>
          <p:cNvPr id="72" name="圆角右箭头 71"/>
          <p:cNvSpPr/>
          <p:nvPr/>
        </p:nvSpPr>
        <p:spPr>
          <a:xfrm rot="5400000" flipH="1">
            <a:off x="8028232" y="2256631"/>
            <a:ext cx="587484" cy="271670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953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8471510" y="2448032"/>
            <a:ext cx="2087434" cy="628543"/>
            <a:chOff x="1366967" y="2437855"/>
            <a:chExt cx="2087434" cy="628543"/>
          </a:xfrm>
        </p:grpSpPr>
        <p:sp>
          <p:nvSpPr>
            <p:cNvPr id="74" name="文本框 73"/>
            <p:cNvSpPr txBox="1"/>
            <p:nvPr/>
          </p:nvSpPr>
          <p:spPr>
            <a:xfrm>
              <a:off x="1366967" y="2757403"/>
              <a:ext cx="2087434" cy="30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Is this article a </a:t>
              </a:r>
              <a:r>
                <a:rPr lang="en-US" altLang="zh-CN" sz="1200" dirty="0" err="1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shitposting</a:t>
              </a:r>
              <a:r>
                <a:rPr lang="en-US" altLang="zh-CN" sz="12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?</a:t>
              </a:r>
              <a:endParaRPr lang="zh-CN" alt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451357" y="2437855"/>
              <a:ext cx="1918667" cy="3450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altLang="zh-CN" sz="1400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Classify the articles</a:t>
              </a:r>
            </a:p>
          </p:txBody>
        </p:sp>
      </p:grpSp>
      <p:sp>
        <p:nvSpPr>
          <p:cNvPr id="76" name="圆角右箭头 75"/>
          <p:cNvSpPr/>
          <p:nvPr/>
        </p:nvSpPr>
        <p:spPr>
          <a:xfrm rot="5400000">
            <a:off x="7228075" y="3819181"/>
            <a:ext cx="482600" cy="93784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9539"/>
            </a:avLst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6640804" y="5216020"/>
            <a:ext cx="2339936" cy="628543"/>
            <a:chOff x="1240722" y="2437855"/>
            <a:chExt cx="2339936" cy="628543"/>
          </a:xfrm>
        </p:grpSpPr>
        <p:sp>
          <p:nvSpPr>
            <p:cNvPr id="78" name="文本框 77"/>
            <p:cNvSpPr txBox="1"/>
            <p:nvPr/>
          </p:nvSpPr>
          <p:spPr>
            <a:xfrm>
              <a:off x="1366967" y="2757403"/>
              <a:ext cx="2087434" cy="30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accent4">
                      <a:lumMod val="25000"/>
                      <a:lumOff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Is this comment useful?</a:t>
              </a:r>
              <a:endParaRPr lang="zh-CN" altLang="en-US" sz="1200" dirty="0">
                <a:solidFill>
                  <a:schemeClr val="accent4">
                    <a:lumMod val="25000"/>
                    <a:lumOff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240722" y="2437855"/>
              <a:ext cx="2339936" cy="3450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altLang="zh-CN" sz="1400" b="1" dirty="0">
                  <a:solidFill>
                    <a:schemeClr val="accent4">
                      <a:lumMod val="25000"/>
                      <a:lumOff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Filter useless comments</a:t>
              </a: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103" y="2456593"/>
            <a:ext cx="2507587" cy="1410093"/>
          </a:xfrm>
          <a:prstGeom prst="rect">
            <a:avLst/>
          </a:prstGeom>
          <a:effectLst>
            <a:softEdge rad="203200"/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944" y="1799664"/>
            <a:ext cx="1275865" cy="70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9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>
                  <a:solidFill>
                    <a:schemeClr val="bg1"/>
                  </a:solidFill>
                </a:rPr>
                <a:t>TWO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Dataset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802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TW" dirty="0"/>
              <a:t>TWO</a:t>
            </a:r>
            <a:r>
              <a:rPr kumimoji="1" lang="zh-CN" altLang="en-US" dirty="0"/>
              <a:t> </a:t>
            </a:r>
            <a:r>
              <a:rPr kumimoji="1" lang="en-US" altLang="zh-TW" dirty="0">
                <a:latin typeface="Microsoft YaHei" charset="0"/>
                <a:ea typeface="Microsoft YaHei" charset="0"/>
              </a:rPr>
              <a:t>Dataset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6" name="组 165"/>
          <p:cNvGrpSpPr/>
          <p:nvPr/>
        </p:nvGrpSpPr>
        <p:grpSpPr>
          <a:xfrm>
            <a:off x="6343468" y="2329049"/>
            <a:ext cx="4280922" cy="381258"/>
            <a:chOff x="6674705" y="3806004"/>
            <a:chExt cx="4280922" cy="381258"/>
          </a:xfrm>
        </p:grpSpPr>
        <p:sp>
          <p:nvSpPr>
            <p:cNvPr id="164" name="文本框 8"/>
            <p:cNvSpPr txBox="1"/>
            <p:nvPr/>
          </p:nvSpPr>
          <p:spPr>
            <a:xfrm>
              <a:off x="7051457" y="3806004"/>
              <a:ext cx="3904170" cy="38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180,000 articles from PTT Gossiping</a:t>
              </a:r>
              <a:endParaRPr lang="zh-CN" altLang="en-US" sz="16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6674705" y="3861567"/>
              <a:ext cx="271911" cy="2719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7" name="组 166"/>
          <p:cNvGrpSpPr/>
          <p:nvPr/>
        </p:nvGrpSpPr>
        <p:grpSpPr>
          <a:xfrm>
            <a:off x="6343468" y="3239830"/>
            <a:ext cx="4280922" cy="381258"/>
            <a:chOff x="6674705" y="3806004"/>
            <a:chExt cx="4280922" cy="381258"/>
          </a:xfrm>
        </p:grpSpPr>
        <p:sp>
          <p:nvSpPr>
            <p:cNvPr id="168" name="文本框 8"/>
            <p:cNvSpPr txBox="1"/>
            <p:nvPr/>
          </p:nvSpPr>
          <p:spPr>
            <a:xfrm>
              <a:off x="7051457" y="3806004"/>
              <a:ext cx="3904170" cy="38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9,800,000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comments</a:t>
              </a:r>
              <a:endParaRPr lang="zh-CN" altLang="en-US" sz="16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6674705" y="3861567"/>
              <a:ext cx="271911" cy="2719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0" name="组 169"/>
          <p:cNvGrpSpPr/>
          <p:nvPr/>
        </p:nvGrpSpPr>
        <p:grpSpPr>
          <a:xfrm>
            <a:off x="6343468" y="4147550"/>
            <a:ext cx="4280922" cy="381258"/>
            <a:chOff x="6674705" y="3806004"/>
            <a:chExt cx="4280922" cy="381258"/>
          </a:xfrm>
        </p:grpSpPr>
        <p:sp>
          <p:nvSpPr>
            <p:cNvPr id="171" name="文本框 8"/>
            <p:cNvSpPr txBox="1"/>
            <p:nvPr/>
          </p:nvSpPr>
          <p:spPr>
            <a:xfrm>
              <a:off x="7051457" y="3806004"/>
              <a:ext cx="3904170" cy="38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Wikipedia</a:t>
              </a:r>
              <a:endParaRPr lang="zh-CN" altLang="en-US" sz="16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6674705" y="3861567"/>
              <a:ext cx="271911" cy="2719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4" name="文本框 183"/>
          <p:cNvSpPr txBox="1"/>
          <p:nvPr/>
        </p:nvSpPr>
        <p:spPr>
          <a:xfrm>
            <a:off x="6343468" y="839498"/>
            <a:ext cx="4136963" cy="1015663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</a:rPr>
              <a:t>Dataset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5" y="1855161"/>
            <a:ext cx="5618415" cy="360708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90851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110" y="2137583"/>
            <a:ext cx="4329684" cy="1038313"/>
            <a:chOff x="3957460" y="1328691"/>
            <a:chExt cx="4329684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957460" y="1328691"/>
              <a:ext cx="432968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>
                  <a:solidFill>
                    <a:schemeClr val="bg1"/>
                  </a:solidFill>
                </a:rPr>
                <a:t>THREE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493477" y="3340019"/>
            <a:ext cx="520504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Methods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8217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</a:rPr>
              <a:t>Methods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7395172" y="2190652"/>
            <a:ext cx="3498496" cy="1140077"/>
            <a:chOff x="8199418" y="2422525"/>
            <a:chExt cx="3365500" cy="1096737"/>
          </a:xfrm>
        </p:grpSpPr>
        <p:grpSp>
          <p:nvGrpSpPr>
            <p:cNvPr id="11" name="组 10"/>
            <p:cNvGrpSpPr/>
            <p:nvPr/>
          </p:nvGrpSpPr>
          <p:grpSpPr>
            <a:xfrm>
              <a:off x="8199418" y="2422525"/>
              <a:ext cx="3365500" cy="1096737"/>
              <a:chOff x="769918" y="2422525"/>
              <a:chExt cx="3365500" cy="1096737"/>
            </a:xfrm>
          </p:grpSpPr>
          <p:grpSp>
            <p:nvGrpSpPr>
              <p:cNvPr id="9" name="组 8"/>
              <p:cNvGrpSpPr/>
              <p:nvPr/>
            </p:nvGrpSpPr>
            <p:grpSpPr>
              <a:xfrm>
                <a:off x="769918" y="2422525"/>
                <a:ext cx="3365500" cy="1096737"/>
                <a:chOff x="-512538" y="2714625"/>
                <a:chExt cx="4515861" cy="1471612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7" name="组 6"/>
                <p:cNvGrpSpPr/>
                <p:nvPr/>
              </p:nvGrpSpPr>
              <p:grpSpPr>
                <a:xfrm>
                  <a:off x="-512538" y="2714625"/>
                  <a:ext cx="4388379" cy="1471612"/>
                  <a:chOff x="-512538" y="2714625"/>
                  <a:chExt cx="4388379" cy="1471612"/>
                </a:xfrm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-512538" y="2714625"/>
                    <a:ext cx="3868087" cy="147161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" name="矩形 4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12" name="矩形 11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rgbClr val="FFFFFF"/>
                    </a:solidFill>
                  </a:rPr>
                  <a:t>04</a:t>
                </a:r>
                <a:endParaRPr lang="zh-CN" altLang="en-US" dirty="0"/>
              </a:p>
            </p:txBody>
          </p:sp>
        </p:grpSp>
        <p:sp>
          <p:nvSpPr>
            <p:cNvPr id="92" name="矩形 91"/>
            <p:cNvSpPr/>
            <p:nvPr/>
          </p:nvSpPr>
          <p:spPr>
            <a:xfrm>
              <a:off x="9996646" y="2768347"/>
              <a:ext cx="524548" cy="3319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Test</a:t>
              </a: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5048610" y="2197450"/>
            <a:ext cx="3581926" cy="1140077"/>
            <a:chOff x="5768587" y="2422525"/>
            <a:chExt cx="3365500" cy="1096737"/>
          </a:xfrm>
        </p:grpSpPr>
        <p:grpSp>
          <p:nvGrpSpPr>
            <p:cNvPr id="62" name="组 61"/>
            <p:cNvGrpSpPr/>
            <p:nvPr/>
          </p:nvGrpSpPr>
          <p:grpSpPr>
            <a:xfrm>
              <a:off x="5768587" y="2422525"/>
              <a:ext cx="3365500" cy="1096737"/>
              <a:chOff x="769918" y="2422525"/>
              <a:chExt cx="3365500" cy="1096737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769918" y="2422525"/>
                <a:ext cx="3365500" cy="1096737"/>
                <a:chOff x="-512538" y="2714625"/>
                <a:chExt cx="4515861" cy="1471612"/>
              </a:xfrm>
            </p:grpSpPr>
            <p:grpSp>
              <p:nvGrpSpPr>
                <p:cNvPr id="65" name="组 6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70" name="矩形 69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1" name="矩形 70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66" name="组 65"/>
                <p:cNvGrpSpPr/>
                <p:nvPr/>
              </p:nvGrpSpPr>
              <p:grpSpPr>
                <a:xfrm>
                  <a:off x="-512538" y="2714625"/>
                  <a:ext cx="4388379" cy="1471612"/>
                  <a:chOff x="-512538" y="2714625"/>
                  <a:chExt cx="4388379" cy="1471612"/>
                </a:xfrm>
              </p:grpSpPr>
              <p:sp>
                <p:nvSpPr>
                  <p:cNvPr id="68" name="矩形 67"/>
                  <p:cNvSpPr/>
                  <p:nvPr/>
                </p:nvSpPr>
                <p:spPr>
                  <a:xfrm>
                    <a:off x="-512538" y="2714625"/>
                    <a:ext cx="3868087" cy="147161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67" name="矩形 66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64" name="矩形 63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rgbClr val="FFFFFF"/>
                    </a:solidFill>
                  </a:rPr>
                  <a:t>03</a:t>
                </a:r>
                <a:endParaRPr lang="zh-CN" altLang="en-US" dirty="0"/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7490149" y="2768347"/>
              <a:ext cx="593362" cy="3319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Train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697122" y="2199777"/>
            <a:ext cx="3498496" cy="1140077"/>
            <a:chOff x="3337757" y="2422522"/>
            <a:chExt cx="3365500" cy="1096737"/>
          </a:xfrm>
        </p:grpSpPr>
        <p:grpSp>
          <p:nvGrpSpPr>
            <p:cNvPr id="72" name="组 71"/>
            <p:cNvGrpSpPr/>
            <p:nvPr/>
          </p:nvGrpSpPr>
          <p:grpSpPr>
            <a:xfrm>
              <a:off x="3337757" y="2422522"/>
              <a:ext cx="3365500" cy="1096737"/>
              <a:chOff x="769918" y="2422525"/>
              <a:chExt cx="3365500" cy="1096737"/>
            </a:xfrm>
          </p:grpSpPr>
          <p:grpSp>
            <p:nvGrpSpPr>
              <p:cNvPr id="73" name="组 72"/>
              <p:cNvGrpSpPr/>
              <p:nvPr/>
            </p:nvGrpSpPr>
            <p:grpSpPr>
              <a:xfrm>
                <a:off x="769918" y="2422525"/>
                <a:ext cx="3365500" cy="1096737"/>
                <a:chOff x="-512538" y="2714625"/>
                <a:chExt cx="4515861" cy="1471612"/>
              </a:xfrm>
            </p:grpSpPr>
            <p:grpSp>
              <p:nvGrpSpPr>
                <p:cNvPr id="75" name="组 7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80" name="矩形 79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1" name="矩形 80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76" name="组 75"/>
                <p:cNvGrpSpPr/>
                <p:nvPr/>
              </p:nvGrpSpPr>
              <p:grpSpPr>
                <a:xfrm>
                  <a:off x="-512538" y="2714625"/>
                  <a:ext cx="4388379" cy="1471612"/>
                  <a:chOff x="-512538" y="2714625"/>
                  <a:chExt cx="4388379" cy="1471612"/>
                </a:xfrm>
              </p:grpSpPr>
              <p:sp>
                <p:nvSpPr>
                  <p:cNvPr id="78" name="矩形 77"/>
                  <p:cNvSpPr/>
                  <p:nvPr/>
                </p:nvSpPr>
                <p:spPr>
                  <a:xfrm>
                    <a:off x="-512538" y="2714625"/>
                    <a:ext cx="3868088" cy="1471612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9" name="矩形 78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77" name="矩形 76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74" name="矩形 73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rgbClr val="FFFFFF"/>
                    </a:solidFill>
                  </a:rPr>
                  <a:t>02</a:t>
                </a:r>
                <a:endParaRPr lang="zh-CN" altLang="en-US" dirty="0"/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5017078" y="2768347"/>
              <a:ext cx="638723" cy="3319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Label</a:t>
              </a: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986144" y="2199780"/>
            <a:ext cx="2929970" cy="1140077"/>
            <a:chOff x="1453841" y="2406186"/>
            <a:chExt cx="2818586" cy="1096737"/>
          </a:xfrm>
        </p:grpSpPr>
        <p:grpSp>
          <p:nvGrpSpPr>
            <p:cNvPr id="82" name="组 81"/>
            <p:cNvGrpSpPr/>
            <p:nvPr/>
          </p:nvGrpSpPr>
          <p:grpSpPr>
            <a:xfrm>
              <a:off x="1453841" y="2406186"/>
              <a:ext cx="2818586" cy="1096737"/>
              <a:chOff x="1316832" y="2422525"/>
              <a:chExt cx="2818586" cy="1096737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316832" y="2422525"/>
                <a:ext cx="2818586" cy="1096737"/>
                <a:chOff x="221317" y="2714625"/>
                <a:chExt cx="3782006" cy="1471612"/>
              </a:xfrm>
            </p:grpSpPr>
            <p:grpSp>
              <p:nvGrpSpPr>
                <p:cNvPr id="85" name="组 8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90" name="矩形 89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91" name="矩形 90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86" name="组 85"/>
                <p:cNvGrpSpPr/>
                <p:nvPr/>
              </p:nvGrpSpPr>
              <p:grpSpPr>
                <a:xfrm>
                  <a:off x="221317" y="2714625"/>
                  <a:ext cx="3654524" cy="1471612"/>
                  <a:chOff x="221317" y="2714625"/>
                  <a:chExt cx="3654524" cy="1471612"/>
                </a:xfrm>
              </p:grpSpPr>
              <p:sp>
                <p:nvSpPr>
                  <p:cNvPr id="88" name="矩形 87"/>
                  <p:cNvSpPr/>
                  <p:nvPr/>
                </p:nvSpPr>
                <p:spPr>
                  <a:xfrm>
                    <a:off x="221317" y="2714625"/>
                    <a:ext cx="3134232" cy="147161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9" name="矩形 88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87" name="矩形 86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84" name="矩形 83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rgbClr val="FFFFFF"/>
                    </a:solidFill>
                  </a:rPr>
                  <a:t>01</a:t>
                </a:r>
                <a:endParaRPr lang="zh-CN" altLang="en-US" dirty="0"/>
              </a:p>
            </p:txBody>
          </p:sp>
        </p:grpSp>
        <p:sp>
          <p:nvSpPr>
            <p:cNvPr id="96" name="矩形 95"/>
            <p:cNvSpPr/>
            <p:nvPr/>
          </p:nvSpPr>
          <p:spPr>
            <a:xfrm>
              <a:off x="2452622" y="2768347"/>
              <a:ext cx="663396" cy="3319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Crawl</a:t>
              </a:r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980379" y="4075296"/>
            <a:ext cx="225812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Crawl the articles from 2018.1 to 2018.3  in PTT Gossiping</a:t>
            </a: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80379" y="3678177"/>
            <a:ext cx="763351" cy="381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Crawl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3507270" y="4075296"/>
            <a:ext cx="2258121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Manually label the comment data</a:t>
            </a: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507270" y="3678177"/>
            <a:ext cx="732893" cy="381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Label</a:t>
            </a:r>
          </a:p>
        </p:txBody>
      </p:sp>
      <p:sp>
        <p:nvSpPr>
          <p:cNvPr id="110" name="矩形 109"/>
          <p:cNvSpPr/>
          <p:nvPr/>
        </p:nvSpPr>
        <p:spPr>
          <a:xfrm>
            <a:off x="6034161" y="3678177"/>
            <a:ext cx="695127" cy="381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Train</a:t>
            </a:r>
          </a:p>
        </p:txBody>
      </p:sp>
      <p:sp>
        <p:nvSpPr>
          <p:cNvPr id="113" name="矩形 112"/>
          <p:cNvSpPr/>
          <p:nvPr/>
        </p:nvSpPr>
        <p:spPr>
          <a:xfrm>
            <a:off x="8561052" y="3678177"/>
            <a:ext cx="598818" cy="381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Test</a:t>
            </a:r>
          </a:p>
        </p:txBody>
      </p:sp>
      <p:sp>
        <p:nvSpPr>
          <p:cNvPr id="61" name="文本框 105"/>
          <p:cNvSpPr txBox="1"/>
          <p:nvPr/>
        </p:nvSpPr>
        <p:spPr>
          <a:xfrm>
            <a:off x="6034161" y="4035562"/>
            <a:ext cx="2258121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Use the training data to train a LSTM model</a:t>
            </a: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4" name="文本框 105"/>
          <p:cNvSpPr txBox="1"/>
          <p:nvPr/>
        </p:nvSpPr>
        <p:spPr>
          <a:xfrm>
            <a:off x="8624227" y="4035562"/>
            <a:ext cx="225812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Use the testing data to evaluate the model</a:t>
            </a: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8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230</Words>
  <Application>Microsoft Office PowerPoint</Application>
  <PresentationFormat>寬螢幕</PresentationFormat>
  <Paragraphs>80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微软雅黑</vt:lpstr>
      <vt:lpstr>微软雅黑</vt:lpstr>
      <vt:lpstr>宋体</vt:lpstr>
      <vt:lpstr>新細明體</vt:lpstr>
      <vt:lpstr>Arial</vt:lpstr>
      <vt:lpstr>Calibri</vt:lpstr>
      <vt:lpstr>Century Gothic</vt:lpstr>
      <vt:lpstr>Segoe UI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刘瑶</dc:creator>
  <cp:lastModifiedBy>orzzz</cp:lastModifiedBy>
  <cp:revision>185</cp:revision>
  <dcterms:created xsi:type="dcterms:W3CDTF">2015-09-05T08:54:39Z</dcterms:created>
  <dcterms:modified xsi:type="dcterms:W3CDTF">2018-10-11T17:28:31Z</dcterms:modified>
</cp:coreProperties>
</file>