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1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542" y="-58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</a:t>
            </a:r>
            <a:r>
              <a:rPr lang="pt-PT" sz="2400" dirty="0" smtClean="0">
                <a:latin typeface="Affogato Medium" pitchFamily="2" charset="0"/>
              </a:rPr>
              <a:t>1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</a:t>
            </a:r>
            <a:r>
              <a:rPr lang="pt-PT" sz="2400" dirty="0" smtClean="0">
                <a:latin typeface="Affogato"/>
              </a:rPr>
              <a:t>3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3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3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7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9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4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41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2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43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44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5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48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49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1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2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</a:t>
            </a:r>
            <a:r>
              <a:rPr lang="pt-PT" sz="5400" dirty="0" smtClean="0">
                <a:latin typeface="Affogato Medium" panose="00000600000000000000" pitchFamily="50" charset="0"/>
              </a:rPr>
              <a:t>#3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Update the QUA section of the quality manual according to experience and the feedback.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Manage your team quality processes and monitor their metrics, as usual. 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36633"/>
              </p:ext>
            </p:extLst>
          </p:nvPr>
        </p:nvGraphicFramePr>
        <p:xfrm>
          <a:off x="723014" y="1760723"/>
          <a:ext cx="10483701" cy="4565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6781">
                  <a:extLst>
                    <a:ext uri="{9D8B030D-6E8A-4147-A177-3AD203B41FA5}">
                      <a16:colId xmlns="" xmlns:a16="http://schemas.microsoft.com/office/drawing/2014/main" val="3839103568"/>
                    </a:ext>
                  </a:extLst>
                </a:gridCol>
                <a:gridCol w="1677864">
                  <a:extLst>
                    <a:ext uri="{9D8B030D-6E8A-4147-A177-3AD203B41FA5}">
                      <a16:colId xmlns="" xmlns:a16="http://schemas.microsoft.com/office/drawing/2014/main" val="187051537"/>
                    </a:ext>
                  </a:extLst>
                </a:gridCol>
                <a:gridCol w="1822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2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222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2264"/>
              </a:tblGrid>
              <a:tr h="459510"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800" spc="300" baseline="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en-GB" sz="1800" spc="300" noProof="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#2</a:t>
                      </a:r>
                      <a:endParaRPr lang="en-GB" sz="1800" spc="300" noProof="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#3</a:t>
                      </a:r>
                      <a:endParaRPr lang="en-GB" sz="1800" spc="300" noProof="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#4</a:t>
                      </a:r>
                      <a:endParaRPr lang="en-GB" sz="1800" spc="300" noProof="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#5</a:t>
                      </a:r>
                      <a:endParaRPr lang="en-GB" sz="1800" spc="300" noProof="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0859294"/>
                  </a:ext>
                </a:extLst>
              </a:tr>
              <a:tr h="925759">
                <a:tc>
                  <a:txBody>
                    <a:bodyPr/>
                    <a:lstStyle/>
                    <a:p>
                      <a:pPr algn="ctr"/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en-GB" sz="1800" spc="300" noProof="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QUA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section of the QM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641888722"/>
                  </a:ext>
                </a:extLst>
              </a:tr>
              <a:tr h="795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err="1" smtClean="0">
                          <a:latin typeface="Affogato" pitchFamily="2" charset="0"/>
                        </a:rPr>
                        <a:t>Viviana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Abreu</a:t>
                      </a:r>
                    </a:p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Ana Almeida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40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400" dirty="0" err="1" smtClean="0">
                          <a:latin typeface="Affogato" pitchFamily="2" charset="0"/>
                        </a:rPr>
                        <a:t>Group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270533"/>
                  </a:ext>
                </a:extLst>
              </a:tr>
              <a:tr h="795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2 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4657508"/>
                  </a:ext>
                </a:extLst>
              </a:tr>
              <a:tr h="795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3200" spc="300" noProof="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2 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HOUR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03234533"/>
                  </a:ext>
                </a:extLst>
              </a:tr>
              <a:tr h="795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</a:t>
            </a:r>
            <a:r>
              <a:rPr lang="pt-PT" sz="5400" dirty="0" smtClean="0">
                <a:latin typeface="Affogato Medium" panose="00000600000000000000" pitchFamily="50" charset="0"/>
              </a:rPr>
              <a:t>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89548"/>
              </p:ext>
            </p:extLst>
          </p:nvPr>
        </p:nvGraphicFramePr>
        <p:xfrm>
          <a:off x="827679" y="2027643"/>
          <a:ext cx="10357771" cy="3990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1694">
                  <a:extLst>
                    <a:ext uri="{9D8B030D-6E8A-4147-A177-3AD203B41FA5}">
                      <a16:colId xmlns="" xmlns:a16="http://schemas.microsoft.com/office/drawing/2014/main" val="3839103568"/>
                    </a:ext>
                  </a:extLst>
                </a:gridCol>
                <a:gridCol w="1789233">
                  <a:extLst>
                    <a:ext uri="{9D8B030D-6E8A-4147-A177-3AD203B41FA5}">
                      <a16:colId xmlns="" xmlns:a16="http://schemas.microsoft.com/office/drawing/2014/main" val="187051537"/>
                    </a:ext>
                  </a:extLst>
                </a:gridCol>
                <a:gridCol w="17802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802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43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43180">
                  <a:extLst>
                    <a:ext uri="{9D8B030D-6E8A-4147-A177-3AD203B41FA5}">
                      <a16:colId xmlns="" xmlns:a16="http://schemas.microsoft.com/office/drawing/2014/main" val="3695970854"/>
                    </a:ext>
                  </a:extLst>
                </a:gridCol>
              </a:tblGrid>
              <a:tr h="470013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#3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0859294"/>
                  </a:ext>
                </a:extLst>
              </a:tr>
              <a:tr h="1069101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QUA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section of the QM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641888722"/>
                  </a:ext>
                </a:extLst>
              </a:tr>
              <a:tr h="824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Hugo Marques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Viviana Abreu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Hugo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Marques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aseline="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400" baseline="0" dirty="0" err="1" smtClean="0">
                          <a:latin typeface="Affogato" pitchFamily="2" charset="0"/>
                        </a:rPr>
                        <a:t>Group</a:t>
                      </a:r>
                      <a:endParaRPr lang="pt-PT" sz="1400" baseline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Ana Almeida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270533"/>
                  </a:ext>
                </a:extLst>
              </a:tr>
              <a:tr h="813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1 HOURS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2 HOURS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ffogato" pitchFamily="2" charset="0"/>
                        </a:rPr>
                        <a:t>30 MINUTES</a:t>
                      </a:r>
                      <a:endParaRPr lang="en-GB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ffogato" pitchFamily="2" charset="0"/>
                        </a:rPr>
                        <a:t>4 HOURS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Affogato" pitchFamily="2" charset="0"/>
                        </a:rPr>
                        <a:t>(each)</a:t>
                      </a:r>
                      <a:endParaRPr lang="en-GB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ffogato" pitchFamily="2" charset="0"/>
                        </a:rPr>
                        <a:t>2 HOURS</a:t>
                      </a:r>
                      <a:endParaRPr lang="en-GB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4657508"/>
                  </a:ext>
                </a:extLst>
              </a:tr>
              <a:tr h="813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5</a:t>
            </a:r>
          </a:p>
          <a:p>
            <a:r>
              <a:rPr lang="en-GB" dirty="0" smtClean="0"/>
              <a:t>Information documents gathered and analysed: </a:t>
            </a:r>
            <a:r>
              <a:rPr lang="en-GB" dirty="0" smtClean="0"/>
              <a:t>3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"/>
          <a:stretch/>
        </p:blipFill>
        <p:spPr>
          <a:xfrm>
            <a:off x="797418" y="2233885"/>
            <a:ext cx="10292365" cy="2976066"/>
          </a:xfrm>
        </p:spPr>
      </p:pic>
      <p:sp>
        <p:nvSpPr>
          <p:cNvPr id="8" name="Rectangle 7"/>
          <p:cNvSpPr/>
          <p:nvPr/>
        </p:nvSpPr>
        <p:spPr>
          <a:xfrm>
            <a:off x="4242390" y="1043795"/>
            <a:ext cx="7006857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40935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3657" y="365125"/>
            <a:ext cx="7090144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 (</a:t>
            </a:r>
            <a:r>
              <a:rPr lang="pt-PT" sz="5400" dirty="0" err="1" smtClean="0">
                <a:latin typeface="Affogato Medium" panose="00000600000000000000" pitchFamily="50" charset="0"/>
              </a:rPr>
              <a:t>Gantt</a:t>
            </a:r>
            <a:r>
              <a:rPr lang="pt-PT" sz="5400" dirty="0" smtClean="0">
                <a:latin typeface="Affogato Medium" panose="00000600000000000000" pitchFamily="50" charset="0"/>
              </a:rPr>
              <a:t>).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034511" y="3806477"/>
            <a:ext cx="1584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Full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r>
              <a:rPr lang="pt-PT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Group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endParaRPr lang="en-GB" sz="1500" b="1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34511" y="4131803"/>
            <a:ext cx="1584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Ana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Almeida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034510" y="4497575"/>
            <a:ext cx="2105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Viviana A. / 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Hugo M.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34511" y="4842006"/>
            <a:ext cx="2105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Hugo </a:t>
            </a:r>
            <a:r>
              <a:rPr lang="en-GB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Monteiro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252</Words>
  <Application>Microsoft Office PowerPoint</Application>
  <PresentationFormat>Personalizados</PresentationFormat>
  <Paragraphs>94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about us.</vt:lpstr>
      <vt:lpstr>QUA</vt:lpstr>
      <vt:lpstr>Sprint #3 goals.</vt:lpstr>
      <vt:lpstr>tasks.</vt:lpstr>
      <vt:lpstr>planned tasks.</vt:lpstr>
      <vt:lpstr>Metrics.</vt:lpstr>
      <vt:lpstr>Esforço semanal (Gantt).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37</cp:revision>
  <dcterms:created xsi:type="dcterms:W3CDTF">2018-09-25T13:13:30Z</dcterms:created>
  <dcterms:modified xsi:type="dcterms:W3CDTF">2018-10-30T11:12:01Z</dcterms:modified>
</cp:coreProperties>
</file>