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ontserrat Classic" charset="1" panose="00000500000000000000"/>
      <p:regular r:id="rId19"/>
    </p:embeddedFont>
    <p:embeddedFont>
      <p:font typeface="Montserrat Classic Bold" charset="1" panose="00000800000000000000"/>
      <p:regular r:id="rId20"/>
    </p:embeddedFont>
    <p:embeddedFont>
      <p:font typeface="League Spartan" charset="1" panose="00000800000000000000"/>
      <p:regular r:id="rId21"/>
    </p:embeddedFont>
    <p:embeddedFont>
      <p:font typeface="Canva Sans" charset="1" panose="020B05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2287765" y="3238500"/>
            <a:ext cx="13972080" cy="1905000"/>
          </a:xfrm>
          <a:prstGeom prst="rect">
            <a:avLst/>
          </a:prstGeom>
        </p:spPr>
        <p:txBody>
          <a:bodyPr anchor="t" rtlCol="false" tIns="0" lIns="0" bIns="0" rIns="0">
            <a:spAutoFit/>
          </a:bodyPr>
          <a:lstStyle/>
          <a:p>
            <a:pPr algn="ctr">
              <a:lnSpc>
                <a:spcPts val="7500"/>
              </a:lnSpc>
            </a:pPr>
            <a:r>
              <a:rPr lang="en-US" sz="6000" spc="450">
                <a:solidFill>
                  <a:srgbClr val="000000"/>
                </a:solidFill>
                <a:latin typeface="Montserrat Classic"/>
                <a:ea typeface="Montserrat Classic"/>
                <a:cs typeface="Montserrat Classic"/>
                <a:sym typeface="Montserrat Classic"/>
              </a:rPr>
              <a:t>DATA SCIENCE BOOTCAMP</a:t>
            </a:r>
          </a:p>
          <a:p>
            <a:pPr algn="ctr">
              <a:lnSpc>
                <a:spcPts val="7500"/>
              </a:lnSpc>
            </a:pPr>
            <a:r>
              <a:rPr lang="en-US" sz="6000" spc="450">
                <a:solidFill>
                  <a:srgbClr val="000000"/>
                </a:solidFill>
                <a:latin typeface="Montserrat Classic"/>
                <a:ea typeface="Montserrat Classic"/>
                <a:cs typeface="Montserrat Classic"/>
                <a:sym typeface="Montserrat Classic"/>
              </a:rPr>
              <a:t> DAY 1</a:t>
            </a:r>
          </a:p>
        </p:txBody>
      </p:sp>
      <p:sp>
        <p:nvSpPr>
          <p:cNvPr name="TextBox 3" id="3"/>
          <p:cNvSpPr txBox="true"/>
          <p:nvPr/>
        </p:nvSpPr>
        <p:spPr>
          <a:xfrm rot="0">
            <a:off x="4108763" y="5591953"/>
            <a:ext cx="10070473" cy="675323"/>
          </a:xfrm>
          <a:prstGeom prst="rect">
            <a:avLst/>
          </a:prstGeom>
        </p:spPr>
        <p:txBody>
          <a:bodyPr anchor="t" rtlCol="false" tIns="0" lIns="0" bIns="0" rIns="0">
            <a:spAutoFit/>
          </a:bodyPr>
          <a:lstStyle/>
          <a:p>
            <a:pPr algn="ctr">
              <a:lnSpc>
                <a:spcPts val="5467"/>
              </a:lnSpc>
            </a:pPr>
            <a:r>
              <a:rPr lang="en-US" b="true" sz="4049" spc="607">
                <a:solidFill>
                  <a:srgbClr val="000000"/>
                </a:solidFill>
                <a:latin typeface="Montserrat Classic Bold"/>
                <a:ea typeface="Montserrat Classic Bold"/>
                <a:cs typeface="Montserrat Classic Bold"/>
                <a:sym typeface="Montserrat Classic Bold"/>
              </a:rPr>
              <a:t>BEGINNER TO INDERMEDIATE</a:t>
            </a:r>
            <a:r>
              <a:rPr lang="en-US" b="true" sz="4049" spc="607">
                <a:solidFill>
                  <a:srgbClr val="000000"/>
                </a:solidFill>
                <a:latin typeface="Montserrat Classic Bold"/>
                <a:ea typeface="Montserrat Classic Bold"/>
                <a:cs typeface="Montserrat Classic Bold"/>
                <a:sym typeface="Montserrat Classic Bold"/>
              </a:rPr>
              <a:t> </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2746628" y="485180"/>
            <a:ext cx="12794745" cy="640874"/>
          </a:xfrm>
          <a:prstGeom prst="rect">
            <a:avLst/>
          </a:prstGeom>
        </p:spPr>
        <p:txBody>
          <a:bodyPr anchor="t" rtlCol="false" tIns="0" lIns="0" bIns="0" rIns="0">
            <a:spAutoFit/>
          </a:bodyPr>
          <a:lstStyle/>
          <a:p>
            <a:pPr algn="l">
              <a:lnSpc>
                <a:spcPts val="5093"/>
              </a:lnSpc>
            </a:pPr>
            <a:r>
              <a:rPr lang="en-US" b="true" sz="4075" spc="407">
                <a:solidFill>
                  <a:srgbClr val="000000"/>
                </a:solidFill>
                <a:latin typeface="Montserrat Classic Bold"/>
                <a:ea typeface="Montserrat Classic Bold"/>
                <a:cs typeface="Montserrat Classic Bold"/>
                <a:sym typeface="Montserrat Classic Bold"/>
              </a:rPr>
              <a:t>INTRODUCTION TO DATA VISUALIZATION</a:t>
            </a:r>
            <a:r>
              <a:rPr lang="en-US" b="true" sz="4075" spc="407">
                <a:solidFill>
                  <a:srgbClr val="000000"/>
                </a:solidFill>
                <a:latin typeface="Montserrat Classic Bold"/>
                <a:ea typeface="Montserrat Classic Bold"/>
                <a:cs typeface="Montserrat Classic Bold"/>
                <a:sym typeface="Montserrat Classic Bold"/>
              </a:rPr>
              <a:t> </a:t>
            </a:r>
          </a:p>
        </p:txBody>
      </p:sp>
      <p:sp>
        <p:nvSpPr>
          <p:cNvPr name="TextBox 3" id="3"/>
          <p:cNvSpPr txBox="true"/>
          <p:nvPr/>
        </p:nvSpPr>
        <p:spPr>
          <a:xfrm rot="0">
            <a:off x="1141020" y="2082651"/>
            <a:ext cx="15836208" cy="5010785"/>
          </a:xfrm>
          <a:prstGeom prst="rect">
            <a:avLst/>
          </a:prstGeom>
        </p:spPr>
        <p:txBody>
          <a:bodyPr anchor="t" rtlCol="false" tIns="0" lIns="0" bIns="0" rIns="0">
            <a:spAutoFit/>
          </a:bodyPr>
          <a:lstStyle/>
          <a:p>
            <a:pPr algn="ctr">
              <a:lnSpc>
                <a:spcPts val="3640"/>
              </a:lnSpc>
            </a:pPr>
            <a:r>
              <a:rPr lang="en-US" sz="2600">
                <a:solidFill>
                  <a:srgbClr val="000000"/>
                </a:solidFill>
                <a:latin typeface="Montserrat Classic"/>
                <a:ea typeface="Montserrat Classic"/>
                <a:cs typeface="Montserrat Classic"/>
                <a:sym typeface="Montserrat Classic"/>
              </a:rPr>
              <a:t>Data visualization is the art of representing </a:t>
            </a:r>
            <a:r>
              <a:rPr lang="en-US" sz="2600">
                <a:solidFill>
                  <a:srgbClr val="000000"/>
                </a:solidFill>
                <a:latin typeface="Montserrat Classic"/>
                <a:ea typeface="Montserrat Classic"/>
                <a:cs typeface="Montserrat Classic"/>
                <a:sym typeface="Montserrat Classic"/>
              </a:rPr>
              <a:t>data graphically. It helps us understand patterns, trends, and relationships in data that might be difficult to discern from raw numbers.</a:t>
            </a:r>
          </a:p>
          <a:p>
            <a:pPr algn="ctr">
              <a:lnSpc>
                <a:spcPts val="3640"/>
              </a:lnSpc>
            </a:pPr>
          </a:p>
          <a:p>
            <a:pPr algn="ctr">
              <a:lnSpc>
                <a:spcPts val="3640"/>
              </a:lnSpc>
            </a:pPr>
          </a:p>
          <a:p>
            <a:pPr algn="l">
              <a:lnSpc>
                <a:spcPts val="3640"/>
              </a:lnSpc>
            </a:pPr>
            <a:r>
              <a:rPr lang="en-US" sz="2600" b="true">
                <a:solidFill>
                  <a:srgbClr val="000000"/>
                </a:solidFill>
                <a:latin typeface="Montserrat Classic Bold"/>
                <a:ea typeface="Montserrat Classic Bold"/>
                <a:cs typeface="Montserrat Classic Bold"/>
                <a:sym typeface="Montserrat Classic Bold"/>
              </a:rPr>
              <a:t>Common types of visualizations:</a:t>
            </a:r>
          </a:p>
          <a:p>
            <a:pPr algn="l"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Bar charts: For comparing categories e.g., sales across different region.</a:t>
            </a:r>
          </a:p>
          <a:p>
            <a:pPr algn="l"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Line charts: For showing trends over time e.g., stock price changes over time.</a:t>
            </a:r>
          </a:p>
          <a:p>
            <a:pPr algn="l"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Scatter plots: For showing relationships between variables e.g., height vs weight.</a:t>
            </a:r>
          </a:p>
          <a:p>
            <a:pPr algn="l"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Histograms: For understanding the distribution of a single variable. e.g. Distribution of the Data</a:t>
            </a:r>
          </a:p>
          <a:p>
            <a:pPr algn="ctr">
              <a:lnSpc>
                <a:spcPts val="3640"/>
              </a:lnSpc>
            </a:pPr>
          </a:p>
        </p:txBody>
      </p:sp>
      <p:sp>
        <p:nvSpPr>
          <p:cNvPr name="TextBox 4" id="4"/>
          <p:cNvSpPr txBox="true"/>
          <p:nvPr/>
        </p:nvSpPr>
        <p:spPr>
          <a:xfrm rot="0">
            <a:off x="1038552" y="6588611"/>
            <a:ext cx="7646789" cy="438785"/>
          </a:xfrm>
          <a:prstGeom prst="rect">
            <a:avLst/>
          </a:prstGeom>
        </p:spPr>
        <p:txBody>
          <a:bodyPr anchor="t" rtlCol="false" tIns="0" lIns="0" bIns="0" rIns="0">
            <a:spAutoFit/>
          </a:bodyPr>
          <a:lstStyle/>
          <a:p>
            <a:pPr algn="ctr">
              <a:lnSpc>
                <a:spcPts val="3640"/>
              </a:lnSpc>
            </a:pPr>
            <a:r>
              <a:rPr lang="en-US" sz="2600" b="true">
                <a:solidFill>
                  <a:srgbClr val="000000"/>
                </a:solidFill>
                <a:latin typeface="Montserrat Classic Bold"/>
                <a:ea typeface="Montserrat Classic Bold"/>
                <a:cs typeface="Montserrat Classic Bold"/>
                <a:sym typeface="Montserrat Classic Bold"/>
              </a:rPr>
              <a:t>Common Libraries in python for visualization </a:t>
            </a:r>
          </a:p>
        </p:txBody>
      </p:sp>
      <p:sp>
        <p:nvSpPr>
          <p:cNvPr name="TextBox 5" id="5"/>
          <p:cNvSpPr txBox="true"/>
          <p:nvPr/>
        </p:nvSpPr>
        <p:spPr>
          <a:xfrm rot="0">
            <a:off x="1533690" y="7177007"/>
            <a:ext cx="15050870" cy="1353185"/>
          </a:xfrm>
          <a:prstGeom prst="rect">
            <a:avLst/>
          </a:prstGeom>
        </p:spPr>
        <p:txBody>
          <a:bodyPr anchor="t" rtlCol="false" tIns="0" lIns="0" bIns="0" rIns="0">
            <a:spAutoFit/>
          </a:bodyPr>
          <a:lstStyle/>
          <a:p>
            <a:pPr algn="l">
              <a:lnSpc>
                <a:spcPts val="3640"/>
              </a:lnSpc>
            </a:pPr>
            <a:r>
              <a:rPr lang="en-US" sz="2600">
                <a:solidFill>
                  <a:srgbClr val="000000"/>
                </a:solidFill>
                <a:latin typeface="Montserrat Classic"/>
                <a:ea typeface="Montserrat Classic"/>
                <a:cs typeface="Montserrat Classic"/>
                <a:sym typeface="Montserrat Classic"/>
              </a:rPr>
              <a:t>Matplotlib: Introduce it as the fundamental plotting library.</a:t>
            </a:r>
          </a:p>
          <a:p>
            <a:pPr algn="l">
              <a:lnSpc>
                <a:spcPts val="3640"/>
              </a:lnSpc>
            </a:pPr>
            <a:r>
              <a:rPr lang="en-US" sz="2600">
                <a:solidFill>
                  <a:srgbClr val="000000"/>
                </a:solidFill>
                <a:latin typeface="Montserrat Classic"/>
                <a:ea typeface="Montserrat Classic"/>
                <a:cs typeface="Montserrat Classic"/>
                <a:sym typeface="Montserrat Classic"/>
              </a:rPr>
              <a:t>Seaborn: a high-level visualization library built on Matplotlib, used for creating beautiful plots with less code (e.g., heatmaps).</a:t>
            </a: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2649658" y="387826"/>
            <a:ext cx="12324203" cy="640874"/>
          </a:xfrm>
          <a:prstGeom prst="rect">
            <a:avLst/>
          </a:prstGeom>
        </p:spPr>
        <p:txBody>
          <a:bodyPr anchor="t" rtlCol="false" tIns="0" lIns="0" bIns="0" rIns="0">
            <a:spAutoFit/>
          </a:bodyPr>
          <a:lstStyle/>
          <a:p>
            <a:pPr algn="l">
              <a:lnSpc>
                <a:spcPts val="5093"/>
              </a:lnSpc>
            </a:pPr>
            <a:r>
              <a:rPr lang="en-US" b="true" sz="4075" spc="407">
                <a:solidFill>
                  <a:srgbClr val="000000"/>
                </a:solidFill>
                <a:latin typeface="Montserrat Classic Bold"/>
                <a:ea typeface="Montserrat Classic Bold"/>
                <a:cs typeface="Montserrat Classic Bold"/>
                <a:sym typeface="Montserrat Classic Bold"/>
              </a:rPr>
              <a:t>INTRODUCTION TO MACHINE LEARNING</a:t>
            </a:r>
          </a:p>
        </p:txBody>
      </p:sp>
      <p:sp>
        <p:nvSpPr>
          <p:cNvPr name="TextBox 3" id="3"/>
          <p:cNvSpPr txBox="true"/>
          <p:nvPr/>
        </p:nvSpPr>
        <p:spPr>
          <a:xfrm rot="0">
            <a:off x="295325" y="1639664"/>
            <a:ext cx="17992675" cy="895985"/>
          </a:xfrm>
          <a:prstGeom prst="rect">
            <a:avLst/>
          </a:prstGeom>
        </p:spPr>
        <p:txBody>
          <a:bodyPr anchor="t" rtlCol="false" tIns="0" lIns="0" bIns="0" rIns="0">
            <a:spAutoFit/>
          </a:bodyPr>
          <a:lstStyle/>
          <a:p>
            <a:pPr algn="ctr">
              <a:lnSpc>
                <a:spcPts val="3640"/>
              </a:lnSpc>
            </a:pPr>
            <a:r>
              <a:rPr lang="en-US" sz="2600">
                <a:solidFill>
                  <a:srgbClr val="000000"/>
                </a:solidFill>
                <a:latin typeface="Montserrat Classic"/>
                <a:ea typeface="Montserrat Classic"/>
                <a:cs typeface="Montserrat Classic"/>
                <a:sym typeface="Montserrat Classic"/>
              </a:rPr>
              <a:t>Machine learning is a subset of artificial intelligence that involves teaching computers to learn from data. It enables machines to make predictions and decisions without being explicitly programmed.</a:t>
            </a:r>
          </a:p>
        </p:txBody>
      </p:sp>
      <p:sp>
        <p:nvSpPr>
          <p:cNvPr name="TextBox 4" id="4"/>
          <p:cNvSpPr txBox="true"/>
          <p:nvPr/>
        </p:nvSpPr>
        <p:spPr>
          <a:xfrm rot="0">
            <a:off x="615260" y="3164298"/>
            <a:ext cx="16392998" cy="2724785"/>
          </a:xfrm>
          <a:prstGeom prst="rect">
            <a:avLst/>
          </a:prstGeom>
        </p:spPr>
        <p:txBody>
          <a:bodyPr anchor="t" rtlCol="false" tIns="0" lIns="0" bIns="0" rIns="0">
            <a:spAutoFit/>
          </a:bodyPr>
          <a:lstStyle/>
          <a:p>
            <a:pPr algn="just">
              <a:lnSpc>
                <a:spcPts val="3640"/>
              </a:lnSpc>
            </a:pPr>
            <a:r>
              <a:rPr lang="en-US" sz="2600" b="true">
                <a:solidFill>
                  <a:srgbClr val="000000"/>
                </a:solidFill>
                <a:latin typeface="Montserrat Classic Bold"/>
                <a:ea typeface="Montserrat Classic Bold"/>
                <a:cs typeface="Montserrat Classic Bold"/>
                <a:sym typeface="Montserrat Classic Bold"/>
              </a:rPr>
              <a:t>Types of machine learning:</a:t>
            </a:r>
          </a:p>
          <a:p>
            <a:pPr algn="just"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Supervise</a:t>
            </a:r>
            <a:r>
              <a:rPr lang="en-US" sz="2600">
                <a:solidFill>
                  <a:srgbClr val="000000"/>
                </a:solidFill>
                <a:latin typeface="Montserrat Classic"/>
                <a:ea typeface="Montserrat Classic"/>
                <a:cs typeface="Montserrat Classic"/>
                <a:sym typeface="Montserrat Classic"/>
              </a:rPr>
              <a:t>d learning: The algorithm is trained on labeled data.</a:t>
            </a:r>
          </a:p>
          <a:p>
            <a:pPr algn="just"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Unsupervised learning: The algorithm finds patterns in unlabeled data.</a:t>
            </a:r>
          </a:p>
          <a:p>
            <a:pPr algn="just"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Reinforcement learning: The algorithm learns through trial and error, receiving rewards or penalties for its actions.</a:t>
            </a:r>
          </a:p>
          <a:p>
            <a:pPr algn="just">
              <a:lnSpc>
                <a:spcPts val="3640"/>
              </a:lnSpc>
            </a:pPr>
          </a:p>
        </p:txBody>
      </p:sp>
      <p:sp>
        <p:nvSpPr>
          <p:cNvPr name="TextBox 5" id="5"/>
          <p:cNvSpPr txBox="true"/>
          <p:nvPr/>
        </p:nvSpPr>
        <p:spPr>
          <a:xfrm rot="0">
            <a:off x="615260" y="6043937"/>
            <a:ext cx="16517689" cy="2386329"/>
          </a:xfrm>
          <a:prstGeom prst="rect">
            <a:avLst/>
          </a:prstGeom>
        </p:spPr>
        <p:txBody>
          <a:bodyPr anchor="t" rtlCol="false" tIns="0" lIns="0" bIns="0" rIns="0">
            <a:spAutoFit/>
          </a:bodyPr>
          <a:lstStyle/>
          <a:p>
            <a:pPr algn="l">
              <a:lnSpc>
                <a:spcPts val="3360"/>
              </a:lnSpc>
            </a:pPr>
            <a:r>
              <a:rPr lang="en-US" sz="2400" b="true">
                <a:solidFill>
                  <a:srgbClr val="000000"/>
                </a:solidFill>
                <a:latin typeface="Montserrat Classic Bold"/>
                <a:ea typeface="Montserrat Classic Bold"/>
                <a:cs typeface="Montserrat Classic Bold"/>
                <a:sym typeface="Montserrat Classic Bold"/>
              </a:rPr>
              <a:t>    Some real-world example:</a:t>
            </a:r>
          </a:p>
          <a:p>
            <a:pPr algn="l" marL="518165" indent="-259082" lvl="1">
              <a:lnSpc>
                <a:spcPts val="3360"/>
              </a:lnSpc>
              <a:buFont typeface="Arial"/>
              <a:buChar char="•"/>
            </a:pPr>
            <a:r>
              <a:rPr lang="en-US" sz="2400">
                <a:solidFill>
                  <a:srgbClr val="000000"/>
                </a:solidFill>
                <a:latin typeface="Montserrat Classic"/>
                <a:ea typeface="Montserrat Classic"/>
                <a:cs typeface="Montserrat Classic"/>
                <a:sym typeface="Montserrat Classic"/>
              </a:rPr>
              <a:t>Netflix: Using </a:t>
            </a:r>
            <a:r>
              <a:rPr lang="en-US" sz="2400">
                <a:solidFill>
                  <a:srgbClr val="000000"/>
                </a:solidFill>
                <a:latin typeface="Montserrat Classic"/>
                <a:ea typeface="Montserrat Classic"/>
                <a:cs typeface="Montserrat Classic"/>
                <a:sym typeface="Montserrat Classic"/>
              </a:rPr>
              <a:t>data to recommend movies and TV shows you might like.</a:t>
            </a:r>
          </a:p>
          <a:p>
            <a:pPr algn="l" marL="518165" indent="-259082" lvl="1">
              <a:lnSpc>
                <a:spcPts val="3360"/>
              </a:lnSpc>
              <a:buFont typeface="Arial"/>
              <a:buChar char="•"/>
            </a:pPr>
            <a:r>
              <a:rPr lang="en-US" sz="2400">
                <a:solidFill>
                  <a:srgbClr val="000000"/>
                </a:solidFill>
                <a:latin typeface="Montserrat Classic"/>
                <a:ea typeface="Montserrat Classic"/>
                <a:cs typeface="Montserrat Classic"/>
                <a:sym typeface="Montserrat Classic"/>
              </a:rPr>
              <a:t>Amazon: Using data to suggest products you might also be interested in.</a:t>
            </a:r>
          </a:p>
          <a:p>
            <a:pPr algn="l" marL="518165" indent="-259082" lvl="1">
              <a:lnSpc>
                <a:spcPts val="3360"/>
              </a:lnSpc>
              <a:buFont typeface="Arial"/>
              <a:buChar char="•"/>
            </a:pPr>
            <a:r>
              <a:rPr lang="en-US" sz="2400">
                <a:solidFill>
                  <a:srgbClr val="000000"/>
                </a:solidFill>
                <a:latin typeface="Montserrat Classic"/>
                <a:ea typeface="Montserrat Classic"/>
                <a:cs typeface="Montserrat Classic"/>
                <a:sym typeface="Montserrat Classic"/>
              </a:rPr>
              <a:t>Doctors: Using data to diagnose diseases and develop new treatments.</a:t>
            </a:r>
          </a:p>
          <a:p>
            <a:pPr algn="l" marL="518165" indent="-259082" lvl="1">
              <a:lnSpc>
                <a:spcPts val="3360"/>
              </a:lnSpc>
              <a:buFont typeface="Arial"/>
              <a:buChar char="•"/>
            </a:pPr>
            <a:r>
              <a:rPr lang="en-US" sz="2400">
                <a:solidFill>
                  <a:srgbClr val="000000"/>
                </a:solidFill>
                <a:latin typeface="Montserrat Classic"/>
                <a:ea typeface="Montserrat Classic"/>
                <a:cs typeface="Montserrat Classic"/>
                <a:sym typeface="Montserrat Classic"/>
              </a:rPr>
              <a:t>Businesses: Using data to improve marketing campaigns, optimize operations, and make better decisions.</a:t>
            </a:r>
          </a:p>
          <a:p>
            <a:pPr algn="l">
              <a:lnSpc>
                <a:spcPts val="2380"/>
              </a:lnSpc>
            </a:pP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620139" y="1961515"/>
            <a:ext cx="5579269" cy="7296785"/>
          </a:xfrm>
          <a:prstGeom prst="rect">
            <a:avLst/>
          </a:prstGeom>
        </p:spPr>
        <p:txBody>
          <a:bodyPr anchor="t" rtlCol="false" tIns="0" lIns="0" bIns="0" rIns="0">
            <a:spAutoFit/>
          </a:bodyPr>
          <a:lstStyle/>
          <a:p>
            <a:pPr algn="l">
              <a:lnSpc>
                <a:spcPts val="3640"/>
              </a:lnSpc>
            </a:pPr>
            <a:r>
              <a:rPr lang="en-US" sz="2600">
                <a:solidFill>
                  <a:srgbClr val="000000"/>
                </a:solidFill>
                <a:latin typeface="Montserrat Classic"/>
                <a:ea typeface="Montserrat Classic"/>
                <a:cs typeface="Montserrat Classic"/>
                <a:sym typeface="Montserrat Classic"/>
              </a:rPr>
              <a:t>Supervised Learning:</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Regression:Linear Regression</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Logistic Regression</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Ridge Regression</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Lasso Regression</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Decision Trees</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Random Forest</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Support Vector Machines (SVM)</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Gradient Boosting Machines (GBM)</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XGBoost</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LightGBM</a:t>
            </a:r>
          </a:p>
          <a:p>
            <a:pPr algn="l">
              <a:lnSpc>
                <a:spcPts val="3640"/>
              </a:lnSpc>
            </a:pPr>
          </a:p>
          <a:p>
            <a:pPr algn="l">
              <a:lnSpc>
                <a:spcPts val="3640"/>
              </a:lnSpc>
            </a:pPr>
          </a:p>
        </p:txBody>
      </p:sp>
      <p:sp>
        <p:nvSpPr>
          <p:cNvPr name="TextBox 3" id="3"/>
          <p:cNvSpPr txBox="true"/>
          <p:nvPr/>
        </p:nvSpPr>
        <p:spPr>
          <a:xfrm rot="0">
            <a:off x="6199408" y="1961515"/>
            <a:ext cx="5218494" cy="4266564"/>
          </a:xfrm>
          <a:prstGeom prst="rect">
            <a:avLst/>
          </a:prstGeom>
        </p:spPr>
        <p:txBody>
          <a:bodyPr anchor="t" rtlCol="false" tIns="0" lIns="0" bIns="0" rIns="0">
            <a:spAutoFit/>
          </a:bodyPr>
          <a:lstStyle/>
          <a:p>
            <a:pPr algn="l" marL="993151" indent="-331050" lvl="2">
              <a:lnSpc>
                <a:spcPts val="3220"/>
              </a:lnSpc>
              <a:buFont typeface="Arial"/>
              <a:buChar char="⚬"/>
            </a:pPr>
            <a:r>
              <a:rPr lang="en-US" sz="2300">
                <a:solidFill>
                  <a:srgbClr val="000000"/>
                </a:solidFill>
                <a:latin typeface="Montserrat Classic"/>
                <a:ea typeface="Montserrat Classic"/>
                <a:cs typeface="Montserrat Classic"/>
                <a:sym typeface="Montserrat Classic"/>
              </a:rPr>
              <a:t>Classification:Naive</a:t>
            </a:r>
            <a:r>
              <a:rPr lang="en-US" sz="2300">
                <a:solidFill>
                  <a:srgbClr val="000000"/>
                </a:solidFill>
                <a:latin typeface="Montserrat Classic"/>
                <a:ea typeface="Montserrat Classic"/>
                <a:cs typeface="Montserrat Classic"/>
                <a:sym typeface="Montserrat Classic"/>
              </a:rPr>
              <a:t> Bayes</a:t>
            </a:r>
          </a:p>
          <a:p>
            <a:pPr algn="l" marL="993151" indent="-331050" lvl="2">
              <a:lnSpc>
                <a:spcPts val="3220"/>
              </a:lnSpc>
              <a:buFont typeface="Arial"/>
              <a:buChar char="⚬"/>
            </a:pPr>
            <a:r>
              <a:rPr lang="en-US" sz="2300">
                <a:solidFill>
                  <a:srgbClr val="000000"/>
                </a:solidFill>
                <a:latin typeface="Montserrat Classic"/>
                <a:ea typeface="Montserrat Classic"/>
                <a:cs typeface="Montserrat Classic"/>
                <a:sym typeface="Montserrat Classic"/>
              </a:rPr>
              <a:t>K-Nearest Neighbors (KNN)</a:t>
            </a:r>
          </a:p>
          <a:p>
            <a:pPr algn="l" marL="993151" indent="-331050" lvl="2">
              <a:lnSpc>
                <a:spcPts val="3220"/>
              </a:lnSpc>
              <a:buFont typeface="Arial"/>
              <a:buChar char="⚬"/>
            </a:pPr>
            <a:r>
              <a:rPr lang="en-US" sz="2300">
                <a:solidFill>
                  <a:srgbClr val="000000"/>
                </a:solidFill>
                <a:latin typeface="Montserrat Classic"/>
                <a:ea typeface="Montserrat Classic"/>
                <a:cs typeface="Montserrat Classic"/>
                <a:sym typeface="Montserrat Classic"/>
              </a:rPr>
              <a:t>Decision Trees</a:t>
            </a:r>
          </a:p>
          <a:p>
            <a:pPr algn="l" marL="993151" indent="-331050" lvl="2">
              <a:lnSpc>
                <a:spcPts val="3220"/>
              </a:lnSpc>
              <a:buFont typeface="Arial"/>
              <a:buChar char="⚬"/>
            </a:pPr>
            <a:r>
              <a:rPr lang="en-US" sz="2300">
                <a:solidFill>
                  <a:srgbClr val="000000"/>
                </a:solidFill>
                <a:latin typeface="Montserrat Classic"/>
                <a:ea typeface="Montserrat Classic"/>
                <a:cs typeface="Montserrat Classic"/>
                <a:sym typeface="Montserrat Classic"/>
              </a:rPr>
              <a:t>Random Forest</a:t>
            </a:r>
          </a:p>
          <a:p>
            <a:pPr algn="l" marL="993151" indent="-331050" lvl="2">
              <a:lnSpc>
                <a:spcPts val="3220"/>
              </a:lnSpc>
              <a:buFont typeface="Arial"/>
              <a:buChar char="⚬"/>
            </a:pPr>
            <a:r>
              <a:rPr lang="en-US" sz="2300">
                <a:solidFill>
                  <a:srgbClr val="000000"/>
                </a:solidFill>
                <a:latin typeface="Montserrat Classic"/>
                <a:ea typeface="Montserrat Classic"/>
                <a:cs typeface="Montserrat Classic"/>
                <a:sym typeface="Montserrat Classic"/>
              </a:rPr>
              <a:t>Support Vector Machines (SVM)</a:t>
            </a:r>
          </a:p>
          <a:p>
            <a:pPr algn="l" marL="993151" indent="-331050" lvl="2">
              <a:lnSpc>
                <a:spcPts val="3220"/>
              </a:lnSpc>
              <a:buFont typeface="Arial"/>
              <a:buChar char="⚬"/>
            </a:pPr>
            <a:r>
              <a:rPr lang="en-US" sz="2300">
                <a:solidFill>
                  <a:srgbClr val="000000"/>
                </a:solidFill>
                <a:latin typeface="Montserrat Classic"/>
                <a:ea typeface="Montserrat Classic"/>
                <a:cs typeface="Montserrat Classic"/>
                <a:sym typeface="Montserrat Classic"/>
              </a:rPr>
              <a:t>Gradient Boosting Machines (GBM)</a:t>
            </a:r>
          </a:p>
          <a:p>
            <a:pPr algn="l" marL="993151" indent="-331050" lvl="2">
              <a:lnSpc>
                <a:spcPts val="3220"/>
              </a:lnSpc>
              <a:buFont typeface="Arial"/>
              <a:buChar char="⚬"/>
            </a:pPr>
            <a:r>
              <a:rPr lang="en-US" sz="2300">
                <a:solidFill>
                  <a:srgbClr val="000000"/>
                </a:solidFill>
                <a:latin typeface="Montserrat Classic"/>
                <a:ea typeface="Montserrat Classic"/>
                <a:cs typeface="Montserrat Classic"/>
                <a:sym typeface="Montserrat Classic"/>
              </a:rPr>
              <a:t>XGBoost</a:t>
            </a:r>
          </a:p>
          <a:p>
            <a:pPr algn="l" marL="993151" indent="-331050" lvl="2">
              <a:lnSpc>
                <a:spcPts val="3220"/>
              </a:lnSpc>
              <a:buFont typeface="Arial"/>
              <a:buChar char="⚬"/>
            </a:pPr>
            <a:r>
              <a:rPr lang="en-US" sz="2300">
                <a:solidFill>
                  <a:srgbClr val="000000"/>
                </a:solidFill>
                <a:latin typeface="Montserrat Classic"/>
                <a:ea typeface="Montserrat Classic"/>
                <a:cs typeface="Montserrat Classic"/>
                <a:sym typeface="Montserrat Classic"/>
              </a:rPr>
              <a:t>LightGBM</a:t>
            </a:r>
          </a:p>
          <a:p>
            <a:pPr algn="l">
              <a:lnSpc>
                <a:spcPts val="2100"/>
              </a:lnSpc>
            </a:pPr>
          </a:p>
        </p:txBody>
      </p:sp>
      <p:sp>
        <p:nvSpPr>
          <p:cNvPr name="TextBox 4" id="4"/>
          <p:cNvSpPr txBox="true"/>
          <p:nvPr/>
        </p:nvSpPr>
        <p:spPr>
          <a:xfrm rot="0">
            <a:off x="12157290" y="1961515"/>
            <a:ext cx="5318822" cy="6839585"/>
          </a:xfrm>
          <a:prstGeom prst="rect">
            <a:avLst/>
          </a:prstGeom>
        </p:spPr>
        <p:txBody>
          <a:bodyPr anchor="t" rtlCol="false" tIns="0" lIns="0" bIns="0" rIns="0">
            <a:spAutoFit/>
          </a:bodyPr>
          <a:lstStyle/>
          <a:p>
            <a:pPr algn="l">
              <a:lnSpc>
                <a:spcPts val="3640"/>
              </a:lnSpc>
            </a:pPr>
            <a:r>
              <a:rPr lang="en-US" sz="2600">
                <a:solidFill>
                  <a:srgbClr val="000000"/>
                </a:solidFill>
                <a:latin typeface="Montserrat Classic"/>
                <a:ea typeface="Montserrat Classic"/>
                <a:cs typeface="Montserrat Classic"/>
                <a:sym typeface="Montserrat Classic"/>
              </a:rPr>
              <a:t>Unsupervise</a:t>
            </a:r>
            <a:r>
              <a:rPr lang="en-US" sz="2600">
                <a:solidFill>
                  <a:srgbClr val="000000"/>
                </a:solidFill>
                <a:latin typeface="Montserrat Classic"/>
                <a:ea typeface="Montserrat Classic"/>
                <a:cs typeface="Montserrat Classic"/>
                <a:sym typeface="Montserrat Classic"/>
              </a:rPr>
              <a:t>d Learning:</a:t>
            </a:r>
          </a:p>
          <a:p>
            <a:pPr algn="l"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Clustering</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K-Means Clustering</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Hierarchical Clustering</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DBSCAN</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Gaussian Mixture Models (GMM)</a:t>
            </a:r>
          </a:p>
          <a:p>
            <a:pPr algn="l"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Dimensionality      Reduction:Principal Component Analysis (PCA)</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t-SNE</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Linear Discriminant Analysis (LDA)</a:t>
            </a:r>
          </a:p>
          <a:p>
            <a:pPr algn="l" marL="1122681" indent="-374227" lvl="2">
              <a:lnSpc>
                <a:spcPts val="3640"/>
              </a:lnSpc>
              <a:buFont typeface="Arial"/>
              <a:buChar char="⚬"/>
            </a:pPr>
            <a:r>
              <a:rPr lang="en-US" sz="2600">
                <a:solidFill>
                  <a:srgbClr val="000000"/>
                </a:solidFill>
                <a:latin typeface="Montserrat Classic"/>
                <a:ea typeface="Montserrat Classic"/>
                <a:cs typeface="Montserrat Classic"/>
                <a:sym typeface="Montserrat Classic"/>
              </a:rPr>
              <a:t>Factor Analysis</a:t>
            </a:r>
          </a:p>
          <a:p>
            <a:pPr algn="l">
              <a:lnSpc>
                <a:spcPts val="3640"/>
              </a:lnSpc>
            </a:pPr>
          </a:p>
        </p:txBody>
      </p:sp>
      <p:sp>
        <p:nvSpPr>
          <p:cNvPr name="TextBox 5" id="5"/>
          <p:cNvSpPr txBox="true"/>
          <p:nvPr/>
        </p:nvSpPr>
        <p:spPr>
          <a:xfrm rot="0">
            <a:off x="2990011" y="258022"/>
            <a:ext cx="12307978" cy="640874"/>
          </a:xfrm>
          <a:prstGeom prst="rect">
            <a:avLst/>
          </a:prstGeom>
        </p:spPr>
        <p:txBody>
          <a:bodyPr anchor="t" rtlCol="false" tIns="0" lIns="0" bIns="0" rIns="0">
            <a:spAutoFit/>
          </a:bodyPr>
          <a:lstStyle/>
          <a:p>
            <a:pPr algn="l">
              <a:lnSpc>
                <a:spcPts val="5093"/>
              </a:lnSpc>
            </a:pPr>
            <a:r>
              <a:rPr lang="en-US" b="true" sz="4075" spc="407">
                <a:solidFill>
                  <a:srgbClr val="000000"/>
                </a:solidFill>
                <a:latin typeface="Montserrat Classic Bold"/>
                <a:ea typeface="Montserrat Classic Bold"/>
                <a:cs typeface="Montserrat Classic Bold"/>
                <a:sym typeface="Montserrat Classic Bold"/>
              </a:rPr>
              <a:t>INTRODUCTION TO MACHINE LEARNING</a:t>
            </a:r>
          </a:p>
        </p:txBody>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5531608" y="4115991"/>
            <a:ext cx="6859329" cy="2230721"/>
          </a:xfrm>
          <a:prstGeom prst="rect">
            <a:avLst/>
          </a:prstGeom>
        </p:spPr>
        <p:txBody>
          <a:bodyPr anchor="t" rtlCol="false" tIns="0" lIns="0" bIns="0" rIns="0">
            <a:spAutoFit/>
          </a:bodyPr>
          <a:lstStyle/>
          <a:p>
            <a:pPr algn="l">
              <a:lnSpc>
                <a:spcPts val="8829"/>
              </a:lnSpc>
            </a:pPr>
            <a:r>
              <a:rPr lang="en-US" b="true" sz="7063" spc="706">
                <a:solidFill>
                  <a:srgbClr val="000000"/>
                </a:solidFill>
                <a:latin typeface="Montserrat Classic Bold"/>
                <a:ea typeface="Montserrat Classic Bold"/>
                <a:cs typeface="Montserrat Classic Bold"/>
                <a:sym typeface="Montserrat Classic Bold"/>
              </a:rPr>
              <a:t>THANK YOU</a:t>
            </a:r>
          </a:p>
          <a:p>
            <a:pPr algn="ctr">
              <a:lnSpc>
                <a:spcPts val="8829"/>
              </a:lnSpc>
            </a:pPr>
            <a:r>
              <a:rPr lang="en-US" b="true" sz="7063" spc="706">
                <a:solidFill>
                  <a:srgbClr val="000000"/>
                </a:solidFill>
                <a:latin typeface="Montserrat Classic Bold"/>
                <a:ea typeface="Montserrat Classic Bold"/>
                <a:cs typeface="Montserrat Classic Bold"/>
                <a:sym typeface="Montserrat Classic Bold"/>
              </a:rPr>
              <a:t>Q &amp; A</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7853821" y="449580"/>
            <a:ext cx="2580359" cy="579120"/>
          </a:xfrm>
          <a:prstGeom prst="rect">
            <a:avLst/>
          </a:prstGeom>
        </p:spPr>
        <p:txBody>
          <a:bodyPr anchor="t" rtlCol="false" tIns="0" lIns="0" bIns="0" rIns="0">
            <a:spAutoFit/>
          </a:bodyPr>
          <a:lstStyle/>
          <a:p>
            <a:pPr algn="l">
              <a:lnSpc>
                <a:spcPts val="4439"/>
              </a:lnSpc>
            </a:pPr>
            <a:r>
              <a:rPr lang="en-US" b="true" sz="3999">
                <a:solidFill>
                  <a:srgbClr val="000000"/>
                </a:solidFill>
                <a:latin typeface="Montserrat Classic Bold"/>
                <a:ea typeface="Montserrat Classic Bold"/>
                <a:cs typeface="Montserrat Classic Bold"/>
                <a:sym typeface="Montserrat Classic Bold"/>
              </a:rPr>
              <a:t>AGENDA </a:t>
            </a:r>
          </a:p>
        </p:txBody>
      </p:sp>
      <p:sp>
        <p:nvSpPr>
          <p:cNvPr name="TextBox 3" id="3"/>
          <p:cNvSpPr txBox="true"/>
          <p:nvPr/>
        </p:nvSpPr>
        <p:spPr>
          <a:xfrm rot="0">
            <a:off x="2872180" y="2072420"/>
            <a:ext cx="12543641"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Montserrat Classic"/>
                <a:ea typeface="Montserrat Classic"/>
                <a:cs typeface="Montserrat Classic"/>
                <a:sym typeface="Montserrat Classic"/>
              </a:rPr>
              <a:t>Introduction </a:t>
            </a:r>
          </a:p>
          <a:p>
            <a:pPr algn="l" marL="734059" indent="-367030" lvl="1">
              <a:lnSpc>
                <a:spcPts val="4759"/>
              </a:lnSpc>
              <a:buFont typeface="Arial"/>
              <a:buChar char="•"/>
            </a:pPr>
            <a:r>
              <a:rPr lang="en-US" sz="3399">
                <a:solidFill>
                  <a:srgbClr val="000000"/>
                </a:solidFill>
                <a:latin typeface="Montserrat Classic"/>
                <a:ea typeface="Montserrat Classic"/>
                <a:cs typeface="Montserrat Classic"/>
                <a:sym typeface="Montserrat Classic"/>
              </a:rPr>
              <a:t>What you will be learning by the end of This session</a:t>
            </a:r>
          </a:p>
          <a:p>
            <a:pPr algn="l" marL="734059" indent="-367030" lvl="1">
              <a:lnSpc>
                <a:spcPts val="4759"/>
              </a:lnSpc>
              <a:buFont typeface="Arial"/>
              <a:buChar char="•"/>
            </a:pPr>
            <a:r>
              <a:rPr lang="en-US" sz="3399">
                <a:solidFill>
                  <a:srgbClr val="000000"/>
                </a:solidFill>
                <a:latin typeface="Montserrat Classic"/>
                <a:ea typeface="Montserrat Classic"/>
                <a:cs typeface="Montserrat Classic"/>
                <a:sym typeface="Montserrat Classic"/>
              </a:rPr>
              <a:t>Introduction to Data Science </a:t>
            </a:r>
          </a:p>
          <a:p>
            <a:pPr algn="l" marL="734059" indent="-367030" lvl="1">
              <a:lnSpc>
                <a:spcPts val="4759"/>
              </a:lnSpc>
              <a:buFont typeface="Arial"/>
              <a:buChar char="•"/>
            </a:pPr>
            <a:r>
              <a:rPr lang="en-US" sz="3399">
                <a:solidFill>
                  <a:srgbClr val="000000"/>
                </a:solidFill>
                <a:latin typeface="Montserrat Classic"/>
                <a:ea typeface="Montserrat Classic"/>
                <a:cs typeface="Montserrat Classic"/>
                <a:sym typeface="Montserrat Classic"/>
              </a:rPr>
              <a:t>Introduction to Python</a:t>
            </a:r>
          </a:p>
          <a:p>
            <a:pPr algn="l" marL="734059" indent="-367030" lvl="1">
              <a:lnSpc>
                <a:spcPts val="4759"/>
              </a:lnSpc>
              <a:buFont typeface="Arial"/>
              <a:buChar char="•"/>
            </a:pPr>
            <a:r>
              <a:rPr lang="en-US" sz="3399">
                <a:solidFill>
                  <a:srgbClr val="000000"/>
                </a:solidFill>
                <a:latin typeface="Montserrat Classic"/>
                <a:ea typeface="Montserrat Classic"/>
                <a:cs typeface="Montserrat Classic"/>
                <a:sym typeface="Montserrat Classic"/>
              </a:rPr>
              <a:t>Introduction to Data Visualisation</a:t>
            </a:r>
          </a:p>
          <a:p>
            <a:pPr algn="l" marL="734059" indent="-367030" lvl="1">
              <a:lnSpc>
                <a:spcPts val="4759"/>
              </a:lnSpc>
              <a:buFont typeface="Arial"/>
              <a:buChar char="•"/>
            </a:pPr>
            <a:r>
              <a:rPr lang="en-US" sz="3399">
                <a:solidFill>
                  <a:srgbClr val="000000"/>
                </a:solidFill>
                <a:latin typeface="Montserrat Classic"/>
                <a:ea typeface="Montserrat Classic"/>
                <a:cs typeface="Montserrat Classic"/>
                <a:sym typeface="Montserrat Classic"/>
              </a:rPr>
              <a:t>Introduction to Machine Learning</a:t>
            </a:r>
          </a:p>
          <a:p>
            <a:pPr algn="l" marL="734059" indent="-367030" lvl="1">
              <a:lnSpc>
                <a:spcPts val="4759"/>
              </a:lnSpc>
              <a:buFont typeface="Arial"/>
              <a:buChar char="•"/>
            </a:pPr>
            <a:r>
              <a:rPr lang="en-US" sz="3399">
                <a:solidFill>
                  <a:srgbClr val="000000"/>
                </a:solidFill>
                <a:latin typeface="Montserrat Classic"/>
                <a:ea typeface="Montserrat Classic"/>
                <a:cs typeface="Montserrat Classic"/>
                <a:sym typeface="Montserrat Classic"/>
              </a:rPr>
              <a:t>Q &amp; A</a:t>
            </a:r>
          </a:p>
          <a:p>
            <a:pPr algn="l">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6527662" y="397351"/>
            <a:ext cx="4882951" cy="631349"/>
          </a:xfrm>
          <a:prstGeom prst="rect">
            <a:avLst/>
          </a:prstGeom>
        </p:spPr>
        <p:txBody>
          <a:bodyPr anchor="t" rtlCol="false" tIns="0" lIns="0" bIns="0" rIns="0">
            <a:spAutoFit/>
          </a:bodyPr>
          <a:lstStyle/>
          <a:p>
            <a:pPr algn="l">
              <a:lnSpc>
                <a:spcPts val="5093"/>
              </a:lnSpc>
            </a:pPr>
            <a:r>
              <a:rPr lang="en-US" sz="4075" spc="407">
                <a:solidFill>
                  <a:srgbClr val="000000"/>
                </a:solidFill>
                <a:latin typeface="League Spartan"/>
                <a:ea typeface="League Spartan"/>
                <a:cs typeface="League Spartan"/>
                <a:sym typeface="League Spartan"/>
              </a:rPr>
              <a:t>INTRODUCTION</a:t>
            </a:r>
          </a:p>
        </p:txBody>
      </p:sp>
      <p:sp>
        <p:nvSpPr>
          <p:cNvPr name="TextBox 3" id="3"/>
          <p:cNvSpPr txBox="true"/>
          <p:nvPr/>
        </p:nvSpPr>
        <p:spPr>
          <a:xfrm rot="0">
            <a:off x="0" y="1994508"/>
            <a:ext cx="18288000" cy="4364515"/>
          </a:xfrm>
          <a:prstGeom prst="rect">
            <a:avLst/>
          </a:prstGeom>
        </p:spPr>
        <p:txBody>
          <a:bodyPr anchor="t" rtlCol="false" tIns="0" lIns="0" bIns="0" rIns="0">
            <a:spAutoFit/>
          </a:bodyPr>
          <a:lstStyle/>
          <a:p>
            <a:pPr algn="ctr">
              <a:lnSpc>
                <a:spcPts val="4349"/>
              </a:lnSpc>
            </a:pPr>
            <a:r>
              <a:rPr lang="en-US" sz="3106">
                <a:solidFill>
                  <a:srgbClr val="000000"/>
                </a:solidFill>
                <a:latin typeface="Canva Sans"/>
                <a:ea typeface="Canva Sans"/>
                <a:cs typeface="Canva Sans"/>
                <a:sym typeface="Canva Sans"/>
              </a:rPr>
              <a:t>I’m Zeeshan Firdousi, a passionate Data Scientist with a solid foundation in machine learning, data analysis, and statistical modeling. I hold an MSc in Applied Data Science from the University of Essex and a B.Tech in Computer Science and Engineering. I enjoy leveraging Python, R, and SQL to uncover insights and solve complex data challenges. Throughout my journey, I’ve developed and deployed predictive models, enhanced database performance, and led teams to successful project completion. I’m always excited to apply my skills in data preprocessing, feature engineering, and model evaluation to drive impactful results and contribute to innovative data solutions.</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4056197" y="406241"/>
            <a:ext cx="10531918" cy="622459"/>
          </a:xfrm>
          <a:prstGeom prst="rect">
            <a:avLst/>
          </a:prstGeom>
        </p:spPr>
        <p:txBody>
          <a:bodyPr anchor="t" rtlCol="false" tIns="0" lIns="0" bIns="0" rIns="0">
            <a:spAutoFit/>
          </a:bodyPr>
          <a:lstStyle/>
          <a:p>
            <a:pPr algn="l">
              <a:lnSpc>
                <a:spcPts val="4968"/>
              </a:lnSpc>
            </a:pPr>
            <a:r>
              <a:rPr lang="en-US" sz="3975" spc="397">
                <a:solidFill>
                  <a:srgbClr val="000000"/>
                </a:solidFill>
                <a:latin typeface="League Spartan"/>
                <a:ea typeface="League Spartan"/>
                <a:cs typeface="League Spartan"/>
                <a:sym typeface="League Spartan"/>
              </a:rPr>
              <a:t>INTRODUCTION TO DATA SCIENCE</a:t>
            </a:r>
          </a:p>
        </p:txBody>
      </p:sp>
      <p:sp>
        <p:nvSpPr>
          <p:cNvPr name="TextBox 3" id="3"/>
          <p:cNvSpPr txBox="true"/>
          <p:nvPr/>
        </p:nvSpPr>
        <p:spPr>
          <a:xfrm rot="0">
            <a:off x="1385804" y="1501268"/>
            <a:ext cx="14677533" cy="1353185"/>
          </a:xfrm>
          <a:prstGeom prst="rect">
            <a:avLst/>
          </a:prstGeom>
        </p:spPr>
        <p:txBody>
          <a:bodyPr anchor="t" rtlCol="false" tIns="0" lIns="0" bIns="0" rIns="0">
            <a:spAutoFit/>
          </a:bodyPr>
          <a:lstStyle/>
          <a:p>
            <a:pPr algn="l">
              <a:lnSpc>
                <a:spcPts val="3640"/>
              </a:lnSpc>
            </a:pPr>
            <a:r>
              <a:rPr lang="en-US" sz="2600">
                <a:solidFill>
                  <a:srgbClr val="000000"/>
                </a:solidFill>
                <a:latin typeface="Montserrat Classic"/>
                <a:ea typeface="Montserrat Classic"/>
                <a:cs typeface="Montserrat Classic"/>
                <a:sym typeface="Montserrat Classic"/>
              </a:rPr>
              <a:t>Data science is the field of study that deals with extracting insights and knowledge from data. It involves a combination of statistics, computer science, and domain expertise. In essence, data scientists use data to solve problems and make informed decisions.</a:t>
            </a:r>
          </a:p>
        </p:txBody>
      </p:sp>
      <p:sp>
        <p:nvSpPr>
          <p:cNvPr name="TextBox 4" id="4"/>
          <p:cNvSpPr txBox="true"/>
          <p:nvPr/>
        </p:nvSpPr>
        <p:spPr>
          <a:xfrm rot="0">
            <a:off x="1385804" y="3739912"/>
            <a:ext cx="14948884" cy="6272654"/>
          </a:xfrm>
          <a:prstGeom prst="rect">
            <a:avLst/>
          </a:prstGeom>
        </p:spPr>
        <p:txBody>
          <a:bodyPr anchor="t" rtlCol="false" tIns="0" lIns="0" bIns="0" rIns="0">
            <a:spAutoFit/>
          </a:bodyPr>
          <a:lstStyle/>
          <a:p>
            <a:pPr algn="l">
              <a:lnSpc>
                <a:spcPts val="3571"/>
              </a:lnSpc>
            </a:pPr>
            <a:r>
              <a:rPr lang="en-US" sz="2551">
                <a:solidFill>
                  <a:srgbClr val="000000"/>
                </a:solidFill>
                <a:latin typeface="Montserrat Classic"/>
                <a:ea typeface="Montserrat Classic"/>
                <a:cs typeface="Montserrat Classic"/>
                <a:sym typeface="Montserrat Classic"/>
              </a:rPr>
              <a:t>Just as a detective gathers clues, evidence, and information to piece together a story, a data scientist collects data from various sources. This data could be anything from sales figures to customer surveys, weather patterns to social media posts.</a:t>
            </a:r>
          </a:p>
          <a:p>
            <a:pPr algn="l">
              <a:lnSpc>
                <a:spcPts val="3571"/>
              </a:lnSpc>
            </a:pPr>
            <a:r>
              <a:rPr lang="en-US" sz="2551">
                <a:solidFill>
                  <a:srgbClr val="000000"/>
                </a:solidFill>
                <a:latin typeface="Montserrat Classic"/>
                <a:ea typeface="Montserrat Classic"/>
                <a:cs typeface="Montserrat Classic"/>
                <a:sym typeface="Montserrat Classic"/>
              </a:rPr>
              <a:t>Once the data is collected, the data scientist analyzes it to find patterns, trends, or relationships. It's like the detective examining fingerprints or DNA evidence to identify a suspect.</a:t>
            </a:r>
          </a:p>
          <a:p>
            <a:pPr algn="l">
              <a:lnSpc>
                <a:spcPts val="3571"/>
              </a:lnSpc>
            </a:pPr>
          </a:p>
          <a:p>
            <a:pPr algn="l">
              <a:lnSpc>
                <a:spcPts val="3571"/>
              </a:lnSpc>
            </a:pPr>
            <a:r>
              <a:rPr lang="en-US" sz="2551">
                <a:solidFill>
                  <a:srgbClr val="000000"/>
                </a:solidFill>
                <a:latin typeface="Montserrat Classic"/>
                <a:ea typeface="Montserrat Classic"/>
                <a:cs typeface="Montserrat Classic"/>
                <a:sym typeface="Montserrat Classic"/>
              </a:rPr>
              <a:t>For instance, a detective might use fingerprints to match a suspect to a crime scene. Similarly, a data scientist might use customer data to identify which products are popular or predict which customers are likely to churn.</a:t>
            </a:r>
          </a:p>
          <a:p>
            <a:pPr algn="l">
              <a:lnSpc>
                <a:spcPts val="3571"/>
              </a:lnSpc>
            </a:pPr>
          </a:p>
          <a:p>
            <a:pPr algn="l">
              <a:lnSpc>
                <a:spcPts val="3571"/>
              </a:lnSpc>
            </a:pPr>
            <a:r>
              <a:rPr lang="en-US" sz="2551">
                <a:solidFill>
                  <a:srgbClr val="000000"/>
                </a:solidFill>
                <a:latin typeface="Montserrat Classic"/>
                <a:ea typeface="Montserrat Classic"/>
                <a:cs typeface="Montserrat Classic"/>
                <a:sym typeface="Montserrat Classic"/>
              </a:rPr>
              <a:t>The goal of data science is to extract valuable insights from the data. It's about turning raw information into actionable knowledge.</a:t>
            </a:r>
          </a:p>
          <a:p>
            <a:pPr algn="l">
              <a:lnSpc>
                <a:spcPts val="3571"/>
              </a:lnSpc>
            </a:pPr>
          </a:p>
        </p:txBody>
      </p:sp>
      <p:sp>
        <p:nvSpPr>
          <p:cNvPr name="TextBox 5" id="5"/>
          <p:cNvSpPr txBox="true"/>
          <p:nvPr/>
        </p:nvSpPr>
        <p:spPr>
          <a:xfrm rot="0">
            <a:off x="1385804" y="3179795"/>
            <a:ext cx="6854726" cy="438786"/>
          </a:xfrm>
          <a:prstGeom prst="rect">
            <a:avLst/>
          </a:prstGeom>
        </p:spPr>
        <p:txBody>
          <a:bodyPr anchor="t" rtlCol="false" tIns="0" lIns="0" bIns="0" rIns="0">
            <a:spAutoFit/>
          </a:bodyPr>
          <a:lstStyle/>
          <a:p>
            <a:pPr algn="ctr">
              <a:lnSpc>
                <a:spcPts val="3639"/>
              </a:lnSpc>
            </a:pPr>
            <a:r>
              <a:rPr lang="en-US" sz="2599" b="true">
                <a:solidFill>
                  <a:srgbClr val="000000"/>
                </a:solidFill>
                <a:latin typeface="Montserrat Classic Bold"/>
                <a:ea typeface="Montserrat Classic Bold"/>
                <a:cs typeface="Montserrat Classic Bold"/>
                <a:sym typeface="Montserrat Classic Bold"/>
              </a:rPr>
              <a:t>Example to understand in Layman terms</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2392570" y="378333"/>
            <a:ext cx="13502860" cy="650367"/>
          </a:xfrm>
          <a:prstGeom prst="rect">
            <a:avLst/>
          </a:prstGeom>
        </p:spPr>
        <p:txBody>
          <a:bodyPr anchor="t" rtlCol="false" tIns="0" lIns="0" bIns="0" rIns="0">
            <a:spAutoFit/>
          </a:bodyPr>
          <a:lstStyle/>
          <a:p>
            <a:pPr algn="l">
              <a:lnSpc>
                <a:spcPts val="5100"/>
              </a:lnSpc>
            </a:pPr>
            <a:r>
              <a:rPr lang="en-US" b="true" sz="4079" spc="407">
                <a:solidFill>
                  <a:srgbClr val="000000"/>
                </a:solidFill>
                <a:latin typeface="Montserrat Classic Bold"/>
                <a:ea typeface="Montserrat Classic Bold"/>
                <a:cs typeface="Montserrat Classic Bold"/>
                <a:sym typeface="Montserrat Classic Bold"/>
              </a:rPr>
              <a:t>DATA SCIENCE APPLICATION &amp; WORKFLOW</a:t>
            </a:r>
          </a:p>
        </p:txBody>
      </p:sp>
      <p:sp>
        <p:nvSpPr>
          <p:cNvPr name="TextBox 3" id="3"/>
          <p:cNvSpPr txBox="true"/>
          <p:nvPr/>
        </p:nvSpPr>
        <p:spPr>
          <a:xfrm rot="0">
            <a:off x="1111597" y="2551669"/>
            <a:ext cx="2282279" cy="523874"/>
          </a:xfrm>
          <a:prstGeom prst="rect">
            <a:avLst/>
          </a:prstGeom>
        </p:spPr>
        <p:txBody>
          <a:bodyPr anchor="t" rtlCol="false" tIns="0" lIns="0" bIns="0" rIns="0">
            <a:spAutoFit/>
          </a:bodyPr>
          <a:lstStyle/>
          <a:p>
            <a:pPr algn="ctr">
              <a:lnSpc>
                <a:spcPts val="4200"/>
              </a:lnSpc>
            </a:pPr>
            <a:r>
              <a:rPr lang="en-US" sz="3000" b="true">
                <a:solidFill>
                  <a:srgbClr val="000000"/>
                </a:solidFill>
                <a:latin typeface="Montserrat Classic Bold"/>
                <a:ea typeface="Montserrat Classic Bold"/>
                <a:cs typeface="Montserrat Classic Bold"/>
                <a:sym typeface="Montserrat Classic Bold"/>
              </a:rPr>
              <a:t>Application</a:t>
            </a:r>
          </a:p>
        </p:txBody>
      </p:sp>
      <p:sp>
        <p:nvSpPr>
          <p:cNvPr name="TextBox 4" id="4"/>
          <p:cNvSpPr txBox="true"/>
          <p:nvPr/>
        </p:nvSpPr>
        <p:spPr>
          <a:xfrm rot="0">
            <a:off x="1515467" y="3322694"/>
            <a:ext cx="11274032" cy="895985"/>
          </a:xfrm>
          <a:prstGeom prst="rect">
            <a:avLst/>
          </a:prstGeom>
        </p:spPr>
        <p:txBody>
          <a:bodyPr anchor="t" rtlCol="false" tIns="0" lIns="0" bIns="0" rIns="0">
            <a:spAutoFit/>
          </a:bodyPr>
          <a:lstStyle/>
          <a:p>
            <a:pPr algn="l">
              <a:lnSpc>
                <a:spcPts val="3640"/>
              </a:lnSpc>
            </a:pPr>
            <a:r>
              <a:rPr lang="en-US" sz="2600">
                <a:solidFill>
                  <a:srgbClr val="000000"/>
                </a:solidFill>
                <a:latin typeface="Montserrat Classic"/>
                <a:ea typeface="Montserrat Classic"/>
                <a:cs typeface="Montserrat Classic"/>
                <a:sym typeface="Montserrat Classic"/>
              </a:rPr>
              <a:t>Real-world applications across industries (Healthcare, Finance, Marketing, Transport,Retail).</a:t>
            </a:r>
          </a:p>
        </p:txBody>
      </p:sp>
      <p:sp>
        <p:nvSpPr>
          <p:cNvPr name="TextBox 5" id="5"/>
          <p:cNvSpPr txBox="true"/>
          <p:nvPr/>
        </p:nvSpPr>
        <p:spPr>
          <a:xfrm rot="0">
            <a:off x="1028700" y="4447278"/>
            <a:ext cx="2009477" cy="523875"/>
          </a:xfrm>
          <a:prstGeom prst="rect">
            <a:avLst/>
          </a:prstGeom>
        </p:spPr>
        <p:txBody>
          <a:bodyPr anchor="t" rtlCol="false" tIns="0" lIns="0" bIns="0" rIns="0">
            <a:spAutoFit/>
          </a:bodyPr>
          <a:lstStyle/>
          <a:p>
            <a:pPr algn="ctr">
              <a:lnSpc>
                <a:spcPts val="4200"/>
              </a:lnSpc>
            </a:pPr>
            <a:r>
              <a:rPr lang="en-US" sz="3000" b="true">
                <a:solidFill>
                  <a:srgbClr val="000000"/>
                </a:solidFill>
                <a:latin typeface="Montserrat Classic Bold"/>
                <a:ea typeface="Montserrat Classic Bold"/>
                <a:cs typeface="Montserrat Classic Bold"/>
                <a:sym typeface="Montserrat Classic Bold"/>
              </a:rPr>
              <a:t>WorkFlow</a:t>
            </a:r>
          </a:p>
        </p:txBody>
      </p:sp>
      <p:sp>
        <p:nvSpPr>
          <p:cNvPr name="TextBox 6" id="6"/>
          <p:cNvSpPr txBox="true"/>
          <p:nvPr/>
        </p:nvSpPr>
        <p:spPr>
          <a:xfrm rot="0">
            <a:off x="1247626" y="5218803"/>
            <a:ext cx="15792748" cy="2724785"/>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Data Collection: Gathering </a:t>
            </a:r>
            <a:r>
              <a:rPr lang="en-US" sz="2600">
                <a:solidFill>
                  <a:srgbClr val="000000"/>
                </a:solidFill>
                <a:latin typeface="Montserrat Classic"/>
                <a:ea typeface="Montserrat Classic"/>
                <a:cs typeface="Montserrat Classic"/>
                <a:sym typeface="Montserrat Classic"/>
              </a:rPr>
              <a:t>data from various sources.</a:t>
            </a:r>
          </a:p>
          <a:p>
            <a:pPr algn="l"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Data Cleaning: Handling missing values, removing duplicates, and correcting inconsistencies.</a:t>
            </a:r>
          </a:p>
          <a:p>
            <a:pPr algn="l"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Data Analysis: Employing statistical methods to explore data patterns.</a:t>
            </a:r>
          </a:p>
          <a:p>
            <a:pPr algn="l"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Visualization: Creating visual representations of data for easier understanding.</a:t>
            </a:r>
          </a:p>
          <a:p>
            <a:pPr algn="l" marL="561341" indent="-280670" lvl="1">
              <a:lnSpc>
                <a:spcPts val="3640"/>
              </a:lnSpc>
              <a:buFont typeface="Arial"/>
              <a:buChar char="•"/>
            </a:pPr>
            <a:r>
              <a:rPr lang="en-US" sz="2600">
                <a:solidFill>
                  <a:srgbClr val="000000"/>
                </a:solidFill>
                <a:latin typeface="Montserrat Classic"/>
                <a:ea typeface="Montserrat Classic"/>
                <a:cs typeface="Montserrat Classic"/>
                <a:sym typeface="Montserrat Classic"/>
              </a:rPr>
              <a:t>Interpretation: Making data-driven decisions based on analysis.</a:t>
            </a:r>
          </a:p>
          <a:p>
            <a:pPr algn="l">
              <a:lnSpc>
                <a:spcPts val="3640"/>
              </a:lnSpc>
            </a:pP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6220058" y="429181"/>
            <a:ext cx="5361117" cy="622300"/>
          </a:xfrm>
          <a:prstGeom prst="rect">
            <a:avLst/>
          </a:prstGeom>
        </p:spPr>
        <p:txBody>
          <a:bodyPr anchor="t" rtlCol="false" tIns="0" lIns="0" bIns="0" rIns="0">
            <a:spAutoFit/>
          </a:bodyPr>
          <a:lstStyle/>
          <a:p>
            <a:pPr algn="l">
              <a:lnSpc>
                <a:spcPts val="4999"/>
              </a:lnSpc>
            </a:pPr>
            <a:r>
              <a:rPr lang="en-US" sz="3999" spc="399">
                <a:solidFill>
                  <a:srgbClr val="000000"/>
                </a:solidFill>
                <a:latin typeface="League Spartan"/>
                <a:ea typeface="League Spartan"/>
                <a:cs typeface="League Spartan"/>
                <a:sym typeface="League Spartan"/>
              </a:rPr>
              <a:t>TOOLS REQUIRED </a:t>
            </a:r>
          </a:p>
        </p:txBody>
      </p:sp>
      <p:sp>
        <p:nvSpPr>
          <p:cNvPr name="TextBox 3" id="3"/>
          <p:cNvSpPr txBox="true"/>
          <p:nvPr/>
        </p:nvSpPr>
        <p:spPr>
          <a:xfrm rot="0">
            <a:off x="2804976" y="1782064"/>
            <a:ext cx="12678049" cy="6415478"/>
          </a:xfrm>
          <a:prstGeom prst="rect">
            <a:avLst/>
          </a:prstGeom>
        </p:spPr>
        <p:txBody>
          <a:bodyPr anchor="t" rtlCol="false" tIns="0" lIns="0" bIns="0" rIns="0">
            <a:spAutoFit/>
          </a:bodyPr>
          <a:lstStyle/>
          <a:p>
            <a:pPr algn="just">
              <a:lnSpc>
                <a:spcPts val="3390"/>
              </a:lnSpc>
            </a:pPr>
            <a:r>
              <a:rPr lang="en-US" sz="2422" b="true">
                <a:solidFill>
                  <a:srgbClr val="000000"/>
                </a:solidFill>
                <a:latin typeface="Montserrat Classic Bold"/>
                <a:ea typeface="Montserrat Classic Bold"/>
                <a:cs typeface="Montserrat Classic Bold"/>
                <a:sym typeface="Montserrat Classic Bold"/>
              </a:rPr>
              <a:t>Data </a:t>
            </a:r>
            <a:r>
              <a:rPr lang="en-US" sz="2422" b="true">
                <a:solidFill>
                  <a:srgbClr val="000000"/>
                </a:solidFill>
                <a:latin typeface="Montserrat Classic Bold"/>
                <a:ea typeface="Montserrat Classic Bold"/>
                <a:cs typeface="Montserrat Classic Bold"/>
                <a:sym typeface="Montserrat Classic Bold"/>
              </a:rPr>
              <a:t>Acquisition and Cleaning:</a:t>
            </a:r>
          </a:p>
          <a:p>
            <a:pPr algn="just" marL="522937" indent="-261468" lvl="1">
              <a:lnSpc>
                <a:spcPts val="3390"/>
              </a:lnSpc>
              <a:buFont typeface="Arial"/>
              <a:buChar char="•"/>
            </a:pPr>
            <a:r>
              <a:rPr lang="en-US" sz="2422">
                <a:solidFill>
                  <a:srgbClr val="000000"/>
                </a:solidFill>
                <a:latin typeface="Montserrat Classic"/>
                <a:ea typeface="Montserrat Classic"/>
                <a:cs typeface="Montserrat Classic"/>
                <a:sym typeface="Montserrat Classic"/>
              </a:rPr>
              <a:t>Web Scraping: Beautiful Soup, Scrapy</a:t>
            </a:r>
          </a:p>
          <a:p>
            <a:pPr algn="just" marL="522937" indent="-261468" lvl="1">
              <a:lnSpc>
                <a:spcPts val="3390"/>
              </a:lnSpc>
              <a:buFont typeface="Arial"/>
              <a:buChar char="•"/>
            </a:pPr>
            <a:r>
              <a:rPr lang="en-US" sz="2422">
                <a:solidFill>
                  <a:srgbClr val="000000"/>
                </a:solidFill>
                <a:latin typeface="Montserrat Classic"/>
                <a:ea typeface="Montserrat Classic"/>
                <a:cs typeface="Montserrat Classic"/>
                <a:sym typeface="Montserrat Classic"/>
              </a:rPr>
              <a:t>API Integration: Requests, Postman</a:t>
            </a:r>
          </a:p>
          <a:p>
            <a:pPr algn="just" marL="522937" indent="-261468" lvl="1">
              <a:lnSpc>
                <a:spcPts val="3390"/>
              </a:lnSpc>
              <a:buFont typeface="Arial"/>
              <a:buChar char="•"/>
            </a:pPr>
            <a:r>
              <a:rPr lang="en-US" sz="2422">
                <a:solidFill>
                  <a:srgbClr val="000000"/>
                </a:solidFill>
                <a:latin typeface="Montserrat Classic"/>
                <a:ea typeface="Montserrat Classic"/>
                <a:cs typeface="Montserrat Classic"/>
                <a:sym typeface="Montserrat Classic"/>
              </a:rPr>
              <a:t>Data Cleaning: Pandas, OpenRefine</a:t>
            </a:r>
          </a:p>
          <a:p>
            <a:pPr algn="just">
              <a:lnSpc>
                <a:spcPts val="3390"/>
              </a:lnSpc>
            </a:pPr>
            <a:r>
              <a:rPr lang="en-US" sz="2422" b="true">
                <a:solidFill>
                  <a:srgbClr val="000000"/>
                </a:solidFill>
                <a:latin typeface="Montserrat Classic Bold"/>
                <a:ea typeface="Montserrat Classic Bold"/>
                <a:cs typeface="Montserrat Classic Bold"/>
                <a:sym typeface="Montserrat Classic Bold"/>
              </a:rPr>
              <a:t>Data Storage and Management:</a:t>
            </a:r>
          </a:p>
          <a:p>
            <a:pPr algn="just" marL="522937" indent="-261468" lvl="1">
              <a:lnSpc>
                <a:spcPts val="3390"/>
              </a:lnSpc>
              <a:buFont typeface="Arial"/>
              <a:buChar char="•"/>
            </a:pPr>
            <a:r>
              <a:rPr lang="en-US" sz="2422">
                <a:solidFill>
                  <a:srgbClr val="000000"/>
                </a:solidFill>
                <a:latin typeface="Montserrat Classic"/>
                <a:ea typeface="Montserrat Classic"/>
                <a:cs typeface="Montserrat Classic"/>
                <a:sym typeface="Montserrat Classic"/>
              </a:rPr>
              <a:t>Databases: Relational (MySQL, PostgreSQL, SQL Server, Oracle), NoSQL (MongoDB, Cassandra, Redis)</a:t>
            </a:r>
          </a:p>
          <a:p>
            <a:pPr algn="just" marL="522937" indent="-261468" lvl="1">
              <a:lnSpc>
                <a:spcPts val="3390"/>
              </a:lnSpc>
              <a:buFont typeface="Arial"/>
              <a:buChar char="•"/>
            </a:pPr>
            <a:r>
              <a:rPr lang="en-US" sz="2422">
                <a:solidFill>
                  <a:srgbClr val="000000"/>
                </a:solidFill>
                <a:latin typeface="Montserrat Classic"/>
                <a:ea typeface="Montserrat Classic"/>
                <a:cs typeface="Montserrat Classic"/>
                <a:sym typeface="Montserrat Classic"/>
              </a:rPr>
              <a:t>Cloud Storage: Amazon S3, Google Cloud Storage, Microsoft Azure Blob Storage</a:t>
            </a:r>
          </a:p>
          <a:p>
            <a:pPr algn="just">
              <a:lnSpc>
                <a:spcPts val="3390"/>
              </a:lnSpc>
            </a:pPr>
            <a:r>
              <a:rPr lang="en-US" sz="2422" b="true">
                <a:solidFill>
                  <a:srgbClr val="000000"/>
                </a:solidFill>
                <a:latin typeface="Montserrat Classic Bold"/>
                <a:ea typeface="Montserrat Classic Bold"/>
                <a:cs typeface="Montserrat Classic Bold"/>
                <a:sym typeface="Montserrat Classic Bold"/>
              </a:rPr>
              <a:t>Data Exploration and Analysis:</a:t>
            </a:r>
          </a:p>
          <a:p>
            <a:pPr algn="just" marL="522937" indent="-261468" lvl="1">
              <a:lnSpc>
                <a:spcPts val="3390"/>
              </a:lnSpc>
              <a:buFont typeface="Arial"/>
              <a:buChar char="•"/>
            </a:pPr>
            <a:r>
              <a:rPr lang="en-US" sz="2422">
                <a:solidFill>
                  <a:srgbClr val="000000"/>
                </a:solidFill>
                <a:latin typeface="Montserrat Classic"/>
                <a:ea typeface="Montserrat Classic"/>
                <a:cs typeface="Montserrat Classic"/>
                <a:sym typeface="Montserrat Classic"/>
              </a:rPr>
              <a:t>Data Analysis: Pandas, NumPy, SciPy</a:t>
            </a:r>
          </a:p>
          <a:p>
            <a:pPr algn="just" marL="522937" indent="-261468" lvl="1">
              <a:lnSpc>
                <a:spcPts val="3390"/>
              </a:lnSpc>
              <a:buFont typeface="Arial"/>
              <a:buChar char="•"/>
            </a:pPr>
            <a:r>
              <a:rPr lang="en-US" sz="2422">
                <a:solidFill>
                  <a:srgbClr val="000000"/>
                </a:solidFill>
                <a:latin typeface="Montserrat Classic"/>
                <a:ea typeface="Montserrat Classic"/>
                <a:cs typeface="Montserrat Classic"/>
                <a:sym typeface="Montserrat Classic"/>
              </a:rPr>
              <a:t>Data Visualization: Matplotlib, Seaborn, Plotly</a:t>
            </a:r>
          </a:p>
          <a:p>
            <a:pPr algn="just">
              <a:lnSpc>
                <a:spcPts val="3390"/>
              </a:lnSpc>
            </a:pPr>
            <a:r>
              <a:rPr lang="en-US" sz="2422" b="true">
                <a:solidFill>
                  <a:srgbClr val="000000"/>
                </a:solidFill>
                <a:latin typeface="Montserrat Classic Bold"/>
                <a:ea typeface="Montserrat Classic Bold"/>
                <a:cs typeface="Montserrat Classic Bold"/>
                <a:sym typeface="Montserrat Classic Bold"/>
              </a:rPr>
              <a:t>Machine Learning:</a:t>
            </a:r>
          </a:p>
          <a:p>
            <a:pPr algn="just" marL="522937" indent="-261468" lvl="1">
              <a:lnSpc>
                <a:spcPts val="3390"/>
              </a:lnSpc>
              <a:buFont typeface="Arial"/>
              <a:buChar char="•"/>
            </a:pPr>
            <a:r>
              <a:rPr lang="en-US" sz="2422">
                <a:solidFill>
                  <a:srgbClr val="000000"/>
                </a:solidFill>
                <a:latin typeface="Montserrat Classic"/>
                <a:ea typeface="Montserrat Classic"/>
                <a:cs typeface="Montserrat Classic"/>
                <a:sym typeface="Montserrat Classic"/>
              </a:rPr>
              <a:t>Machine Learning Libraries: Scikit-learn, TensorFlow, PyTorch</a:t>
            </a:r>
          </a:p>
          <a:p>
            <a:pPr algn="just" marL="522937" indent="-261468" lvl="1">
              <a:lnSpc>
                <a:spcPts val="3390"/>
              </a:lnSpc>
              <a:buFont typeface="Arial"/>
              <a:buChar char="•"/>
            </a:pPr>
            <a:r>
              <a:rPr lang="en-US" sz="2422">
                <a:solidFill>
                  <a:srgbClr val="000000"/>
                </a:solidFill>
                <a:latin typeface="Montserrat Classic"/>
                <a:ea typeface="Montserrat Classic"/>
                <a:cs typeface="Montserrat Classic"/>
                <a:sym typeface="Montserrat Classic"/>
              </a:rPr>
              <a:t>Model Deployment: TensorFlow Serving, MLflow</a:t>
            </a:r>
          </a:p>
          <a:p>
            <a:pPr algn="just">
              <a:lnSpc>
                <a:spcPts val="3390"/>
              </a:lnSpc>
            </a:pP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grpSp>
        <p:nvGrpSpPr>
          <p:cNvPr name="Group 2" id="2"/>
          <p:cNvGrpSpPr/>
          <p:nvPr/>
        </p:nvGrpSpPr>
        <p:grpSpPr>
          <a:xfrm rot="0">
            <a:off x="4412169" y="300815"/>
            <a:ext cx="9048984" cy="1435034"/>
            <a:chOff x="0" y="0"/>
            <a:chExt cx="12065312" cy="1913379"/>
          </a:xfrm>
        </p:grpSpPr>
        <p:sp>
          <p:nvSpPr>
            <p:cNvPr name="TextBox 3" id="3"/>
            <p:cNvSpPr txBox="true"/>
            <p:nvPr/>
          </p:nvSpPr>
          <p:spPr>
            <a:xfrm rot="0">
              <a:off x="0" y="1065273"/>
              <a:ext cx="12065312" cy="848106"/>
            </a:xfrm>
            <a:prstGeom prst="rect">
              <a:avLst/>
            </a:prstGeom>
          </p:spPr>
          <p:txBody>
            <a:bodyPr anchor="t" rtlCol="false" tIns="0" lIns="0" bIns="0" rIns="0">
              <a:spAutoFit/>
            </a:bodyPr>
            <a:lstStyle/>
            <a:p>
              <a:pPr algn="l">
                <a:lnSpc>
                  <a:spcPts val="5099"/>
                </a:lnSpc>
              </a:pPr>
            </a:p>
          </p:txBody>
        </p:sp>
        <p:sp>
          <p:nvSpPr>
            <p:cNvPr name="TextBox 4" id="4"/>
            <p:cNvSpPr txBox="true"/>
            <p:nvPr/>
          </p:nvSpPr>
          <p:spPr>
            <a:xfrm rot="0">
              <a:off x="0" y="-28575"/>
              <a:ext cx="12065312" cy="845236"/>
            </a:xfrm>
            <a:prstGeom prst="rect">
              <a:avLst/>
            </a:prstGeom>
          </p:spPr>
          <p:txBody>
            <a:bodyPr anchor="t" rtlCol="false" tIns="0" lIns="0" bIns="0" rIns="0">
              <a:spAutoFit/>
            </a:bodyPr>
            <a:lstStyle/>
            <a:p>
              <a:pPr algn="l">
                <a:lnSpc>
                  <a:spcPts val="5054"/>
                </a:lnSpc>
              </a:pPr>
              <a:r>
                <a:rPr lang="en-US" b="true" sz="4043" spc="404">
                  <a:solidFill>
                    <a:srgbClr val="000000"/>
                  </a:solidFill>
                  <a:latin typeface="Montserrat Classic Bold"/>
                  <a:ea typeface="Montserrat Classic Bold"/>
                  <a:cs typeface="Montserrat Classic Bold"/>
                  <a:sym typeface="Montserrat Classic Bold"/>
                </a:rPr>
                <a:t>INTRODUCTION TO PYTHON</a:t>
              </a:r>
            </a:p>
          </p:txBody>
        </p:sp>
      </p:grpSp>
      <p:sp>
        <p:nvSpPr>
          <p:cNvPr name="TextBox 5" id="5"/>
          <p:cNvSpPr txBox="true"/>
          <p:nvPr/>
        </p:nvSpPr>
        <p:spPr>
          <a:xfrm rot="0">
            <a:off x="1281821" y="1124007"/>
            <a:ext cx="15724359" cy="8668385"/>
          </a:xfrm>
          <a:prstGeom prst="rect">
            <a:avLst/>
          </a:prstGeom>
        </p:spPr>
        <p:txBody>
          <a:bodyPr anchor="t" rtlCol="false" tIns="0" lIns="0" bIns="0" rIns="0">
            <a:spAutoFit/>
          </a:bodyPr>
          <a:lstStyle/>
          <a:p>
            <a:pPr algn="l">
              <a:lnSpc>
                <a:spcPts val="3640"/>
              </a:lnSpc>
            </a:pPr>
            <a:r>
              <a:rPr lang="en-US" sz="2600">
                <a:solidFill>
                  <a:srgbClr val="000000"/>
                </a:solidFill>
                <a:latin typeface="Montserrat Classic"/>
                <a:ea typeface="Montserrat Classic"/>
                <a:cs typeface="Montserrat Classic"/>
                <a:sym typeface="Montserrat Classic"/>
              </a:rPr>
              <a:t>What is Python?</a:t>
            </a:r>
          </a:p>
          <a:p>
            <a:pPr algn="just">
              <a:lnSpc>
                <a:spcPts val="3640"/>
              </a:lnSpc>
            </a:pP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Python is a high-level, general-purpose programming language.</a:t>
            </a: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It’s known for its simplicity, rea</a:t>
            </a:r>
            <a:r>
              <a:rPr lang="en-US" sz="2600">
                <a:solidFill>
                  <a:srgbClr val="000000"/>
                </a:solidFill>
                <a:latin typeface="Montserrat Classic"/>
                <a:ea typeface="Montserrat Classic"/>
                <a:cs typeface="Montserrat Classic"/>
                <a:sym typeface="Montserrat Classic"/>
              </a:rPr>
              <a:t>dability, and vast ecosystem of libraries and frameworks.</a:t>
            </a: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Fun Fact: Python was created by Guido van Rossum in 1991 and named after the British comedy group "Monty Python".</a:t>
            </a:r>
          </a:p>
          <a:p>
            <a:pPr algn="just">
              <a:lnSpc>
                <a:spcPts val="3640"/>
              </a:lnSpc>
            </a:pPr>
          </a:p>
          <a:p>
            <a:pPr algn="just">
              <a:lnSpc>
                <a:spcPts val="3640"/>
              </a:lnSpc>
            </a:pPr>
          </a:p>
          <a:p>
            <a:pPr algn="just">
              <a:lnSpc>
                <a:spcPts val="3640"/>
              </a:lnSpc>
            </a:pPr>
            <a:r>
              <a:rPr lang="en-US" sz="2600">
                <a:solidFill>
                  <a:srgbClr val="000000"/>
                </a:solidFill>
                <a:latin typeface="Montserrat Classic"/>
                <a:ea typeface="Montserrat Classic"/>
                <a:cs typeface="Montserrat Classic"/>
                <a:sym typeface="Montserrat Classic"/>
              </a:rPr>
              <a:t>Why Python is used in Data Science?</a:t>
            </a:r>
          </a:p>
          <a:p>
            <a:pPr algn="just">
              <a:lnSpc>
                <a:spcPts val="3640"/>
              </a:lnSpc>
            </a:pP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Ease of Use: Python’s syntax is simple and similar to everyday language, making it accessible for beginners.</a:t>
            </a: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Rich Libraries: Python has an extensive set of libraries like pandas, numpy, matplotlib, and scikit-learn that simplify data manipulation, analysis, and machine learning.</a:t>
            </a: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Community Support: It has a massive, active community that offers plenty of support and resources.</a:t>
            </a: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Cross-platform compatibility: Python works on various platforms (Windows, macOS, Linux, etc.).</a:t>
            </a:r>
          </a:p>
          <a:p>
            <a:pPr algn="just">
              <a:lnSpc>
                <a:spcPts val="3640"/>
              </a:lnSpc>
            </a:pP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1506523" y="387826"/>
            <a:ext cx="15274954" cy="640874"/>
          </a:xfrm>
          <a:prstGeom prst="rect">
            <a:avLst/>
          </a:prstGeom>
        </p:spPr>
        <p:txBody>
          <a:bodyPr anchor="t" rtlCol="false" tIns="0" lIns="0" bIns="0" rIns="0">
            <a:spAutoFit/>
          </a:bodyPr>
          <a:lstStyle/>
          <a:p>
            <a:pPr algn="l">
              <a:lnSpc>
                <a:spcPts val="5093"/>
              </a:lnSpc>
            </a:pPr>
            <a:r>
              <a:rPr lang="en-US" b="true" sz="4075" spc="407">
                <a:solidFill>
                  <a:srgbClr val="000000"/>
                </a:solidFill>
                <a:latin typeface="Montserrat Classic Bold"/>
                <a:ea typeface="Montserrat Classic Bold"/>
                <a:cs typeface="Montserrat Classic Bold"/>
                <a:sym typeface="Montserrat Classic Bold"/>
              </a:rPr>
              <a:t>THINGS TO KNOW IN PYTHON FOR DATA SCIENCE</a:t>
            </a:r>
          </a:p>
        </p:txBody>
      </p:sp>
      <p:sp>
        <p:nvSpPr>
          <p:cNvPr name="TextBox 3" id="3"/>
          <p:cNvSpPr txBox="true"/>
          <p:nvPr/>
        </p:nvSpPr>
        <p:spPr>
          <a:xfrm rot="0">
            <a:off x="2483699" y="1695761"/>
            <a:ext cx="13320602" cy="895985"/>
          </a:xfrm>
          <a:prstGeom prst="rect">
            <a:avLst/>
          </a:prstGeom>
        </p:spPr>
        <p:txBody>
          <a:bodyPr anchor="t" rtlCol="false" tIns="0" lIns="0" bIns="0" rIns="0">
            <a:spAutoFit/>
          </a:bodyPr>
          <a:lstStyle/>
          <a:p>
            <a:pPr algn="just">
              <a:lnSpc>
                <a:spcPts val="3640"/>
              </a:lnSpc>
            </a:pPr>
            <a:r>
              <a:rPr lang="en-US" sz="2600">
                <a:solidFill>
                  <a:srgbClr val="000000"/>
                </a:solidFill>
                <a:latin typeface="Montserrat Classic"/>
                <a:ea typeface="Montserrat Classic"/>
                <a:cs typeface="Montserrat Classic"/>
                <a:sym typeface="Montserrat Classic"/>
              </a:rPr>
              <a:t>Basic Syntax and Data Types:  Understanding different data types (integers, floats, strings, booleans) and how to assign values to variables.</a:t>
            </a:r>
          </a:p>
        </p:txBody>
      </p:sp>
      <p:sp>
        <p:nvSpPr>
          <p:cNvPr name="TextBox 4" id="4"/>
          <p:cNvSpPr txBox="true"/>
          <p:nvPr/>
        </p:nvSpPr>
        <p:spPr>
          <a:xfrm rot="0">
            <a:off x="2483699" y="3841705"/>
            <a:ext cx="12642755" cy="2267585"/>
          </a:xfrm>
          <a:prstGeom prst="rect">
            <a:avLst/>
          </a:prstGeom>
        </p:spPr>
        <p:txBody>
          <a:bodyPr anchor="t" rtlCol="false" tIns="0" lIns="0" bIns="0" rIns="0">
            <a:spAutoFit/>
          </a:bodyPr>
          <a:lstStyle/>
          <a:p>
            <a:pPr algn="just">
              <a:lnSpc>
                <a:spcPts val="3640"/>
              </a:lnSpc>
            </a:pPr>
            <a:r>
              <a:rPr lang="en-US" sz="2600">
                <a:solidFill>
                  <a:srgbClr val="000000"/>
                </a:solidFill>
                <a:latin typeface="Montserrat Classic"/>
                <a:ea typeface="Montserrat Classic"/>
                <a:cs typeface="Montserrat Classic"/>
                <a:sym typeface="Montserrat Classic"/>
              </a:rPr>
              <a:t>Data Structures: </a:t>
            </a: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Lists: Ordered collections of elements that can be modified.</a:t>
            </a: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Tuples: Ordered collections of elements that cannot be modified.</a:t>
            </a: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Dictionaries: Unordered collections of key-value pairs.</a:t>
            </a:r>
          </a:p>
          <a:p>
            <a:pPr algn="just" marL="561344" indent="-280672" lvl="1">
              <a:lnSpc>
                <a:spcPts val="3640"/>
              </a:lnSpc>
              <a:buFont typeface="Arial"/>
              <a:buChar char="•"/>
            </a:pPr>
            <a:r>
              <a:rPr lang="en-US" sz="2600">
                <a:solidFill>
                  <a:srgbClr val="000000"/>
                </a:solidFill>
                <a:latin typeface="Montserrat Classic"/>
                <a:ea typeface="Montserrat Classic"/>
                <a:cs typeface="Montserrat Classic"/>
                <a:sym typeface="Montserrat Classic"/>
              </a:rPr>
              <a:t>Sets: Unordered collections of unique elements.</a:t>
            </a:r>
          </a:p>
        </p:txBody>
      </p:sp>
      <p:sp>
        <p:nvSpPr>
          <p:cNvPr name="TextBox 5" id="5"/>
          <p:cNvSpPr txBox="true"/>
          <p:nvPr/>
        </p:nvSpPr>
        <p:spPr>
          <a:xfrm rot="0">
            <a:off x="2483699" y="2767286"/>
            <a:ext cx="10340329" cy="895985"/>
          </a:xfrm>
          <a:prstGeom prst="rect">
            <a:avLst/>
          </a:prstGeom>
        </p:spPr>
        <p:txBody>
          <a:bodyPr anchor="t" rtlCol="false" tIns="0" lIns="0" bIns="0" rIns="0">
            <a:spAutoFit/>
          </a:bodyPr>
          <a:lstStyle/>
          <a:p>
            <a:pPr algn="just">
              <a:lnSpc>
                <a:spcPts val="3640"/>
              </a:lnSpc>
            </a:pPr>
            <a:r>
              <a:rPr lang="en-US" sz="2600">
                <a:solidFill>
                  <a:srgbClr val="000000"/>
                </a:solidFill>
                <a:latin typeface="Montserrat Classic"/>
                <a:ea typeface="Montserrat Classic"/>
                <a:cs typeface="Montserrat Classic"/>
                <a:sym typeface="Montserrat Classic"/>
              </a:rPr>
              <a:t>Control Flow: Learning about conditional statements (if-else) and loops (for, while).</a:t>
            </a:r>
          </a:p>
        </p:txBody>
      </p:sp>
      <p:sp>
        <p:nvSpPr>
          <p:cNvPr name="TextBox 6" id="6"/>
          <p:cNvSpPr txBox="true"/>
          <p:nvPr/>
        </p:nvSpPr>
        <p:spPr>
          <a:xfrm rot="0">
            <a:off x="2483699" y="6533470"/>
            <a:ext cx="10903255" cy="895985"/>
          </a:xfrm>
          <a:prstGeom prst="rect">
            <a:avLst/>
          </a:prstGeom>
        </p:spPr>
        <p:txBody>
          <a:bodyPr anchor="t" rtlCol="false" tIns="0" lIns="0" bIns="0" rIns="0">
            <a:spAutoFit/>
          </a:bodyPr>
          <a:lstStyle/>
          <a:p>
            <a:pPr algn="just">
              <a:lnSpc>
                <a:spcPts val="3640"/>
              </a:lnSpc>
            </a:pPr>
            <a:r>
              <a:rPr lang="en-US" sz="2600">
                <a:solidFill>
                  <a:srgbClr val="000000"/>
                </a:solidFill>
                <a:latin typeface="Montserrat Classic"/>
                <a:ea typeface="Montserrat Classic"/>
                <a:cs typeface="Montserrat Classic"/>
                <a:sym typeface="Montserrat Classic"/>
              </a:rPr>
              <a:t>Functions: Defining and calling functions to organize your code and reuse logic.</a:t>
            </a: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1224823" y="1684199"/>
            <a:ext cx="2155924" cy="421163"/>
          </a:xfrm>
          <a:prstGeom prst="rect">
            <a:avLst/>
          </a:prstGeom>
        </p:spPr>
        <p:txBody>
          <a:bodyPr anchor="t" rtlCol="false" tIns="0" lIns="0" bIns="0" rIns="0">
            <a:spAutoFit/>
          </a:bodyPr>
          <a:lstStyle/>
          <a:p>
            <a:pPr algn="ctr">
              <a:lnSpc>
                <a:spcPts val="3343"/>
              </a:lnSpc>
              <a:spcBef>
                <a:spcPct val="0"/>
              </a:spcBef>
            </a:pPr>
            <a:r>
              <a:rPr lang="en-US" b="true" sz="2675" spc="267">
                <a:solidFill>
                  <a:srgbClr val="000000"/>
                </a:solidFill>
                <a:latin typeface="Montserrat Classic Bold"/>
                <a:ea typeface="Montserrat Classic Bold"/>
                <a:cs typeface="Montserrat Classic Bold"/>
                <a:sym typeface="Montserrat Classic Bold"/>
              </a:rPr>
              <a:t>LIBRARIES</a:t>
            </a:r>
          </a:p>
        </p:txBody>
      </p:sp>
      <p:sp>
        <p:nvSpPr>
          <p:cNvPr name="TextBox 3" id="3"/>
          <p:cNvSpPr txBox="true"/>
          <p:nvPr/>
        </p:nvSpPr>
        <p:spPr>
          <a:xfrm rot="0">
            <a:off x="1490298" y="387826"/>
            <a:ext cx="15307405" cy="640874"/>
          </a:xfrm>
          <a:prstGeom prst="rect">
            <a:avLst/>
          </a:prstGeom>
        </p:spPr>
        <p:txBody>
          <a:bodyPr anchor="t" rtlCol="false" tIns="0" lIns="0" bIns="0" rIns="0">
            <a:spAutoFit/>
          </a:bodyPr>
          <a:lstStyle/>
          <a:p>
            <a:pPr algn="l">
              <a:lnSpc>
                <a:spcPts val="5093"/>
              </a:lnSpc>
            </a:pPr>
            <a:r>
              <a:rPr lang="en-US" b="true" sz="4075" spc="407">
                <a:solidFill>
                  <a:srgbClr val="000000"/>
                </a:solidFill>
                <a:latin typeface="Montserrat Classic Bold"/>
                <a:ea typeface="Montserrat Classic Bold"/>
                <a:cs typeface="Montserrat Classic Bold"/>
                <a:sym typeface="Montserrat Classic Bold"/>
              </a:rPr>
              <a:t>THINGS TO KNOW IN PYTHON FOR DATA SCIENCE</a:t>
            </a:r>
          </a:p>
        </p:txBody>
      </p:sp>
      <p:sp>
        <p:nvSpPr>
          <p:cNvPr name="TextBox 4" id="4"/>
          <p:cNvSpPr txBox="true"/>
          <p:nvPr/>
        </p:nvSpPr>
        <p:spPr>
          <a:xfrm rot="0">
            <a:off x="1286646" y="2264449"/>
            <a:ext cx="16027301" cy="7218864"/>
          </a:xfrm>
          <a:prstGeom prst="rect">
            <a:avLst/>
          </a:prstGeom>
        </p:spPr>
        <p:txBody>
          <a:bodyPr anchor="t" rtlCol="false" tIns="0" lIns="0" bIns="0" rIns="0">
            <a:spAutoFit/>
          </a:bodyPr>
          <a:lstStyle/>
          <a:p>
            <a:pPr algn="l">
              <a:lnSpc>
                <a:spcPts val="2987"/>
              </a:lnSpc>
            </a:pPr>
            <a:r>
              <a:rPr lang="en-US" sz="2134" b="true">
                <a:solidFill>
                  <a:srgbClr val="000000"/>
                </a:solidFill>
                <a:latin typeface="Montserrat Classic Bold"/>
                <a:ea typeface="Montserrat Classic Bold"/>
                <a:cs typeface="Montserrat Classic Bold"/>
                <a:sym typeface="Montserrat Classic Bold"/>
              </a:rPr>
              <a:t>Data </a:t>
            </a:r>
            <a:r>
              <a:rPr lang="en-US" sz="2134" b="true">
                <a:solidFill>
                  <a:srgbClr val="000000"/>
                </a:solidFill>
                <a:latin typeface="Montserrat Classic Bold"/>
                <a:ea typeface="Montserrat Classic Bold"/>
                <a:cs typeface="Montserrat Classic Bold"/>
                <a:sym typeface="Montserrat Classic Bold"/>
              </a:rPr>
              <a:t>Analysis Libraries</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NumPy:Creating and manipulating arrays.</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Performing mathematical operations on arrays.</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Linear algebra and random number generation.</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Pandas:Reading and writing data from various sources (CSV, Excel, etc.).</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Data cleaning and preprocessing.</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Data manipulation and analysis (filtering, sorting, grouping, etc.).</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Creating data visualizations.</a:t>
            </a:r>
          </a:p>
          <a:p>
            <a:pPr algn="l">
              <a:lnSpc>
                <a:spcPts val="2987"/>
              </a:lnSpc>
            </a:pPr>
          </a:p>
          <a:p>
            <a:pPr algn="l">
              <a:lnSpc>
                <a:spcPts val="2987"/>
              </a:lnSpc>
            </a:pPr>
            <a:r>
              <a:rPr lang="en-US" sz="2134" b="true">
                <a:solidFill>
                  <a:srgbClr val="000000"/>
                </a:solidFill>
                <a:latin typeface="Montserrat Classic Bold"/>
                <a:ea typeface="Montserrat Classic Bold"/>
                <a:cs typeface="Montserrat Classic Bold"/>
                <a:sym typeface="Montserrat Classic Bold"/>
              </a:rPr>
              <a:t>Data Visualization Libraries</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Matplotlib:Creating a wide range of static plots (line plots, bar charts, histograms, scatter plots, etc.).</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Customizing plots with various styles and options.</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Seaborn:Building on Matplotlib to provide a higher-level interface for creating attractive statistical visualizations.</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Simplifying common data visualization tasks.</a:t>
            </a:r>
          </a:p>
          <a:p>
            <a:pPr algn="l">
              <a:lnSpc>
                <a:spcPts val="2987"/>
              </a:lnSpc>
            </a:pPr>
          </a:p>
          <a:p>
            <a:pPr algn="l">
              <a:lnSpc>
                <a:spcPts val="2987"/>
              </a:lnSpc>
            </a:pPr>
            <a:r>
              <a:rPr lang="en-US" sz="2134" b="true">
                <a:solidFill>
                  <a:srgbClr val="000000"/>
                </a:solidFill>
                <a:latin typeface="Montserrat Classic Bold"/>
                <a:ea typeface="Montserrat Classic Bold"/>
                <a:cs typeface="Montserrat Classic Bold"/>
                <a:sym typeface="Montserrat Classic Bold"/>
              </a:rPr>
              <a:t>Machine Learning Libraries</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Scikit-learn:Implementing various machine learning algorithms (classification, regression, clustering, etc.).</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Evaluating model performance.</a:t>
            </a:r>
          </a:p>
          <a:p>
            <a:pPr algn="l" marL="921502" indent="-307167" lvl="2">
              <a:lnSpc>
                <a:spcPts val="2987"/>
              </a:lnSpc>
              <a:buFont typeface="Arial"/>
              <a:buChar char="⚬"/>
            </a:pPr>
            <a:r>
              <a:rPr lang="en-US" sz="2134">
                <a:solidFill>
                  <a:srgbClr val="000000"/>
                </a:solidFill>
                <a:latin typeface="Montserrat Classic"/>
                <a:ea typeface="Montserrat Classic"/>
                <a:cs typeface="Montserrat Classic"/>
                <a:sym typeface="Montserrat Classic"/>
              </a:rPr>
              <a:t>Performing feature engineering and selection.</a:t>
            </a:r>
          </a:p>
          <a:p>
            <a:pPr algn="l">
              <a:lnSpc>
                <a:spcPts val="133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DAGSa9gynS0</dc:identifier>
  <dcterms:modified xsi:type="dcterms:W3CDTF">2011-08-01T06:04:30Z</dcterms:modified>
  <cp:revision>1</cp:revision>
  <dc:title>Heading</dc:title>
</cp:coreProperties>
</file>