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413" r:id="rId3"/>
    <p:sldId id="414" r:id="rId4"/>
    <p:sldId id="416" r:id="rId5"/>
    <p:sldId id="417" r:id="rId6"/>
    <p:sldId id="418" r:id="rId7"/>
    <p:sldId id="420" r:id="rId8"/>
    <p:sldId id="421" r:id="rId9"/>
    <p:sldId id="423" r:id="rId10"/>
    <p:sldId id="424" r:id="rId11"/>
    <p:sldId id="436" r:id="rId12"/>
    <p:sldId id="437" r:id="rId13"/>
    <p:sldId id="426" r:id="rId14"/>
    <p:sldId id="439" r:id="rId15"/>
    <p:sldId id="428" r:id="rId16"/>
    <p:sldId id="429" r:id="rId17"/>
    <p:sldId id="430" r:id="rId18"/>
    <p:sldId id="438" r:id="rId19"/>
    <p:sldId id="44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068" autoAdjust="0"/>
    <p:restoredTop sz="91039" autoAdjust="0"/>
  </p:normalViewPr>
  <p:slideViewPr>
    <p:cSldViewPr>
      <p:cViewPr>
        <p:scale>
          <a:sx n="69" d="100"/>
          <a:sy n="69" d="100"/>
        </p:scale>
        <p:origin x="-774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C5656-8C81-4DD6-AB1B-C2BF21D9BDF0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A9F2B-1CA2-439A-8D65-934FDA10435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363FDD-46E5-498A-8929-63C75E472EC8}" type="slidenum">
              <a:rPr lang="en-US">
                <a:latin typeface="Arial" charset="0"/>
              </a:rPr>
              <a:pPr/>
              <a:t>4</a:t>
            </a:fld>
            <a:endParaRPr lang="en-US">
              <a:latin typeface="Arial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we'll learn what operators are later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A9F2B-1CA2-439A-8D65-934FDA10435D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0697-43AB-4F7F-A03B-DE808E619C64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6A5E-7498-4D72-B425-AB1B9CB221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y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0697-43AB-4F7F-A03B-DE808E619C64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6A5E-7498-4D72-B425-AB1B9CB2212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2954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18897C-5E4A-4F2F-AECF-CC21BF3C48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1C36D9-DA66-4BB1-868C-326E57DD57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0697-43AB-4F7F-A03B-DE808E619C64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16A5E-7498-4D72-B425-AB1B9CB2212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r>
              <a:rPr lang="en-US" dirty="0" smtClean="0"/>
              <a:t>Object Oriented Programming</a:t>
            </a:r>
            <a:br>
              <a:rPr lang="en-US" dirty="0" smtClean="0"/>
            </a:br>
            <a:r>
              <a:rPr lang="en-US" dirty="0" smtClean="0"/>
              <a:t>Lecture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Integer Data Types</a:t>
            </a:r>
          </a:p>
        </p:txBody>
      </p:sp>
      <p:graphicFrame>
        <p:nvGraphicFramePr>
          <p:cNvPr id="25660" name="Group 60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798320"/>
        </p:xfrm>
        <a:graphic>
          <a:graphicData uri="http://schemas.openxmlformats.org/drawingml/2006/table">
            <a:tbl>
              <a:tblPr/>
              <a:tblGrid>
                <a:gridCol w="1699591"/>
                <a:gridCol w="6530009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Data Type</a:t>
                      </a:r>
                    </a:p>
                  </a:txBody>
                  <a:tcPr marL="107343" marR="1073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Value Range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byte</a:t>
                      </a:r>
                    </a:p>
                  </a:txBody>
                  <a:tcPr marL="107343" marR="1073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-128 to +127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short</a:t>
                      </a:r>
                    </a:p>
                  </a:txBody>
                  <a:tcPr marL="107343" marR="1073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-32768 to +32767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int</a:t>
                      </a:r>
                    </a:p>
                  </a:txBody>
                  <a:tcPr marL="107343" marR="1073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-2147483648 to +2147483647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long</a:t>
                      </a:r>
                    </a:p>
                  </a:txBody>
                  <a:tcPr marL="107343" marR="1073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-9223372036854775808 to +9223372036854775807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3810000"/>
            <a:ext cx="7010400" cy="2590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/>
              <a:t>There are four data types that can be used to store integers.</a:t>
            </a:r>
          </a:p>
          <a:p>
            <a:pPr eaLnBrk="1" hangingPunct="1"/>
            <a:endParaRPr lang="en-US" sz="800" dirty="0" smtClean="0"/>
          </a:p>
          <a:p>
            <a:pPr eaLnBrk="1" hangingPunct="1"/>
            <a:r>
              <a:rPr lang="en-US" sz="2000" dirty="0" smtClean="0"/>
              <a:t>The one you choose to use depends on the size of the number that we want to store.</a:t>
            </a:r>
          </a:p>
          <a:p>
            <a:pPr eaLnBrk="1" hangingPunct="1"/>
            <a:r>
              <a:rPr lang="en-US" sz="2000" dirty="0" smtClean="0"/>
              <a:t>In this course, we will always use </a:t>
            </a:r>
            <a:r>
              <a:rPr lang="en-US" sz="2000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2000" dirty="0" smtClean="0"/>
              <a:t> when dealing with integers.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605755"/>
            <a:ext cx="5791200" cy="490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447799"/>
            <a:ext cx="5553075" cy="4937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Floating Point Data Types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3914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There are two data types that can be used to store decimal values (real numbers).</a:t>
            </a:r>
          </a:p>
          <a:p>
            <a:pPr eaLnBrk="1" hangingPunct="1">
              <a:lnSpc>
                <a:spcPct val="80000"/>
              </a:lnSpc>
            </a:pPr>
            <a:endParaRPr lang="en-US" sz="1600" dirty="0" smtClean="0"/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The one you choose to use depends on the size of the number that we want to store.</a:t>
            </a:r>
          </a:p>
          <a:p>
            <a:pPr eaLnBrk="1" hangingPunct="1">
              <a:lnSpc>
                <a:spcPct val="80000"/>
              </a:lnSpc>
            </a:pPr>
            <a:endParaRPr lang="en-US" sz="28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float a= 2.3f;</a:t>
            </a:r>
          </a:p>
          <a:p>
            <a:pPr eaLnBrk="1" hangingPunct="1">
              <a:lnSpc>
                <a:spcPct val="80000"/>
              </a:lnSpc>
            </a:pPr>
            <a:endParaRPr lang="en-US" sz="28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Double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Integer Division Example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00200"/>
            <a:ext cx="67818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dirty="0" err="1" smtClean="0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</a:rPr>
              <a:t> = 63;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	 </a:t>
            </a:r>
            <a:r>
              <a:rPr lang="en-US" sz="2400" dirty="0" err="1" smtClean="0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</a:rPr>
              <a:t>j</a:t>
            </a:r>
            <a:r>
              <a:rPr lang="en-US" sz="2400" dirty="0" smtClean="0">
                <a:latin typeface="Courier New" pitchFamily="49" charset="0"/>
              </a:rPr>
              <a:t> = 35;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	 </a:t>
            </a:r>
            <a:r>
              <a:rPr lang="en-US" sz="2400" dirty="0" err="1" smtClean="0">
                <a:latin typeface="Courier New" pitchFamily="49" charset="0"/>
              </a:rPr>
              <a:t>System.out.println</a:t>
            </a:r>
            <a:r>
              <a:rPr lang="en-US" sz="2400" dirty="0" smtClean="0">
                <a:latin typeface="Courier New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</a:rPr>
              <a:t> / j</a:t>
            </a:r>
            <a:r>
              <a:rPr lang="en-US" sz="2400" dirty="0" smtClean="0">
                <a:latin typeface="Courier New" pitchFamily="49" charset="0"/>
              </a:rPr>
              <a:t>);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	 Output: 1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dirty="0" smtClean="0">
                <a:solidFill>
                  <a:srgbClr val="3333FF"/>
                </a:solidFill>
                <a:latin typeface="Courier New" pitchFamily="49" charset="0"/>
              </a:rPr>
              <a:t>double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</a:rPr>
              <a:t>x</a:t>
            </a:r>
            <a:r>
              <a:rPr lang="en-US" sz="2400" dirty="0" smtClean="0">
                <a:latin typeface="Courier New" pitchFamily="49" charset="0"/>
              </a:rPr>
              <a:t> = 63;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	 </a:t>
            </a:r>
            <a:r>
              <a:rPr lang="en-US" sz="2400" dirty="0" smtClean="0">
                <a:solidFill>
                  <a:srgbClr val="3333FF"/>
                </a:solidFill>
                <a:latin typeface="Courier New" pitchFamily="49" charset="0"/>
              </a:rPr>
              <a:t>double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</a:rPr>
              <a:t>y</a:t>
            </a:r>
            <a:r>
              <a:rPr lang="en-US" sz="2400" dirty="0" smtClean="0">
                <a:latin typeface="Courier New" pitchFamily="49" charset="0"/>
              </a:rPr>
              <a:t> = 35;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 	 </a:t>
            </a:r>
            <a:r>
              <a:rPr lang="en-US" sz="2400" dirty="0" err="1" smtClean="0">
                <a:latin typeface="Courier New" pitchFamily="49" charset="0"/>
              </a:rPr>
              <a:t>System.out.println</a:t>
            </a:r>
            <a:r>
              <a:rPr lang="en-US" sz="2400" dirty="0" smtClean="0">
                <a:latin typeface="Courier New" pitchFamily="49" charset="0"/>
              </a:rPr>
              <a:t>(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</a:rPr>
              <a:t>x / y</a:t>
            </a:r>
            <a:r>
              <a:rPr lang="en-US" sz="2400" dirty="0" smtClean="0">
                <a:latin typeface="Courier New" pitchFamily="49" charset="0"/>
              </a:rPr>
              <a:t>);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	 </a:t>
            </a:r>
            <a:r>
              <a:rPr lang="en-US" sz="2400" dirty="0" err="1" smtClean="0">
                <a:latin typeface="Courier New" pitchFamily="49" charset="0"/>
              </a:rPr>
              <a:t>Ouput</a:t>
            </a:r>
            <a:r>
              <a:rPr lang="en-US" sz="2400" dirty="0" smtClean="0">
                <a:latin typeface="Courier New" pitchFamily="49" charset="0"/>
              </a:rPr>
              <a:t>: 1.8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The result of integer division is just the integer part of the quotient!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Boolean Data Type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874838"/>
            <a:ext cx="7010400" cy="3916362"/>
          </a:xfrm>
        </p:spPr>
        <p:txBody>
          <a:bodyPr/>
          <a:lstStyle/>
          <a:p>
            <a:pPr eaLnBrk="1" hangingPunct="1"/>
            <a:r>
              <a:rPr lang="en-US" dirty="0" smtClean="0"/>
              <a:t>Boolean is a data type that can be used in situations where there are two options, either </a:t>
            </a:r>
            <a:r>
              <a:rPr lang="en-US" b="1" dirty="0" smtClean="0">
                <a:latin typeface="Courier New" pitchFamily="49" charset="0"/>
              </a:rPr>
              <a:t>true</a:t>
            </a:r>
            <a:r>
              <a:rPr lang="en-US" dirty="0" smtClean="0"/>
              <a:t> or </a:t>
            </a:r>
            <a:r>
              <a:rPr lang="en-US" b="1" dirty="0" smtClean="0">
                <a:latin typeface="Courier New" pitchFamily="49" charset="0"/>
              </a:rPr>
              <a:t>false</a:t>
            </a:r>
            <a:r>
              <a:rPr lang="en-US" dirty="0" smtClean="0"/>
              <a:t>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 Example:</a:t>
            </a:r>
          </a:p>
          <a:p>
            <a:pPr lvl="1" eaLnBrk="1" hangingPunct="1">
              <a:buFontTx/>
              <a:buNone/>
            </a:pPr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</a:rPr>
              <a:t>boolean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Hungry</a:t>
            </a:r>
            <a:r>
              <a:rPr lang="en-US" dirty="0" smtClean="0">
                <a:latin typeface="Courier New" pitchFamily="49" charset="0"/>
              </a:rPr>
              <a:t> = true;</a:t>
            </a:r>
          </a:p>
          <a:p>
            <a:pPr lvl="1" eaLnBrk="1" hangingPunct="1">
              <a:buFontTx/>
              <a:buNone/>
            </a:pPr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</a:rPr>
              <a:t>boolean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</a:rPr>
              <a:t>fileOpen</a:t>
            </a:r>
            <a:r>
              <a:rPr lang="en-US" dirty="0" smtClean="0">
                <a:latin typeface="Courier New" pitchFamily="49" charset="0"/>
              </a:rPr>
              <a:t> = false;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Character Data Types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696200" cy="5029200"/>
          </a:xfrm>
        </p:spPr>
        <p:txBody>
          <a:bodyPr/>
          <a:lstStyle/>
          <a:p>
            <a:pPr eaLnBrk="1" hangingPunct="1"/>
            <a:r>
              <a:rPr lang="en-US" sz="2800" smtClean="0"/>
              <a:t>Character is a data type that can be used to store a </a:t>
            </a:r>
            <a:r>
              <a:rPr lang="en-US" sz="2800" u="sng" smtClean="0"/>
              <a:t>single</a:t>
            </a:r>
            <a:r>
              <a:rPr lang="en-US" sz="2800" smtClean="0"/>
              <a:t> characters such as a letter, number, punctuation mark, or other symbol.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Example:</a:t>
            </a:r>
          </a:p>
          <a:p>
            <a:pPr lvl="1" eaLnBrk="1" hangingPunct="1"/>
            <a:r>
              <a:rPr lang="en-US" sz="2400" smtClean="0">
                <a:solidFill>
                  <a:srgbClr val="0000FF"/>
                </a:solidFill>
                <a:latin typeface="Courier New" pitchFamily="49" charset="0"/>
              </a:rPr>
              <a:t>char</a:t>
            </a:r>
            <a:r>
              <a:rPr lang="en-US" sz="2400" smtClean="0">
                <a:latin typeface="Courier New" pitchFamily="49" charset="0"/>
              </a:rPr>
              <a:t> </a:t>
            </a:r>
            <a:r>
              <a:rPr lang="en-US" sz="2400" smtClean="0">
                <a:solidFill>
                  <a:srgbClr val="FF0000"/>
                </a:solidFill>
                <a:latin typeface="Courier New" pitchFamily="49" charset="0"/>
              </a:rPr>
              <a:t>firstLetterOfName</a:t>
            </a:r>
            <a:r>
              <a:rPr lang="en-US" sz="2400" smtClean="0">
                <a:latin typeface="Courier New" pitchFamily="49" charset="0"/>
              </a:rPr>
              <a:t> = 'e' ;</a:t>
            </a:r>
          </a:p>
          <a:p>
            <a:pPr lvl="1" eaLnBrk="1" hangingPunct="1"/>
            <a:r>
              <a:rPr lang="en-US" sz="2400" smtClean="0">
                <a:solidFill>
                  <a:srgbClr val="0000FF"/>
                </a:solidFill>
                <a:latin typeface="Courier New" pitchFamily="49" charset="0"/>
              </a:rPr>
              <a:t>char</a:t>
            </a:r>
            <a:r>
              <a:rPr lang="en-US" sz="2400" smtClean="0">
                <a:latin typeface="Courier New" pitchFamily="49" charset="0"/>
              </a:rPr>
              <a:t> </a:t>
            </a:r>
            <a:r>
              <a:rPr lang="en-US" sz="2400" smtClean="0">
                <a:solidFill>
                  <a:srgbClr val="FF0000"/>
                </a:solidFill>
                <a:latin typeface="Courier New" pitchFamily="49" charset="0"/>
              </a:rPr>
              <a:t>myQuestion</a:t>
            </a:r>
            <a:r>
              <a:rPr lang="en-US" sz="2400" smtClean="0">
                <a:latin typeface="Courier New" pitchFamily="49" charset="0"/>
              </a:rPr>
              <a:t> = '?' ; </a:t>
            </a:r>
          </a:p>
          <a:p>
            <a:pPr lvl="1" eaLnBrk="1" hangingPunct="1"/>
            <a:endParaRPr lang="en-US" sz="2400" smtClean="0">
              <a:latin typeface="Courier New" pitchFamily="49" charset="0"/>
            </a:endParaRPr>
          </a:p>
          <a:p>
            <a:pPr eaLnBrk="1" hangingPunct="1"/>
            <a:r>
              <a:rPr lang="en-US" sz="2800" smtClean="0"/>
              <a:t>Note that you need to use singular quotation marks when assigning </a:t>
            </a:r>
            <a:r>
              <a:rPr lang="en-US" sz="2800" smtClean="0">
                <a:solidFill>
                  <a:srgbClr val="0000FF"/>
                </a:solidFill>
                <a:latin typeface="Courier New" pitchFamily="49" charset="0"/>
              </a:rPr>
              <a:t>char</a:t>
            </a:r>
            <a:r>
              <a:rPr lang="en-US" sz="2800" smtClean="0"/>
              <a:t> data types.</a:t>
            </a:r>
            <a:endParaRPr lang="en-US" sz="280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 to Strings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0772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Strings consist of a series of characters inside double quotation marks.</a:t>
            </a:r>
          </a:p>
          <a:p>
            <a:pPr eaLnBrk="1" hangingPunct="1">
              <a:lnSpc>
                <a:spcPct val="90000"/>
              </a:lnSpc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Examples statements assign </a:t>
            </a:r>
            <a:r>
              <a:rPr lang="en-US" sz="2800" dirty="0" smtClean="0">
                <a:latin typeface="Courier New" pitchFamily="49" charset="0"/>
              </a:rPr>
              <a:t>String</a:t>
            </a:r>
            <a:r>
              <a:rPr lang="en-US" sz="2800" dirty="0" smtClean="0"/>
              <a:t> variables: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</a:rPr>
              <a:t>String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</a:rPr>
              <a:t>Author</a:t>
            </a:r>
            <a:r>
              <a:rPr lang="en-US" sz="2400" dirty="0" smtClean="0">
                <a:latin typeface="Courier New" pitchFamily="49" charset="0"/>
              </a:rPr>
              <a:t> = “</a:t>
            </a:r>
            <a:r>
              <a:rPr lang="en-US" sz="2400" dirty="0" err="1" smtClean="0">
                <a:latin typeface="Courier New" pitchFamily="49" charset="0"/>
              </a:rPr>
              <a:t>abc</a:t>
            </a:r>
            <a:r>
              <a:rPr lang="en-US" sz="2400" dirty="0" smtClean="0">
                <a:latin typeface="Courier New" pitchFamily="49" charset="0"/>
              </a:rPr>
              <a:t>";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</a:rPr>
              <a:t>String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</a:rPr>
              <a:t>password</a:t>
            </a:r>
            <a:r>
              <a:rPr lang="en-US" sz="2400" dirty="0" smtClean="0">
                <a:latin typeface="Courier New" pitchFamily="49" charset="0"/>
              </a:rPr>
              <a:t> = “123";</a:t>
            </a:r>
          </a:p>
          <a:p>
            <a:pPr lvl="1" eaLnBrk="1" hangingPunct="1">
              <a:lnSpc>
                <a:spcPct val="90000"/>
              </a:lnSpc>
            </a:pPr>
            <a:endParaRPr lang="en-US" sz="18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Reserved Words</a:t>
            </a:r>
            <a:endParaRPr lang="en-US" dirty="0"/>
          </a:p>
        </p:txBody>
      </p:sp>
      <p:graphicFrame>
        <p:nvGraphicFramePr>
          <p:cNvPr id="10416" name="Group 176"/>
          <p:cNvGraphicFramePr>
            <a:graphicFrameLocks noGrp="1"/>
          </p:cNvGraphicFramePr>
          <p:nvPr>
            <p:ph idx="1"/>
          </p:nvPr>
        </p:nvGraphicFramePr>
        <p:xfrm>
          <a:off x="457200" y="2362200"/>
          <a:ext cx="8229600" cy="3657600"/>
        </p:xfrm>
        <a:graphic>
          <a:graphicData uri="http://schemas.openxmlformats.org/drawingml/2006/table">
            <a:tbl>
              <a:tblPr/>
              <a:tblGrid>
                <a:gridCol w="1905000"/>
                <a:gridCol w="1417638"/>
                <a:gridCol w="1658937"/>
                <a:gridCol w="1660525"/>
                <a:gridCol w="1587500"/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abstract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assert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boolean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break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case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catch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const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continue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default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double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extends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final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finally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float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goto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implements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import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instanceof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interface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native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new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package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private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protected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public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return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short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static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strictfp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super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switch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synchronized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this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throw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throws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transient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void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violate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while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QUIZ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eaLnBrk="1" hangingPunct="1"/>
            <a:r>
              <a:rPr lang="en-US" dirty="0" smtClean="0"/>
              <a:t>Which of the following are valid variable names?</a:t>
            </a:r>
          </a:p>
          <a:p>
            <a:pPr eaLnBrk="1" hangingPunct="1"/>
            <a:endParaRPr lang="en-US" sz="1000" dirty="0" smtClean="0"/>
          </a:p>
          <a:p>
            <a:pPr marL="457200" indent="-457200" eaLnBrk="1" hangingPunct="1">
              <a:spcBef>
                <a:spcPct val="0"/>
              </a:spcBef>
              <a:buFont typeface="+mj-lt"/>
              <a:buAutoNum type="arabicPeriod"/>
            </a:pPr>
            <a:r>
              <a:rPr lang="en-US" sz="2000" dirty="0" smtClean="0"/>
              <a:t>	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</a:rPr>
              <a:t>$amount</a:t>
            </a:r>
            <a:endParaRPr lang="en-US" sz="20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marL="457200" indent="-457200">
              <a:spcBef>
                <a:spcPct val="0"/>
              </a:spcBef>
              <a:buFont typeface="+mj-lt"/>
              <a:buAutoNum type="arabicPeriod"/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</a:rPr>
              <a:t>String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</a:rPr>
              <a:t>$amount</a:t>
            </a:r>
            <a:endParaRPr lang="en-US" sz="20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marL="457200" indent="-457200">
              <a:spcBef>
                <a:spcPct val="0"/>
              </a:spcBef>
              <a:buFont typeface="+mj-lt"/>
              <a:buAutoNum type="arabicPeriod"/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</a:rPr>
              <a:t>salary</a:t>
            </a:r>
            <a:endParaRPr lang="en-US" sz="20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marL="457200" indent="-457200" eaLnBrk="1" hangingPunct="1">
              <a:spcBef>
                <a:spcPct val="0"/>
              </a:spcBef>
              <a:buFont typeface="+mj-lt"/>
              <a:buAutoNum type="arabicPeriod"/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</a:rPr>
              <a:t>String _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</a:rPr>
              <a:t>salary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</a:rPr>
              <a:t>  </a:t>
            </a:r>
            <a:endParaRPr lang="en-US" sz="20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a Variable?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077200" cy="3352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b="1" dirty="0" smtClean="0"/>
              <a:t>Variables</a:t>
            </a:r>
            <a:r>
              <a:rPr lang="en-US" sz="2400" dirty="0" smtClean="0"/>
              <a:t> are places where information can be stored while a program is running.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Their values can be changed at any point over the course of a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Creating Variables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34290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To create a variable, </a:t>
            </a:r>
            <a:r>
              <a:rPr lang="en-US" sz="2400" b="1" dirty="0" smtClean="0"/>
              <a:t>declare</a:t>
            </a:r>
            <a:r>
              <a:rPr lang="en-US" sz="2400" dirty="0" smtClean="0"/>
              <a:t> its name and the type of information that it will store.</a:t>
            </a:r>
          </a:p>
          <a:p>
            <a:pPr eaLnBrk="1" hangingPunct="1"/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0000FF"/>
                </a:solidFill>
              </a:rPr>
              <a:t>type</a:t>
            </a:r>
            <a:r>
              <a:rPr lang="en-US" sz="2400" dirty="0" smtClean="0"/>
              <a:t> is listed first, followed by the </a:t>
            </a:r>
            <a:r>
              <a:rPr lang="en-US" sz="2400" dirty="0" smtClean="0">
                <a:solidFill>
                  <a:srgbClr val="FF0000"/>
                </a:solidFill>
              </a:rPr>
              <a:t>name</a:t>
            </a:r>
            <a:r>
              <a:rPr lang="en-US" sz="2400" dirty="0" smtClean="0"/>
              <a:t>.</a:t>
            </a:r>
          </a:p>
          <a:p>
            <a:pPr eaLnBrk="1" hangingPunct="1"/>
            <a:r>
              <a:rPr lang="en-US" sz="2400" dirty="0" smtClean="0"/>
              <a:t>Example: a variable that stores an integer representing the highest score on an exam could be declared as follows:</a:t>
            </a:r>
          </a:p>
          <a:p>
            <a:pPr eaLnBrk="1" hangingPunct="1"/>
            <a:endParaRPr lang="en-US" sz="1000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			      </a:t>
            </a:r>
            <a:r>
              <a:rPr lang="en-US" sz="2000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 	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</a:rPr>
              <a:t>highScore</a:t>
            </a:r>
            <a:r>
              <a:rPr lang="en-US" sz="2000" dirty="0" smtClean="0"/>
              <a:t> ;</a:t>
            </a:r>
            <a:br>
              <a:rPr lang="en-US" sz="2000" dirty="0" smtClean="0"/>
            </a:br>
            <a:r>
              <a:rPr lang="en-US" sz="2000" dirty="0" smtClean="0"/>
              <a:t>			</a:t>
            </a:r>
            <a:br>
              <a:rPr lang="en-US" sz="2000" dirty="0" smtClean="0"/>
            </a:br>
            <a:r>
              <a:rPr lang="en-US" sz="2000" dirty="0" smtClean="0"/>
              <a:t>		      </a:t>
            </a:r>
            <a:r>
              <a:rPr lang="en-US" sz="2000" dirty="0" smtClean="0">
                <a:solidFill>
                  <a:srgbClr val="0000FF"/>
                </a:solidFill>
              </a:rPr>
              <a:t>type </a:t>
            </a:r>
            <a:r>
              <a:rPr lang="en-US" sz="2000" dirty="0" smtClean="0"/>
              <a:t>        </a:t>
            </a:r>
            <a:r>
              <a:rPr lang="en-US" sz="2000" dirty="0" smtClean="0">
                <a:solidFill>
                  <a:srgbClr val="FF0000"/>
                </a:solidFill>
              </a:rPr>
              <a:t>name</a:t>
            </a:r>
            <a:endParaRPr lang="en-US" dirty="0" smtClean="0">
              <a:solidFill>
                <a:srgbClr val="FF0000"/>
              </a:solidFill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438400" y="4800600"/>
            <a:ext cx="1828800" cy="457200"/>
            <a:chOff x="2016" y="3312"/>
            <a:chExt cx="1344" cy="288"/>
          </a:xfrm>
        </p:grpSpPr>
        <p:sp>
          <p:nvSpPr>
            <p:cNvPr id="4101" name="AutoShape 4"/>
            <p:cNvSpPr>
              <a:spLocks/>
            </p:cNvSpPr>
            <p:nvPr/>
          </p:nvSpPr>
          <p:spPr bwMode="auto">
            <a:xfrm rot="5400000">
              <a:off x="2112" y="3216"/>
              <a:ext cx="240" cy="432"/>
            </a:xfrm>
            <a:prstGeom prst="rightBrace">
              <a:avLst>
                <a:gd name="adj1" fmla="val 15000"/>
                <a:gd name="adj2" fmla="val 4768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" name="AutoShape 5"/>
            <p:cNvSpPr>
              <a:spLocks/>
            </p:cNvSpPr>
            <p:nvPr/>
          </p:nvSpPr>
          <p:spPr bwMode="auto">
            <a:xfrm rot="5400000">
              <a:off x="2856" y="3096"/>
              <a:ext cx="288" cy="720"/>
            </a:xfrm>
            <a:prstGeom prst="rightBrace">
              <a:avLst>
                <a:gd name="adj1" fmla="val 4027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304800" y="5257800"/>
            <a:ext cx="8534400" cy="1215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  Now you have the variable (</a:t>
            </a:r>
            <a:r>
              <a:rPr lang="en-US" dirty="0" err="1" smtClean="0"/>
              <a:t>highScore</a:t>
            </a:r>
            <a:r>
              <a:rPr lang="en-US" dirty="0" smtClean="0"/>
              <a:t>), you will want to assign a value to it.</a:t>
            </a:r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  Example: the highest score in the class exam is 98.</a:t>
            </a:r>
          </a:p>
          <a:p>
            <a:endParaRPr lang="en-US" sz="500" dirty="0" smtClean="0"/>
          </a:p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       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</a:rPr>
              <a:t>highScore</a:t>
            </a:r>
            <a:r>
              <a:rPr lang="en-US" dirty="0" smtClean="0">
                <a:latin typeface="Courier New" pitchFamily="49" charset="0"/>
              </a:rPr>
              <a:t> = 98;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44563"/>
          </a:xfrm>
        </p:spPr>
        <p:txBody>
          <a:bodyPr/>
          <a:lstStyle/>
          <a:p>
            <a:pPr eaLnBrk="1" hangingPunct="1"/>
            <a:r>
              <a:rPr lang="en-US" smtClean="0"/>
              <a:t>Naming Variables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495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The name that you choose for a variable is called an </a:t>
            </a:r>
            <a:r>
              <a:rPr lang="en-US" sz="2000" b="1" dirty="0" smtClean="0"/>
              <a:t>identifier</a:t>
            </a:r>
            <a:r>
              <a:rPr lang="en-US" sz="2000" dirty="0" smtClean="0"/>
              <a:t>.  In Java, an </a:t>
            </a:r>
            <a:r>
              <a:rPr lang="en-US" sz="2000" b="1" dirty="0" smtClean="0"/>
              <a:t>identifier</a:t>
            </a:r>
            <a:r>
              <a:rPr lang="en-US" sz="2000" dirty="0" smtClean="0"/>
              <a:t> can be of any length, but must start with:</a:t>
            </a:r>
          </a:p>
          <a:p>
            <a:pPr eaLnBrk="1" hangingPunct="1">
              <a:lnSpc>
                <a:spcPct val="80000"/>
              </a:lnSpc>
            </a:pPr>
            <a:endParaRPr lang="en-US" sz="700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                a letter (a – z),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                a dollar sign ($),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                or, an underscore ( _ ).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In addition, there are certain </a:t>
            </a:r>
            <a:r>
              <a:rPr lang="en-US" sz="2000" b="1" dirty="0" smtClean="0"/>
              <a:t>keywords</a:t>
            </a:r>
            <a:r>
              <a:rPr lang="en-US" sz="2000" dirty="0" smtClean="0"/>
              <a:t> reserved (e.g., "class") in the Java language which can </a:t>
            </a:r>
            <a:r>
              <a:rPr lang="en-US" sz="2000" i="1" dirty="0" smtClean="0"/>
              <a:t>never</a:t>
            </a:r>
            <a:r>
              <a:rPr lang="en-US" sz="2000" dirty="0" smtClean="0"/>
              <a:t> be used as identifiers.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43735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Java is a </a:t>
            </a:r>
            <a:r>
              <a:rPr lang="en-US" sz="2400" b="1" dirty="0" smtClean="0"/>
              <a:t>case-sensitive</a:t>
            </a:r>
            <a:r>
              <a:rPr lang="en-US" sz="2400" dirty="0" smtClean="0"/>
              <a:t> language – the capitalization of letters in identifiers matters. </a:t>
            </a:r>
            <a:br>
              <a:rPr lang="en-US" sz="2400" dirty="0" smtClean="0"/>
            </a:br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</a:rPr>
              <a:t>rose</a:t>
            </a:r>
            <a:r>
              <a:rPr lang="en-US" sz="2400" dirty="0" smtClean="0"/>
              <a:t> is not a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</a:rPr>
              <a:t>Rose</a:t>
            </a:r>
            <a:r>
              <a:rPr lang="en-US" sz="2400" dirty="0" smtClean="0"/>
              <a:t> is not a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</a:rPr>
              <a:t>ROSE</a:t>
            </a:r>
            <a:br>
              <a:rPr lang="en-US" sz="2400" dirty="0" smtClean="0">
                <a:solidFill>
                  <a:srgbClr val="FF0000"/>
                </a:solidFill>
                <a:latin typeface="Courier New" pitchFamily="49" charset="0"/>
              </a:rPr>
            </a:br>
            <a:endParaRPr lang="en-US" sz="24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/>
            <a:r>
              <a:rPr lang="en-US" sz="2400" dirty="0" smtClean="0"/>
              <a:t>It is good practice to select variable names that give a good indication of the sort of data they hold</a:t>
            </a:r>
          </a:p>
          <a:p>
            <a:pPr lvl="1" eaLnBrk="1" hangingPunct="1"/>
            <a:r>
              <a:rPr lang="en-US" sz="2000" dirty="0" smtClean="0"/>
              <a:t>For example, if you want to record the size of a video, </a:t>
            </a:r>
            <a:r>
              <a:rPr lang="en-US" sz="2000" dirty="0" err="1" smtClean="0">
                <a:latin typeface="Courier New" pitchFamily="49" charset="0"/>
              </a:rPr>
              <a:t>videSize</a:t>
            </a:r>
            <a:r>
              <a:rPr lang="en-US" sz="2000" dirty="0" smtClean="0"/>
              <a:t> is a good choice for a name whereas </a:t>
            </a:r>
            <a:r>
              <a:rPr lang="en-US" sz="2000" dirty="0" err="1" smtClean="0">
                <a:latin typeface="Courier New" pitchFamily="49" charset="0"/>
              </a:rPr>
              <a:t>qqq</a:t>
            </a:r>
            <a:r>
              <a:rPr lang="en-US" sz="2000" dirty="0" smtClean="0"/>
              <a:t> would be a bad choice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2590800" y="344269"/>
            <a:ext cx="396506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dirty="0"/>
              <a:t>Naming (Continued)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/>
          </a:bodyPr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z="2000" dirty="0" smtClean="0"/>
              <a:t>When naming a variable, the following convention is commonly used:</a:t>
            </a:r>
            <a:br>
              <a:rPr lang="en-US" sz="2000" dirty="0" smtClean="0"/>
            </a:br>
            <a:endParaRPr lang="en-US" sz="2000" dirty="0" smtClean="0"/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1800" dirty="0" smtClean="0"/>
              <a:t>The first letter of a variable name is lowercase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1800" dirty="0" smtClean="0"/>
              <a:t>Each successive word in the variable name begins with a capital letter 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1800" dirty="0" smtClean="0"/>
              <a:t>All other letters are lowercase</a:t>
            </a:r>
            <a:br>
              <a:rPr lang="en-US" sz="1800" dirty="0" smtClean="0"/>
            </a:br>
            <a:endParaRPr lang="en-US" sz="1800" dirty="0" smtClean="0"/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000" dirty="0" smtClean="0"/>
              <a:t>Here are some examples: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</a:rPr>
              <a:t>pageCount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</a:rPr>
              <a:t/>
            </a:r>
            <a:br>
              <a:rPr lang="en-US" sz="2000" dirty="0" smtClean="0">
                <a:solidFill>
                  <a:srgbClr val="FF0000"/>
                </a:solidFill>
                <a:latin typeface="Courier New" pitchFamily="49" charset="0"/>
              </a:rPr>
            </a:b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</a:rPr>
              <a:t>loadFile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</a:rPr>
              <a:t/>
            </a:r>
            <a:br>
              <a:rPr lang="en-US" sz="2000" dirty="0" smtClean="0">
                <a:solidFill>
                  <a:srgbClr val="FF0000"/>
                </a:solidFill>
                <a:latin typeface="Courier New" pitchFamily="49" charset="0"/>
              </a:rPr>
            </a:b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</a:rPr>
              <a:t>anyString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</a:rPr>
              <a:t/>
            </a:r>
            <a:br>
              <a:rPr lang="en-US" sz="2000" dirty="0" smtClean="0">
                <a:solidFill>
                  <a:srgbClr val="FF0000"/>
                </a:solidFill>
                <a:latin typeface="Courier New" pitchFamily="49" charset="0"/>
              </a:rPr>
            </a:b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</a:rPr>
              <a:t>threeWordVariable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590800" y="344269"/>
            <a:ext cx="396506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dirty="0"/>
              <a:t>Naming (Continued)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Statements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29600" cy="5029200"/>
          </a:xfrm>
        </p:spPr>
        <p:txBody>
          <a:bodyPr/>
          <a:lstStyle/>
          <a:p>
            <a:pPr eaLnBrk="1" hangingPunct="1"/>
            <a:r>
              <a:rPr lang="en-US" smtClean="0"/>
              <a:t>A </a:t>
            </a:r>
            <a:r>
              <a:rPr lang="en-US" b="1" smtClean="0"/>
              <a:t>statement</a:t>
            </a:r>
            <a:r>
              <a:rPr lang="en-US" smtClean="0"/>
              <a:t> is a command that causes something to happen.</a:t>
            </a:r>
          </a:p>
          <a:p>
            <a:pPr eaLnBrk="1" hangingPunct="1"/>
            <a:endParaRPr lang="en-US" sz="1000" smtClean="0"/>
          </a:p>
          <a:p>
            <a:pPr eaLnBrk="1" hangingPunct="1"/>
            <a:r>
              <a:rPr lang="en-US" smtClean="0"/>
              <a:t>All statements in Java are separated by semicolons ;</a:t>
            </a:r>
          </a:p>
          <a:p>
            <a:pPr eaLnBrk="1" hangingPunct="1"/>
            <a:endParaRPr lang="en-US" sz="1000" smtClean="0"/>
          </a:p>
          <a:p>
            <a:pPr eaLnBrk="1" hangingPunct="1"/>
            <a:r>
              <a:rPr lang="en-US" smtClean="0"/>
              <a:t>Example: 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2800" smtClean="0">
                <a:solidFill>
                  <a:srgbClr val="FF0000"/>
                </a:solidFill>
                <a:latin typeface="Courier New" pitchFamily="49" charset="0"/>
              </a:rPr>
              <a:t>System.out.println(“Hello, World”);</a:t>
            </a:r>
          </a:p>
          <a:p>
            <a:pPr eaLnBrk="1" hangingPunct="1">
              <a:buFontTx/>
              <a:buNone/>
            </a:pPr>
            <a:endParaRPr lang="en-US" sz="1000" smtClean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/>
            <a:r>
              <a:rPr lang="en-US" smtClean="0"/>
              <a:t>You have already used statements to create a variable and assign it a value.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Variables and Statements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648200"/>
          </a:xfrm>
        </p:spPr>
        <p:txBody>
          <a:bodyPr/>
          <a:lstStyle/>
          <a:p>
            <a:pPr eaLnBrk="1" hangingPunct="1"/>
            <a:r>
              <a:rPr lang="en-US" smtClean="0"/>
              <a:t>One way is to </a:t>
            </a:r>
            <a:r>
              <a:rPr lang="en-US" b="1" smtClean="0"/>
              <a:t>declare</a:t>
            </a:r>
            <a:r>
              <a:rPr lang="en-US" smtClean="0"/>
              <a:t> a variable and then </a:t>
            </a:r>
            <a:r>
              <a:rPr lang="en-US" b="1" smtClean="0"/>
              <a:t>assign</a:t>
            </a:r>
            <a:r>
              <a:rPr lang="en-US" smtClean="0"/>
              <a:t> a value to it with two statements:</a:t>
            </a:r>
          </a:p>
          <a:p>
            <a:pPr eaLnBrk="1" hangingPunct="1">
              <a:buFontTx/>
              <a:buNone/>
            </a:pPr>
            <a:r>
              <a:rPr lang="en-US" sz="2800" smtClean="0">
                <a:solidFill>
                  <a:srgbClr val="0000FF"/>
                </a:solidFill>
                <a:latin typeface="Courier New" pitchFamily="49" charset="0"/>
              </a:rPr>
              <a:t>		int</a:t>
            </a:r>
            <a:r>
              <a:rPr lang="en-US" sz="2800" smtClean="0">
                <a:latin typeface="Courier New" pitchFamily="49" charset="0"/>
              </a:rPr>
              <a:t> </a:t>
            </a:r>
            <a:r>
              <a:rPr lang="en-US" sz="2800" smtClean="0">
                <a:solidFill>
                  <a:srgbClr val="FF0000"/>
                </a:solidFill>
                <a:latin typeface="Courier New" pitchFamily="49" charset="0"/>
              </a:rPr>
              <a:t>e</a:t>
            </a:r>
            <a:r>
              <a:rPr lang="en-US" sz="2800" smtClean="0">
                <a:latin typeface="Courier New" pitchFamily="49" charset="0"/>
              </a:rPr>
              <a:t>;</a:t>
            </a:r>
            <a:r>
              <a:rPr lang="en-US" smtClean="0">
                <a:latin typeface="Courier New" pitchFamily="49" charset="0"/>
              </a:rPr>
              <a:t> </a:t>
            </a:r>
            <a:r>
              <a:rPr lang="en-US" sz="2000" smtClean="0">
                <a:latin typeface="Courier New" pitchFamily="49" charset="0"/>
              </a:rPr>
              <a:t>// declaring a variable</a:t>
            </a:r>
            <a:br>
              <a:rPr lang="en-US" sz="2000" smtClean="0">
                <a:latin typeface="Courier New" pitchFamily="49" charset="0"/>
              </a:rPr>
            </a:br>
            <a:r>
              <a:rPr lang="en-US" sz="2000" smtClean="0">
                <a:latin typeface="Courier New" pitchFamily="49" charset="0"/>
              </a:rPr>
              <a:t>    </a:t>
            </a:r>
            <a:r>
              <a:rPr lang="en-US" sz="2800" smtClean="0">
                <a:solidFill>
                  <a:srgbClr val="FF0000"/>
                </a:solidFill>
                <a:latin typeface="Courier New" pitchFamily="49" charset="0"/>
              </a:rPr>
              <a:t>e</a:t>
            </a:r>
            <a:r>
              <a:rPr lang="en-US" sz="2800" smtClean="0">
                <a:latin typeface="Courier New" pitchFamily="49" charset="0"/>
              </a:rPr>
              <a:t> = 5;</a:t>
            </a:r>
            <a:r>
              <a:rPr lang="en-US" smtClean="0">
                <a:latin typeface="Courier New" pitchFamily="49" charset="0"/>
              </a:rPr>
              <a:t> </a:t>
            </a:r>
            <a:r>
              <a:rPr lang="en-US" sz="2000" smtClean="0">
                <a:latin typeface="Courier New" pitchFamily="49" charset="0"/>
              </a:rPr>
              <a:t>// assigning a value to a variable</a:t>
            </a:r>
          </a:p>
          <a:p>
            <a:pPr eaLnBrk="1" hangingPunct="1"/>
            <a:endParaRPr lang="en-US" smtClean="0">
              <a:latin typeface="Courier New" pitchFamily="49" charset="0"/>
            </a:endParaRPr>
          </a:p>
          <a:p>
            <a:pPr eaLnBrk="1" hangingPunct="1"/>
            <a:r>
              <a:rPr lang="en-US" smtClean="0"/>
              <a:t>Another way is to write a single </a:t>
            </a:r>
            <a:r>
              <a:rPr lang="en-US" b="1" smtClean="0"/>
              <a:t>initialization</a:t>
            </a:r>
            <a:r>
              <a:rPr lang="en-US" smtClean="0"/>
              <a:t> statement:</a:t>
            </a:r>
          </a:p>
          <a:p>
            <a:pPr eaLnBrk="1" hangingPunct="1">
              <a:buFontTx/>
              <a:buNone/>
            </a:pPr>
            <a:r>
              <a:rPr lang="en-US" sz="2800" smtClean="0">
                <a:solidFill>
                  <a:srgbClr val="0000FF"/>
                </a:solidFill>
                <a:latin typeface="Courier New" pitchFamily="49" charset="0"/>
              </a:rPr>
              <a:t>		int</a:t>
            </a:r>
            <a:r>
              <a:rPr lang="en-US" sz="2800" smtClean="0">
                <a:latin typeface="Courier New" pitchFamily="49" charset="0"/>
              </a:rPr>
              <a:t> </a:t>
            </a:r>
            <a:r>
              <a:rPr lang="en-US" sz="2800" smtClean="0">
                <a:solidFill>
                  <a:srgbClr val="FF0000"/>
                </a:solidFill>
                <a:latin typeface="Courier New" pitchFamily="49" charset="0"/>
              </a:rPr>
              <a:t>e</a:t>
            </a:r>
            <a:r>
              <a:rPr lang="en-US" sz="2800" smtClean="0">
                <a:latin typeface="Courier New" pitchFamily="49" charset="0"/>
              </a:rPr>
              <a:t> = 5;</a:t>
            </a:r>
            <a:r>
              <a:rPr lang="en-US" smtClean="0">
                <a:latin typeface="Courier New" pitchFamily="49" charset="0"/>
              </a:rPr>
              <a:t> </a:t>
            </a:r>
            <a:r>
              <a:rPr lang="en-US" sz="2000" smtClean="0">
                <a:latin typeface="Courier New" pitchFamily="49" charset="0"/>
              </a:rPr>
              <a:t>// declaring AND assigning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Primitive Data Types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There are eight built-in (primitive) </a:t>
            </a:r>
            <a:r>
              <a:rPr lang="en-US" dirty="0" smtClean="0">
                <a:solidFill>
                  <a:srgbClr val="0000FF"/>
                </a:solidFill>
              </a:rPr>
              <a:t>data types</a:t>
            </a:r>
            <a:r>
              <a:rPr lang="en-US" dirty="0" smtClean="0"/>
              <a:t> in the Java language</a:t>
            </a:r>
            <a:br>
              <a:rPr lang="en-US" dirty="0" smtClean="0"/>
            </a:b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 4 integer types (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</a:rPr>
              <a:t>byte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</a:rPr>
              <a:t>short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US" dirty="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 2 floating point types (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</a:rPr>
              <a:t>double</a:t>
            </a:r>
            <a:r>
              <a:rPr lang="en-US" dirty="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 Boolean (</a:t>
            </a:r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</a:rPr>
              <a:t>boolean</a:t>
            </a:r>
            <a:r>
              <a:rPr lang="en-US" dirty="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 Character (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</a:rPr>
              <a:t>char</a:t>
            </a:r>
            <a:r>
              <a:rPr lang="en-US" dirty="0" smtClean="0"/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2823</TotalTime>
  <Words>630</Words>
  <Application>Microsoft Office PowerPoint</Application>
  <PresentationFormat>On-screen Show (4:3)</PresentationFormat>
  <Paragraphs>177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Object Oriented Programming Lecture 2</vt:lpstr>
      <vt:lpstr>What is a Variable?</vt:lpstr>
      <vt:lpstr>Creating Variables</vt:lpstr>
      <vt:lpstr>Naming Variables</vt:lpstr>
      <vt:lpstr>Slide 5</vt:lpstr>
      <vt:lpstr>Slide 6</vt:lpstr>
      <vt:lpstr>Statements</vt:lpstr>
      <vt:lpstr>Variables and Statements</vt:lpstr>
      <vt:lpstr>Primitive Data Types</vt:lpstr>
      <vt:lpstr>Integer Data Types</vt:lpstr>
      <vt:lpstr>Example</vt:lpstr>
      <vt:lpstr>Example</vt:lpstr>
      <vt:lpstr>Floating Point Data Types</vt:lpstr>
      <vt:lpstr>Integer Division Example</vt:lpstr>
      <vt:lpstr>Boolean Data Type</vt:lpstr>
      <vt:lpstr>Character Data Types</vt:lpstr>
      <vt:lpstr>Introduction to Strings</vt:lpstr>
      <vt:lpstr>Reserved Words</vt:lpstr>
      <vt:lpstr>QUIZ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Umar</dc:creator>
  <cp:lastModifiedBy>test</cp:lastModifiedBy>
  <cp:revision>59</cp:revision>
  <dcterms:created xsi:type="dcterms:W3CDTF">2013-12-27T17:24:34Z</dcterms:created>
  <dcterms:modified xsi:type="dcterms:W3CDTF">2018-02-14T17:59:00Z</dcterms:modified>
</cp:coreProperties>
</file>