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15" r:id="rId3"/>
    <p:sldId id="416" r:id="rId4"/>
    <p:sldId id="417" r:id="rId5"/>
    <p:sldId id="421" r:id="rId6"/>
    <p:sldId id="422" r:id="rId7"/>
    <p:sldId id="432" r:id="rId8"/>
    <p:sldId id="433" r:id="rId9"/>
    <p:sldId id="424" r:id="rId10"/>
    <p:sldId id="425" r:id="rId11"/>
    <p:sldId id="426" r:id="rId12"/>
    <p:sldId id="427" r:id="rId13"/>
    <p:sldId id="434" r:id="rId14"/>
    <p:sldId id="435" r:id="rId15"/>
    <p:sldId id="436" r:id="rId16"/>
    <p:sldId id="43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994" autoAdjust="0"/>
    <p:restoredTop sz="91039" autoAdjust="0"/>
  </p:normalViewPr>
  <p:slideViewPr>
    <p:cSldViewPr>
      <p:cViewPr>
        <p:scale>
          <a:sx n="75" d="100"/>
          <a:sy n="75" d="100"/>
        </p:scale>
        <p:origin x="-112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C5656-8C81-4DD6-AB1B-C2BF21D9BDF0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9F2B-1CA2-439A-8D65-934FDA1043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8897C-5E4A-4F2F-AECF-CC21BF3C4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C36D9-DA66-4BB1-868C-326E57DD5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9F777-EF99-4035-AD31-B0F2DA59A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0697-43AB-4F7F-A03B-DE808E619C64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Lecture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686800" cy="51054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endParaRPr lang="en-US" sz="1800" dirty="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x = 3;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y = 5;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</a:rPr>
              <a:t> result;</a:t>
            </a:r>
            <a:endParaRPr lang="en-US" sz="1800" dirty="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1) </a:t>
            </a:r>
            <a:r>
              <a:rPr lang="en-US" sz="1800" dirty="0" smtClean="0">
                <a:latin typeface="Courier New" pitchFamily="49" charset="0"/>
              </a:rPr>
              <a:t>result = (x &gt; y);</a:t>
            </a:r>
            <a:r>
              <a:rPr lang="en-US" sz="1800" dirty="0" smtClean="0"/>
              <a:t> 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now </a:t>
            </a:r>
            <a:r>
              <a:rPr lang="en-US" sz="1800" dirty="0" smtClean="0">
                <a:latin typeface="Courier New" pitchFamily="49" charset="0"/>
              </a:rPr>
              <a:t>result</a:t>
            </a:r>
            <a:r>
              <a:rPr lang="en-US" sz="1800" dirty="0" smtClean="0"/>
              <a:t> is assigned the value false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/>
              <a:t>because 3 is not greater than 5</a:t>
            </a:r>
            <a:r>
              <a:rPr lang="en-US" sz="1800" dirty="0" smtClean="0">
                <a:latin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</a:rPr>
            </a:br>
            <a:endParaRPr lang="en-US" sz="1800" dirty="0" smtClean="0">
              <a:latin typeface="Courier New" pitchFamily="49" charset="0"/>
            </a:endParaRP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2) </a:t>
            </a:r>
            <a:r>
              <a:rPr lang="en-US" sz="1800" dirty="0" smtClean="0">
                <a:latin typeface="Courier New" pitchFamily="49" charset="0"/>
              </a:rPr>
              <a:t>result = (15 == x*y);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now </a:t>
            </a:r>
            <a:r>
              <a:rPr lang="en-US" sz="1800" dirty="0" smtClean="0">
                <a:latin typeface="Courier New" pitchFamily="49" charset="0"/>
              </a:rPr>
              <a:t>result</a:t>
            </a:r>
            <a:r>
              <a:rPr lang="en-US" sz="1800" dirty="0" smtClean="0"/>
              <a:t> is assigned the value true because the product of  3 and 5 equals 15</a:t>
            </a:r>
            <a:br>
              <a:rPr lang="en-US" sz="1800" dirty="0" smtClean="0"/>
            </a:br>
            <a:endParaRPr lang="en-US" sz="1800" dirty="0" smtClean="0"/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3) </a:t>
            </a:r>
            <a:r>
              <a:rPr lang="en-US" sz="1800" dirty="0" smtClean="0">
                <a:latin typeface="Courier New" pitchFamily="49" charset="0"/>
              </a:rPr>
              <a:t>result = (x != x*y);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now </a:t>
            </a:r>
            <a:r>
              <a:rPr lang="en-US" sz="1800" dirty="0" smtClean="0">
                <a:latin typeface="Courier New" pitchFamily="49" charset="0"/>
              </a:rPr>
              <a:t>result</a:t>
            </a:r>
            <a:r>
              <a:rPr lang="en-US" sz="1800" dirty="0" smtClean="0"/>
              <a:t> is assigned the value true because the product of  </a:t>
            </a:r>
            <a:r>
              <a:rPr lang="en-US" sz="1800" dirty="0" smtClean="0">
                <a:latin typeface="Courier New" pitchFamily="49" charset="0"/>
              </a:rPr>
              <a:t>x</a:t>
            </a:r>
            <a:r>
              <a:rPr lang="en-US" sz="1800" dirty="0" smtClean="0"/>
              <a:t> and </a:t>
            </a:r>
            <a:r>
              <a:rPr lang="en-US" sz="1800" dirty="0" smtClean="0">
                <a:latin typeface="Courier New" pitchFamily="49" charset="0"/>
              </a:rPr>
              <a:t>y</a:t>
            </a:r>
            <a:r>
              <a:rPr lang="en-US" sz="1800" dirty="0" smtClean="0"/>
              <a:t>  (15)  is not equal to </a:t>
            </a:r>
            <a:r>
              <a:rPr lang="en-US" sz="1800" dirty="0" smtClean="0">
                <a:latin typeface="Courier New" pitchFamily="49" charset="0"/>
              </a:rPr>
              <a:t>x </a:t>
            </a:r>
            <a:r>
              <a:rPr lang="en-US" sz="1800" dirty="0" smtClean="0"/>
              <a:t>(3) 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600200" y="457200"/>
            <a:ext cx="6432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Examples of Relational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Conditional Operators</a:t>
            </a:r>
          </a:p>
        </p:txBody>
      </p:sp>
      <p:graphicFrame>
        <p:nvGraphicFramePr>
          <p:cNvPr id="46083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66315"/>
        </p:xfrm>
        <a:graphic>
          <a:graphicData uri="http://schemas.openxmlformats.org/drawingml/2006/table">
            <a:tbl>
              <a:tblPr/>
              <a:tblGrid>
                <a:gridCol w="4037162"/>
                <a:gridCol w="4192438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Symbol</a:t>
                      </a:r>
                    </a:p>
                  </a:txBody>
                  <a:tcPr marL="93165" marR="931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&amp;&amp;</a:t>
                      </a:r>
                    </a:p>
                  </a:txBody>
                  <a:tcPr marL="93165" marR="931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AND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||</a:t>
                      </a:r>
                    </a:p>
                  </a:txBody>
                  <a:tcPr marL="93165" marR="931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OR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!</a:t>
                      </a:r>
                    </a:p>
                  </a:txBody>
                  <a:tcPr marL="93165" marR="9316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NOT</a:t>
                      </a:r>
                    </a:p>
                  </a:txBody>
                  <a:tcPr marL="93165" marR="9316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6" name="Rectangle 2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3810000"/>
            <a:ext cx="8229600" cy="2743200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Conditional operators can be referred to as </a:t>
            </a:r>
            <a:r>
              <a:rPr lang="en-US" sz="2400" dirty="0" err="1" smtClean="0">
                <a:solidFill>
                  <a:srgbClr val="3333FF"/>
                </a:solidFill>
                <a:latin typeface="Courier New" pitchFamily="49" charset="0"/>
              </a:rPr>
              <a:t>boolean</a:t>
            </a:r>
            <a:r>
              <a:rPr lang="en-US" sz="2400" dirty="0" smtClean="0"/>
              <a:t> operators, because they are only used to combine expressions that have a value of </a:t>
            </a:r>
            <a:r>
              <a:rPr lang="en-US" sz="2400" dirty="0" smtClean="0">
                <a:solidFill>
                  <a:srgbClr val="3333FF"/>
                </a:solidFill>
                <a:latin typeface="Courier New" pitchFamily="49" charset="0"/>
              </a:rPr>
              <a:t>true</a:t>
            </a:r>
            <a:r>
              <a:rPr lang="en-US" sz="2400" b="1" dirty="0" smtClean="0"/>
              <a:t> </a:t>
            </a:r>
            <a:r>
              <a:rPr lang="en-US" sz="2400" dirty="0" smtClean="0"/>
              <a:t>or</a:t>
            </a: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rgbClr val="3333FF"/>
                </a:solidFill>
                <a:latin typeface="Courier New" pitchFamily="49" charset="0"/>
              </a:rPr>
              <a:t>false</a:t>
            </a:r>
            <a:r>
              <a:rPr lang="en-US" sz="24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Truth Table for Conditional Operators</a:t>
            </a:r>
            <a:r>
              <a:rPr lang="en-US" sz="4000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3470" name="Group 158"/>
          <p:cNvGraphicFramePr>
            <a:graphicFrameLocks noGrp="1"/>
          </p:cNvGraphicFramePr>
          <p:nvPr/>
        </p:nvGraphicFramePr>
        <p:xfrm>
          <a:off x="381000" y="1676400"/>
          <a:ext cx="8229600" cy="41544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6238"/>
                <a:gridCol w="1646237"/>
                <a:gridCol w="1644650"/>
                <a:gridCol w="1646238"/>
                <a:gridCol w="164623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 &amp;&amp; 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 || 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!x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/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&amp;&amp; and ||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a=5;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b=2;</a:t>
            </a:r>
          </a:p>
          <a:p>
            <a:pPr>
              <a:buNone/>
            </a:pPr>
            <a:r>
              <a:rPr lang="en-US" sz="2400" dirty="0" smtClean="0"/>
              <a:t>if(a&gt;2 || (b++ &gt; 1)){</a:t>
            </a:r>
          </a:p>
          <a:p>
            <a:pPr>
              <a:buNone/>
            </a:pPr>
            <a:r>
              <a:rPr lang="en-US" sz="2400" dirty="0" err="1" smtClean="0"/>
              <a:t>System.out.print</a:t>
            </a:r>
            <a:r>
              <a:rPr lang="en-US" sz="2400" dirty="0" smtClean="0"/>
              <a:t>(b);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&amp;&amp; and ||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a=5;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b=2;</a:t>
            </a:r>
          </a:p>
          <a:p>
            <a:pPr>
              <a:buNone/>
            </a:pPr>
            <a:r>
              <a:rPr lang="en-US" sz="2400" dirty="0" smtClean="0"/>
              <a:t>if(a&gt;2 </a:t>
            </a:r>
            <a:r>
              <a:rPr lang="en-US" sz="2400" dirty="0" smtClean="0"/>
              <a:t>&amp;&amp; </a:t>
            </a:r>
            <a:r>
              <a:rPr lang="en-US" sz="2400" dirty="0" smtClean="0"/>
              <a:t>(b++ &gt; 1)){</a:t>
            </a:r>
          </a:p>
          <a:p>
            <a:pPr>
              <a:buNone/>
            </a:pPr>
            <a:r>
              <a:rPr lang="en-US" sz="2400" dirty="0" err="1" smtClean="0"/>
              <a:t>System.out.print</a:t>
            </a:r>
            <a:r>
              <a:rPr lang="en-US" sz="2400" dirty="0" smtClean="0"/>
              <a:t>(b);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sz="2300" dirty="0" smtClean="0"/>
          </a:p>
          <a:p>
            <a:pPr>
              <a:spcBef>
                <a:spcPct val="5000"/>
              </a:spcBef>
              <a:buNone/>
            </a:pPr>
            <a:r>
              <a:rPr lang="en-US" sz="2400" dirty="0" smtClean="0"/>
              <a:t>Java </a:t>
            </a:r>
            <a:r>
              <a:rPr lang="en-US" sz="2400" dirty="0" smtClean="0"/>
              <a:t>performs </a:t>
            </a:r>
            <a:r>
              <a:rPr lang="en-US" sz="2400" b="1" dirty="0" smtClean="0"/>
              <a:t>short-circuit evaluation:</a:t>
            </a:r>
          </a:p>
          <a:p>
            <a:pPr>
              <a:spcBef>
                <a:spcPct val="5000"/>
              </a:spcBef>
              <a:buNone/>
            </a:pPr>
            <a:r>
              <a:rPr lang="en-US" sz="2400" dirty="0" smtClean="0"/>
              <a:t>It </a:t>
            </a:r>
            <a:r>
              <a:rPr lang="en-US" sz="2400" dirty="0" smtClean="0"/>
              <a:t>evaluates </a:t>
            </a:r>
            <a:r>
              <a:rPr lang="en-US" sz="2400" dirty="0" smtClean="0">
                <a:latin typeface="Courier New" pitchFamily="49" charset="0"/>
              </a:rPr>
              <a:t>&amp;&amp;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itchFamily="49" charset="0"/>
              </a:rPr>
              <a:t>||</a:t>
            </a:r>
            <a:r>
              <a:rPr lang="en-US" sz="2400" dirty="0" smtClean="0"/>
              <a:t> expressions from left to right and </a:t>
            </a:r>
            <a:r>
              <a:rPr lang="en-US" sz="2400" i="1" dirty="0" smtClean="0"/>
              <a:t>once it finds the result, it stops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public </a:t>
            </a:r>
            <a:r>
              <a:rPr lang="en-US" sz="2300" dirty="0" smtClean="0"/>
              <a:t>static void main(String[] </a:t>
            </a:r>
            <a:r>
              <a:rPr lang="en-US" sz="2300" dirty="0" err="1" smtClean="0"/>
              <a:t>args</a:t>
            </a:r>
            <a:r>
              <a:rPr lang="en-US" sz="2300" dirty="0" smtClean="0"/>
              <a:t>) {</a:t>
            </a:r>
          </a:p>
          <a:p>
            <a:pPr>
              <a:buNone/>
            </a:pPr>
            <a:r>
              <a:rPr lang="en-US" sz="2300" dirty="0" err="1" smtClean="0"/>
              <a:t>int</a:t>
            </a:r>
            <a:r>
              <a:rPr lang="en-US" sz="2300" dirty="0" smtClean="0"/>
              <a:t> a=5;</a:t>
            </a:r>
          </a:p>
          <a:p>
            <a:pPr>
              <a:buNone/>
            </a:pPr>
            <a:r>
              <a:rPr lang="en-US" sz="2300" dirty="0" err="1" smtClean="0"/>
              <a:t>int</a:t>
            </a:r>
            <a:r>
              <a:rPr lang="en-US" sz="2300" dirty="0" smtClean="0"/>
              <a:t> b=2;</a:t>
            </a:r>
          </a:p>
          <a:p>
            <a:pPr>
              <a:buNone/>
            </a:pPr>
            <a:r>
              <a:rPr lang="en-US" sz="2300" dirty="0" smtClean="0"/>
              <a:t>if(a&gt;2 || (b++ &gt; 1)){</a:t>
            </a:r>
          </a:p>
          <a:p>
            <a:pPr>
              <a:buNone/>
            </a:pPr>
            <a:r>
              <a:rPr lang="en-US" sz="2300" dirty="0" err="1" smtClean="0"/>
              <a:t>System.out.print</a:t>
            </a:r>
            <a:r>
              <a:rPr lang="en-US" sz="2300" dirty="0" smtClean="0"/>
              <a:t>(b);</a:t>
            </a:r>
          </a:p>
          <a:p>
            <a:pPr>
              <a:buNone/>
            </a:pPr>
            <a:r>
              <a:rPr lang="en-US" sz="2300" dirty="0" smtClean="0"/>
              <a:t>}</a:t>
            </a:r>
          </a:p>
          <a:p>
            <a:pPr>
              <a:buNone/>
            </a:pPr>
            <a:r>
              <a:rPr lang="en-US" sz="2300" dirty="0" smtClean="0"/>
              <a:t>2</a:t>
            </a: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public static void main(String[] </a:t>
            </a:r>
            <a:r>
              <a:rPr lang="en-US" sz="2300" dirty="0" err="1" smtClean="0"/>
              <a:t>args</a:t>
            </a:r>
            <a:r>
              <a:rPr lang="en-US" sz="2300" dirty="0" smtClean="0"/>
              <a:t>) {</a:t>
            </a:r>
          </a:p>
          <a:p>
            <a:pPr>
              <a:buNone/>
            </a:pPr>
            <a:r>
              <a:rPr lang="en-US" sz="2300" dirty="0" err="1" smtClean="0"/>
              <a:t>int</a:t>
            </a:r>
            <a:r>
              <a:rPr lang="en-US" sz="2300" dirty="0" smtClean="0"/>
              <a:t> a=5;</a:t>
            </a:r>
          </a:p>
          <a:p>
            <a:pPr>
              <a:buNone/>
            </a:pPr>
            <a:r>
              <a:rPr lang="en-US" sz="2300" dirty="0" err="1" smtClean="0"/>
              <a:t>int</a:t>
            </a:r>
            <a:r>
              <a:rPr lang="en-US" sz="2300" dirty="0" smtClean="0"/>
              <a:t> b=2;</a:t>
            </a:r>
          </a:p>
          <a:p>
            <a:pPr>
              <a:buNone/>
            </a:pPr>
            <a:r>
              <a:rPr lang="en-US" sz="2300" dirty="0" smtClean="0"/>
              <a:t>if(a&gt;2 </a:t>
            </a:r>
            <a:r>
              <a:rPr lang="en-US" sz="2300" dirty="0" smtClean="0"/>
              <a:t>&amp;&amp; </a:t>
            </a:r>
            <a:r>
              <a:rPr lang="en-US" sz="2300" dirty="0" smtClean="0"/>
              <a:t>(b++ &gt; 1)){</a:t>
            </a:r>
          </a:p>
          <a:p>
            <a:pPr>
              <a:buNone/>
            </a:pPr>
            <a:r>
              <a:rPr lang="en-US" sz="2300" dirty="0" err="1" smtClean="0"/>
              <a:t>System.out.print</a:t>
            </a:r>
            <a:r>
              <a:rPr lang="en-US" sz="2300" dirty="0" smtClean="0"/>
              <a:t>(b);</a:t>
            </a:r>
          </a:p>
          <a:p>
            <a:pPr>
              <a:buNone/>
            </a:pPr>
            <a:r>
              <a:rPr lang="en-US" sz="2300" dirty="0" smtClean="0"/>
              <a:t>}</a:t>
            </a:r>
          </a:p>
          <a:p>
            <a:pPr>
              <a:buNone/>
            </a:pPr>
            <a:r>
              <a:rPr lang="en-US" sz="2300" dirty="0" smtClean="0"/>
              <a:t>3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3810000" cy="2590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2286000"/>
              </a:tblGrid>
              <a:tr h="364965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623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Attributes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Methods</a:t>
                      </a:r>
                      <a:endParaRPr lang="en-US" b="1" dirty="0"/>
                    </a:p>
                  </a:txBody>
                  <a:tcPr/>
                </a:tc>
              </a:tr>
              <a:tr h="364965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calSalary</a:t>
                      </a:r>
                      <a:r>
                        <a:rPr lang="en-US" dirty="0" smtClean="0"/>
                        <a:t> ()</a:t>
                      </a:r>
                      <a:endParaRPr lang="en-US" dirty="0"/>
                    </a:p>
                  </a:txBody>
                  <a:tcPr/>
                </a:tc>
              </a:tr>
              <a:tr h="36496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setDept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64965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calBonus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64965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4965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553200" y="1295400"/>
            <a:ext cx="2362200" cy="228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dirty="0" smtClean="0">
                <a:solidFill>
                  <a:schemeClr val="tx1"/>
                </a:solidFill>
              </a:rPr>
              <a:t>Id :1</a:t>
            </a:r>
            <a:endParaRPr lang="en-US" dirty="0" smtClean="0">
              <a:solidFill>
                <a:schemeClr val="tx1"/>
              </a:solidFill>
            </a:endParaRPr>
          </a:p>
          <a:p>
            <a:pPr fontAlgn="t"/>
            <a:r>
              <a:rPr lang="en-US" dirty="0" smtClean="0">
                <a:solidFill>
                  <a:schemeClr val="tx1"/>
                </a:solidFill>
              </a:rPr>
              <a:t>Name : Ali</a:t>
            </a:r>
            <a:endParaRPr lang="en-US" dirty="0" smtClean="0">
              <a:solidFill>
                <a:schemeClr val="tx1"/>
              </a:solidFill>
            </a:endParaRPr>
          </a:p>
          <a:p>
            <a:pPr fontAlgn="t"/>
            <a:r>
              <a:rPr lang="en-US" dirty="0" smtClean="0">
                <a:solidFill>
                  <a:schemeClr val="tx1"/>
                </a:solidFill>
              </a:rPr>
              <a:t>Age: 21</a:t>
            </a:r>
            <a:endParaRPr lang="en-US" dirty="0" smtClean="0">
              <a:solidFill>
                <a:schemeClr val="tx1"/>
              </a:solidFill>
            </a:endParaRPr>
          </a:p>
          <a:p>
            <a:pPr fontAlgn="t"/>
            <a:r>
              <a:rPr lang="en-US" dirty="0" smtClean="0">
                <a:solidFill>
                  <a:schemeClr val="tx1"/>
                </a:solidFill>
              </a:rPr>
              <a:t>Gender: Male</a:t>
            </a:r>
            <a:endParaRPr lang="en-US" dirty="0" smtClean="0">
              <a:solidFill>
                <a:schemeClr val="tx1"/>
              </a:solidFill>
            </a:endParaRPr>
          </a:p>
          <a:p>
            <a:pPr fontAlgn="t"/>
            <a:r>
              <a:rPr lang="en-US" dirty="0" smtClean="0">
                <a:solidFill>
                  <a:schemeClr val="tx1"/>
                </a:solidFill>
              </a:rPr>
              <a:t>Email : test@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53200" y="3886200"/>
            <a:ext cx="2362200" cy="228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dirty="0" smtClean="0">
                <a:solidFill>
                  <a:schemeClr val="tx1"/>
                </a:solidFill>
              </a:rPr>
              <a:t>Id :2</a:t>
            </a:r>
            <a:endParaRPr lang="en-US" dirty="0" smtClean="0">
              <a:solidFill>
                <a:schemeClr val="tx1"/>
              </a:solidFill>
            </a:endParaRPr>
          </a:p>
          <a:p>
            <a:pPr fontAlgn="t"/>
            <a:r>
              <a:rPr lang="en-US" dirty="0" smtClean="0">
                <a:solidFill>
                  <a:schemeClr val="tx1"/>
                </a:solidFill>
              </a:rPr>
              <a:t>Name : </a:t>
            </a:r>
            <a:r>
              <a:rPr lang="en-US" dirty="0" err="1" smtClean="0">
                <a:solidFill>
                  <a:schemeClr val="tx1"/>
                </a:solidFill>
              </a:rPr>
              <a:t>Asad</a:t>
            </a:r>
            <a:endParaRPr lang="en-US" dirty="0" smtClean="0">
              <a:solidFill>
                <a:schemeClr val="tx1"/>
              </a:solidFill>
            </a:endParaRPr>
          </a:p>
          <a:p>
            <a:pPr fontAlgn="t"/>
            <a:r>
              <a:rPr lang="en-US" dirty="0" smtClean="0">
                <a:solidFill>
                  <a:schemeClr val="tx1"/>
                </a:solidFill>
              </a:rPr>
              <a:t>Age: 24</a:t>
            </a:r>
            <a:endParaRPr lang="en-US" dirty="0" smtClean="0">
              <a:solidFill>
                <a:schemeClr val="tx1"/>
              </a:solidFill>
            </a:endParaRPr>
          </a:p>
          <a:p>
            <a:pPr fontAlgn="t"/>
            <a:r>
              <a:rPr lang="en-US" dirty="0" smtClean="0">
                <a:solidFill>
                  <a:schemeClr val="tx1"/>
                </a:solidFill>
              </a:rPr>
              <a:t>Gender: Male</a:t>
            </a:r>
            <a:endParaRPr lang="en-US" dirty="0" smtClean="0">
              <a:solidFill>
                <a:schemeClr val="tx1"/>
              </a:solidFill>
            </a:endParaRPr>
          </a:p>
          <a:p>
            <a:pPr fontAlgn="t"/>
            <a:r>
              <a:rPr lang="en-US" dirty="0" smtClean="0">
                <a:solidFill>
                  <a:schemeClr val="tx1"/>
                </a:solidFill>
              </a:rPr>
              <a:t>Email : a@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are Operators?</a:t>
            </a: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Operators are special symbols used for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/>
              <a:t>mathematical functions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/>
              <a:t>assignment statements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/>
              <a:t>logical comparisons</a:t>
            </a:r>
          </a:p>
          <a:p>
            <a:pPr marL="742950" lvl="1" indent="-28575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Examples: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</a:rPr>
              <a:t>3 + </a:t>
            </a:r>
            <a:r>
              <a:rPr lang="en-US" sz="2000" dirty="0" smtClean="0">
                <a:latin typeface="Courier New" pitchFamily="49" charset="0"/>
              </a:rPr>
              <a:t>5  </a:t>
            </a:r>
            <a:r>
              <a:rPr lang="en-US" sz="2000" dirty="0">
                <a:latin typeface="Courier New" pitchFamily="49" charset="0"/>
              </a:rPr>
              <a:t>// uses + operator</a:t>
            </a:r>
          </a:p>
          <a:p>
            <a:pPr marL="742950" lvl="1" indent="-285750">
              <a:spcBef>
                <a:spcPct val="20000"/>
              </a:spcBef>
            </a:pP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50292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There are 5 different groups of operators: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lvl="1" eaLnBrk="1" hangingPunct="1"/>
            <a:r>
              <a:rPr lang="en-US" sz="2000" dirty="0" smtClean="0"/>
              <a:t>Arithmetic operators</a:t>
            </a:r>
          </a:p>
          <a:p>
            <a:pPr lvl="1" eaLnBrk="1" hangingPunct="1"/>
            <a:r>
              <a:rPr lang="en-US" sz="2000" dirty="0" smtClean="0"/>
              <a:t>Assignment operator </a:t>
            </a:r>
          </a:p>
          <a:p>
            <a:pPr lvl="1" eaLnBrk="1" hangingPunct="1"/>
            <a:r>
              <a:rPr lang="en-US" sz="2000" dirty="0" smtClean="0"/>
              <a:t>Increment/Decrement operators</a:t>
            </a:r>
          </a:p>
          <a:p>
            <a:pPr lvl="1" eaLnBrk="1" hangingPunct="1"/>
            <a:r>
              <a:rPr lang="en-US" sz="2000" dirty="0" smtClean="0"/>
              <a:t>Relational operators</a:t>
            </a:r>
          </a:p>
          <a:p>
            <a:pPr lvl="1" eaLnBrk="1" hangingPunct="1"/>
            <a:r>
              <a:rPr lang="en-US" sz="2000" dirty="0" smtClean="0"/>
              <a:t>Conditional operators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133600" y="407988"/>
            <a:ext cx="5014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The Operator Groups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smtClean="0"/>
              <a:t>Arithmetic Operators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7638"/>
            <a:ext cx="7543800" cy="49069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Java has 6 basic arithmetic operators </a:t>
            </a:r>
          </a:p>
          <a:p>
            <a:pPr lvl="2" eaLnBrk="1" hangingPunct="1">
              <a:buFontTx/>
              <a:buNone/>
            </a:pPr>
            <a:r>
              <a:rPr lang="en-US" sz="1800" dirty="0" smtClean="0"/>
              <a:t>		</a:t>
            </a:r>
            <a:r>
              <a:rPr lang="en-US" dirty="0" smtClean="0">
                <a:latin typeface="Courier New" pitchFamily="49" charset="0"/>
              </a:rPr>
              <a:t>+</a:t>
            </a:r>
            <a:r>
              <a:rPr lang="en-US" dirty="0" smtClean="0"/>
              <a:t>		add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 pitchFamily="49" charset="0"/>
              </a:rPr>
              <a:t>-</a:t>
            </a:r>
            <a:r>
              <a:rPr lang="en-US" dirty="0" smtClean="0"/>
              <a:t>		subtract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 pitchFamily="49" charset="0"/>
              </a:rPr>
              <a:t>*</a:t>
            </a:r>
            <a:r>
              <a:rPr lang="en-US" dirty="0" smtClean="0"/>
              <a:t>		multiply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smtClean="0"/>
              <a:t> 		divide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		%		modulo (remainder)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		^		exponent (to the power of)</a:t>
            </a:r>
          </a:p>
          <a:p>
            <a:pPr lvl="2" eaLnBrk="1" hangingPunct="1">
              <a:buFontTx/>
              <a:buNone/>
            </a:pPr>
            <a:endParaRPr lang="en-US" dirty="0" smtClean="0"/>
          </a:p>
          <a:p>
            <a:pPr eaLnBrk="1" hangingPunct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Operator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basic assignment operator (=) assigns the value of </a:t>
            </a:r>
            <a:r>
              <a:rPr lang="en-US" smtClean="0">
                <a:latin typeface="Courier New" pitchFamily="49" charset="0"/>
              </a:rPr>
              <a:t>var</a:t>
            </a:r>
            <a:r>
              <a:rPr lang="en-US" smtClean="0"/>
              <a:t> to </a:t>
            </a:r>
            <a:r>
              <a:rPr lang="en-US" smtClean="0">
                <a:latin typeface="Courier New" pitchFamily="49" charset="0"/>
              </a:rPr>
              <a:t>expr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>
                <a:solidFill>
                  <a:srgbClr val="FF0000"/>
                </a:solidFill>
                <a:latin typeface="Courier New" pitchFamily="49" charset="0"/>
              </a:rPr>
              <a:t>			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	var</a:t>
            </a:r>
            <a:r>
              <a:rPr lang="en-US" smtClean="0">
                <a:latin typeface="Courier New" pitchFamily="49" charset="0"/>
              </a:rPr>
              <a:t> =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expr </a:t>
            </a:r>
            <a:r>
              <a:rPr lang="en-US" smtClean="0">
                <a:latin typeface="Courier New" pitchFamily="49" charset="0"/>
              </a:rPr>
              <a:t>;</a:t>
            </a:r>
            <a:endParaRPr lang="en-US" smtClean="0">
              <a:latin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Java allows you to combine arithmetic and assignment operators into a single operator.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Examples: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sz="2800" smtClean="0">
                <a:latin typeface="Courier New" pitchFamily="49" charset="0"/>
              </a:rPr>
              <a:t>=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2800" smtClean="0">
                <a:latin typeface="Courier New" pitchFamily="49" charset="0"/>
              </a:rPr>
              <a:t> + 5;</a:t>
            </a:r>
            <a:r>
              <a:rPr lang="en-US" sz="2800" smtClean="0"/>
              <a:t> 	is equivalent to 	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sz="2800" smtClean="0">
                <a:latin typeface="Courier New" pitchFamily="49" charset="0"/>
              </a:rPr>
              <a:t> += 5;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en-US" sz="2800" smtClean="0">
                <a:latin typeface="Courier New" pitchFamily="49" charset="0"/>
              </a:rPr>
              <a:t> =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en-US" sz="2800" smtClean="0">
                <a:latin typeface="Courier New" pitchFamily="49" charset="0"/>
              </a:rPr>
              <a:t> * 7;	</a:t>
            </a:r>
            <a:r>
              <a:rPr lang="en-US" sz="2800" smtClean="0"/>
              <a:t>is equivalent to</a:t>
            </a:r>
            <a:r>
              <a:rPr lang="en-US" sz="2800" smtClean="0">
                <a:latin typeface="Courier New" pitchFamily="49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en-US" sz="2800" smtClean="0">
                <a:latin typeface="Courier New" pitchFamily="49" charset="0"/>
              </a:rPr>
              <a:t> *= 7;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Increment/Decrement Operators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   count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count</a:t>
            </a:r>
            <a:r>
              <a:rPr lang="en-US" sz="2000" dirty="0" smtClean="0">
                <a:latin typeface="Courier New" pitchFamily="49" charset="0"/>
              </a:rPr>
              <a:t> + 1;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smtClean="0"/>
              <a:t>can be written as: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	  </a:t>
            </a:r>
            <a:r>
              <a:rPr lang="en-US" sz="2000" dirty="0" smtClean="0">
                <a:latin typeface="Courier New" pitchFamily="49" charset="0"/>
              </a:rPr>
              <a:t>++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count</a:t>
            </a:r>
            <a:r>
              <a:rPr lang="en-US" sz="2000" dirty="0" smtClean="0">
                <a:latin typeface="Courier New" pitchFamily="49" charset="0"/>
              </a:rPr>
              <a:t>; or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count</a:t>
            </a:r>
            <a:r>
              <a:rPr lang="en-US" sz="1200" dirty="0" smtClean="0">
                <a:latin typeface="Courier New" pitchFamily="49" charset="0"/>
              </a:rPr>
              <a:t>++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 pitchFamily="49" charset="0"/>
              </a:rPr>
              <a:t>++</a:t>
            </a:r>
            <a:r>
              <a:rPr lang="en-US" sz="2000" dirty="0" smtClean="0"/>
              <a:t> is called the increment operator</a:t>
            </a:r>
            <a:r>
              <a:rPr lang="en-US" sz="2000" dirty="0" smtClean="0">
                <a:latin typeface="Courier New" pitchFamily="49" charset="0"/>
              </a:rPr>
              <a:t>.</a:t>
            </a:r>
            <a:br>
              <a:rPr lang="en-US" sz="2000" dirty="0" smtClean="0">
                <a:latin typeface="Courier New" pitchFamily="49" charset="0"/>
              </a:rPr>
            </a:b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count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count</a:t>
            </a:r>
            <a:r>
              <a:rPr lang="en-US" sz="2000" dirty="0" smtClean="0">
                <a:latin typeface="Courier New" pitchFamily="49" charset="0"/>
              </a:rPr>
              <a:t> - 1;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/>
              <a:t>can be written as: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--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count</a:t>
            </a:r>
            <a:r>
              <a:rPr lang="en-US" sz="2000" dirty="0" smtClean="0">
                <a:latin typeface="Courier New" pitchFamily="49" charset="0"/>
              </a:rPr>
              <a:t>; or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count</a:t>
            </a:r>
            <a:r>
              <a:rPr lang="en-US" sz="2000" dirty="0" smtClean="0">
                <a:latin typeface="Courier New" pitchFamily="49" charset="0"/>
              </a:rPr>
              <a:t>--;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Courier New" pitchFamily="49" charset="0"/>
              </a:rPr>
              <a:t>--</a:t>
            </a:r>
            <a:r>
              <a:rPr lang="en-US" sz="2000" dirty="0" smtClean="0"/>
              <a:t> is called the decrement operator</a:t>
            </a:r>
            <a:r>
              <a:rPr lang="en-US" sz="2000" dirty="0" smtClean="0">
                <a:latin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ctr">
              <a:buNone/>
            </a:pPr>
            <a:r>
              <a:rPr lang="en-US" sz="7000" dirty="0" smtClean="0"/>
              <a:t>The postfix form count++, count--</a:t>
            </a:r>
            <a:br>
              <a:rPr lang="en-US" sz="7000" dirty="0" smtClean="0"/>
            </a:br>
            <a:r>
              <a:rPr lang="en-US" sz="7000" dirty="0" smtClean="0"/>
              <a:t>first evaluates the expression and then adds 1 to the variable</a:t>
            </a:r>
          </a:p>
          <a:p>
            <a:pPr>
              <a:buNone/>
            </a:pPr>
            <a:r>
              <a:rPr lang="en-US" sz="4200" dirty="0" smtClean="0"/>
              <a:t>public class </a:t>
            </a:r>
            <a:r>
              <a:rPr lang="en-US" sz="4200" dirty="0" err="1" smtClean="0"/>
              <a:t>Helloworld</a:t>
            </a:r>
            <a:r>
              <a:rPr lang="en-US" sz="4200" dirty="0" smtClean="0"/>
              <a:t> {</a:t>
            </a:r>
          </a:p>
          <a:p>
            <a:pPr>
              <a:buNone/>
            </a:pPr>
            <a:endParaRPr lang="en-US" sz="4200" dirty="0" smtClean="0"/>
          </a:p>
          <a:p>
            <a:pPr>
              <a:buNone/>
            </a:pPr>
            <a:r>
              <a:rPr lang="en-US" sz="4200" dirty="0" smtClean="0"/>
              <a:t>public static void main(String[] </a:t>
            </a:r>
            <a:r>
              <a:rPr lang="en-US" sz="4200" dirty="0" err="1" smtClean="0"/>
              <a:t>args</a:t>
            </a:r>
            <a:r>
              <a:rPr lang="en-US" sz="4200" dirty="0" smtClean="0"/>
              <a:t>) {</a:t>
            </a:r>
          </a:p>
          <a:p>
            <a:pPr>
              <a:buNone/>
            </a:pPr>
            <a:r>
              <a:rPr lang="en-US" sz="4200" dirty="0" err="1" smtClean="0"/>
              <a:t>int</a:t>
            </a:r>
            <a:r>
              <a:rPr lang="en-US" sz="4200" dirty="0" smtClean="0"/>
              <a:t> </a:t>
            </a:r>
            <a:r>
              <a:rPr lang="en-US" sz="4200" dirty="0" err="1" smtClean="0"/>
              <a:t>ans,b</a:t>
            </a:r>
            <a:r>
              <a:rPr lang="en-US" sz="4200" dirty="0" smtClean="0"/>
              <a:t>=1;</a:t>
            </a:r>
          </a:p>
          <a:p>
            <a:pPr>
              <a:buNone/>
            </a:pPr>
            <a:r>
              <a:rPr lang="en-US" sz="4200" dirty="0" err="1" smtClean="0"/>
              <a:t>ans</a:t>
            </a:r>
            <a:r>
              <a:rPr lang="en-US" sz="4200" dirty="0" smtClean="0"/>
              <a:t> =b++;</a:t>
            </a:r>
          </a:p>
          <a:p>
            <a:pPr>
              <a:buNone/>
            </a:pPr>
            <a:endParaRPr lang="en-US" sz="4200" dirty="0" smtClean="0"/>
          </a:p>
          <a:p>
            <a:pPr>
              <a:buNone/>
            </a:pPr>
            <a:r>
              <a:rPr lang="en-US" sz="4200" dirty="0" err="1" smtClean="0"/>
              <a:t>System.out.print</a:t>
            </a:r>
            <a:r>
              <a:rPr lang="en-US" sz="4200" dirty="0" smtClean="0"/>
              <a:t>(</a:t>
            </a:r>
            <a:r>
              <a:rPr lang="en-US" sz="4200" dirty="0" err="1" smtClean="0"/>
              <a:t>ans</a:t>
            </a:r>
            <a:r>
              <a:rPr lang="en-US" sz="4200" dirty="0" smtClean="0"/>
              <a:t>);</a:t>
            </a:r>
          </a:p>
          <a:p>
            <a:pPr>
              <a:buNone/>
            </a:pPr>
            <a:r>
              <a:rPr lang="en-US" sz="4200" dirty="0" err="1" smtClean="0"/>
              <a:t>System.out.print</a:t>
            </a:r>
            <a:r>
              <a:rPr lang="en-US" sz="4200" dirty="0" smtClean="0"/>
              <a:t>("The value of b is "+b);</a:t>
            </a:r>
          </a:p>
          <a:p>
            <a:pPr>
              <a:buNone/>
            </a:pPr>
            <a:r>
              <a:rPr lang="en-US" sz="4200" dirty="0" smtClean="0"/>
              <a:t>}</a:t>
            </a:r>
          </a:p>
          <a:p>
            <a:pPr>
              <a:buNone/>
            </a:pPr>
            <a:r>
              <a:rPr lang="en-US" sz="4200" dirty="0" smtClean="0"/>
              <a:t>}</a:t>
            </a:r>
          </a:p>
          <a:p>
            <a:pPr>
              <a:buNone/>
            </a:pPr>
            <a:r>
              <a:rPr lang="en-US" sz="3300" dirty="0" smtClean="0">
                <a:solidFill>
                  <a:srgbClr val="FF0000"/>
                </a:solidFill>
              </a:rPr>
              <a:t>1</a:t>
            </a:r>
          </a:p>
          <a:p>
            <a:pPr>
              <a:buNone/>
            </a:pPr>
            <a:r>
              <a:rPr lang="en-US" sz="3300" dirty="0" smtClean="0">
                <a:solidFill>
                  <a:srgbClr val="FF0000"/>
                </a:solidFill>
              </a:rPr>
              <a:t>The value of b is 2</a:t>
            </a:r>
            <a:endParaRPr lang="en-US" sz="58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2400" dirty="0" smtClean="0"/>
              <a:t>The prefix form ++count, --count</a:t>
            </a:r>
            <a:br>
              <a:rPr lang="en-US" sz="2400" dirty="0" smtClean="0"/>
            </a:br>
            <a:r>
              <a:rPr lang="en-US" sz="2400" dirty="0" smtClean="0"/>
              <a:t>first adds 1 to the variable and then continues to any other operator in the expression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Helloworld</a:t>
            </a:r>
            <a:r>
              <a:rPr lang="en-US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ans,b</a:t>
            </a:r>
            <a:r>
              <a:rPr lang="en-US" dirty="0" smtClean="0"/>
              <a:t>=1;</a:t>
            </a:r>
          </a:p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 =++b;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ans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("The value of b is "+b);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2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The value of b is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Relational (Comparison) Operators</a:t>
            </a:r>
          </a:p>
        </p:txBody>
      </p:sp>
      <p:graphicFrame>
        <p:nvGraphicFramePr>
          <p:cNvPr id="9307" name="Group 91"/>
          <p:cNvGraphicFramePr>
            <a:graphicFrameLocks noGrp="1"/>
          </p:cNvGraphicFramePr>
          <p:nvPr>
            <p:ph idx="1"/>
          </p:nvPr>
        </p:nvGraphicFramePr>
        <p:xfrm>
          <a:off x="457200" y="3490912"/>
          <a:ext cx="8229600" cy="3214688"/>
        </p:xfrm>
        <a:graphic>
          <a:graphicData uri="http://schemas.openxmlformats.org/drawingml/2006/table">
            <a:tbl>
              <a:tblPr/>
              <a:tblGrid>
                <a:gridCol w="2743200"/>
                <a:gridCol w="5486400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operation</a:t>
                      </a:r>
                    </a:p>
                  </a:txBody>
                  <a:tcPr marL="117566" marR="1175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is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when . . .</a:t>
                      </a:r>
                    </a:p>
                  </a:txBody>
                  <a:tcPr marL="117566" marR="1175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b</a:t>
                      </a:r>
                    </a:p>
                  </a:txBody>
                  <a:tcPr marL="117566" marR="1175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is greater than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117566" marR="1175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&gt;=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b</a:t>
                      </a:r>
                    </a:p>
                  </a:txBody>
                  <a:tcPr marL="117566" marR="1175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is greater than or equal to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117566" marR="1175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==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b</a:t>
                      </a:r>
                    </a:p>
                  </a:txBody>
                  <a:tcPr marL="117566" marR="1175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is equal to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117566" marR="1175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!=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b</a:t>
                      </a:r>
                    </a:p>
                  </a:txBody>
                  <a:tcPr marL="117566" marR="1175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is not equal to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117566" marR="1175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&lt;=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b</a:t>
                      </a:r>
                    </a:p>
                  </a:txBody>
                  <a:tcPr marL="117566" marR="1175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is less than or equal to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117566" marR="1175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b</a:t>
                      </a:r>
                    </a:p>
                  </a:txBody>
                  <a:tcPr marL="117566" marR="1175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is less than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L="117566" marR="1175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7" name="Text Box 56"/>
          <p:cNvSpPr txBox="1">
            <a:spLocks noChangeArrowheads="1"/>
          </p:cNvSpPr>
          <p:nvPr/>
        </p:nvSpPr>
        <p:spPr bwMode="auto">
          <a:xfrm>
            <a:off x="762000" y="1371600"/>
            <a:ext cx="77724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1925" indent="-161925">
              <a:buFontTx/>
              <a:buChar char="•"/>
            </a:pPr>
            <a:r>
              <a:rPr lang="en-US" sz="2800"/>
              <a:t> Relational operators compare two values</a:t>
            </a:r>
          </a:p>
          <a:p>
            <a:pPr marL="161925" indent="-161925">
              <a:buFontTx/>
              <a:buChar char="•"/>
            </a:pPr>
            <a:endParaRPr lang="en-US" sz="2000"/>
          </a:p>
          <a:p>
            <a:pPr marL="161925" indent="-161925">
              <a:buFontTx/>
              <a:buChar char="•"/>
            </a:pPr>
            <a:r>
              <a:rPr lang="en-US" sz="2800"/>
              <a:t> Produces a boolean value (</a:t>
            </a:r>
            <a:r>
              <a:rPr lang="en-US" sz="2800" b="1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en-US" sz="2800"/>
              <a:t> or </a:t>
            </a:r>
            <a:r>
              <a:rPr lang="en-US" sz="2800" b="1">
                <a:solidFill>
                  <a:schemeClr val="accent2"/>
                </a:solidFill>
                <a:latin typeface="Courier New" pitchFamily="49" charset="0"/>
              </a:rPr>
              <a:t>false)</a:t>
            </a:r>
            <a:r>
              <a:rPr lang="en-US" sz="2800"/>
              <a:t> depending on the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4111</TotalTime>
  <Words>438</Words>
  <Application>Microsoft Office PowerPoint</Application>
  <PresentationFormat>On-screen Show (4:3)</PresentationFormat>
  <Paragraphs>196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Object Oriented Programming Lecture 3</vt:lpstr>
      <vt:lpstr>What are Operators?</vt:lpstr>
      <vt:lpstr>Slide 3</vt:lpstr>
      <vt:lpstr>Arithmetic Operators</vt:lpstr>
      <vt:lpstr>Assignment Operator</vt:lpstr>
      <vt:lpstr>Increment/Decrement Operators</vt:lpstr>
      <vt:lpstr>Postfix</vt:lpstr>
      <vt:lpstr>Prefix</vt:lpstr>
      <vt:lpstr>Relational (Comparison) Operators</vt:lpstr>
      <vt:lpstr>Slide 10</vt:lpstr>
      <vt:lpstr>Conditional Operators</vt:lpstr>
      <vt:lpstr>Truth Table for Conditional Operators </vt:lpstr>
      <vt:lpstr>Using &amp;&amp; and ||</vt:lpstr>
      <vt:lpstr>Using &amp;&amp; and ||</vt:lpstr>
      <vt:lpstr>Short-Circuit Evaluations</vt:lpstr>
      <vt:lpstr>Lab 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</dc:creator>
  <cp:lastModifiedBy>test</cp:lastModifiedBy>
  <cp:revision>64</cp:revision>
  <dcterms:created xsi:type="dcterms:W3CDTF">2013-12-27T17:24:34Z</dcterms:created>
  <dcterms:modified xsi:type="dcterms:W3CDTF">2018-02-15T14:09:50Z</dcterms:modified>
</cp:coreProperties>
</file>