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570" r:id="rId3"/>
    <p:sldId id="363" r:id="rId4"/>
    <p:sldId id="364" r:id="rId5"/>
    <p:sldId id="367" r:id="rId6"/>
    <p:sldId id="370" r:id="rId7"/>
    <p:sldId id="371" r:id="rId8"/>
    <p:sldId id="507" r:id="rId9"/>
    <p:sldId id="516" r:id="rId10"/>
    <p:sldId id="373" r:id="rId11"/>
    <p:sldId id="515" r:id="rId12"/>
    <p:sldId id="514" r:id="rId13"/>
    <p:sldId id="383" r:id="rId14"/>
    <p:sldId id="509" r:id="rId15"/>
    <p:sldId id="512" r:id="rId16"/>
    <p:sldId id="513" r:id="rId17"/>
    <p:sldId id="575" r:id="rId18"/>
    <p:sldId id="566" r:id="rId19"/>
    <p:sldId id="567" r:id="rId20"/>
    <p:sldId id="572" r:id="rId21"/>
    <p:sldId id="573" r:id="rId22"/>
    <p:sldId id="574" r:id="rId23"/>
    <p:sldId id="564" r:id="rId24"/>
    <p:sldId id="562" r:id="rId25"/>
    <p:sldId id="563" r:id="rId26"/>
    <p:sldId id="527" r:id="rId27"/>
    <p:sldId id="528" r:id="rId28"/>
    <p:sldId id="530" r:id="rId29"/>
    <p:sldId id="531" r:id="rId30"/>
    <p:sldId id="537" r:id="rId31"/>
    <p:sldId id="538" r:id="rId32"/>
    <p:sldId id="560" r:id="rId33"/>
    <p:sldId id="569" r:id="rId34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183" autoAdjust="0"/>
    <p:restoredTop sz="93548" autoAdjust="0"/>
  </p:normalViewPr>
  <p:slideViewPr>
    <p:cSldViewPr>
      <p:cViewPr varScale="1">
        <p:scale>
          <a:sx n="68" d="100"/>
          <a:sy n="68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C5656-8C81-4DD6-AB1B-C2BF21D9BDF0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A9F2B-1CA2-439A-8D65-934FDA1043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6772D2-4D70-4069-8F32-AE5C09BD1015}" type="slidenum">
              <a:rPr lang="en-US"/>
              <a:pPr/>
              <a:t>2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9F2B-1CA2-439A-8D65-934FDA10435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0697-43AB-4F7F-A03B-DE808E619C64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A5E-7498-4D72-B425-AB1B9CB22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y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0697-43AB-4F7F-A03B-DE808E619C64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A5E-7498-4D72-B425-AB1B9CB2212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C36D9-DA66-4BB1-868C-326E57DD5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9F777-EF99-4035-AD31-B0F2DA59A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03F5AF-C308-4CEB-B0C5-CEDA8FDBDE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0697-43AB-4F7F-A03B-DE808E619C64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16A5E-7498-4D72-B425-AB1B9CB22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 smtClean="0"/>
              <a:t>Object Oriented Programming</a:t>
            </a:r>
            <a:br>
              <a:rPr lang="en-US" dirty="0" smtClean="0"/>
            </a:br>
            <a:r>
              <a:rPr lang="en-US" dirty="0" smtClean="0"/>
              <a:t>Lecture 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9372600" cy="4495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String[] names = {“</a:t>
            </a:r>
            <a:r>
              <a:rPr lang="en-US" sz="2000" dirty="0" err="1" smtClean="0">
                <a:latin typeface="Courier New" pitchFamily="49" charset="0"/>
              </a:rPr>
              <a:t>aaa</a:t>
            </a:r>
            <a:r>
              <a:rPr lang="en-US" sz="2000" dirty="0" smtClean="0">
                <a:latin typeface="Courier New" pitchFamily="49" charset="0"/>
              </a:rPr>
              <a:t>", “</a:t>
            </a:r>
            <a:r>
              <a:rPr lang="en-US" sz="2000" dirty="0" err="1" smtClean="0">
                <a:latin typeface="Courier New" pitchFamily="49" charset="0"/>
              </a:rPr>
              <a:t>bbb</a:t>
            </a:r>
            <a:r>
              <a:rPr lang="en-US" sz="2000" dirty="0" smtClean="0">
                <a:latin typeface="Courier New" pitchFamily="49" charset="0"/>
              </a:rPr>
              <a:t>", “</a:t>
            </a:r>
            <a:r>
              <a:rPr lang="en-US" sz="2000" dirty="0" err="1" smtClean="0">
                <a:latin typeface="Courier New" pitchFamily="49" charset="0"/>
              </a:rPr>
              <a:t>ccc</a:t>
            </a:r>
            <a:r>
              <a:rPr lang="en-US" sz="2000" dirty="0" smtClean="0">
                <a:latin typeface="Courier New" pitchFamily="49" charset="0"/>
              </a:rPr>
              <a:t>", “</a:t>
            </a:r>
            <a:r>
              <a:rPr lang="en-US" sz="2000" dirty="0" err="1" smtClean="0">
                <a:latin typeface="Courier New" pitchFamily="49" charset="0"/>
              </a:rPr>
              <a:t>ddd</a:t>
            </a:r>
            <a:r>
              <a:rPr lang="en-US" sz="2000" dirty="0" smtClean="0">
                <a:latin typeface="Courier New" pitchFamily="49" charset="0"/>
              </a:rPr>
              <a:t>", “</a:t>
            </a:r>
            <a:r>
              <a:rPr lang="en-US" sz="2000" dirty="0" err="1" smtClean="0">
                <a:latin typeface="Courier New" pitchFamily="49" charset="0"/>
              </a:rPr>
              <a:t>eee</a:t>
            </a:r>
            <a:r>
              <a:rPr lang="en-US" sz="2000" dirty="0" smtClean="0">
                <a:latin typeface="Courier New" pitchFamily="49" charset="0"/>
              </a:rPr>
              <a:t>"};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for(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 = 0; 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 &lt; </a:t>
            </a:r>
            <a:r>
              <a:rPr lang="en-US" sz="2000" dirty="0" err="1" smtClean="0">
                <a:latin typeface="Courier New" pitchFamily="49" charset="0"/>
              </a:rPr>
              <a:t>names.length</a:t>
            </a:r>
            <a:r>
              <a:rPr lang="en-US" sz="2000" dirty="0" smtClean="0">
                <a:latin typeface="Courier New" pitchFamily="49" charset="0"/>
              </a:rPr>
              <a:t>; 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++){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("Hello " + names[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] + ".");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/>
              <a:t>Output: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Hello </a:t>
            </a:r>
            <a:r>
              <a:rPr lang="en-US" sz="2000" dirty="0" err="1" smtClean="0">
                <a:latin typeface="Courier New" pitchFamily="49" charset="0"/>
              </a:rPr>
              <a:t>aaa</a:t>
            </a:r>
            <a:r>
              <a:rPr lang="en-US" sz="2000" dirty="0" smtClean="0">
                <a:latin typeface="Courier New" pitchFamily="49" charset="0"/>
              </a:rPr>
              <a:t>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Hello </a:t>
            </a:r>
            <a:r>
              <a:rPr lang="en-US" sz="2000" dirty="0" err="1" smtClean="0">
                <a:latin typeface="Courier New" pitchFamily="49" charset="0"/>
              </a:rPr>
              <a:t>bbb</a:t>
            </a:r>
            <a:r>
              <a:rPr lang="en-US" sz="2000" dirty="0" smtClean="0">
                <a:latin typeface="Courier New" pitchFamily="49" charset="0"/>
              </a:rPr>
              <a:t>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Hello </a:t>
            </a:r>
            <a:r>
              <a:rPr lang="en-US" sz="2000" dirty="0" err="1" smtClean="0">
                <a:latin typeface="Courier New" pitchFamily="49" charset="0"/>
              </a:rPr>
              <a:t>ccc</a:t>
            </a:r>
            <a:r>
              <a:rPr lang="en-US" sz="2000" dirty="0" smtClean="0">
                <a:latin typeface="Courier New" pitchFamily="49" charset="0"/>
              </a:rPr>
              <a:t>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Hello </a:t>
            </a:r>
            <a:r>
              <a:rPr lang="en-US" sz="2000" dirty="0" err="1" smtClean="0">
                <a:latin typeface="Courier New" pitchFamily="49" charset="0"/>
              </a:rPr>
              <a:t>ddd</a:t>
            </a:r>
            <a:r>
              <a:rPr lang="en-US" sz="2000" dirty="0" smtClean="0">
                <a:latin typeface="Courier New" pitchFamily="49" charset="0"/>
              </a:rPr>
              <a:t>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Hello </a:t>
            </a:r>
            <a:r>
              <a:rPr lang="en-US" sz="2000" dirty="0" err="1" smtClean="0">
                <a:latin typeface="Courier New" pitchFamily="49" charset="0"/>
              </a:rPr>
              <a:t>eee</a:t>
            </a:r>
            <a:r>
              <a:rPr lang="en-US" sz="2000" dirty="0" smtClean="0">
                <a:latin typeface="Courier New" pitchFamily="49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900" dirty="0" err="1" smtClean="0"/>
              <a:t>int</a:t>
            </a:r>
            <a:r>
              <a:rPr lang="en-US" sz="1900" dirty="0" smtClean="0"/>
              <a:t> [] numbers = new  </a:t>
            </a:r>
            <a:r>
              <a:rPr lang="en-US" sz="1900" dirty="0" err="1" smtClean="0"/>
              <a:t>int</a:t>
            </a:r>
            <a:r>
              <a:rPr lang="en-US" sz="1900" dirty="0" smtClean="0"/>
              <a:t>[5];</a:t>
            </a:r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en-US" sz="1900" dirty="0" err="1" smtClean="0"/>
              <a:t>System.out.print</a:t>
            </a:r>
            <a:r>
              <a:rPr lang="en-US" sz="1900" dirty="0" smtClean="0"/>
              <a:t>("Please Enter the Number 1:");</a:t>
            </a:r>
          </a:p>
          <a:p>
            <a:pPr>
              <a:buNone/>
            </a:pPr>
            <a:r>
              <a:rPr lang="en-US" sz="1900" dirty="0" smtClean="0"/>
              <a:t>numbers[0]= </a:t>
            </a:r>
            <a:r>
              <a:rPr lang="en-US" sz="1900" dirty="0" err="1" smtClean="0"/>
              <a:t>scan.nextInt</a:t>
            </a:r>
            <a:r>
              <a:rPr lang="en-US" sz="1900" dirty="0" smtClean="0"/>
              <a:t>();</a:t>
            </a:r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en-US" sz="1900" dirty="0" err="1" smtClean="0"/>
              <a:t>System.out.print</a:t>
            </a:r>
            <a:r>
              <a:rPr lang="en-US" sz="1900" dirty="0" smtClean="0"/>
              <a:t>("Please Enter the Number 2:");</a:t>
            </a:r>
          </a:p>
          <a:p>
            <a:pPr>
              <a:buNone/>
            </a:pPr>
            <a:r>
              <a:rPr lang="en-US" sz="1900" dirty="0" smtClean="0"/>
              <a:t>numbers[1]= </a:t>
            </a:r>
            <a:r>
              <a:rPr lang="en-US" sz="1900" dirty="0" err="1" smtClean="0"/>
              <a:t>scan.nextInt</a:t>
            </a:r>
            <a:r>
              <a:rPr lang="en-US" sz="1900" dirty="0" smtClean="0"/>
              <a:t>();</a:t>
            </a:r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en-US" sz="1900" dirty="0" err="1" smtClean="0"/>
              <a:t>System.out.print</a:t>
            </a:r>
            <a:r>
              <a:rPr lang="en-US" sz="1900" dirty="0" smtClean="0"/>
              <a:t>("Please Enter the Number 3:");</a:t>
            </a:r>
          </a:p>
          <a:p>
            <a:pPr>
              <a:buNone/>
            </a:pPr>
            <a:r>
              <a:rPr lang="en-US" sz="1900" dirty="0" smtClean="0"/>
              <a:t>numbers[2]= </a:t>
            </a:r>
            <a:r>
              <a:rPr lang="en-US" sz="1900" dirty="0" err="1" smtClean="0"/>
              <a:t>scan.nextInt</a:t>
            </a:r>
            <a:r>
              <a:rPr lang="en-US" sz="1900" dirty="0" smtClean="0"/>
              <a:t>();</a:t>
            </a:r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en-US" sz="1900" dirty="0" err="1" smtClean="0"/>
              <a:t>System.out.print</a:t>
            </a:r>
            <a:r>
              <a:rPr lang="en-US" sz="1900" dirty="0" smtClean="0"/>
              <a:t>("Please Enter the Number 4:");</a:t>
            </a:r>
          </a:p>
          <a:p>
            <a:pPr>
              <a:buNone/>
            </a:pPr>
            <a:r>
              <a:rPr lang="en-US" sz="1900" dirty="0" smtClean="0"/>
              <a:t>numbers[3]= </a:t>
            </a:r>
            <a:r>
              <a:rPr lang="en-US" sz="1900" dirty="0" err="1" smtClean="0"/>
              <a:t>scan.nextInt</a:t>
            </a:r>
            <a:r>
              <a:rPr lang="en-US" sz="1900" dirty="0" smtClean="0"/>
              <a:t>();</a:t>
            </a:r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en-US" sz="1900" dirty="0" err="1" smtClean="0"/>
              <a:t>System.out.print</a:t>
            </a:r>
            <a:r>
              <a:rPr lang="en-US" sz="1900" dirty="0" smtClean="0"/>
              <a:t>("Please Enter the Number 5:");</a:t>
            </a:r>
          </a:p>
          <a:p>
            <a:pPr>
              <a:buNone/>
            </a:pPr>
            <a:r>
              <a:rPr lang="en-US" sz="1900" dirty="0" smtClean="0"/>
              <a:t>numbers[4]= </a:t>
            </a:r>
            <a:r>
              <a:rPr lang="en-US" sz="1900" dirty="0" err="1" smtClean="0"/>
              <a:t>scan.nextInt</a:t>
            </a:r>
            <a:r>
              <a:rPr lang="en-US" sz="1900" dirty="0" smtClean="0"/>
              <a:t>();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/>
              <a:t>Scanner scan = new Scanner(</a:t>
            </a:r>
            <a:r>
              <a:rPr lang="en-US" sz="2400" dirty="0" err="1" smtClean="0"/>
              <a:t>System.in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[] numbers = new  </a:t>
            </a:r>
            <a:r>
              <a:rPr lang="en-US" sz="2400" dirty="0" err="1" smtClean="0"/>
              <a:t>int</a:t>
            </a:r>
            <a:r>
              <a:rPr lang="en-US" sz="2400" dirty="0" smtClean="0"/>
              <a:t>[5];</a:t>
            </a:r>
          </a:p>
          <a:p>
            <a:pPr>
              <a:buNone/>
            </a:pPr>
            <a:r>
              <a:rPr lang="en-US" sz="2400" dirty="0" smtClean="0"/>
              <a:t>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err="1" smtClean="0"/>
              <a:t>numbers.length</a:t>
            </a:r>
            <a:r>
              <a:rPr lang="en-US" sz="2400" dirty="0" smtClean="0"/>
              <a:t>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err="1" smtClean="0"/>
              <a:t>System.out.print</a:t>
            </a:r>
            <a:r>
              <a:rPr lang="en-US" sz="2400" dirty="0" smtClean="0"/>
              <a:t>("Please Enter the Number" + (i+1) );</a:t>
            </a:r>
          </a:p>
          <a:p>
            <a:pPr>
              <a:buNone/>
            </a:pPr>
            <a:r>
              <a:rPr lang="en-US" sz="2400" dirty="0" smtClean="0"/>
              <a:t>numbers[</a:t>
            </a:r>
            <a:r>
              <a:rPr lang="en-US" sz="2400" dirty="0" err="1" smtClean="0"/>
              <a:t>i</a:t>
            </a:r>
            <a:r>
              <a:rPr lang="en-US" sz="2400" dirty="0" smtClean="0"/>
              <a:t>]= </a:t>
            </a:r>
            <a:r>
              <a:rPr lang="en-US" sz="2400" dirty="0" err="1" smtClean="0"/>
              <a:t>scan.nextInt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lnSpc>
                <a:spcPct val="80000"/>
              </a:lnSpc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600" dirty="0" smtClean="0"/>
              <a:t>Output: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Please Enter the Number112</a:t>
            </a:r>
          </a:p>
          <a:p>
            <a:pPr>
              <a:buNone/>
            </a:pPr>
            <a:r>
              <a:rPr lang="en-US" dirty="0" smtClean="0"/>
              <a:t>Please Enter the Number232</a:t>
            </a:r>
          </a:p>
          <a:p>
            <a:pPr>
              <a:buNone/>
            </a:pPr>
            <a:r>
              <a:rPr lang="en-US" dirty="0" smtClean="0"/>
              <a:t>Please Enter the Number312</a:t>
            </a:r>
          </a:p>
          <a:p>
            <a:pPr>
              <a:buNone/>
            </a:pPr>
            <a:r>
              <a:rPr lang="en-US" dirty="0" smtClean="0"/>
              <a:t>Please Enter the Number421</a:t>
            </a:r>
          </a:p>
          <a:p>
            <a:pPr>
              <a:buNone/>
            </a:pPr>
            <a:r>
              <a:rPr lang="en-US" dirty="0" smtClean="0"/>
              <a:t>Please Enter the Number523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Finding the Highest Value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724400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[] numbers = {2,3,1,2,6};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highest = numbers[0];</a:t>
            </a:r>
          </a:p>
          <a:p>
            <a:pPr>
              <a:buNone/>
            </a:pPr>
            <a:r>
              <a:rPr lang="en-US" sz="2400" dirty="0" smtClean="0"/>
              <a:t>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1;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err="1" smtClean="0"/>
              <a:t>numbers.length</a:t>
            </a:r>
            <a:r>
              <a:rPr lang="en-US" sz="2400" dirty="0" smtClean="0"/>
              <a:t>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if (numbers[</a:t>
            </a:r>
            <a:r>
              <a:rPr lang="en-US" sz="2400" dirty="0" err="1" smtClean="0"/>
              <a:t>i</a:t>
            </a:r>
            <a:r>
              <a:rPr lang="en-US" sz="2400" dirty="0" smtClean="0"/>
              <a:t>] &gt; highest)</a:t>
            </a:r>
          </a:p>
          <a:p>
            <a:pPr>
              <a:buNone/>
            </a:pPr>
            <a:r>
              <a:rPr lang="en-US" sz="2400" dirty="0" smtClean="0"/>
              <a:t>highest = numbers[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(highest);</a:t>
            </a:r>
            <a:endParaRPr lang="en-US" sz="2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Lowest Value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[] numbers = {2,3,1,2,6};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lowest = numbers[0];</a:t>
            </a:r>
          </a:p>
          <a:p>
            <a:pPr>
              <a:buNone/>
            </a:pPr>
            <a:r>
              <a:rPr lang="en-US" sz="2400" dirty="0" smtClean="0"/>
              <a:t>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1;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err="1" smtClean="0"/>
              <a:t>numbers.length</a:t>
            </a:r>
            <a:r>
              <a:rPr lang="en-US" sz="2400" dirty="0" smtClean="0"/>
              <a:t>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if (numbers[</a:t>
            </a:r>
            <a:r>
              <a:rPr lang="en-US" sz="2400" dirty="0" err="1" smtClean="0"/>
              <a:t>i</a:t>
            </a:r>
            <a:r>
              <a:rPr lang="en-US" sz="2400" dirty="0" smtClean="0"/>
              <a:t>] &lt; lowest)</a:t>
            </a:r>
          </a:p>
          <a:p>
            <a:pPr>
              <a:buNone/>
            </a:pPr>
            <a:r>
              <a:rPr lang="en-US" sz="2400" dirty="0" smtClean="0"/>
              <a:t>lowest = numbers[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(lowest);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Quiz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153400" cy="4724400"/>
          </a:xfrm>
        </p:spPr>
        <p:txBody>
          <a:bodyPr/>
          <a:lstStyle/>
          <a:p>
            <a:pPr marL="609600" indent="-609600" eaLnBrk="1" hangingPunct="1"/>
            <a:r>
              <a:rPr lang="en-US" dirty="0" smtClean="0"/>
              <a:t>Which of the following sequences of statements does </a:t>
            </a:r>
            <a:r>
              <a:rPr lang="en-US" i="1" dirty="0" smtClean="0"/>
              <a:t>not</a:t>
            </a:r>
            <a:r>
              <a:rPr lang="en-US" dirty="0" smtClean="0"/>
              <a:t> create a new array?</a:t>
            </a:r>
          </a:p>
          <a:p>
            <a:pPr marL="609600" indent="-609600" eaLnBrk="1" hangingPunct="1"/>
            <a:endParaRPr lang="en-US" sz="2400" dirty="0" smtClean="0">
              <a:latin typeface="Courier New" pitchFamily="49" charset="0"/>
            </a:endParaRP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  a. </a:t>
            </a:r>
            <a:r>
              <a:rPr lang="en-US" sz="2800" b="1" dirty="0" err="1" smtClean="0">
                <a:latin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</a:rPr>
              <a:t>[] </a:t>
            </a:r>
            <a:r>
              <a:rPr lang="en-US" sz="2800" b="1" dirty="0" err="1" smtClean="0">
                <a:latin typeface="Courier New" pitchFamily="49" charset="0"/>
              </a:rPr>
              <a:t>arr</a:t>
            </a:r>
            <a:r>
              <a:rPr lang="en-US" sz="2800" b="1" dirty="0" smtClean="0">
                <a:latin typeface="Courier New" pitchFamily="49" charset="0"/>
              </a:rPr>
              <a:t> = new </a:t>
            </a:r>
            <a:r>
              <a:rPr lang="en-US" sz="2800" b="1" dirty="0" err="1" smtClean="0">
                <a:latin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</a:rPr>
              <a:t>[4];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  b. </a:t>
            </a:r>
            <a:r>
              <a:rPr lang="en-US" sz="2800" b="1" dirty="0" err="1" smtClean="0">
                <a:latin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</a:rPr>
              <a:t>[] </a:t>
            </a:r>
            <a:r>
              <a:rPr lang="en-US" sz="2800" b="1" dirty="0" err="1" smtClean="0">
                <a:latin typeface="Courier New" pitchFamily="49" charset="0"/>
              </a:rPr>
              <a:t>arr</a:t>
            </a:r>
            <a:r>
              <a:rPr lang="en-US" sz="2800" b="1" dirty="0" smtClean="0">
                <a:latin typeface="Courier New" pitchFamily="49" charset="0"/>
              </a:rPr>
              <a:t>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     </a:t>
            </a:r>
            <a:r>
              <a:rPr lang="en-US" sz="2800" b="1" dirty="0" err="1" smtClean="0">
                <a:latin typeface="Courier New" pitchFamily="49" charset="0"/>
              </a:rPr>
              <a:t>arr</a:t>
            </a:r>
            <a:r>
              <a:rPr lang="en-US" sz="2800" b="1" dirty="0" smtClean="0">
                <a:latin typeface="Courier New" pitchFamily="49" charset="0"/>
              </a:rPr>
              <a:t> = new </a:t>
            </a:r>
            <a:r>
              <a:rPr lang="en-US" sz="2800" b="1" dirty="0" err="1" smtClean="0">
                <a:latin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</a:rPr>
              <a:t>[4];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  c. </a:t>
            </a:r>
            <a:r>
              <a:rPr lang="en-US" sz="2800" b="1" dirty="0" err="1" smtClean="0">
                <a:latin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</a:rPr>
              <a:t>[] </a:t>
            </a:r>
            <a:r>
              <a:rPr lang="en-US" sz="2800" b="1" dirty="0" err="1" smtClean="0">
                <a:latin typeface="Courier New" pitchFamily="49" charset="0"/>
              </a:rPr>
              <a:t>arr</a:t>
            </a:r>
            <a:r>
              <a:rPr lang="en-US" sz="2800" b="1" dirty="0" smtClean="0">
                <a:latin typeface="Courier New" pitchFamily="49" charset="0"/>
              </a:rPr>
              <a:t> = { 1, 2, 3, 4};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  d. </a:t>
            </a:r>
            <a:r>
              <a:rPr lang="en-US" sz="2800" b="1" dirty="0" err="1" smtClean="0">
                <a:latin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</a:rPr>
              <a:t>[] </a:t>
            </a:r>
            <a:r>
              <a:rPr lang="en-US" sz="2800" b="1" dirty="0" err="1" smtClean="0">
                <a:latin typeface="Courier New" pitchFamily="49" charset="0"/>
              </a:rPr>
              <a:t>arr</a:t>
            </a:r>
            <a:r>
              <a:rPr lang="en-US" sz="2800" b="1" dirty="0" smtClean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Quiz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6934200" cy="4876800"/>
          </a:xfrm>
        </p:spPr>
        <p:txBody>
          <a:bodyPr/>
          <a:lstStyle/>
          <a:p>
            <a:pPr marL="609600" indent="-609600" eaLnBrk="1" hangingPunct="1"/>
            <a:r>
              <a:rPr lang="en-US" b="1" smtClean="0"/>
              <a:t>Which set of data would not be suitable for storing in an array?</a:t>
            </a:r>
          </a:p>
          <a:p>
            <a:pPr marL="990600" lvl="1" indent="-533400" eaLnBrk="1" hangingPunct="1"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smtClean="0"/>
              <a:t>the score for each of the four quarters of a Football match</a:t>
            </a:r>
          </a:p>
          <a:p>
            <a:pPr marL="990600" lvl="1" indent="-533400" eaLnBrk="1" hangingPunct="1"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smtClean="0"/>
              <a:t>your name, date of birth, and score on your physics test</a:t>
            </a:r>
          </a:p>
          <a:p>
            <a:pPr marL="990600" lvl="1" indent="-533400" eaLnBrk="1" hangingPunct="1"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smtClean="0"/>
              <a:t>temperature readings taken every hour throughout a day</a:t>
            </a:r>
          </a:p>
          <a:p>
            <a:pPr marL="990600" lvl="1" indent="-533400" eaLnBrk="1" hangingPunct="1"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smtClean="0"/>
              <a:t>your expenses each month for an entire year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sum = 0;</a:t>
            </a: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[]</a:t>
            </a:r>
            <a:r>
              <a:rPr lang="en-US" sz="2400" dirty="0" err="1" smtClean="0"/>
              <a:t>myArray</a:t>
            </a:r>
            <a:r>
              <a:rPr lang="en-US" sz="2400" dirty="0" smtClean="0"/>
              <a:t>= {3,4,52,20,43};</a:t>
            </a:r>
          </a:p>
          <a:p>
            <a:pPr>
              <a:buNone/>
            </a:pPr>
            <a:r>
              <a:rPr lang="nn-NO" sz="2400" dirty="0" smtClean="0"/>
              <a:t>for (int i = 1; i &lt; myArray.length; i++)</a:t>
            </a:r>
          </a:p>
          <a:p>
            <a:pPr>
              <a:buNone/>
            </a:pPr>
            <a:r>
              <a:rPr lang="en-US" sz="2400" dirty="0" smtClean="0"/>
              <a:t>  sum += </a:t>
            </a:r>
            <a:r>
              <a:rPr lang="en-US" sz="2400" dirty="0" err="1" smtClean="0"/>
              <a:t>myArray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pPr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(sum);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Output : 119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Quiz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153400" cy="4724400"/>
          </a:xfrm>
        </p:spPr>
        <p:txBody>
          <a:bodyPr/>
          <a:lstStyle/>
          <a:p>
            <a:pPr marL="609600" indent="-609600" eaLnBrk="1" hangingPunct="1"/>
            <a:r>
              <a:rPr lang="en-US" dirty="0" smtClean="0"/>
              <a:t>Which of the following sequences of statements does </a:t>
            </a:r>
            <a:r>
              <a:rPr lang="en-US" i="1" dirty="0" smtClean="0"/>
              <a:t>not</a:t>
            </a:r>
            <a:r>
              <a:rPr lang="en-US" dirty="0" smtClean="0"/>
              <a:t> create a new array?</a:t>
            </a:r>
          </a:p>
          <a:p>
            <a:pPr marL="609600" indent="-609600" eaLnBrk="1" hangingPunct="1"/>
            <a:endParaRPr lang="en-US" sz="2400" dirty="0" smtClean="0">
              <a:latin typeface="Courier New" pitchFamily="49" charset="0"/>
            </a:endParaRP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  a. </a:t>
            </a:r>
            <a:r>
              <a:rPr lang="en-US" sz="2800" b="1" dirty="0" err="1" smtClean="0">
                <a:latin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</a:rPr>
              <a:t>[] </a:t>
            </a:r>
            <a:r>
              <a:rPr lang="en-US" sz="2800" b="1" dirty="0" err="1" smtClean="0">
                <a:latin typeface="Courier New" pitchFamily="49" charset="0"/>
              </a:rPr>
              <a:t>arr</a:t>
            </a:r>
            <a:r>
              <a:rPr lang="en-US" sz="2800" b="1" dirty="0" smtClean="0">
                <a:latin typeface="Courier New" pitchFamily="49" charset="0"/>
              </a:rPr>
              <a:t> = new </a:t>
            </a:r>
            <a:r>
              <a:rPr lang="en-US" sz="2800" b="1" dirty="0" err="1" smtClean="0">
                <a:latin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</a:rPr>
              <a:t>[4];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  b. </a:t>
            </a:r>
            <a:r>
              <a:rPr lang="en-US" sz="2800" b="1" dirty="0" err="1" smtClean="0">
                <a:latin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</a:rPr>
              <a:t>[] </a:t>
            </a:r>
            <a:r>
              <a:rPr lang="en-US" sz="2800" b="1" dirty="0" err="1" smtClean="0">
                <a:latin typeface="Courier New" pitchFamily="49" charset="0"/>
              </a:rPr>
              <a:t>arr</a:t>
            </a:r>
            <a:r>
              <a:rPr lang="en-US" sz="2800" b="1" dirty="0" smtClean="0">
                <a:latin typeface="Courier New" pitchFamily="49" charset="0"/>
              </a:rPr>
              <a:t>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     </a:t>
            </a:r>
            <a:r>
              <a:rPr lang="en-US" sz="2800" b="1" dirty="0" err="1" smtClean="0">
                <a:latin typeface="Courier New" pitchFamily="49" charset="0"/>
              </a:rPr>
              <a:t>arr</a:t>
            </a:r>
            <a:r>
              <a:rPr lang="en-US" sz="2800" b="1" dirty="0" smtClean="0">
                <a:latin typeface="Courier New" pitchFamily="49" charset="0"/>
              </a:rPr>
              <a:t> = new </a:t>
            </a:r>
            <a:r>
              <a:rPr lang="en-US" sz="2800" b="1" dirty="0" err="1" smtClean="0">
                <a:latin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</a:rPr>
              <a:t>[4];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  c. </a:t>
            </a:r>
            <a:r>
              <a:rPr lang="en-US" sz="2800" b="1" dirty="0" err="1" smtClean="0">
                <a:latin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</a:rPr>
              <a:t>[] </a:t>
            </a:r>
            <a:r>
              <a:rPr lang="en-US" sz="2800" b="1" dirty="0" err="1" smtClean="0">
                <a:latin typeface="Courier New" pitchFamily="49" charset="0"/>
              </a:rPr>
              <a:t>arr</a:t>
            </a:r>
            <a:r>
              <a:rPr lang="en-US" sz="2800" b="1" dirty="0" smtClean="0">
                <a:latin typeface="Courier New" pitchFamily="49" charset="0"/>
              </a:rPr>
              <a:t> = { 1, 2, 3, 4};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  d. </a:t>
            </a:r>
            <a:r>
              <a:rPr lang="en-US" sz="2800" b="1" dirty="0" err="1" smtClean="0">
                <a:latin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</a:rPr>
              <a:t>[] </a:t>
            </a:r>
            <a:r>
              <a:rPr lang="en-US" sz="2800" b="1" dirty="0" err="1" smtClean="0">
                <a:latin typeface="Courier New" pitchFamily="49" charset="0"/>
              </a:rPr>
              <a:t>arr</a:t>
            </a:r>
            <a:r>
              <a:rPr lang="en-US" sz="2800" b="1" dirty="0" smtClean="0">
                <a:latin typeface="Courier New" pitchFamily="49" charset="0"/>
              </a:rPr>
              <a:t>;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962400" y="6034088"/>
            <a:ext cx="4938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just declares an array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Quiz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6934200" cy="4876800"/>
          </a:xfrm>
        </p:spPr>
        <p:txBody>
          <a:bodyPr/>
          <a:lstStyle/>
          <a:p>
            <a:pPr marL="609600" indent="-609600" eaLnBrk="1" hangingPunct="1"/>
            <a:r>
              <a:rPr lang="en-US" b="1" smtClean="0"/>
              <a:t>Which set of data would not be suitable for storing in an array?</a:t>
            </a:r>
          </a:p>
          <a:p>
            <a:pPr marL="990600" lvl="1" indent="-533400" eaLnBrk="1" hangingPunct="1"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smtClean="0"/>
              <a:t>the score for each of the four quarters of a Football match</a:t>
            </a:r>
          </a:p>
          <a:p>
            <a:pPr marL="990600" lvl="1" indent="-533400" eaLnBrk="1" hangingPunct="1"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smtClean="0"/>
              <a:t>your name, date of birth, and score on your physics test</a:t>
            </a:r>
          </a:p>
          <a:p>
            <a:pPr marL="990600" lvl="1" indent="-533400" eaLnBrk="1" hangingPunct="1"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smtClean="0"/>
              <a:t>temperature readings taken every hour throughout a day</a:t>
            </a:r>
          </a:p>
          <a:p>
            <a:pPr marL="990600" lvl="1" indent="-533400" eaLnBrk="1" hangingPunct="1"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smtClean="0"/>
              <a:t>your expenses each month for an entire year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4648200" y="4267200"/>
            <a:ext cx="441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// these are different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to organize 100 Student objects?</a:t>
            </a:r>
          </a:p>
          <a:p>
            <a:r>
              <a:rPr lang="en-US" sz="2800" dirty="0"/>
              <a:t>100 different Student object names?</a:t>
            </a:r>
          </a:p>
          <a:p>
            <a:r>
              <a:rPr lang="en-US" sz="2800" dirty="0"/>
              <a:t>Organize data for efficient access</a:t>
            </a:r>
          </a:p>
          <a:p>
            <a:pPr lvl="1"/>
            <a:r>
              <a:rPr lang="en-US" sz="2400" dirty="0"/>
              <a:t>Class: different data types in one object</a:t>
            </a:r>
          </a:p>
          <a:p>
            <a:pPr lvl="1"/>
            <a:r>
              <a:rPr lang="en-US" sz="2400" dirty="0"/>
              <a:t>Array: multiple objects of the same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Arrays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>
                <a:latin typeface="Minion-Regular" charset="0"/>
              </a:rPr>
              <a:t>By using the same subscript, you can build relationships between data stored in two or more arrays.</a:t>
            </a:r>
          </a:p>
          <a:p>
            <a:pPr lvl="1">
              <a:buFont typeface="Wingdings" pitchFamily="2" charset="2"/>
              <a:buNone/>
            </a:pPr>
            <a:r>
              <a:rPr lang="en-US" sz="1700" b="1" dirty="0">
                <a:latin typeface="Courier New" pitchFamily="49" charset="0"/>
              </a:rPr>
              <a:t>String[] names = new String[5];</a:t>
            </a:r>
          </a:p>
          <a:p>
            <a:pPr lvl="1">
              <a:buFont typeface="Wingdings" pitchFamily="2" charset="2"/>
              <a:buNone/>
            </a:pPr>
            <a:r>
              <a:rPr lang="en-US" sz="1700" b="1" dirty="0">
                <a:latin typeface="Courier New" pitchFamily="49" charset="0"/>
              </a:rPr>
              <a:t>String[] addresses = new String[5];</a:t>
            </a:r>
          </a:p>
          <a:p>
            <a:pPr lvl="1"/>
            <a:r>
              <a:rPr lang="en-US" sz="2200" dirty="0">
                <a:latin typeface="Minion-Regular" charset="0"/>
              </a:rPr>
              <a:t>The names array stores the names of five persons</a:t>
            </a:r>
          </a:p>
          <a:p>
            <a:pPr lvl="1"/>
            <a:r>
              <a:rPr lang="en-US" sz="2200" dirty="0">
                <a:latin typeface="Minion-Regular" charset="0"/>
              </a:rPr>
              <a:t>The addresses array stores the addresses of the same five persons.</a:t>
            </a:r>
          </a:p>
          <a:p>
            <a:pPr lvl="1"/>
            <a:r>
              <a:rPr lang="en-US" sz="2200" dirty="0">
                <a:latin typeface="Minion-Regular" charset="0"/>
              </a:rPr>
              <a:t>The data for one person is stored at the same index in each array.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Arrays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2057400"/>
            <a:ext cx="6508750" cy="2805113"/>
            <a:chOff x="624" y="1584"/>
            <a:chExt cx="4100" cy="1767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24" y="1584"/>
              <a:ext cx="836" cy="1767"/>
              <a:chOff x="528" y="864"/>
              <a:chExt cx="836" cy="1767"/>
            </a:xfrm>
          </p:grpSpPr>
          <p:sp>
            <p:nvSpPr>
              <p:cNvPr id="48133" name="Rectangle 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81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4" name="Text Box 6"/>
              <p:cNvSpPr txBox="1">
                <a:spLocks noChangeArrowheads="1"/>
              </p:cNvSpPr>
              <p:nvPr/>
            </p:nvSpPr>
            <p:spPr bwMode="auto">
              <a:xfrm>
                <a:off x="576" y="864"/>
                <a:ext cx="6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>
                    <a:latin typeface="Times New Roman" pitchFamily="18" charset="0"/>
                  </a:rPr>
                  <a:t>names[0]</a:t>
                </a:r>
              </a:p>
            </p:txBody>
          </p:sp>
          <p:sp>
            <p:nvSpPr>
              <p:cNvPr id="48135" name="Rectangle 7"/>
              <p:cNvSpPr>
                <a:spLocks noChangeArrowheads="1"/>
              </p:cNvSpPr>
              <p:nvPr/>
            </p:nvSpPr>
            <p:spPr bwMode="auto">
              <a:xfrm>
                <a:off x="528" y="2112"/>
                <a:ext cx="81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6" name="Text Box 8"/>
              <p:cNvSpPr txBox="1">
                <a:spLocks noChangeArrowheads="1"/>
              </p:cNvSpPr>
              <p:nvPr/>
            </p:nvSpPr>
            <p:spPr bwMode="auto">
              <a:xfrm>
                <a:off x="528" y="2400"/>
                <a:ext cx="8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>
                    <a:latin typeface="Times New Roman" pitchFamily="18" charset="0"/>
                  </a:rPr>
                  <a:t>addresses[0]</a:t>
                </a:r>
              </a:p>
            </p:txBody>
          </p:sp>
          <p:sp>
            <p:nvSpPr>
              <p:cNvPr id="48137" name="Text Box 9"/>
              <p:cNvSpPr txBox="1">
                <a:spLocks noChangeArrowheads="1"/>
              </p:cNvSpPr>
              <p:nvPr/>
            </p:nvSpPr>
            <p:spPr bwMode="auto">
              <a:xfrm>
                <a:off x="576" y="1632"/>
                <a:ext cx="7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>
                    <a:latin typeface="Times New Roman" pitchFamily="18" charset="0"/>
                  </a:rPr>
                  <a:t>Person #1</a:t>
                </a:r>
              </a:p>
            </p:txBody>
          </p:sp>
          <p:cxnSp>
            <p:nvCxnSpPr>
              <p:cNvPr id="48138" name="AutoShape 10"/>
              <p:cNvCxnSpPr>
                <a:cxnSpLocks noChangeShapeType="1"/>
                <a:stCxn id="48137" idx="0"/>
                <a:endCxn id="48133" idx="2"/>
              </p:cNvCxnSpPr>
              <p:nvPr/>
            </p:nvCxnSpPr>
            <p:spPr bwMode="auto">
              <a:xfrm flipV="1">
                <a:off x="936" y="1392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48139" name="AutoShape 11"/>
              <p:cNvCxnSpPr>
                <a:cxnSpLocks noChangeShapeType="1"/>
                <a:stCxn id="48137" idx="2"/>
                <a:endCxn id="48135" idx="0"/>
              </p:cNvCxnSpPr>
              <p:nvPr/>
            </p:nvCxnSpPr>
            <p:spPr bwMode="auto">
              <a:xfrm>
                <a:off x="936" y="1863"/>
                <a:ext cx="0" cy="24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440" y="1584"/>
              <a:ext cx="836" cy="1767"/>
              <a:chOff x="528" y="864"/>
              <a:chExt cx="836" cy="1767"/>
            </a:xfrm>
          </p:grpSpPr>
          <p:sp>
            <p:nvSpPr>
              <p:cNvPr id="48141" name="Rectangle 1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81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2" name="Text Box 14"/>
              <p:cNvSpPr txBox="1">
                <a:spLocks noChangeArrowheads="1"/>
              </p:cNvSpPr>
              <p:nvPr/>
            </p:nvSpPr>
            <p:spPr bwMode="auto">
              <a:xfrm>
                <a:off x="576" y="864"/>
                <a:ext cx="6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>
                    <a:latin typeface="Times New Roman" pitchFamily="18" charset="0"/>
                  </a:rPr>
                  <a:t>names[1]</a:t>
                </a:r>
              </a:p>
            </p:txBody>
          </p:sp>
          <p:sp>
            <p:nvSpPr>
              <p:cNvPr id="48143" name="Rectangle 15"/>
              <p:cNvSpPr>
                <a:spLocks noChangeArrowheads="1"/>
              </p:cNvSpPr>
              <p:nvPr/>
            </p:nvSpPr>
            <p:spPr bwMode="auto">
              <a:xfrm>
                <a:off x="528" y="2112"/>
                <a:ext cx="81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4" name="Text Box 16"/>
              <p:cNvSpPr txBox="1">
                <a:spLocks noChangeArrowheads="1"/>
              </p:cNvSpPr>
              <p:nvPr/>
            </p:nvSpPr>
            <p:spPr bwMode="auto">
              <a:xfrm>
                <a:off x="528" y="2400"/>
                <a:ext cx="8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>
                    <a:latin typeface="Times New Roman" pitchFamily="18" charset="0"/>
                  </a:rPr>
                  <a:t>addresses[1]</a:t>
                </a:r>
              </a:p>
            </p:txBody>
          </p:sp>
          <p:sp>
            <p:nvSpPr>
              <p:cNvPr id="48145" name="Text Box 17"/>
              <p:cNvSpPr txBox="1">
                <a:spLocks noChangeArrowheads="1"/>
              </p:cNvSpPr>
              <p:nvPr/>
            </p:nvSpPr>
            <p:spPr bwMode="auto">
              <a:xfrm>
                <a:off x="576" y="1632"/>
                <a:ext cx="7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>
                    <a:latin typeface="Times New Roman" pitchFamily="18" charset="0"/>
                  </a:rPr>
                  <a:t>Person #2</a:t>
                </a:r>
              </a:p>
            </p:txBody>
          </p:sp>
          <p:cxnSp>
            <p:nvCxnSpPr>
              <p:cNvPr id="48146" name="AutoShape 18"/>
              <p:cNvCxnSpPr>
                <a:cxnSpLocks noChangeShapeType="1"/>
                <a:stCxn id="48145" idx="0"/>
                <a:endCxn id="48141" idx="2"/>
              </p:cNvCxnSpPr>
              <p:nvPr/>
            </p:nvCxnSpPr>
            <p:spPr bwMode="auto">
              <a:xfrm flipV="1">
                <a:off x="936" y="1392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48147" name="AutoShape 19"/>
              <p:cNvCxnSpPr>
                <a:cxnSpLocks noChangeShapeType="1"/>
                <a:stCxn id="48145" idx="2"/>
                <a:endCxn id="48143" idx="0"/>
              </p:cNvCxnSpPr>
              <p:nvPr/>
            </p:nvCxnSpPr>
            <p:spPr bwMode="auto">
              <a:xfrm>
                <a:off x="936" y="1863"/>
                <a:ext cx="0" cy="24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2256" y="1584"/>
              <a:ext cx="836" cy="1767"/>
              <a:chOff x="528" y="864"/>
              <a:chExt cx="836" cy="1767"/>
            </a:xfrm>
          </p:grpSpPr>
          <p:sp>
            <p:nvSpPr>
              <p:cNvPr id="48149" name="Rectangle 2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81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0" name="Text Box 22"/>
              <p:cNvSpPr txBox="1">
                <a:spLocks noChangeArrowheads="1"/>
              </p:cNvSpPr>
              <p:nvPr/>
            </p:nvSpPr>
            <p:spPr bwMode="auto">
              <a:xfrm>
                <a:off x="576" y="864"/>
                <a:ext cx="6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>
                    <a:latin typeface="Times New Roman" pitchFamily="18" charset="0"/>
                  </a:rPr>
                  <a:t>names[2]</a:t>
                </a:r>
              </a:p>
            </p:txBody>
          </p:sp>
          <p:sp>
            <p:nvSpPr>
              <p:cNvPr id="48151" name="Rectangle 23"/>
              <p:cNvSpPr>
                <a:spLocks noChangeArrowheads="1"/>
              </p:cNvSpPr>
              <p:nvPr/>
            </p:nvSpPr>
            <p:spPr bwMode="auto">
              <a:xfrm>
                <a:off x="528" y="2112"/>
                <a:ext cx="81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2" name="Text Box 24"/>
              <p:cNvSpPr txBox="1">
                <a:spLocks noChangeArrowheads="1"/>
              </p:cNvSpPr>
              <p:nvPr/>
            </p:nvSpPr>
            <p:spPr bwMode="auto">
              <a:xfrm>
                <a:off x="528" y="2400"/>
                <a:ext cx="8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>
                    <a:latin typeface="Times New Roman" pitchFamily="18" charset="0"/>
                  </a:rPr>
                  <a:t>addresses[2]</a:t>
                </a:r>
              </a:p>
            </p:txBody>
          </p:sp>
          <p:sp>
            <p:nvSpPr>
              <p:cNvPr id="48153" name="Text Box 25"/>
              <p:cNvSpPr txBox="1">
                <a:spLocks noChangeArrowheads="1"/>
              </p:cNvSpPr>
              <p:nvPr/>
            </p:nvSpPr>
            <p:spPr bwMode="auto">
              <a:xfrm>
                <a:off x="576" y="1632"/>
                <a:ext cx="7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>
                    <a:latin typeface="Times New Roman" pitchFamily="18" charset="0"/>
                  </a:rPr>
                  <a:t>Person #3</a:t>
                </a:r>
              </a:p>
            </p:txBody>
          </p:sp>
          <p:cxnSp>
            <p:nvCxnSpPr>
              <p:cNvPr id="48154" name="AutoShape 26"/>
              <p:cNvCxnSpPr>
                <a:cxnSpLocks noChangeShapeType="1"/>
                <a:stCxn id="48153" idx="0"/>
                <a:endCxn id="48149" idx="2"/>
              </p:cNvCxnSpPr>
              <p:nvPr/>
            </p:nvCxnSpPr>
            <p:spPr bwMode="auto">
              <a:xfrm flipV="1">
                <a:off x="936" y="1392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48155" name="AutoShape 27"/>
              <p:cNvCxnSpPr>
                <a:cxnSpLocks noChangeShapeType="1"/>
                <a:stCxn id="48153" idx="2"/>
                <a:endCxn id="48151" idx="0"/>
              </p:cNvCxnSpPr>
              <p:nvPr/>
            </p:nvCxnSpPr>
            <p:spPr bwMode="auto">
              <a:xfrm>
                <a:off x="936" y="1863"/>
                <a:ext cx="0" cy="24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3888" y="1584"/>
              <a:ext cx="836" cy="1767"/>
              <a:chOff x="528" y="864"/>
              <a:chExt cx="836" cy="1767"/>
            </a:xfrm>
          </p:grpSpPr>
          <p:sp>
            <p:nvSpPr>
              <p:cNvPr id="48157" name="Rectangle 2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81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8" name="Text Box 30"/>
              <p:cNvSpPr txBox="1">
                <a:spLocks noChangeArrowheads="1"/>
              </p:cNvSpPr>
              <p:nvPr/>
            </p:nvSpPr>
            <p:spPr bwMode="auto">
              <a:xfrm>
                <a:off x="576" y="864"/>
                <a:ext cx="6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>
                    <a:latin typeface="Times New Roman" pitchFamily="18" charset="0"/>
                  </a:rPr>
                  <a:t>names[4]</a:t>
                </a:r>
              </a:p>
            </p:txBody>
          </p:sp>
          <p:sp>
            <p:nvSpPr>
              <p:cNvPr id="48159" name="Rectangle 31"/>
              <p:cNvSpPr>
                <a:spLocks noChangeArrowheads="1"/>
              </p:cNvSpPr>
              <p:nvPr/>
            </p:nvSpPr>
            <p:spPr bwMode="auto">
              <a:xfrm>
                <a:off x="528" y="2112"/>
                <a:ext cx="81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0" name="Text Box 32"/>
              <p:cNvSpPr txBox="1">
                <a:spLocks noChangeArrowheads="1"/>
              </p:cNvSpPr>
              <p:nvPr/>
            </p:nvSpPr>
            <p:spPr bwMode="auto">
              <a:xfrm>
                <a:off x="528" y="2400"/>
                <a:ext cx="8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>
                    <a:latin typeface="Times New Roman" pitchFamily="18" charset="0"/>
                  </a:rPr>
                  <a:t>addresses[4]</a:t>
                </a:r>
              </a:p>
            </p:txBody>
          </p:sp>
          <p:sp>
            <p:nvSpPr>
              <p:cNvPr id="48161" name="Text Box 33"/>
              <p:cNvSpPr txBox="1">
                <a:spLocks noChangeArrowheads="1"/>
              </p:cNvSpPr>
              <p:nvPr/>
            </p:nvSpPr>
            <p:spPr bwMode="auto">
              <a:xfrm>
                <a:off x="576" y="1632"/>
                <a:ext cx="7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>
                    <a:latin typeface="Times New Roman" pitchFamily="18" charset="0"/>
                  </a:rPr>
                  <a:t>Person #5</a:t>
                </a:r>
              </a:p>
            </p:txBody>
          </p:sp>
          <p:cxnSp>
            <p:nvCxnSpPr>
              <p:cNvPr id="48162" name="AutoShape 34"/>
              <p:cNvCxnSpPr>
                <a:cxnSpLocks noChangeShapeType="1"/>
                <a:stCxn id="48161" idx="0"/>
                <a:endCxn id="48157" idx="2"/>
              </p:cNvCxnSpPr>
              <p:nvPr/>
            </p:nvCxnSpPr>
            <p:spPr bwMode="auto">
              <a:xfrm flipV="1">
                <a:off x="936" y="1392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48163" name="AutoShape 35"/>
              <p:cNvCxnSpPr>
                <a:cxnSpLocks noChangeShapeType="1"/>
                <a:stCxn id="48161" idx="2"/>
                <a:endCxn id="48159" idx="0"/>
              </p:cNvCxnSpPr>
              <p:nvPr/>
            </p:nvCxnSpPr>
            <p:spPr bwMode="auto">
              <a:xfrm>
                <a:off x="936" y="1863"/>
                <a:ext cx="0" cy="24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3072" y="1584"/>
              <a:ext cx="836" cy="1767"/>
              <a:chOff x="528" y="864"/>
              <a:chExt cx="836" cy="1767"/>
            </a:xfrm>
          </p:grpSpPr>
          <p:sp>
            <p:nvSpPr>
              <p:cNvPr id="48165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81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6" name="Text Box 38"/>
              <p:cNvSpPr txBox="1">
                <a:spLocks noChangeArrowheads="1"/>
              </p:cNvSpPr>
              <p:nvPr/>
            </p:nvSpPr>
            <p:spPr bwMode="auto">
              <a:xfrm>
                <a:off x="576" y="864"/>
                <a:ext cx="6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>
                    <a:latin typeface="Times New Roman" pitchFamily="18" charset="0"/>
                  </a:rPr>
                  <a:t>names[3]</a:t>
                </a:r>
              </a:p>
            </p:txBody>
          </p:sp>
          <p:sp>
            <p:nvSpPr>
              <p:cNvPr id="48167" name="Rectangle 39"/>
              <p:cNvSpPr>
                <a:spLocks noChangeArrowheads="1"/>
              </p:cNvSpPr>
              <p:nvPr/>
            </p:nvSpPr>
            <p:spPr bwMode="auto">
              <a:xfrm>
                <a:off x="528" y="2112"/>
                <a:ext cx="81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8" name="Text Box 40"/>
              <p:cNvSpPr txBox="1">
                <a:spLocks noChangeArrowheads="1"/>
              </p:cNvSpPr>
              <p:nvPr/>
            </p:nvSpPr>
            <p:spPr bwMode="auto">
              <a:xfrm>
                <a:off x="528" y="2400"/>
                <a:ext cx="8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>
                    <a:latin typeface="Times New Roman" pitchFamily="18" charset="0"/>
                  </a:rPr>
                  <a:t>addresses[3]</a:t>
                </a:r>
              </a:p>
            </p:txBody>
          </p:sp>
          <p:sp>
            <p:nvSpPr>
              <p:cNvPr id="48169" name="Text Box 41"/>
              <p:cNvSpPr txBox="1">
                <a:spLocks noChangeArrowheads="1"/>
              </p:cNvSpPr>
              <p:nvPr/>
            </p:nvSpPr>
            <p:spPr bwMode="auto">
              <a:xfrm>
                <a:off x="576" y="1632"/>
                <a:ext cx="7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>
                    <a:latin typeface="Times New Roman" pitchFamily="18" charset="0"/>
                  </a:rPr>
                  <a:t>Person #4</a:t>
                </a:r>
              </a:p>
            </p:txBody>
          </p:sp>
          <p:cxnSp>
            <p:nvCxnSpPr>
              <p:cNvPr id="48170" name="AutoShape 42"/>
              <p:cNvCxnSpPr>
                <a:cxnSpLocks noChangeShapeType="1"/>
                <a:stCxn id="48169" idx="0"/>
                <a:endCxn id="48165" idx="2"/>
              </p:cNvCxnSpPr>
              <p:nvPr/>
            </p:nvCxnSpPr>
            <p:spPr bwMode="auto">
              <a:xfrm flipV="1">
                <a:off x="936" y="1392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48171" name="AutoShape 43"/>
              <p:cNvCxnSpPr>
                <a:cxnSpLocks noChangeShapeType="1"/>
                <a:stCxn id="48169" idx="2"/>
                <a:endCxn id="48167" idx="0"/>
              </p:cNvCxnSpPr>
              <p:nvPr/>
            </p:nvCxnSpPr>
            <p:spPr bwMode="auto">
              <a:xfrm>
                <a:off x="936" y="1863"/>
                <a:ext cx="0" cy="24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sp>
        <p:nvSpPr>
          <p:cNvPr id="48172" name="Text Box 44"/>
          <p:cNvSpPr txBox="1">
            <a:spLocks noChangeArrowheads="1"/>
          </p:cNvSpPr>
          <p:nvPr/>
        </p:nvSpPr>
        <p:spPr bwMode="auto">
          <a:xfrm>
            <a:off x="685800" y="1676400"/>
            <a:ext cx="736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Relationship between names and addresses array elements.</a:t>
            </a:r>
          </a:p>
        </p:txBody>
      </p:sp>
      <p:sp>
        <p:nvSpPr>
          <p:cNvPr id="48173" name="Text Box 45"/>
          <p:cNvSpPr txBox="1">
            <a:spLocks noChangeArrowheads="1"/>
          </p:cNvSpPr>
          <p:nvPr/>
        </p:nvSpPr>
        <p:spPr bwMode="auto">
          <a:xfrm>
            <a:off x="762000" y="5029200"/>
            <a:ext cx="6477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8138" indent="-338138" eaLnBrk="1" hangingPunct="1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  <a:buFontTx/>
              <a:buChar char="•"/>
            </a:pPr>
            <a:r>
              <a:rPr lang="en-US" sz="2800">
                <a:latin typeface="Times New Roman" pitchFamily="18" charset="0"/>
              </a:rPr>
              <a:t>Parallel arrays are useful when storing data of unlike types.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noProof="1">
                <a:solidFill>
                  <a:srgbClr val="0000FF"/>
                </a:solidFill>
              </a:rPr>
              <a:t>public class MonthDays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noProof="1">
                <a:solidFill>
                  <a:srgbClr val="0000FF"/>
                </a:solidFill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noProof="1">
                <a:solidFill>
                  <a:srgbClr val="0000FF"/>
                </a:solidFill>
              </a:rPr>
              <a:t>   public static void main(</a:t>
            </a:r>
            <a:r>
              <a:rPr lang="en-US" sz="1500" noProof="1">
                <a:solidFill>
                  <a:srgbClr val="008080"/>
                </a:solidFill>
              </a:rPr>
              <a:t>String[] args)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noProof="1">
                <a:solidFill>
                  <a:srgbClr val="008080"/>
                </a:solidFill>
              </a:rPr>
              <a:t>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noProof="1">
                <a:solidFill>
                  <a:srgbClr val="008080"/>
                </a:solidFill>
              </a:rPr>
              <a:t>      String[] months = { </a:t>
            </a:r>
            <a:r>
              <a:rPr lang="en-US" sz="1500" noProof="1">
                <a:solidFill>
                  <a:srgbClr val="800000"/>
                </a:solidFill>
              </a:rPr>
              <a:t>"January", "February", "</a:t>
            </a:r>
            <a:r>
              <a:rPr lang="en-US" sz="1500" noProof="1" smtClean="0">
                <a:solidFill>
                  <a:srgbClr val="800000"/>
                </a:solidFill>
              </a:rPr>
              <a:t>March“,   </a:t>
            </a:r>
            <a:r>
              <a:rPr lang="en-US" sz="1500" noProof="1">
                <a:solidFill>
                  <a:srgbClr val="800000"/>
                </a:solidFill>
              </a:rPr>
              <a:t>"April", "May", "June", "July</a:t>
            </a:r>
            <a:r>
              <a:rPr lang="en-US" sz="1500" noProof="1" smtClean="0">
                <a:solidFill>
                  <a:srgbClr val="800000"/>
                </a:solidFill>
              </a:rPr>
              <a:t>",                         </a:t>
            </a:r>
            <a:r>
              <a:rPr lang="en-US" sz="1500" noProof="1">
                <a:solidFill>
                  <a:srgbClr val="800000"/>
                </a:solidFill>
              </a:rPr>
              <a:t>"August", "September", "</a:t>
            </a:r>
            <a:r>
              <a:rPr lang="en-US" sz="1500" noProof="1" smtClean="0">
                <a:solidFill>
                  <a:srgbClr val="800000"/>
                </a:solidFill>
              </a:rPr>
              <a:t>October“,  </a:t>
            </a:r>
            <a:r>
              <a:rPr lang="en-US" sz="1500" noProof="1">
                <a:solidFill>
                  <a:srgbClr val="800000"/>
                </a:solidFill>
              </a:rPr>
              <a:t>"November", "December" </a:t>
            </a:r>
            <a:r>
              <a:rPr lang="en-US" sz="1500" noProof="1" smtClean="0">
                <a:solidFill>
                  <a:srgbClr val="800000"/>
                </a:solidFill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500" noProof="1">
              <a:solidFill>
                <a:srgbClr val="80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noProof="1">
                <a:solidFill>
                  <a:srgbClr val="800000"/>
                </a:solidFill>
              </a:rPr>
              <a:t>      </a:t>
            </a:r>
            <a:r>
              <a:rPr lang="en-US" sz="1500" noProof="1">
                <a:solidFill>
                  <a:srgbClr val="0000FF"/>
                </a:solidFill>
              </a:rPr>
              <a:t>int[] days = { 31, 28, 31, 30, 31, 30, 31</a:t>
            </a:r>
            <a:r>
              <a:rPr lang="en-US" sz="1500" noProof="1" smtClean="0">
                <a:solidFill>
                  <a:srgbClr val="0000FF"/>
                </a:solidFill>
              </a:rPr>
              <a:t>, </a:t>
            </a:r>
            <a:r>
              <a:rPr lang="en-US" sz="1500" noProof="1">
                <a:solidFill>
                  <a:srgbClr val="0000FF"/>
                </a:solidFill>
              </a:rPr>
              <a:t>31, 30, 31, 30, 31 </a:t>
            </a:r>
            <a:r>
              <a:rPr lang="en-US" sz="1500" noProof="1" smtClean="0">
                <a:solidFill>
                  <a:srgbClr val="0000FF"/>
                </a:solidFill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500" noProof="1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noProof="1">
                <a:solidFill>
                  <a:srgbClr val="0000FF"/>
                </a:solidFill>
              </a:rPr>
              <a:t>      for (int index = 0; index &lt; months.length; index++)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noProof="1">
                <a:solidFill>
                  <a:srgbClr val="0000FF"/>
                </a:solidFill>
              </a:rPr>
              <a:t>   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noProof="1">
                <a:solidFill>
                  <a:srgbClr val="0000FF"/>
                </a:solidFill>
              </a:rPr>
              <a:t>         </a:t>
            </a:r>
            <a:r>
              <a:rPr lang="en-US" sz="1500" noProof="1">
                <a:solidFill>
                  <a:srgbClr val="008080"/>
                </a:solidFill>
              </a:rPr>
              <a:t>System.out.println(months[index] + </a:t>
            </a:r>
            <a:r>
              <a:rPr lang="en-US" sz="1500" noProof="1">
                <a:solidFill>
                  <a:srgbClr val="800000"/>
                </a:solidFill>
              </a:rPr>
              <a:t>" has " </a:t>
            </a:r>
            <a:r>
              <a:rPr lang="en-US" sz="1500" noProof="1" smtClean="0">
                <a:solidFill>
                  <a:srgbClr val="800000"/>
                </a:solidFill>
              </a:rPr>
              <a:t>+    </a:t>
            </a:r>
            <a:r>
              <a:rPr lang="en-US" sz="1500" noProof="1">
                <a:solidFill>
                  <a:srgbClr val="800000"/>
                </a:solidFill>
              </a:rPr>
              <a:t>days[index] + " days.");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noProof="1">
                <a:solidFill>
                  <a:srgbClr val="800000"/>
                </a:solidFill>
              </a:rPr>
              <a:t>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noProof="1">
                <a:solidFill>
                  <a:srgbClr val="800000"/>
                </a:solidFill>
              </a:rPr>
              <a:t>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noProof="1">
                <a:solidFill>
                  <a:srgbClr val="800000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500" dirty="0"/>
          </a:p>
        </p:txBody>
      </p:sp>
      <p:sp>
        <p:nvSpPr>
          <p:cNvPr id="90116" name="Text Box 4"/>
          <p:cNvSpPr txBox="1"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noFill/>
          <a:ln/>
        </p:spPr>
        <p:txBody>
          <a:bodyPr>
            <a:normAutofit fontScale="90000"/>
          </a:bodyPr>
          <a:lstStyle/>
          <a:p>
            <a:pPr marL="455613" indent="-455613"/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Example</a:t>
            </a:r>
            <a:r>
              <a:rPr lang="en-US" sz="3400" dirty="0"/>
              <a:t>:</a:t>
            </a:r>
            <a:br>
              <a:rPr lang="en-US" sz="3400" dirty="0"/>
            </a:br>
            <a:endParaRPr lang="en-US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9372600" cy="4495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String[] names = {“</a:t>
            </a:r>
            <a:r>
              <a:rPr lang="en-US" sz="2000" dirty="0" err="1" smtClean="0">
                <a:latin typeface="Courier New" pitchFamily="49" charset="0"/>
              </a:rPr>
              <a:t>aaa</a:t>
            </a:r>
            <a:r>
              <a:rPr lang="en-US" sz="2000" dirty="0" smtClean="0">
                <a:latin typeface="Courier New" pitchFamily="49" charset="0"/>
              </a:rPr>
              <a:t>", “</a:t>
            </a:r>
            <a:r>
              <a:rPr lang="en-US" sz="2000" dirty="0" err="1" smtClean="0">
                <a:latin typeface="Courier New" pitchFamily="49" charset="0"/>
              </a:rPr>
              <a:t>bbb</a:t>
            </a:r>
            <a:r>
              <a:rPr lang="en-US" sz="2000" dirty="0" smtClean="0">
                <a:latin typeface="Courier New" pitchFamily="49" charset="0"/>
              </a:rPr>
              <a:t>", “</a:t>
            </a:r>
            <a:r>
              <a:rPr lang="en-US" sz="2000" dirty="0" err="1" smtClean="0">
                <a:latin typeface="Courier New" pitchFamily="49" charset="0"/>
              </a:rPr>
              <a:t>ccc</a:t>
            </a:r>
            <a:r>
              <a:rPr lang="en-US" sz="2000" dirty="0" smtClean="0">
                <a:latin typeface="Courier New" pitchFamily="49" charset="0"/>
              </a:rPr>
              <a:t>", “</a:t>
            </a:r>
            <a:r>
              <a:rPr lang="en-US" sz="2000" dirty="0" err="1" smtClean="0">
                <a:latin typeface="Courier New" pitchFamily="49" charset="0"/>
              </a:rPr>
              <a:t>ddd</a:t>
            </a:r>
            <a:r>
              <a:rPr lang="en-US" sz="2000" dirty="0" smtClean="0">
                <a:latin typeface="Courier New" pitchFamily="49" charset="0"/>
              </a:rPr>
              <a:t>", “</a:t>
            </a:r>
            <a:r>
              <a:rPr lang="en-US" sz="2000" dirty="0" err="1" smtClean="0">
                <a:latin typeface="Courier New" pitchFamily="49" charset="0"/>
              </a:rPr>
              <a:t>eee</a:t>
            </a:r>
            <a:r>
              <a:rPr lang="en-US" sz="2000" dirty="0" smtClean="0">
                <a:latin typeface="Courier New" pitchFamily="49" charset="0"/>
              </a:rPr>
              <a:t>"};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for(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 = 0; 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 &lt; </a:t>
            </a:r>
            <a:r>
              <a:rPr lang="en-US" sz="2000" dirty="0" err="1" smtClean="0">
                <a:latin typeface="Courier New" pitchFamily="49" charset="0"/>
              </a:rPr>
              <a:t>names.length</a:t>
            </a:r>
            <a:r>
              <a:rPr lang="en-US" sz="2000" dirty="0" smtClean="0">
                <a:latin typeface="Courier New" pitchFamily="49" charset="0"/>
              </a:rPr>
              <a:t>; 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++){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("Hello " + names[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] + ".");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/>
              <a:t>Output: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Hello </a:t>
            </a:r>
            <a:r>
              <a:rPr lang="en-US" sz="2000" dirty="0" err="1" smtClean="0">
                <a:latin typeface="Courier New" pitchFamily="49" charset="0"/>
              </a:rPr>
              <a:t>aaa</a:t>
            </a:r>
            <a:r>
              <a:rPr lang="en-US" sz="2000" dirty="0" smtClean="0">
                <a:latin typeface="Courier New" pitchFamily="49" charset="0"/>
              </a:rPr>
              <a:t>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Hello </a:t>
            </a:r>
            <a:r>
              <a:rPr lang="en-US" sz="2000" dirty="0" err="1" smtClean="0">
                <a:latin typeface="Courier New" pitchFamily="49" charset="0"/>
              </a:rPr>
              <a:t>bbb</a:t>
            </a:r>
            <a:r>
              <a:rPr lang="en-US" sz="2000" dirty="0" smtClean="0">
                <a:latin typeface="Courier New" pitchFamily="49" charset="0"/>
              </a:rPr>
              <a:t>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Hello </a:t>
            </a:r>
            <a:r>
              <a:rPr lang="en-US" sz="2000" dirty="0" err="1" smtClean="0">
                <a:latin typeface="Courier New" pitchFamily="49" charset="0"/>
              </a:rPr>
              <a:t>ccc</a:t>
            </a:r>
            <a:r>
              <a:rPr lang="en-US" sz="2000" dirty="0" smtClean="0">
                <a:latin typeface="Courier New" pitchFamily="49" charset="0"/>
              </a:rPr>
              <a:t>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Hello </a:t>
            </a:r>
            <a:r>
              <a:rPr lang="en-US" sz="2000" dirty="0" err="1" smtClean="0">
                <a:latin typeface="Courier New" pitchFamily="49" charset="0"/>
              </a:rPr>
              <a:t>ddd</a:t>
            </a:r>
            <a:r>
              <a:rPr lang="en-US" sz="2000" dirty="0" smtClean="0">
                <a:latin typeface="Courier New" pitchFamily="49" charset="0"/>
              </a:rPr>
              <a:t>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Hello </a:t>
            </a:r>
            <a:r>
              <a:rPr lang="en-US" sz="2000" dirty="0" err="1" smtClean="0">
                <a:latin typeface="Courier New" pitchFamily="49" charset="0"/>
              </a:rPr>
              <a:t>eee</a:t>
            </a:r>
            <a:r>
              <a:rPr lang="en-US" sz="2000" dirty="0" smtClean="0">
                <a:latin typeface="Courier New" pitchFamily="49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For each loop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[] numbers = {100, 200, 300, 400, 500};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u : numbers){</a:t>
            </a:r>
          </a:p>
          <a:p>
            <a:pPr>
              <a:buNone/>
            </a:pPr>
            <a:r>
              <a:rPr lang="en-US" sz="2400" dirty="0" err="1" smtClean="0"/>
              <a:t>System.out.print</a:t>
            </a:r>
            <a:r>
              <a:rPr lang="en-US" sz="2400" dirty="0" smtClean="0"/>
              <a:t>( u );</a:t>
            </a:r>
          </a:p>
          <a:p>
            <a:pPr>
              <a:buNone/>
            </a:pPr>
            <a:r>
              <a:rPr lang="en-US" sz="2400" dirty="0" err="1" smtClean="0"/>
              <a:t>System.out.print</a:t>
            </a:r>
            <a:r>
              <a:rPr lang="en-US" sz="2400" dirty="0" smtClean="0"/>
              <a:t>(",");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Output</a:t>
            </a:r>
          </a:p>
          <a:p>
            <a:pPr>
              <a:buNone/>
            </a:pPr>
            <a:r>
              <a:rPr lang="en-US" sz="2400" dirty="0" smtClean="0"/>
              <a:t>100,200,300,400,500,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each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String [] titles ={"</a:t>
            </a:r>
            <a:r>
              <a:rPr lang="en-US" sz="2400" dirty="0" err="1" smtClean="0"/>
              <a:t>aaa</a:t>
            </a:r>
            <a:r>
              <a:rPr lang="en-US" sz="2400" dirty="0" smtClean="0"/>
              <a:t>", "</a:t>
            </a:r>
            <a:r>
              <a:rPr lang="en-US" sz="2400" dirty="0" err="1" smtClean="0"/>
              <a:t>bbb</a:t>
            </a:r>
            <a:r>
              <a:rPr lang="en-US" sz="2400" dirty="0" smtClean="0"/>
              <a:t>", "</a:t>
            </a:r>
            <a:r>
              <a:rPr lang="en-US" sz="2400" dirty="0" err="1" smtClean="0"/>
              <a:t>ccc</a:t>
            </a:r>
            <a:r>
              <a:rPr lang="en-US" sz="2400" dirty="0" smtClean="0"/>
              <a:t>", "</a:t>
            </a:r>
            <a:r>
              <a:rPr lang="en-US" sz="2400" dirty="0" err="1" smtClean="0"/>
              <a:t>ddd</a:t>
            </a:r>
            <a:r>
              <a:rPr lang="en-US" sz="2400" dirty="0" smtClean="0"/>
              <a:t>"};</a:t>
            </a:r>
          </a:p>
          <a:p>
            <a:pPr>
              <a:buNone/>
            </a:pPr>
            <a:r>
              <a:rPr lang="en-US" sz="2400" dirty="0" smtClean="0"/>
              <a:t>for( String name : titles ) {</a:t>
            </a:r>
          </a:p>
          <a:p>
            <a:pPr>
              <a:buNone/>
            </a:pPr>
            <a:r>
              <a:rPr lang="en-US" sz="2400" dirty="0" err="1" smtClean="0"/>
              <a:t>System.out.print</a:t>
            </a:r>
            <a:r>
              <a:rPr lang="en-US" sz="2400" dirty="0" smtClean="0"/>
              <a:t>( name );</a:t>
            </a:r>
          </a:p>
          <a:p>
            <a:pPr>
              <a:buNone/>
            </a:pPr>
            <a:r>
              <a:rPr lang="en-US" sz="2400" dirty="0" err="1" smtClean="0"/>
              <a:t>System.out.print</a:t>
            </a:r>
            <a:r>
              <a:rPr lang="en-US" sz="2400" dirty="0" smtClean="0"/>
              <a:t>(",");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Output</a:t>
            </a:r>
          </a:p>
          <a:p>
            <a:pPr>
              <a:buNone/>
            </a:pPr>
            <a:r>
              <a:rPr lang="en-US" sz="2400" dirty="0" err="1" smtClean="0"/>
              <a:t>aaa,bbb,ccc,ddd</a:t>
            </a:r>
            <a:r>
              <a:rPr lang="en-US" sz="2400" dirty="0" smtClean="0"/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Two-Dimensional Arrays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1927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Minion-Regular" charset="0"/>
              </a:rPr>
              <a:t>A two-dimensional array is an array of arrays. </a:t>
            </a:r>
          </a:p>
          <a:p>
            <a:pPr>
              <a:lnSpc>
                <a:spcPct val="90000"/>
              </a:lnSpc>
            </a:pPr>
            <a:r>
              <a:rPr lang="en-US">
                <a:latin typeface="Minion-Regular" charset="0"/>
              </a:rPr>
              <a:t>It can be thought of as having rows and columns.</a:t>
            </a:r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95400" y="3505200"/>
            <a:ext cx="6172200" cy="2451100"/>
            <a:chOff x="864" y="2256"/>
            <a:chExt cx="3888" cy="1544"/>
          </a:xfrm>
        </p:grpSpPr>
        <p:sp>
          <p:nvSpPr>
            <p:cNvPr id="49157" name="Rectangle 5"/>
            <p:cNvSpPr>
              <a:spLocks noChangeArrowheads="1"/>
            </p:cNvSpPr>
            <p:nvPr/>
          </p:nvSpPr>
          <p:spPr bwMode="auto">
            <a:xfrm>
              <a:off x="3900" y="3474"/>
              <a:ext cx="8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sz="2600"/>
            </a:p>
          </p:txBody>
        </p:sp>
        <p:sp>
          <p:nvSpPr>
            <p:cNvPr id="49158" name="Rectangle 6"/>
            <p:cNvSpPr>
              <a:spLocks noChangeArrowheads="1"/>
            </p:cNvSpPr>
            <p:nvPr/>
          </p:nvSpPr>
          <p:spPr bwMode="auto">
            <a:xfrm>
              <a:off x="3048" y="3474"/>
              <a:ext cx="8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sz="2600"/>
            </a:p>
          </p:txBody>
        </p:sp>
        <p:sp>
          <p:nvSpPr>
            <p:cNvPr id="49159" name="Rectangle 7"/>
            <p:cNvSpPr>
              <a:spLocks noChangeArrowheads="1"/>
            </p:cNvSpPr>
            <p:nvPr/>
          </p:nvSpPr>
          <p:spPr bwMode="auto">
            <a:xfrm>
              <a:off x="2196" y="3474"/>
              <a:ext cx="8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sz="2600"/>
            </a:p>
          </p:txBody>
        </p:sp>
        <p:sp>
          <p:nvSpPr>
            <p:cNvPr id="49160" name="Rectangle 8"/>
            <p:cNvSpPr>
              <a:spLocks noChangeArrowheads="1"/>
            </p:cNvSpPr>
            <p:nvPr/>
          </p:nvSpPr>
          <p:spPr bwMode="auto">
            <a:xfrm>
              <a:off x="1344" y="3474"/>
              <a:ext cx="8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sz="2600"/>
            </a:p>
          </p:txBody>
        </p:sp>
        <p:sp>
          <p:nvSpPr>
            <p:cNvPr id="49161" name="Rectangle 9"/>
            <p:cNvSpPr>
              <a:spLocks noChangeArrowheads="1"/>
            </p:cNvSpPr>
            <p:nvPr/>
          </p:nvSpPr>
          <p:spPr bwMode="auto">
            <a:xfrm>
              <a:off x="3900" y="3148"/>
              <a:ext cx="8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sz="2600"/>
            </a:p>
          </p:txBody>
        </p:sp>
        <p:sp>
          <p:nvSpPr>
            <p:cNvPr id="49162" name="Rectangle 10"/>
            <p:cNvSpPr>
              <a:spLocks noChangeArrowheads="1"/>
            </p:cNvSpPr>
            <p:nvPr/>
          </p:nvSpPr>
          <p:spPr bwMode="auto">
            <a:xfrm>
              <a:off x="3048" y="3148"/>
              <a:ext cx="8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sz="2600"/>
            </a:p>
          </p:txBody>
        </p:sp>
        <p:sp>
          <p:nvSpPr>
            <p:cNvPr id="49163" name="Rectangle 11"/>
            <p:cNvSpPr>
              <a:spLocks noChangeArrowheads="1"/>
            </p:cNvSpPr>
            <p:nvPr/>
          </p:nvSpPr>
          <p:spPr bwMode="auto">
            <a:xfrm>
              <a:off x="2196" y="3148"/>
              <a:ext cx="8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sz="2600"/>
            </a:p>
          </p:txBody>
        </p:sp>
        <p:sp>
          <p:nvSpPr>
            <p:cNvPr id="49164" name="Rectangle 12"/>
            <p:cNvSpPr>
              <a:spLocks noChangeArrowheads="1"/>
            </p:cNvSpPr>
            <p:nvPr/>
          </p:nvSpPr>
          <p:spPr bwMode="auto">
            <a:xfrm>
              <a:off x="1344" y="3148"/>
              <a:ext cx="8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sz="2600"/>
            </a:p>
          </p:txBody>
        </p:sp>
        <p:sp>
          <p:nvSpPr>
            <p:cNvPr id="49165" name="Rectangle 13"/>
            <p:cNvSpPr>
              <a:spLocks noChangeArrowheads="1"/>
            </p:cNvSpPr>
            <p:nvPr/>
          </p:nvSpPr>
          <p:spPr bwMode="auto">
            <a:xfrm>
              <a:off x="3900" y="2822"/>
              <a:ext cx="8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sz="2600"/>
            </a:p>
          </p:txBody>
        </p:sp>
        <p:sp>
          <p:nvSpPr>
            <p:cNvPr id="49166" name="Rectangle 14"/>
            <p:cNvSpPr>
              <a:spLocks noChangeArrowheads="1"/>
            </p:cNvSpPr>
            <p:nvPr/>
          </p:nvSpPr>
          <p:spPr bwMode="auto">
            <a:xfrm>
              <a:off x="3048" y="2822"/>
              <a:ext cx="8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sz="2600"/>
            </a:p>
          </p:txBody>
        </p:sp>
        <p:sp>
          <p:nvSpPr>
            <p:cNvPr id="49167" name="Rectangle 15"/>
            <p:cNvSpPr>
              <a:spLocks noChangeArrowheads="1"/>
            </p:cNvSpPr>
            <p:nvPr/>
          </p:nvSpPr>
          <p:spPr bwMode="auto">
            <a:xfrm>
              <a:off x="2196" y="2822"/>
              <a:ext cx="8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sz="2600"/>
            </a:p>
          </p:txBody>
        </p:sp>
        <p:sp>
          <p:nvSpPr>
            <p:cNvPr id="49168" name="Rectangle 16"/>
            <p:cNvSpPr>
              <a:spLocks noChangeArrowheads="1"/>
            </p:cNvSpPr>
            <p:nvPr/>
          </p:nvSpPr>
          <p:spPr bwMode="auto">
            <a:xfrm>
              <a:off x="1344" y="2822"/>
              <a:ext cx="8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sz="2600"/>
            </a:p>
          </p:txBody>
        </p:sp>
        <p:sp>
          <p:nvSpPr>
            <p:cNvPr id="49169" name="Rectangle 17"/>
            <p:cNvSpPr>
              <a:spLocks noChangeArrowheads="1"/>
            </p:cNvSpPr>
            <p:nvPr/>
          </p:nvSpPr>
          <p:spPr bwMode="auto">
            <a:xfrm>
              <a:off x="3900" y="2496"/>
              <a:ext cx="8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sz="2600"/>
            </a:p>
          </p:txBody>
        </p:sp>
        <p:sp>
          <p:nvSpPr>
            <p:cNvPr id="49170" name="Rectangle 18"/>
            <p:cNvSpPr>
              <a:spLocks noChangeArrowheads="1"/>
            </p:cNvSpPr>
            <p:nvPr/>
          </p:nvSpPr>
          <p:spPr bwMode="auto">
            <a:xfrm>
              <a:off x="3048" y="2496"/>
              <a:ext cx="8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sz="2600"/>
            </a:p>
          </p:txBody>
        </p:sp>
        <p:sp>
          <p:nvSpPr>
            <p:cNvPr id="49171" name="Rectangle 19"/>
            <p:cNvSpPr>
              <a:spLocks noChangeArrowheads="1"/>
            </p:cNvSpPr>
            <p:nvPr/>
          </p:nvSpPr>
          <p:spPr bwMode="auto">
            <a:xfrm>
              <a:off x="2196" y="2496"/>
              <a:ext cx="8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sz="2600"/>
            </a:p>
          </p:txBody>
        </p:sp>
        <p:sp>
          <p:nvSpPr>
            <p:cNvPr id="49172" name="Rectangle 20"/>
            <p:cNvSpPr>
              <a:spLocks noChangeArrowheads="1"/>
            </p:cNvSpPr>
            <p:nvPr/>
          </p:nvSpPr>
          <p:spPr bwMode="auto">
            <a:xfrm>
              <a:off x="1344" y="2496"/>
              <a:ext cx="8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sz="2600"/>
            </a:p>
          </p:txBody>
        </p:sp>
        <p:sp>
          <p:nvSpPr>
            <p:cNvPr id="49173" name="Line 21"/>
            <p:cNvSpPr>
              <a:spLocks noChangeShapeType="1"/>
            </p:cNvSpPr>
            <p:nvPr/>
          </p:nvSpPr>
          <p:spPr bwMode="auto">
            <a:xfrm>
              <a:off x="1344" y="2496"/>
              <a:ext cx="34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74" name="Line 22"/>
            <p:cNvSpPr>
              <a:spLocks noChangeShapeType="1"/>
            </p:cNvSpPr>
            <p:nvPr/>
          </p:nvSpPr>
          <p:spPr bwMode="auto">
            <a:xfrm>
              <a:off x="1344" y="2822"/>
              <a:ext cx="3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75" name="Line 23"/>
            <p:cNvSpPr>
              <a:spLocks noChangeShapeType="1"/>
            </p:cNvSpPr>
            <p:nvPr/>
          </p:nvSpPr>
          <p:spPr bwMode="auto">
            <a:xfrm>
              <a:off x="1344" y="3148"/>
              <a:ext cx="3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76" name="Line 24"/>
            <p:cNvSpPr>
              <a:spLocks noChangeShapeType="1"/>
            </p:cNvSpPr>
            <p:nvPr/>
          </p:nvSpPr>
          <p:spPr bwMode="auto">
            <a:xfrm>
              <a:off x="1344" y="3474"/>
              <a:ext cx="3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77" name="Line 25"/>
            <p:cNvSpPr>
              <a:spLocks noChangeShapeType="1"/>
            </p:cNvSpPr>
            <p:nvPr/>
          </p:nvSpPr>
          <p:spPr bwMode="auto">
            <a:xfrm>
              <a:off x="1344" y="3800"/>
              <a:ext cx="34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78" name="Line 26"/>
            <p:cNvSpPr>
              <a:spLocks noChangeShapeType="1"/>
            </p:cNvSpPr>
            <p:nvPr/>
          </p:nvSpPr>
          <p:spPr bwMode="auto">
            <a:xfrm>
              <a:off x="1344" y="2496"/>
              <a:ext cx="0" cy="130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79" name="Line 27"/>
            <p:cNvSpPr>
              <a:spLocks noChangeShapeType="1"/>
            </p:cNvSpPr>
            <p:nvPr/>
          </p:nvSpPr>
          <p:spPr bwMode="auto">
            <a:xfrm>
              <a:off x="2196" y="2496"/>
              <a:ext cx="0" cy="1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80" name="Line 28"/>
            <p:cNvSpPr>
              <a:spLocks noChangeShapeType="1"/>
            </p:cNvSpPr>
            <p:nvPr/>
          </p:nvSpPr>
          <p:spPr bwMode="auto">
            <a:xfrm>
              <a:off x="3048" y="2496"/>
              <a:ext cx="0" cy="1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81" name="Line 29"/>
            <p:cNvSpPr>
              <a:spLocks noChangeShapeType="1"/>
            </p:cNvSpPr>
            <p:nvPr/>
          </p:nvSpPr>
          <p:spPr bwMode="auto">
            <a:xfrm>
              <a:off x="3900" y="2496"/>
              <a:ext cx="0" cy="1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82" name="Line 30"/>
            <p:cNvSpPr>
              <a:spLocks noChangeShapeType="1"/>
            </p:cNvSpPr>
            <p:nvPr/>
          </p:nvSpPr>
          <p:spPr bwMode="auto">
            <a:xfrm>
              <a:off x="4752" y="2496"/>
              <a:ext cx="0" cy="130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83" name="Text Box 31"/>
            <p:cNvSpPr txBox="1">
              <a:spLocks noChangeArrowheads="1"/>
            </p:cNvSpPr>
            <p:nvPr/>
          </p:nvSpPr>
          <p:spPr bwMode="auto">
            <a:xfrm>
              <a:off x="864" y="2544"/>
              <a:ext cx="4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itchFamily="18" charset="0"/>
                </a:rPr>
                <a:t>row 0</a:t>
              </a:r>
            </a:p>
          </p:txBody>
        </p:sp>
        <p:sp>
          <p:nvSpPr>
            <p:cNvPr id="49184" name="Text Box 32"/>
            <p:cNvSpPr txBox="1">
              <a:spLocks noChangeArrowheads="1"/>
            </p:cNvSpPr>
            <p:nvPr/>
          </p:nvSpPr>
          <p:spPr bwMode="auto">
            <a:xfrm>
              <a:off x="2304" y="2256"/>
              <a:ext cx="6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itchFamily="18" charset="0"/>
                </a:rPr>
                <a:t>column 1</a:t>
              </a:r>
            </a:p>
          </p:txBody>
        </p:sp>
        <p:sp>
          <p:nvSpPr>
            <p:cNvPr id="49185" name="Text Box 33"/>
            <p:cNvSpPr txBox="1">
              <a:spLocks noChangeArrowheads="1"/>
            </p:cNvSpPr>
            <p:nvPr/>
          </p:nvSpPr>
          <p:spPr bwMode="auto">
            <a:xfrm>
              <a:off x="3168" y="2256"/>
              <a:ext cx="6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itchFamily="18" charset="0"/>
                </a:rPr>
                <a:t>column 2</a:t>
              </a:r>
            </a:p>
          </p:txBody>
        </p:sp>
        <p:sp>
          <p:nvSpPr>
            <p:cNvPr id="49186" name="Text Box 34"/>
            <p:cNvSpPr txBox="1">
              <a:spLocks noChangeArrowheads="1"/>
            </p:cNvSpPr>
            <p:nvPr/>
          </p:nvSpPr>
          <p:spPr bwMode="auto">
            <a:xfrm>
              <a:off x="4032" y="2256"/>
              <a:ext cx="6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itchFamily="18" charset="0"/>
                </a:rPr>
                <a:t>column 3</a:t>
              </a:r>
            </a:p>
          </p:txBody>
        </p:sp>
        <p:sp>
          <p:nvSpPr>
            <p:cNvPr id="49187" name="Text Box 35"/>
            <p:cNvSpPr txBox="1">
              <a:spLocks noChangeArrowheads="1"/>
            </p:cNvSpPr>
            <p:nvPr/>
          </p:nvSpPr>
          <p:spPr bwMode="auto">
            <a:xfrm>
              <a:off x="1440" y="2256"/>
              <a:ext cx="6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itchFamily="18" charset="0"/>
                </a:rPr>
                <a:t>column 0</a:t>
              </a:r>
            </a:p>
          </p:txBody>
        </p:sp>
        <p:sp>
          <p:nvSpPr>
            <p:cNvPr id="49188" name="Text Box 36"/>
            <p:cNvSpPr txBox="1">
              <a:spLocks noChangeArrowheads="1"/>
            </p:cNvSpPr>
            <p:nvPr/>
          </p:nvSpPr>
          <p:spPr bwMode="auto">
            <a:xfrm>
              <a:off x="864" y="2880"/>
              <a:ext cx="4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itchFamily="18" charset="0"/>
                </a:rPr>
                <a:t>row 1</a:t>
              </a:r>
            </a:p>
          </p:txBody>
        </p:sp>
        <p:sp>
          <p:nvSpPr>
            <p:cNvPr id="49189" name="Text Box 37"/>
            <p:cNvSpPr txBox="1">
              <a:spLocks noChangeArrowheads="1"/>
            </p:cNvSpPr>
            <p:nvPr/>
          </p:nvSpPr>
          <p:spPr bwMode="auto">
            <a:xfrm>
              <a:off x="864" y="3216"/>
              <a:ext cx="4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itchFamily="18" charset="0"/>
                </a:rPr>
                <a:t>row 2</a:t>
              </a:r>
            </a:p>
          </p:txBody>
        </p:sp>
        <p:sp>
          <p:nvSpPr>
            <p:cNvPr id="49190" name="Text Box 38"/>
            <p:cNvSpPr txBox="1">
              <a:spLocks noChangeArrowheads="1"/>
            </p:cNvSpPr>
            <p:nvPr/>
          </p:nvSpPr>
          <p:spPr bwMode="auto">
            <a:xfrm>
              <a:off x="864" y="3504"/>
              <a:ext cx="4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itchFamily="18" charset="0"/>
                </a:rPr>
                <a:t>row 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300" dirty="0">
                <a:latin typeface="Minion-Regular" charset="0"/>
              </a:rPr>
              <a:t>Declaring a two-dimensional array requires two sets of brackets and two size </a:t>
            </a:r>
            <a:r>
              <a:rPr lang="en-US" sz="2300" dirty="0" err="1">
                <a:latin typeface="Minion-Regular" charset="0"/>
              </a:rPr>
              <a:t>declarators</a:t>
            </a:r>
            <a:endParaRPr lang="en-US" sz="2300" dirty="0">
              <a:latin typeface="Minion-Regular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Minion-Regular" charset="0"/>
              </a:rPr>
              <a:t>The first one is for the number of rows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Minion-Regular" charset="0"/>
              </a:rPr>
              <a:t>The second one is for the number of columns.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700" dirty="0">
              <a:latin typeface="Minion-Regular" charset="0"/>
            </a:endParaRP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double[][] scores = new double[3][4];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sz="41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300" dirty="0">
                <a:latin typeface="Minion-Regular" charset="0"/>
              </a:rPr>
              <a:t>The two sets of brackets in the data type indicate that the </a:t>
            </a:r>
            <a:r>
              <a:rPr lang="en-US" sz="2300" dirty="0">
                <a:latin typeface="PrestigeElite" charset="0"/>
              </a:rPr>
              <a:t>scores </a:t>
            </a:r>
            <a:r>
              <a:rPr lang="en-US" sz="2300" dirty="0">
                <a:latin typeface="Minion-Regular" charset="0"/>
              </a:rPr>
              <a:t>variable will reference a two-dimensional array. 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latin typeface="Minion-Regular" charset="0"/>
              </a:rPr>
              <a:t>Notice that each size </a:t>
            </a:r>
            <a:r>
              <a:rPr lang="en-US" sz="2300" dirty="0" err="1">
                <a:latin typeface="Minion-Regular" charset="0"/>
              </a:rPr>
              <a:t>declarator</a:t>
            </a:r>
            <a:r>
              <a:rPr lang="en-US" sz="2300" dirty="0">
                <a:latin typeface="Minion-Regular" charset="0"/>
              </a:rPr>
              <a:t> is enclosed in its own set of brackets.</a:t>
            </a:r>
            <a:endParaRPr lang="en-US" sz="2300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Two-Dimensional Arrays</a:t>
            </a:r>
          </a:p>
        </p:txBody>
      </p:sp>
      <p:sp>
        <p:nvSpPr>
          <p:cNvPr id="50180" name="AutoShape 4"/>
          <p:cNvSpPr>
            <a:spLocks/>
          </p:cNvSpPr>
          <p:nvPr/>
        </p:nvSpPr>
        <p:spPr bwMode="auto">
          <a:xfrm rot="5400000">
            <a:off x="2722563" y="3330575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600200" y="3733800"/>
            <a:ext cx="24638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two dimensional array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486400" y="3733800"/>
            <a:ext cx="690563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rows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6324600" y="3733800"/>
            <a:ext cx="105568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columns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 flipV="1">
            <a:off x="5867400" y="3505200"/>
            <a:ext cx="0" cy="228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 flipH="1" flipV="1">
            <a:off x="6324600" y="3505200"/>
            <a:ext cx="381000" cy="228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Two-Dimensional Array Elements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6110287" y="19812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400"/>
              <a:t>scores[0][3]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4657725" y="19812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400"/>
              <a:t>scores[0][2]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3205162" y="19812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400"/>
              <a:t>scores[0][1]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1752600" y="19812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400"/>
              <a:t>scores[0][0]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990600" y="198120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row 0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3389312" y="1571625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column 1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4862512" y="1571625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column 2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6335712" y="1571625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column 3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1916112" y="1571625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column 0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990600" y="243840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row 1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990600" y="297180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row 2</a:t>
            </a:r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6110287" y="24384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400"/>
              <a:t>scores[1][3]</a:t>
            </a:r>
          </a:p>
        </p:txBody>
      </p:sp>
      <p:sp>
        <p:nvSpPr>
          <p:cNvPr id="52242" name="Rectangle 18"/>
          <p:cNvSpPr>
            <a:spLocks noChangeArrowheads="1"/>
          </p:cNvSpPr>
          <p:nvPr/>
        </p:nvSpPr>
        <p:spPr bwMode="auto">
          <a:xfrm>
            <a:off x="4657725" y="24384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400"/>
              <a:t>scores[1][2]</a:t>
            </a:r>
          </a:p>
        </p:txBody>
      </p: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3205162" y="24384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400"/>
              <a:t>scores[1][1]</a:t>
            </a:r>
          </a:p>
        </p:txBody>
      </p:sp>
      <p:sp>
        <p:nvSpPr>
          <p:cNvPr id="52244" name="Rectangle 20"/>
          <p:cNvSpPr>
            <a:spLocks noChangeArrowheads="1"/>
          </p:cNvSpPr>
          <p:nvPr/>
        </p:nvSpPr>
        <p:spPr bwMode="auto">
          <a:xfrm>
            <a:off x="1752600" y="24384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400"/>
              <a:t>scores[1][0]</a:t>
            </a:r>
          </a:p>
        </p:txBody>
      </p:sp>
      <p:sp>
        <p:nvSpPr>
          <p:cNvPr id="52245" name="Rectangle 21"/>
          <p:cNvSpPr>
            <a:spLocks noChangeArrowheads="1"/>
          </p:cNvSpPr>
          <p:nvPr/>
        </p:nvSpPr>
        <p:spPr bwMode="auto">
          <a:xfrm>
            <a:off x="6110287" y="28956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400"/>
              <a:t>scores[2][3]</a:t>
            </a:r>
          </a:p>
        </p:txBody>
      </p:sp>
      <p:sp>
        <p:nvSpPr>
          <p:cNvPr id="52246" name="Rectangle 22"/>
          <p:cNvSpPr>
            <a:spLocks noChangeArrowheads="1"/>
          </p:cNvSpPr>
          <p:nvPr/>
        </p:nvSpPr>
        <p:spPr bwMode="auto">
          <a:xfrm>
            <a:off x="4657725" y="28956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400"/>
              <a:t>scores[2][2]</a:t>
            </a:r>
          </a:p>
        </p:txBody>
      </p:sp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3205162" y="28956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400"/>
              <a:t>scores[2][1]</a:t>
            </a:r>
          </a:p>
        </p:txBody>
      </p:sp>
      <p:sp>
        <p:nvSpPr>
          <p:cNvPr id="52248" name="Rectangle 24"/>
          <p:cNvSpPr>
            <a:spLocks noChangeArrowheads="1"/>
          </p:cNvSpPr>
          <p:nvPr/>
        </p:nvSpPr>
        <p:spPr bwMode="auto">
          <a:xfrm>
            <a:off x="1752600" y="28956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400"/>
              <a:t>scores[2][0]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Accessing Two-Dimensional Array Elements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581150" y="1752600"/>
            <a:ext cx="5105400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>
                <a:latin typeface="Minion-Regular" charset="0"/>
              </a:rPr>
              <a:t>Accessing one of the elements in a two-dimensional array requires the use of both subscripts.</a:t>
            </a:r>
            <a:br>
              <a:rPr lang="en-US">
                <a:latin typeface="Minion-Regular" charset="0"/>
              </a:rPr>
            </a:br>
            <a:endParaRPr lang="en-US">
              <a:latin typeface="Minion-Regular" charset="0"/>
            </a:endParaRPr>
          </a:p>
          <a:p>
            <a:pPr lvl="1" eaLnBrk="1" hangingPunct="1"/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scores[2][1] = 95;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5862638" y="36576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/>
              <a:t>0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4410075" y="36576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/>
              <a:t>0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2957513" y="36576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/>
              <a:t>0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1504950" y="36576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/>
              <a:t>0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742950" y="365760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row 0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3141663" y="3248025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column 1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4614863" y="3248025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column 2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6088063" y="3248025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column 3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1668463" y="3248025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column 0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742950" y="411480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row 1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742950" y="464820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row 2</a:t>
            </a:r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5862638" y="41148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/>
              <a:t>0</a:t>
            </a:r>
          </a:p>
        </p:txBody>
      </p:sp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4410075" y="41148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/>
              <a:t>0</a:t>
            </a:r>
          </a:p>
        </p:txBody>
      </p:sp>
      <p:sp>
        <p:nvSpPr>
          <p:cNvPr id="53268" name="Rectangle 20"/>
          <p:cNvSpPr>
            <a:spLocks noChangeArrowheads="1"/>
          </p:cNvSpPr>
          <p:nvPr/>
        </p:nvSpPr>
        <p:spPr bwMode="auto">
          <a:xfrm>
            <a:off x="2957513" y="41148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/>
              <a:t>0</a:t>
            </a:r>
          </a:p>
        </p:txBody>
      </p:sp>
      <p:sp>
        <p:nvSpPr>
          <p:cNvPr id="53269" name="Rectangle 21"/>
          <p:cNvSpPr>
            <a:spLocks noChangeArrowheads="1"/>
          </p:cNvSpPr>
          <p:nvPr/>
        </p:nvSpPr>
        <p:spPr bwMode="auto">
          <a:xfrm>
            <a:off x="1504950" y="41148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/>
              <a:t>0</a:t>
            </a:r>
          </a:p>
        </p:txBody>
      </p:sp>
      <p:sp>
        <p:nvSpPr>
          <p:cNvPr id="53270" name="Rectangle 22"/>
          <p:cNvSpPr>
            <a:spLocks noChangeArrowheads="1"/>
          </p:cNvSpPr>
          <p:nvPr/>
        </p:nvSpPr>
        <p:spPr bwMode="auto">
          <a:xfrm>
            <a:off x="5862638" y="45720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/>
              <a:t>0</a:t>
            </a:r>
          </a:p>
        </p:txBody>
      </p:sp>
      <p:sp>
        <p:nvSpPr>
          <p:cNvPr id="53271" name="Rectangle 23"/>
          <p:cNvSpPr>
            <a:spLocks noChangeArrowheads="1"/>
          </p:cNvSpPr>
          <p:nvPr/>
        </p:nvSpPr>
        <p:spPr bwMode="auto">
          <a:xfrm>
            <a:off x="4410075" y="45720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/>
              <a:t>0</a:t>
            </a:r>
          </a:p>
        </p:txBody>
      </p:sp>
      <p:sp>
        <p:nvSpPr>
          <p:cNvPr id="53272" name="Rectangle 24"/>
          <p:cNvSpPr>
            <a:spLocks noChangeArrowheads="1"/>
          </p:cNvSpPr>
          <p:nvPr/>
        </p:nvSpPr>
        <p:spPr bwMode="auto">
          <a:xfrm>
            <a:off x="2952750" y="45720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accent2"/>
                </a:solidFill>
              </a:rPr>
              <a:t>95</a:t>
            </a:r>
          </a:p>
        </p:txBody>
      </p:sp>
      <p:sp>
        <p:nvSpPr>
          <p:cNvPr id="53273" name="Rectangle 25"/>
          <p:cNvSpPr>
            <a:spLocks noChangeArrowheads="1"/>
          </p:cNvSpPr>
          <p:nvPr/>
        </p:nvSpPr>
        <p:spPr bwMode="auto">
          <a:xfrm>
            <a:off x="1504950" y="45720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are Arrays?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648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dirty="0" smtClean="0"/>
              <a:t>An array is a series of compartments to store data.</a:t>
            </a:r>
          </a:p>
          <a:p>
            <a:pPr eaLnBrk="1" hangingPunct="1"/>
            <a:endParaRPr lang="en-US" sz="1200" dirty="0" smtClean="0"/>
          </a:p>
          <a:p>
            <a:pPr eaLnBrk="1" hangingPunct="1"/>
            <a:r>
              <a:rPr lang="en-US" sz="2400" dirty="0" smtClean="0"/>
              <a:t>Each compartment is appropriately sized for the particular data type the array is declared to store.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1400" dirty="0" smtClean="0"/>
          </a:p>
          <a:p>
            <a:pPr eaLnBrk="1" hangingPunct="1"/>
            <a:endParaRPr lang="en-US" sz="2800" b="1" dirty="0" smtClean="0">
              <a:solidFill>
                <a:srgbClr val="FF0000"/>
              </a:solidFill>
            </a:endParaRPr>
          </a:p>
          <a:p>
            <a:pPr eaLnBrk="1" hangingPunct="1"/>
            <a:endParaRPr lang="en-US" sz="2800" b="1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800" b="1" dirty="0" smtClean="0">
                <a:solidFill>
                  <a:srgbClr val="FF0000"/>
                </a:solidFill>
              </a:rPr>
              <a:t>An array can hold only one type of data!</a:t>
            </a:r>
          </a:p>
          <a:p>
            <a:pPr eaLnBrk="1" hangingPunct="1"/>
            <a:endParaRPr lang="en-US" sz="280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E.g. 	</a:t>
            </a:r>
            <a:r>
              <a:rPr lang="en-US" sz="2800" dirty="0" err="1" smtClean="0">
                <a:latin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</a:rPr>
              <a:t>[]</a:t>
            </a:r>
            <a:r>
              <a:rPr lang="en-US" sz="2800" dirty="0" smtClean="0"/>
              <a:t> can hold only integers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>
                <a:latin typeface="Courier New" pitchFamily="49" charset="0"/>
              </a:rPr>
              <a:t>		char[]</a:t>
            </a:r>
            <a:r>
              <a:rPr lang="en-US" sz="2800" dirty="0" smtClean="0"/>
              <a:t> can hold only characters</a:t>
            </a:r>
          </a:p>
        </p:txBody>
      </p:sp>
      <p:pic>
        <p:nvPicPr>
          <p:cNvPr id="952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743201"/>
            <a:ext cx="3475789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1143000"/>
          </a:xfrm>
        </p:spPr>
        <p:txBody>
          <a:bodyPr/>
          <a:lstStyle/>
          <a:p>
            <a:r>
              <a:rPr lang="en-US"/>
              <a:t>Initializing a Two-Dimensional Array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53400" cy="4724400"/>
          </a:xfrm>
        </p:spPr>
        <p:txBody>
          <a:bodyPr/>
          <a:lstStyle/>
          <a:p>
            <a:r>
              <a:rPr lang="en-US" sz="2000" dirty="0">
                <a:latin typeface="Minion-Regular" charset="0"/>
              </a:rPr>
              <a:t>Initializing a two-dimensional array requires enclosing each row’s initialization list in its own set of braces</a:t>
            </a:r>
            <a:r>
              <a:rPr lang="en-US" sz="2000" dirty="0" smtClean="0">
                <a:latin typeface="Minion-Regular" charset="0"/>
              </a:rPr>
              <a:t>.</a:t>
            </a:r>
          </a:p>
          <a:p>
            <a:endParaRPr lang="en-US" sz="2000" dirty="0">
              <a:latin typeface="Minion-Regular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[][] numbers = {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{</a:t>
            </a:r>
            <a:r>
              <a:rPr lang="en-US" sz="1800" b="1" dirty="0">
                <a:latin typeface="Courier New" pitchFamily="49" charset="0"/>
              </a:rPr>
              <a:t>1, 2, 3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}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{</a:t>
            </a:r>
            <a:r>
              <a:rPr lang="en-US" sz="1800" b="1" dirty="0">
                <a:latin typeface="Courier New" pitchFamily="49" charset="0"/>
              </a:rPr>
              <a:t>4, 5, 6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}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{</a:t>
            </a:r>
            <a:r>
              <a:rPr lang="en-US" sz="1800" b="1" dirty="0">
                <a:latin typeface="Courier New" pitchFamily="49" charset="0"/>
              </a:rPr>
              <a:t>7, 8, 9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  <a:r>
              <a:rPr lang="en-US" sz="1800" b="1" dirty="0" smtClean="0">
                <a:latin typeface="Courier New" pitchFamily="49" charset="0"/>
              </a:rPr>
              <a:t>};</a:t>
            </a:r>
          </a:p>
          <a:p>
            <a:pPr lvl="1">
              <a:buFont typeface="Wingdings" pitchFamily="2" charset="2"/>
              <a:buNone/>
            </a:pPr>
            <a:endParaRPr lang="en-US" sz="1400" b="1" dirty="0">
              <a:latin typeface="Courier New" pitchFamily="49" charset="0"/>
            </a:endParaRPr>
          </a:p>
          <a:p>
            <a:r>
              <a:rPr lang="en-US" sz="2000" dirty="0">
                <a:latin typeface="Minion-Regular" charset="0"/>
              </a:rPr>
              <a:t>Java automatically creates the array and fills its elements with the initialization values.</a:t>
            </a:r>
          </a:p>
          <a:p>
            <a:pPr lvl="1"/>
            <a:r>
              <a:rPr lang="en-US" sz="1800" dirty="0">
                <a:latin typeface="Minion-Regular" charset="0"/>
              </a:rPr>
              <a:t>row 0    {1, 2, 3}</a:t>
            </a:r>
          </a:p>
          <a:p>
            <a:pPr lvl="1"/>
            <a:r>
              <a:rPr lang="en-US" sz="1800" dirty="0">
                <a:latin typeface="Minion-Regular" charset="0"/>
              </a:rPr>
              <a:t>row 1    {4, 5, 6}</a:t>
            </a:r>
          </a:p>
          <a:p>
            <a:pPr lvl="1"/>
            <a:r>
              <a:rPr lang="en-US" sz="1800" dirty="0">
                <a:latin typeface="Minion-Regular" charset="0"/>
              </a:rPr>
              <a:t>row 2    {7, 8, 9}</a:t>
            </a:r>
          </a:p>
          <a:p>
            <a:r>
              <a:rPr lang="en-US" sz="2000" dirty="0">
                <a:latin typeface="Minion-Regular" charset="0"/>
              </a:rPr>
              <a:t>Declares an array with three rows and three columns</a:t>
            </a:r>
            <a:r>
              <a:rPr lang="en-US" sz="2600" dirty="0">
                <a:latin typeface="Minion-Regular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a Two-Dimensional Array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5800725" y="36576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/>
              <a:t>3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348163" y="36576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/>
              <a:t>2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895600" y="36576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/>
              <a:t>1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2133600" y="365760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row 0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4532313" y="3248025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column 1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6005513" y="3248025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column 2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3059113" y="3248025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column 0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2133600" y="411480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row 1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2133600" y="464820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row 2</a:t>
            </a: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5800725" y="41148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/>
              <a:t>6</a:t>
            </a: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4348163" y="41148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/>
              <a:t>5</a:t>
            </a: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2895600" y="41148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/>
              <a:t>4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5800725" y="45720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/>
              <a:t>9</a:t>
            </a: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4348163" y="45720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/>
              <a:t>8</a:t>
            </a:r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2895600" y="45720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/>
              <a:t>7</a:t>
            </a:r>
          </a:p>
        </p:txBody>
      </p: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2971800" y="1828800"/>
            <a:ext cx="3851275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>
                <a:latin typeface="Courier New" pitchFamily="49" charset="0"/>
              </a:rPr>
              <a:t>int[][] numbers = {{1, 2, 3},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             {4, 5, 6},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             {7, 8, 9}};</a:t>
            </a:r>
          </a:p>
          <a:p>
            <a:pPr eaLnBrk="1" hangingPunct="1"/>
            <a:r>
              <a:rPr lang="en-US" sz="2800">
                <a:latin typeface="Minion-Regular" charset="0"/>
              </a:rPr>
              <a:t>produces: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Two-Dimensional Array Elements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Minion-Regular" charset="0"/>
              </a:rPr>
              <a:t>To print out the </a:t>
            </a:r>
            <a:r>
              <a:rPr lang="en-US" dirty="0" smtClean="0">
                <a:latin typeface="Minion-Regular" charset="0"/>
              </a:rPr>
              <a:t>array</a:t>
            </a:r>
            <a:r>
              <a:rPr lang="en-US" dirty="0">
                <a:latin typeface="Minion-Regular" charset="0"/>
              </a:rPr>
              <a:t>:</a:t>
            </a:r>
          </a:p>
          <a:p>
            <a:pPr lvl="1">
              <a:buFont typeface="Wingdings" pitchFamily="2" charset="2"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[][]num= {{2,3,4},{1,6,3}};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row = 0; row &lt; 2; row++)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it-IT" sz="2400" dirty="0" smtClean="0"/>
              <a:t>  for (int col = 0; col &lt; 3; col++)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(num[row][</a:t>
            </a:r>
            <a:r>
              <a:rPr lang="en-US" sz="2400" dirty="0" err="1" smtClean="0"/>
              <a:t>col</a:t>
            </a:r>
            <a:r>
              <a:rPr lang="en-US" sz="2400" dirty="0" smtClean="0"/>
              <a:t>]);</a:t>
            </a:r>
          </a:p>
          <a:p>
            <a:pPr>
              <a:buNone/>
            </a:pPr>
            <a:r>
              <a:rPr lang="en-US" sz="2400" dirty="0" smtClean="0"/>
              <a:t>  }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>
              <a:latin typeface="Minion-Regula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[][] numbers = { { 1, 2, 3, 4 }, { 5,8,3 } };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numbers.length</a:t>
            </a:r>
            <a:r>
              <a:rPr lang="en-US" sz="2000" dirty="0" smtClean="0"/>
              <a:t>); </a:t>
            </a:r>
          </a:p>
          <a:p>
            <a:pPr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(numbers[0].length); </a:t>
            </a:r>
          </a:p>
          <a:p>
            <a:pPr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(numbers[1].length); </a:t>
            </a:r>
          </a:p>
          <a:p>
            <a:endParaRPr lang="en-US" dirty="0" smtClean="0"/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Output</a:t>
            </a:r>
          </a:p>
          <a:p>
            <a:pPr>
              <a:buNone/>
            </a:pPr>
            <a:r>
              <a:rPr lang="en-US" sz="2400" dirty="0" smtClean="0"/>
              <a:t>2</a:t>
            </a:r>
          </a:p>
          <a:p>
            <a:pPr>
              <a:buNone/>
            </a:pPr>
            <a:r>
              <a:rPr lang="en-US" sz="2400" dirty="0" smtClean="0"/>
              <a:t>4</a:t>
            </a:r>
          </a:p>
          <a:p>
            <a:pPr>
              <a:buNone/>
            </a:pPr>
            <a:r>
              <a:rPr lang="en-US" sz="2400" dirty="0" smtClean="0"/>
              <a:t>3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158038" cy="1412875"/>
          </a:xfrm>
        </p:spPr>
        <p:txBody>
          <a:bodyPr/>
          <a:lstStyle/>
          <a:p>
            <a:pPr eaLnBrk="1" hangingPunct="1"/>
            <a:r>
              <a:rPr lang="en-US" sz="3200" smtClean="0"/>
              <a:t>Array Visualization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762000" y="5791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62000" y="5486400"/>
            <a:ext cx="1141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primes[0]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066800" y="3505200"/>
            <a:ext cx="3484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int[] primes = new int[10];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34963" y="2030413"/>
            <a:ext cx="20875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Specifies an array of</a:t>
            </a:r>
          </a:p>
          <a:p>
            <a:pPr algn="ctr"/>
            <a:r>
              <a:rPr lang="en-US" sz="1600"/>
              <a:t>variables of type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int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313363" y="3513138"/>
            <a:ext cx="336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  <a:cs typeface="Courier New" pitchFamily="49" charset="0"/>
              </a:rPr>
              <a:t>// An array of 10 integers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6327775" y="4792663"/>
            <a:ext cx="1311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index values</a:t>
            </a: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H="1">
            <a:off x="4981575" y="5053013"/>
            <a:ext cx="1265238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H="1">
            <a:off x="5903913" y="5106988"/>
            <a:ext cx="465137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7370763" y="5105400"/>
            <a:ext cx="4286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2" name="AutoShape 12"/>
          <p:cNvSpPr>
            <a:spLocks/>
          </p:cNvSpPr>
          <p:nvPr/>
        </p:nvSpPr>
        <p:spPr bwMode="auto">
          <a:xfrm rot="5400000">
            <a:off x="2225676" y="3513137"/>
            <a:ext cx="76200" cy="758825"/>
          </a:xfrm>
          <a:prstGeom prst="rightBrace">
            <a:avLst>
              <a:gd name="adj1" fmla="val 82986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AutoShape 13"/>
          <p:cNvSpPr>
            <a:spLocks/>
          </p:cNvSpPr>
          <p:nvPr/>
        </p:nvSpPr>
        <p:spPr bwMode="auto">
          <a:xfrm rot="-5400000">
            <a:off x="1423988" y="3162300"/>
            <a:ext cx="76200" cy="609600"/>
          </a:xfrm>
          <a:prstGeom prst="rightBrace">
            <a:avLst>
              <a:gd name="adj1" fmla="val 66667"/>
              <a:gd name="adj2" fmla="val 475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AutoShape 14"/>
          <p:cNvSpPr>
            <a:spLocks/>
          </p:cNvSpPr>
          <p:nvPr/>
        </p:nvSpPr>
        <p:spPr bwMode="auto">
          <a:xfrm rot="-5400000">
            <a:off x="3155950" y="3363913"/>
            <a:ext cx="76200" cy="304800"/>
          </a:xfrm>
          <a:prstGeom prst="rightBrace">
            <a:avLst>
              <a:gd name="adj1" fmla="val 33333"/>
              <a:gd name="adj2" fmla="val 475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AutoShape 15"/>
          <p:cNvSpPr>
            <a:spLocks/>
          </p:cNvSpPr>
          <p:nvPr/>
        </p:nvSpPr>
        <p:spPr bwMode="auto">
          <a:xfrm rot="5400000">
            <a:off x="3880644" y="3504407"/>
            <a:ext cx="84137" cy="800100"/>
          </a:xfrm>
          <a:prstGeom prst="rightBrace">
            <a:avLst>
              <a:gd name="adj1" fmla="val 79246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3027363" y="2538413"/>
            <a:ext cx="18399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We are creating</a:t>
            </a:r>
          </a:p>
          <a:p>
            <a:pPr algn="ctr"/>
            <a:r>
              <a:rPr lang="en-US" sz="1600"/>
              <a:t>a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/>
              <a:t> array object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977900" y="4338638"/>
            <a:ext cx="1325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The name of</a:t>
            </a:r>
          </a:p>
          <a:p>
            <a:pPr algn="ctr"/>
            <a:r>
              <a:rPr lang="en-US" sz="1600"/>
              <a:t>the array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2922588" y="4260850"/>
            <a:ext cx="215741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/>
              <a:t>The array object is of type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int</a:t>
            </a:r>
          </a:p>
          <a:p>
            <a:pPr algn="ctr"/>
            <a:r>
              <a:rPr lang="en-US" sz="1600"/>
              <a:t>and has ten elements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 flipV="1">
            <a:off x="14478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 flipH="1" flipV="1">
            <a:off x="3917950" y="3940175"/>
            <a:ext cx="0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1828800" y="5791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1828800" y="5486400"/>
            <a:ext cx="1141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primes[1]</a:t>
            </a:r>
          </a:p>
        </p:txBody>
      </p:sp>
      <p:sp>
        <p:nvSpPr>
          <p:cNvPr id="5143" name="Rectangle 23"/>
          <p:cNvSpPr>
            <a:spLocks noChangeArrowheads="1"/>
          </p:cNvSpPr>
          <p:nvPr/>
        </p:nvSpPr>
        <p:spPr bwMode="auto">
          <a:xfrm>
            <a:off x="2895600" y="5791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2895600" y="5486400"/>
            <a:ext cx="1141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primes[2]</a:t>
            </a: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3962400" y="5791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3962400" y="5486400"/>
            <a:ext cx="1141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primes[3]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5029200" y="5791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8" name="Text Box 28"/>
          <p:cNvSpPr txBox="1">
            <a:spLocks noChangeArrowheads="1"/>
          </p:cNvSpPr>
          <p:nvPr/>
        </p:nvSpPr>
        <p:spPr bwMode="auto">
          <a:xfrm>
            <a:off x="5029200" y="5486400"/>
            <a:ext cx="1141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primes[4]</a:t>
            </a:r>
          </a:p>
        </p:txBody>
      </p:sp>
      <p:sp>
        <p:nvSpPr>
          <p:cNvPr id="5149" name="Rectangle 29"/>
          <p:cNvSpPr>
            <a:spLocks noChangeArrowheads="1"/>
          </p:cNvSpPr>
          <p:nvPr/>
        </p:nvSpPr>
        <p:spPr bwMode="auto">
          <a:xfrm>
            <a:off x="6934200" y="5791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0" name="Text Box 30"/>
          <p:cNvSpPr txBox="1">
            <a:spLocks noChangeArrowheads="1"/>
          </p:cNvSpPr>
          <p:nvPr/>
        </p:nvSpPr>
        <p:spPr bwMode="auto">
          <a:xfrm>
            <a:off x="6911975" y="5486400"/>
            <a:ext cx="1141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primes[9]</a:t>
            </a:r>
          </a:p>
        </p:txBody>
      </p:sp>
      <p:sp>
        <p:nvSpPr>
          <p:cNvPr id="5151" name="Oval 31"/>
          <p:cNvSpPr>
            <a:spLocks noChangeArrowheads="1"/>
          </p:cNvSpPr>
          <p:nvPr/>
        </p:nvSpPr>
        <p:spPr bwMode="auto">
          <a:xfrm>
            <a:off x="6248400" y="586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2" name="Oval 32"/>
          <p:cNvSpPr>
            <a:spLocks noChangeArrowheads="1"/>
          </p:cNvSpPr>
          <p:nvPr/>
        </p:nvSpPr>
        <p:spPr bwMode="auto">
          <a:xfrm>
            <a:off x="6477000" y="586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3" name="Oval 33"/>
          <p:cNvSpPr>
            <a:spLocks noChangeArrowheads="1"/>
          </p:cNvSpPr>
          <p:nvPr/>
        </p:nvSpPr>
        <p:spPr bwMode="auto">
          <a:xfrm>
            <a:off x="6705600" y="586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4" name="Line 34"/>
          <p:cNvSpPr>
            <a:spLocks noChangeShapeType="1"/>
          </p:cNvSpPr>
          <p:nvPr/>
        </p:nvSpPr>
        <p:spPr bwMode="auto">
          <a:xfrm flipH="1">
            <a:off x="1722438" y="3924300"/>
            <a:ext cx="541337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55" name="Line 35"/>
          <p:cNvSpPr>
            <a:spLocks noChangeShapeType="1"/>
          </p:cNvSpPr>
          <p:nvPr/>
        </p:nvSpPr>
        <p:spPr bwMode="auto">
          <a:xfrm flipV="1">
            <a:off x="3187700" y="3116263"/>
            <a:ext cx="61913" cy="36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Array Indexes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153400" cy="3962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Every compartment in an array is assigned an integer reference.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en-US" sz="2400" dirty="0" smtClean="0"/>
              <a:t>This number is called the </a:t>
            </a:r>
            <a:r>
              <a:rPr lang="en-US" sz="2400" b="1" dirty="0" smtClean="0">
                <a:solidFill>
                  <a:srgbClr val="0000FF"/>
                </a:solidFill>
              </a:rPr>
              <a:t>index</a:t>
            </a:r>
            <a:r>
              <a:rPr lang="en-US" sz="2400" b="1" dirty="0" smtClean="0"/>
              <a:t> </a:t>
            </a:r>
            <a:r>
              <a:rPr lang="en-US" sz="2400" dirty="0" smtClean="0"/>
              <a:t>of the compartment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en-US" sz="2400" u="sng" dirty="0" smtClean="0">
                <a:solidFill>
                  <a:srgbClr val="FF0000"/>
                </a:solidFill>
              </a:rPr>
              <a:t>Important</a:t>
            </a:r>
            <a:r>
              <a:rPr lang="en-US" sz="2400" dirty="0" smtClean="0"/>
              <a:t>: In Java (and most other languages), the index starts from 0 and ends at n-1, where n is the size of the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Constructing Arrays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1628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To construct an array, you can declare a new empty array and then assign values to each of the compartments:</a:t>
            </a:r>
          </a:p>
          <a:p>
            <a:pPr eaLnBrk="1" hangingPunct="1">
              <a:buFont typeface="Wingdings" pitchFamily="2" charset="2"/>
              <a:buChar char="§"/>
            </a:pPr>
            <a:endParaRPr lang="en-US" sz="2000" dirty="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</a:rPr>
              <a:t>     String[] names =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new String[5];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</a:rPr>
              <a:t>     names[0] =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“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</a:rPr>
              <a:t>aaa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US" sz="2400" dirty="0" smtClean="0">
                <a:latin typeface="Courier New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</a:rPr>
              <a:t>     names[1] =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“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</a:rPr>
              <a:t>bbb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US" sz="2400" dirty="0" smtClean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</a:rPr>
              <a:t>     names[2] =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“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</a:rPr>
              <a:t>ccc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US" sz="2400" dirty="0" smtClean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</a:rPr>
              <a:t>     names[3] =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“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</a:rPr>
              <a:t>ddd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US" sz="2400" dirty="0" smtClean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</a:rPr>
              <a:t>     names[4] =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“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</a:rPr>
              <a:t>eee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US" sz="2400" dirty="0" smtClean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Another Way to Construct Arrays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07720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You can also specify all of the items in an array at its creation.</a:t>
            </a:r>
          </a:p>
          <a:p>
            <a:pPr eaLnBrk="1" hangingPunct="1">
              <a:lnSpc>
                <a:spcPct val="90000"/>
              </a:lnSpc>
            </a:pPr>
            <a:endParaRPr lang="en-US" sz="11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Use curly brackets to surround the array’s data and separate the values with commas</a:t>
            </a:r>
            <a:r>
              <a:rPr lang="en-US" sz="2000" dirty="0" smtClean="0"/>
              <a:t>: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</a:rPr>
              <a:t>String[] names = { “</a:t>
            </a:r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</a:rPr>
              <a:t>aaa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</a:rPr>
              <a:t>", “</a:t>
            </a:r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</a:rPr>
              <a:t>bbb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</a:rPr>
              <a:t>“, “</a:t>
            </a:r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</a:rPr>
              <a:t>ccc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</a:rPr>
              <a:t>", “</a:t>
            </a:r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</a:rPr>
              <a:t>ddd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</a:rPr>
              <a:t>", “</a:t>
            </a:r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</a:rPr>
              <a:t>eee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</a:rPr>
              <a:t>"};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05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Note that all the items must be of the same type. Here they are of type </a:t>
            </a:r>
            <a:r>
              <a:rPr lang="en-US" sz="2400" b="1" dirty="0" smtClean="0">
                <a:latin typeface="Courier New" pitchFamily="49" charset="0"/>
              </a:rPr>
              <a:t>String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11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Another example: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[] powers = {0, 1, 10, 100};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200" dirty="0" smtClean="0">
                <a:latin typeface="Courier New" pitchFamily="49" charset="0"/>
              </a:rPr>
              <a:t>String[] names = {"</a:t>
            </a:r>
            <a:r>
              <a:rPr lang="en-US" sz="2200" dirty="0" err="1" smtClean="0">
                <a:latin typeface="Courier New" pitchFamily="49" charset="0"/>
              </a:rPr>
              <a:t>aaa</a:t>
            </a:r>
            <a:r>
              <a:rPr lang="en-US" sz="2200" dirty="0" smtClean="0">
                <a:latin typeface="Courier New" pitchFamily="49" charset="0"/>
              </a:rPr>
              <a:t>", "</a:t>
            </a:r>
            <a:r>
              <a:rPr lang="en-US" sz="2200" dirty="0" err="1" smtClean="0">
                <a:latin typeface="Courier New" pitchFamily="49" charset="0"/>
              </a:rPr>
              <a:t>bbb</a:t>
            </a:r>
            <a:r>
              <a:rPr lang="en-US" sz="2200" dirty="0" smtClean="0">
                <a:latin typeface="Courier New" pitchFamily="49" charset="0"/>
              </a:rPr>
              <a:t>", "</a:t>
            </a:r>
            <a:r>
              <a:rPr lang="en-US" sz="2200" dirty="0" err="1" smtClean="0">
                <a:latin typeface="Courier New" pitchFamily="49" charset="0"/>
              </a:rPr>
              <a:t>ccc","ddd</a:t>
            </a:r>
            <a:r>
              <a:rPr lang="en-US" sz="2200" dirty="0" smtClean="0">
                <a:latin typeface="Courier New" pitchFamily="49" charset="0"/>
              </a:rPr>
              <a:t>", "</a:t>
            </a:r>
            <a:r>
              <a:rPr lang="en-US" sz="2200" dirty="0" err="1" smtClean="0">
                <a:latin typeface="Courier New" pitchFamily="49" charset="0"/>
              </a:rPr>
              <a:t>eee</a:t>
            </a:r>
            <a:r>
              <a:rPr lang="en-US" sz="2200" dirty="0" smtClean="0">
                <a:latin typeface="Courier New" pitchFamily="49" charset="0"/>
              </a:rPr>
              <a:t>"};</a:t>
            </a:r>
          </a:p>
          <a:p>
            <a:pPr>
              <a:buNone/>
            </a:pPr>
            <a:endParaRPr lang="nn-NO" sz="2400" dirty="0" smtClean="0">
              <a:latin typeface="Courier New" pitchFamily="49" charset="0"/>
            </a:endParaRPr>
          </a:p>
          <a:p>
            <a:pPr>
              <a:buNone/>
            </a:pPr>
            <a:r>
              <a:rPr lang="nn-NO" sz="2400" dirty="0" smtClean="0">
                <a:latin typeface="Courier New" pitchFamily="49" charset="0"/>
              </a:rPr>
              <a:t>for(int i = 0; i &lt; 5; i++){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</a:rPr>
              <a:t>("Hello " + names[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] + ".");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3200" dirty="0" smtClean="0"/>
              <a:t>Output:</a:t>
            </a:r>
          </a:p>
          <a:p>
            <a:pPr>
              <a:lnSpc>
                <a:spcPct val="80000"/>
              </a:lnSpc>
              <a:buNone/>
            </a:pP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Courier New" pitchFamily="49" charset="0"/>
              </a:rPr>
              <a:t>	Hello </a:t>
            </a:r>
            <a:r>
              <a:rPr lang="en-US" sz="2400" dirty="0" err="1" smtClean="0">
                <a:latin typeface="Courier New" pitchFamily="49" charset="0"/>
              </a:rPr>
              <a:t>aaa</a:t>
            </a:r>
            <a:r>
              <a:rPr lang="en-US" sz="2400" dirty="0" smtClean="0">
                <a:latin typeface="Courier New" pitchFamily="49" charset="0"/>
              </a:rPr>
              <a:t>. 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Courier New" pitchFamily="49" charset="0"/>
              </a:rPr>
              <a:t>	Hello </a:t>
            </a:r>
            <a:r>
              <a:rPr lang="en-US" sz="2400" dirty="0" err="1" smtClean="0">
                <a:latin typeface="Courier New" pitchFamily="49" charset="0"/>
              </a:rPr>
              <a:t>bbb</a:t>
            </a:r>
            <a:r>
              <a:rPr lang="en-US" sz="2400" dirty="0" smtClean="0">
                <a:latin typeface="Courier New" pitchFamily="49" charset="0"/>
              </a:rPr>
              <a:t>. 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Courier New" pitchFamily="49" charset="0"/>
              </a:rPr>
              <a:t>	Hello </a:t>
            </a:r>
            <a:r>
              <a:rPr lang="en-US" sz="2400" dirty="0" err="1" smtClean="0">
                <a:latin typeface="Courier New" pitchFamily="49" charset="0"/>
              </a:rPr>
              <a:t>ccc</a:t>
            </a:r>
            <a:r>
              <a:rPr lang="en-US" sz="2400" dirty="0" smtClean="0">
                <a:latin typeface="Courier New" pitchFamily="49" charset="0"/>
              </a:rPr>
              <a:t>. 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Courier New" pitchFamily="49" charset="0"/>
              </a:rPr>
              <a:t>	Hello </a:t>
            </a:r>
            <a:r>
              <a:rPr lang="en-US" sz="2400" dirty="0" err="1" smtClean="0">
                <a:latin typeface="Courier New" pitchFamily="49" charset="0"/>
              </a:rPr>
              <a:t>ddd</a:t>
            </a:r>
            <a:r>
              <a:rPr lang="en-US" sz="2400" dirty="0" smtClean="0">
                <a:latin typeface="Courier New" pitchFamily="49" charset="0"/>
              </a:rPr>
              <a:t>. 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Courier New" pitchFamily="49" charset="0"/>
              </a:rPr>
              <a:t>	Hello </a:t>
            </a:r>
            <a:r>
              <a:rPr lang="en-US" sz="2400" dirty="0" err="1" smtClean="0">
                <a:latin typeface="Courier New" pitchFamily="49" charset="0"/>
              </a:rPr>
              <a:t>eee</a:t>
            </a:r>
            <a:r>
              <a:rPr lang="en-US" sz="2400" dirty="0" smtClean="0">
                <a:latin typeface="Courier New" pitchFamily="49" charset="0"/>
              </a:rPr>
              <a:t>.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Length of array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44196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String[] names = {“</a:t>
            </a:r>
            <a:r>
              <a:rPr lang="en-US" sz="2000" dirty="0" err="1" smtClean="0">
                <a:latin typeface="Courier New" pitchFamily="49" charset="0"/>
              </a:rPr>
              <a:t>aaa</a:t>
            </a:r>
            <a:r>
              <a:rPr lang="en-US" sz="2000" dirty="0" smtClean="0">
                <a:latin typeface="Courier New" pitchFamily="49" charset="0"/>
              </a:rPr>
              <a:t>", “</a:t>
            </a:r>
            <a:r>
              <a:rPr lang="en-US" sz="2000" dirty="0" err="1" smtClean="0">
                <a:latin typeface="Courier New" pitchFamily="49" charset="0"/>
              </a:rPr>
              <a:t>bbb</a:t>
            </a:r>
            <a:r>
              <a:rPr lang="en-US" sz="2000" dirty="0" smtClean="0">
                <a:latin typeface="Courier New" pitchFamily="49" charset="0"/>
              </a:rPr>
              <a:t>", “</a:t>
            </a:r>
            <a:r>
              <a:rPr lang="en-US" sz="2000" dirty="0" err="1" smtClean="0">
                <a:latin typeface="Courier New" pitchFamily="49" charset="0"/>
              </a:rPr>
              <a:t>ccc“,“ddd</a:t>
            </a:r>
            <a:r>
              <a:rPr lang="en-US" sz="2000" dirty="0" smtClean="0">
                <a:latin typeface="Courier New" pitchFamily="49" charset="0"/>
              </a:rPr>
              <a:t>", “</a:t>
            </a:r>
            <a:r>
              <a:rPr lang="en-US" sz="2000" dirty="0" err="1" smtClean="0">
                <a:latin typeface="Courier New" pitchFamily="49" charset="0"/>
              </a:rPr>
              <a:t>eee</a:t>
            </a:r>
            <a:r>
              <a:rPr lang="en-US" sz="2000" dirty="0" smtClean="0">
                <a:latin typeface="Courier New" pitchFamily="49" charset="0"/>
              </a:rPr>
              <a:t>" };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count = </a:t>
            </a:r>
            <a:r>
              <a:rPr lang="en-US" sz="2400" dirty="0" err="1" smtClean="0">
                <a:latin typeface="Courier New" pitchFamily="49" charset="0"/>
              </a:rPr>
              <a:t>names.length</a:t>
            </a:r>
            <a:r>
              <a:rPr lang="en-US" sz="2400" dirty="0" smtClean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400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</a:rPr>
              <a:t>(count);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400" dirty="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 smtClean="0"/>
              <a:t>Output: </a:t>
            </a:r>
            <a:r>
              <a:rPr lang="en-US" sz="2800" dirty="0" smtClean="0">
                <a:latin typeface="Courier New" pitchFamily="49" charset="0"/>
              </a:rPr>
              <a:t>5</a:t>
            </a:r>
            <a:r>
              <a:rPr lang="en-US" sz="2800" dirty="0" smtClean="0"/>
              <a:t>   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TEST@9MPCITNFUVW0Y5HA" val="640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8093</TotalTime>
  <Words>1812</Words>
  <Application>Microsoft Office PowerPoint</Application>
  <PresentationFormat>On-screen Show (4:3)</PresentationFormat>
  <Paragraphs>402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Object Oriented Programming Lecture 7</vt:lpstr>
      <vt:lpstr>Motivation</vt:lpstr>
      <vt:lpstr>What are Arrays?</vt:lpstr>
      <vt:lpstr>Array Visualization</vt:lpstr>
      <vt:lpstr>Array Indexes</vt:lpstr>
      <vt:lpstr>Constructing Arrays</vt:lpstr>
      <vt:lpstr>Another Way to Construct Arrays</vt:lpstr>
      <vt:lpstr>Example</vt:lpstr>
      <vt:lpstr>Length of array</vt:lpstr>
      <vt:lpstr>Example</vt:lpstr>
      <vt:lpstr>Task</vt:lpstr>
      <vt:lpstr>Task</vt:lpstr>
      <vt:lpstr>Finding the Highest Value</vt:lpstr>
      <vt:lpstr>Finding the Lowest Value </vt:lpstr>
      <vt:lpstr>Quiz</vt:lpstr>
      <vt:lpstr>Quiz</vt:lpstr>
      <vt:lpstr>Quiz</vt:lpstr>
      <vt:lpstr>Quiz</vt:lpstr>
      <vt:lpstr>Quiz</vt:lpstr>
      <vt:lpstr>Parallel Arrays</vt:lpstr>
      <vt:lpstr>Parallel Arrays</vt:lpstr>
      <vt:lpstr> Example: </vt:lpstr>
      <vt:lpstr>Example</vt:lpstr>
      <vt:lpstr> For each loop </vt:lpstr>
      <vt:lpstr>For each loop</vt:lpstr>
      <vt:lpstr>Two-Dimensional Arrays</vt:lpstr>
      <vt:lpstr>Two-Dimensional Arrays</vt:lpstr>
      <vt:lpstr>Accessing Two-Dimensional Array Elements</vt:lpstr>
      <vt:lpstr>Accessing Two-Dimensional Array Elements</vt:lpstr>
      <vt:lpstr>Initializing a Two-Dimensional Array</vt:lpstr>
      <vt:lpstr>Initializing a Two-Dimensional Array</vt:lpstr>
      <vt:lpstr>Accessing Two-Dimensional Array Elements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Umar</dc:creator>
  <cp:lastModifiedBy>test</cp:lastModifiedBy>
  <cp:revision>107</cp:revision>
  <dcterms:created xsi:type="dcterms:W3CDTF">2013-12-27T17:24:34Z</dcterms:created>
  <dcterms:modified xsi:type="dcterms:W3CDTF">2018-03-08T04:13:05Z</dcterms:modified>
</cp:coreProperties>
</file>