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428" r:id="rId4"/>
    <p:sldId id="260" r:id="rId5"/>
    <p:sldId id="42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35" r:id="rId15"/>
    <p:sldId id="438" r:id="rId16"/>
    <p:sldId id="436" r:id="rId17"/>
    <p:sldId id="434" r:id="rId18"/>
    <p:sldId id="430" r:id="rId19"/>
    <p:sldId id="306" r:id="rId20"/>
    <p:sldId id="440" r:id="rId21"/>
    <p:sldId id="437" r:id="rId22"/>
    <p:sldId id="43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83" autoAdjust="0"/>
    <p:restoredTop sz="81541" autoAdjust="0"/>
  </p:normalViewPr>
  <p:slideViewPr>
    <p:cSldViewPr>
      <p:cViewPr>
        <p:scale>
          <a:sx n="50" d="100"/>
          <a:sy n="50" d="100"/>
        </p:scale>
        <p:origin x="-189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C5656-8C81-4DD6-AB1B-C2BF21D9BDF0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9F2B-1CA2-439A-8D65-934FDA104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DF798-EA7F-4E8D-AD61-BA50E64E0513}" type="slidenum">
              <a:rPr lang="en-US"/>
              <a:pPr/>
              <a:t>21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C36D9-DA66-4BB1-868C-326E57DD5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9F777-EF99-4035-AD31-B0F2DA59A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0697-43AB-4F7F-A03B-DE808E619C64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Lecture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and Min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7;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j = -9;</a:t>
            </a:r>
          </a:p>
          <a:p>
            <a:pPr>
              <a:buNone/>
            </a:pPr>
            <a:r>
              <a:rPr lang="en-US" sz="2400" dirty="0" err="1" smtClean="0"/>
              <a:t>Sytem.out.println</a:t>
            </a:r>
            <a:r>
              <a:rPr lang="en-US" sz="2400" dirty="0" smtClean="0"/>
              <a:t>("max(" + </a:t>
            </a:r>
            <a:r>
              <a:rPr lang="en-US" sz="2400" dirty="0" err="1" smtClean="0"/>
              <a:t>i</a:t>
            </a:r>
            <a:r>
              <a:rPr lang="en-US" sz="2400" dirty="0" smtClean="0"/>
              <a:t> + "," + j + ") is " + Math.max(</a:t>
            </a:r>
            <a:r>
              <a:rPr lang="en-US" sz="2400" dirty="0" err="1" smtClean="0"/>
              <a:t>i,j</a:t>
            </a:r>
            <a:r>
              <a:rPr lang="en-US" sz="2400" dirty="0" smtClean="0"/>
              <a:t>));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("min(" + </a:t>
            </a:r>
            <a:r>
              <a:rPr lang="en-US" sz="2400" dirty="0" err="1" smtClean="0"/>
              <a:t>i</a:t>
            </a:r>
            <a:r>
              <a:rPr lang="en-US" sz="2400" dirty="0" smtClean="0"/>
              <a:t> + "," + j + ") is " + Math.min(</a:t>
            </a:r>
            <a:r>
              <a:rPr lang="en-US" sz="2400" dirty="0" err="1" smtClean="0"/>
              <a:t>i,j</a:t>
            </a:r>
            <a:r>
              <a:rPr lang="en-US" sz="2400" dirty="0" smtClean="0"/>
              <a:t>));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Output:</a:t>
            </a:r>
          </a:p>
          <a:p>
            <a:pPr>
              <a:buNone/>
            </a:pPr>
            <a:r>
              <a:rPr lang="en-US" sz="2400" dirty="0" smtClean="0"/>
              <a:t>max(7,-9) is 7</a:t>
            </a:r>
          </a:p>
          <a:p>
            <a:pPr>
              <a:buNone/>
            </a:pPr>
            <a:r>
              <a:rPr lang="en-US" sz="2400" dirty="0" smtClean="0"/>
              <a:t>min(7,-9) is -9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</a:t>
            </a:r>
            <a:r>
              <a:rPr lang="en-US" dirty="0" smtClean="0"/>
              <a:t> , </a:t>
            </a:r>
            <a:r>
              <a:rPr lang="en-US" dirty="0" err="1" smtClean="0"/>
              <a:t>sqrt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288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pow</a:t>
            </a:r>
            <a:r>
              <a:rPr lang="en-US" sz="2400" dirty="0" smtClean="0"/>
              <a:t>(2, 2) is "  + Math.pow(2,2));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 "The square root of " + </a:t>
            </a:r>
            <a:r>
              <a:rPr lang="en-US" sz="2400" dirty="0" err="1" smtClean="0"/>
              <a:t>i</a:t>
            </a:r>
            <a:r>
              <a:rPr lang="en-US" sz="2400" dirty="0" smtClean="0"/>
              <a:t> + " is " + </a:t>
            </a:r>
            <a:r>
              <a:rPr lang="en-US" sz="2400" dirty="0" err="1" smtClean="0"/>
              <a:t>Math.sqrt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Character.isDigit</a:t>
            </a:r>
            <a:r>
              <a:rPr lang="en-US" sz="2000" dirty="0" smtClean="0"/>
              <a:t>('a')); // false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Character.isDigit</a:t>
            </a:r>
            <a:r>
              <a:rPr lang="en-US" sz="2000" dirty="0" smtClean="0"/>
              <a:t>('6')); // true</a:t>
            </a:r>
          </a:p>
          <a:p>
            <a:pPr>
              <a:buNone/>
            </a:pPr>
            <a:r>
              <a:rPr lang="en-US" sz="2000" dirty="0" smtClean="0"/>
              <a:t>      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Character.isLetter</a:t>
            </a:r>
            <a:r>
              <a:rPr lang="en-US" sz="2000" dirty="0" smtClean="0"/>
              <a:t>('a'));//true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Character.isLetter</a:t>
            </a:r>
            <a:r>
              <a:rPr lang="en-US" sz="2000" dirty="0" smtClean="0"/>
              <a:t>('6'));//false</a:t>
            </a:r>
          </a:p>
          <a:p>
            <a:pPr>
              <a:buNone/>
            </a:pPr>
            <a:r>
              <a:rPr lang="en-US" sz="2000" dirty="0" smtClean="0"/>
              <a:t>      </a:t>
            </a:r>
          </a:p>
          <a:p>
            <a:pPr>
              <a:buNone/>
            </a:pPr>
            <a:r>
              <a:rPr lang="en-US" sz="2000" dirty="0" smtClean="0"/>
              <a:t>          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Character.isLetterOrDigit</a:t>
            </a:r>
            <a:r>
              <a:rPr lang="en-US" sz="2000" dirty="0" smtClean="0"/>
              <a:t>('a'));//true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Character.isLetterOrDigit</a:t>
            </a:r>
            <a:r>
              <a:rPr lang="en-US" sz="2000" dirty="0" smtClean="0"/>
              <a:t>('6'));//true</a:t>
            </a:r>
          </a:p>
          <a:p>
            <a:pPr>
              <a:buNone/>
            </a:pPr>
            <a:r>
              <a:rPr lang="en-US" sz="2000" dirty="0" smtClean="0"/>
              <a:t>      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Character.toLowerCase</a:t>
            </a:r>
            <a:r>
              <a:rPr lang="en-US" sz="2000" dirty="0" smtClean="0"/>
              <a:t>('A'));//a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Character.toUpperCase</a:t>
            </a:r>
            <a:r>
              <a:rPr lang="en-US" sz="2000" dirty="0" smtClean="0"/>
              <a:t>('b'));//B</a:t>
            </a:r>
          </a:p>
          <a:p>
            <a:pPr>
              <a:buNone/>
            </a:pPr>
            <a:r>
              <a:rPr lang="en-US" sz="2000" dirty="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Character.isLowerCase</a:t>
            </a:r>
            <a:r>
              <a:rPr lang="en-US" sz="2000" dirty="0" smtClean="0"/>
              <a:t>('A'));//false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Character.isLowerCase</a:t>
            </a:r>
            <a:r>
              <a:rPr lang="en-US" sz="2000" dirty="0" smtClean="0"/>
              <a:t>('a'));//true</a:t>
            </a:r>
          </a:p>
          <a:p>
            <a:pPr>
              <a:buNone/>
            </a:pPr>
            <a:r>
              <a:rPr lang="en-US" sz="2000" dirty="0" smtClean="0"/>
              <a:t>     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Character.isUpperCase</a:t>
            </a:r>
            <a:r>
              <a:rPr lang="en-US" sz="2000" dirty="0" smtClean="0"/>
              <a:t>('A'));//true</a:t>
            </a:r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Character.isUpperCase</a:t>
            </a:r>
            <a:r>
              <a:rPr lang="en-US" sz="2000" dirty="0" smtClean="0"/>
              <a:t>('a'));//false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900" dirty="0" smtClean="0"/>
              <a:t>import </a:t>
            </a:r>
            <a:r>
              <a:rPr lang="en-US" sz="1900" dirty="0" err="1" smtClean="0"/>
              <a:t>java.util.Arrays</a:t>
            </a:r>
            <a:r>
              <a:rPr lang="en-US" sz="1900" dirty="0" smtClean="0"/>
              <a:t>;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public class </a:t>
            </a:r>
            <a:r>
              <a:rPr lang="en-US" sz="1900" dirty="0" err="1" smtClean="0"/>
              <a:t>ArrayDemo</a:t>
            </a:r>
            <a:r>
              <a:rPr lang="en-US" sz="1900" dirty="0" smtClean="0"/>
              <a:t> {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   public static void main(String[] </a:t>
            </a:r>
            <a:r>
              <a:rPr lang="en-US" sz="1900" dirty="0" err="1" smtClean="0"/>
              <a:t>args</a:t>
            </a:r>
            <a:r>
              <a:rPr lang="en-US" sz="1900" dirty="0" smtClean="0"/>
              <a:t>) {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sv-SE" sz="1900" dirty="0" smtClean="0"/>
              <a:t>   int myArr[] = {2, 1, 9, 6, 4};</a:t>
            </a:r>
          </a:p>
          <a:p>
            <a:pPr>
              <a:buNone/>
            </a:pPr>
            <a:r>
              <a:rPr lang="en-US" sz="1900" dirty="0" smtClean="0"/>
              <a:t>   for (</a:t>
            </a:r>
            <a:r>
              <a:rPr lang="en-US" sz="1900" dirty="0" err="1" smtClean="0"/>
              <a:t>int</a:t>
            </a:r>
            <a:r>
              <a:rPr lang="en-US" sz="1900" dirty="0" smtClean="0"/>
              <a:t> number : </a:t>
            </a:r>
            <a:r>
              <a:rPr lang="en-US" sz="1900" dirty="0" err="1" smtClean="0"/>
              <a:t>myArr</a:t>
            </a:r>
            <a:r>
              <a:rPr lang="en-US" sz="1900" dirty="0" smtClean="0"/>
              <a:t>) {</a:t>
            </a:r>
          </a:p>
          <a:p>
            <a:pPr>
              <a:buNone/>
            </a:pPr>
            <a:r>
              <a:rPr lang="en-US" sz="1900" dirty="0" smtClean="0"/>
              <a:t>   </a:t>
            </a:r>
            <a:r>
              <a:rPr lang="en-US" sz="1900" dirty="0" err="1" smtClean="0"/>
              <a:t>System.out.println</a:t>
            </a:r>
            <a:r>
              <a:rPr lang="en-US" sz="1900" dirty="0" smtClean="0"/>
              <a:t>("Number = " + number);</a:t>
            </a:r>
          </a:p>
          <a:p>
            <a:pPr>
              <a:buNone/>
            </a:pPr>
            <a:r>
              <a:rPr lang="en-US" sz="1900" dirty="0" smtClean="0"/>
              <a:t>   }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   </a:t>
            </a:r>
            <a:r>
              <a:rPr lang="en-US" sz="1900" dirty="0" err="1" smtClean="0"/>
              <a:t>Arrays.sort</a:t>
            </a:r>
            <a:r>
              <a:rPr lang="en-US" sz="1900" dirty="0" smtClean="0"/>
              <a:t>(</a:t>
            </a:r>
            <a:r>
              <a:rPr lang="en-US" sz="1900" dirty="0" err="1" smtClean="0"/>
              <a:t>myArr</a:t>
            </a:r>
            <a:r>
              <a:rPr lang="en-US" sz="1900" dirty="0" smtClean="0"/>
              <a:t>);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   </a:t>
            </a:r>
            <a:r>
              <a:rPr lang="en-US" sz="1900" dirty="0" err="1" smtClean="0"/>
              <a:t>System.out.println</a:t>
            </a:r>
            <a:r>
              <a:rPr lang="en-US" sz="1900" dirty="0" smtClean="0"/>
              <a:t>("The sorted </a:t>
            </a:r>
            <a:r>
              <a:rPr lang="en-US" sz="1900" dirty="0" err="1" smtClean="0"/>
              <a:t>int</a:t>
            </a:r>
            <a:r>
              <a:rPr lang="en-US" sz="1900" dirty="0" smtClean="0"/>
              <a:t> array is:");</a:t>
            </a:r>
          </a:p>
          <a:p>
            <a:pPr>
              <a:buNone/>
            </a:pPr>
            <a:r>
              <a:rPr lang="en-US" sz="1900" dirty="0" smtClean="0"/>
              <a:t>   for (</a:t>
            </a:r>
            <a:r>
              <a:rPr lang="en-US" sz="1900" dirty="0" err="1" smtClean="0"/>
              <a:t>int</a:t>
            </a:r>
            <a:r>
              <a:rPr lang="en-US" sz="1900" dirty="0" smtClean="0"/>
              <a:t> number : </a:t>
            </a:r>
            <a:r>
              <a:rPr lang="en-US" sz="1900" dirty="0" err="1" smtClean="0"/>
              <a:t>myArr</a:t>
            </a:r>
            <a:r>
              <a:rPr lang="en-US" sz="1900" dirty="0" smtClean="0"/>
              <a:t>) {</a:t>
            </a:r>
          </a:p>
          <a:p>
            <a:pPr>
              <a:buNone/>
            </a:pPr>
            <a:r>
              <a:rPr lang="en-US" sz="1900" dirty="0" smtClean="0"/>
              <a:t>   </a:t>
            </a:r>
            <a:r>
              <a:rPr lang="en-US" sz="1900" dirty="0" err="1" smtClean="0"/>
              <a:t>System.out.println</a:t>
            </a:r>
            <a:r>
              <a:rPr lang="en-US" sz="1900" dirty="0" smtClean="0"/>
              <a:t>("Number = " + number);</a:t>
            </a:r>
          </a:p>
          <a:p>
            <a:pPr>
              <a:buNone/>
            </a:pPr>
            <a:r>
              <a:rPr lang="en-US" sz="1900" dirty="0" smtClean="0"/>
              <a:t>   }</a:t>
            </a:r>
          </a:p>
          <a:p>
            <a:pPr>
              <a:buNone/>
            </a:pPr>
            <a:r>
              <a:rPr lang="en-US" sz="1900" dirty="0" smtClean="0"/>
              <a:t>   }</a:t>
            </a:r>
          </a:p>
          <a:p>
            <a:pPr>
              <a:buNone/>
            </a:pPr>
            <a:r>
              <a:rPr lang="en-US" sz="1900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38800" y="1600200"/>
            <a:ext cx="4648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smtClean="0"/>
              <a:t>Number = 2</a:t>
            </a:r>
          </a:p>
          <a:p>
            <a:r>
              <a:rPr lang="en-US" sz="2000" dirty="0" smtClean="0"/>
              <a:t>Number = 1</a:t>
            </a:r>
          </a:p>
          <a:p>
            <a:r>
              <a:rPr lang="en-US" sz="2000" dirty="0" smtClean="0"/>
              <a:t>Number = 9</a:t>
            </a:r>
          </a:p>
          <a:p>
            <a:r>
              <a:rPr lang="en-US" sz="2000" dirty="0" smtClean="0"/>
              <a:t>Number = 6</a:t>
            </a:r>
          </a:p>
          <a:p>
            <a:r>
              <a:rPr lang="en-US" sz="2000" dirty="0" smtClean="0"/>
              <a:t>Number = 4</a:t>
            </a:r>
          </a:p>
          <a:p>
            <a:r>
              <a:rPr lang="en-US" sz="2000" dirty="0" smtClean="0"/>
              <a:t>The sorted </a:t>
            </a:r>
            <a:r>
              <a:rPr lang="en-US" sz="2000" dirty="0" err="1" smtClean="0"/>
              <a:t>int</a:t>
            </a:r>
            <a:r>
              <a:rPr lang="en-US" sz="2000" dirty="0" smtClean="0"/>
              <a:t> array is:</a:t>
            </a:r>
          </a:p>
          <a:p>
            <a:r>
              <a:rPr lang="en-US" sz="2000" dirty="0" smtClean="0"/>
              <a:t>Number = 1</a:t>
            </a:r>
          </a:p>
          <a:p>
            <a:r>
              <a:rPr lang="en-US" sz="2000" dirty="0" smtClean="0"/>
              <a:t>Number = 2</a:t>
            </a:r>
          </a:p>
          <a:p>
            <a:r>
              <a:rPr lang="en-US" sz="2000" dirty="0" smtClean="0"/>
              <a:t>Number = 4</a:t>
            </a:r>
          </a:p>
          <a:p>
            <a:r>
              <a:rPr lang="en-US" sz="2000" dirty="0" smtClean="0"/>
              <a:t>Number = 6</a:t>
            </a:r>
          </a:p>
          <a:p>
            <a:r>
              <a:rPr lang="en-US" sz="2000" dirty="0" smtClean="0"/>
              <a:t>Number = 9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Length()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class Test {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 {</a:t>
            </a:r>
          </a:p>
          <a:p>
            <a:pPr>
              <a:buNone/>
            </a:pPr>
            <a:r>
              <a:rPr lang="en-US" sz="2000" dirty="0" smtClean="0"/>
              <a:t>      String Str1 = new String("Java Class");</a:t>
            </a:r>
          </a:p>
          <a:p>
            <a:pPr>
              <a:buNone/>
            </a:pPr>
            <a:r>
              <a:rPr lang="en-US" sz="2000" dirty="0" smtClean="0"/>
              <a:t>      String Str2 = new String("Java" 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("String Length :"+ Str1.length() );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("String Length :"+Str2.length() );</a:t>
            </a:r>
          </a:p>
          <a:p>
            <a:pPr>
              <a:buNone/>
            </a:pPr>
            <a:r>
              <a:rPr lang="en-US" sz="2000" dirty="0" smtClean="0"/>
              <a:t>      </a:t>
            </a:r>
          </a:p>
          <a:p>
            <a:pPr>
              <a:buNone/>
            </a:pPr>
            <a:r>
              <a:rPr lang="en-US" sz="2000" dirty="0" smtClean="0"/>
              <a:t> 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String Length :10</a:t>
            </a:r>
          </a:p>
          <a:p>
            <a:r>
              <a:rPr lang="en-US" sz="2000" dirty="0" smtClean="0"/>
              <a:t>String Length :4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err="1" smtClean="0"/>
              <a:t>helloWorld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public static void </a:t>
            </a:r>
            <a:r>
              <a:rPr lang="en-US" sz="2000" dirty="0" err="1" smtClean="0"/>
              <a:t>helloWorld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("Hello World Application ");}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Output:</a:t>
            </a:r>
          </a:p>
          <a:p>
            <a:pPr>
              <a:buNone/>
            </a:pPr>
            <a:r>
              <a:rPr lang="en-US" sz="2000" dirty="0" smtClean="0"/>
              <a:t>Hello World Application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Scanner scan= new Scanner(</a:t>
            </a:r>
            <a:r>
              <a:rPr lang="en-US" sz="2000" dirty="0" err="1" smtClean="0"/>
              <a:t>System.in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err="1" smtClean="0"/>
              <a:t>System.out.print</a:t>
            </a:r>
            <a:r>
              <a:rPr lang="en-US" sz="2000" dirty="0" smtClean="0"/>
              <a:t>("Please enter number:");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num = </a:t>
            </a:r>
            <a:r>
              <a:rPr lang="en-US" sz="2000" dirty="0" err="1" smtClean="0"/>
              <a:t>scan.nextInt</a:t>
            </a:r>
            <a:r>
              <a:rPr lang="en-US" sz="2000" dirty="0" smtClean="0"/>
              <a:t>(); </a:t>
            </a:r>
          </a:p>
          <a:p>
            <a:pPr>
              <a:buNone/>
            </a:pPr>
            <a:r>
              <a:rPr lang="en-US" sz="2000" dirty="0" err="1" smtClean="0"/>
              <a:t>numberType</a:t>
            </a:r>
            <a:r>
              <a:rPr lang="en-US" sz="2000" dirty="0" smtClean="0"/>
              <a:t>(num);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public static void </a:t>
            </a:r>
            <a:r>
              <a:rPr lang="en-US" sz="2000" dirty="0" err="1" smtClean="0"/>
              <a:t>numberType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num) {</a:t>
            </a:r>
          </a:p>
          <a:p>
            <a:pPr>
              <a:buNone/>
            </a:pPr>
            <a:r>
              <a:rPr lang="en-US" sz="2000" dirty="0" smtClean="0"/>
              <a:t>if (num &lt; 0)</a:t>
            </a:r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 Negative ");</a:t>
            </a:r>
          </a:p>
          <a:p>
            <a:pPr>
              <a:buNone/>
            </a:pPr>
            <a:r>
              <a:rPr lang="en-US" sz="2000" dirty="0" smtClean="0"/>
              <a:t>else </a:t>
            </a:r>
          </a:p>
          <a:p>
            <a:pPr>
              <a:buNone/>
            </a:pPr>
            <a:r>
              <a:rPr lang="en-US" sz="2000" dirty="0" err="1" smtClean="0"/>
              <a:t>System.out.print</a:t>
            </a:r>
            <a:r>
              <a:rPr lang="en-US" sz="2000" dirty="0" smtClean="0"/>
              <a:t>("Positive");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Output</a:t>
            </a:r>
          </a:p>
          <a:p>
            <a:pPr>
              <a:buNone/>
            </a:pPr>
            <a:r>
              <a:rPr lang="en-US" sz="1800" dirty="0" smtClean="0"/>
              <a:t>Please enter number:-22</a:t>
            </a:r>
          </a:p>
          <a:p>
            <a:pPr>
              <a:buNone/>
            </a:pPr>
            <a:r>
              <a:rPr lang="en-US" sz="1800" dirty="0" smtClean="0"/>
              <a:t>Negative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a = 11;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b = 6;</a:t>
            </a:r>
          </a:p>
          <a:p>
            <a:pPr>
              <a:buNone/>
            </a:pPr>
            <a:r>
              <a:rPr lang="en-US" sz="2000" dirty="0" err="1" smtClean="0"/>
              <a:t>minFunction</a:t>
            </a:r>
            <a:r>
              <a:rPr lang="en-US" sz="2000" dirty="0" smtClean="0"/>
              <a:t>(a, b);  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public static void </a:t>
            </a:r>
            <a:r>
              <a:rPr lang="en-US" sz="2000" dirty="0" err="1" smtClean="0"/>
              <a:t>minFunction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n1, </a:t>
            </a:r>
            <a:r>
              <a:rPr lang="en-US" sz="2000" dirty="0" err="1" smtClean="0"/>
              <a:t>int</a:t>
            </a:r>
            <a:r>
              <a:rPr lang="en-US" sz="2000" dirty="0" smtClean="0"/>
              <a:t> n2) {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min;</a:t>
            </a:r>
          </a:p>
          <a:p>
            <a:pPr>
              <a:buNone/>
            </a:pPr>
            <a:r>
              <a:rPr lang="en-US" sz="2000" dirty="0" smtClean="0"/>
              <a:t>if (n1 &gt; n2){</a:t>
            </a:r>
          </a:p>
          <a:p>
            <a:pPr>
              <a:buNone/>
            </a:pPr>
            <a:r>
              <a:rPr lang="en-US" sz="2000" dirty="0" smtClean="0"/>
              <a:t> min = n2;</a:t>
            </a:r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("Minimum Value = " + min);}</a:t>
            </a:r>
          </a:p>
          <a:p>
            <a:pPr>
              <a:buNone/>
            </a:pPr>
            <a:r>
              <a:rPr lang="en-US" sz="2000" dirty="0" smtClean="0"/>
              <a:t>else{</a:t>
            </a:r>
          </a:p>
          <a:p>
            <a:pPr>
              <a:buNone/>
            </a:pPr>
            <a:r>
              <a:rPr lang="en-US" sz="2000" dirty="0" smtClean="0"/>
              <a:t>min = n1;</a:t>
            </a:r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("Minimum Value = " + min);}</a:t>
            </a:r>
          </a:p>
          <a:p>
            <a:pPr>
              <a:buNone/>
            </a:pPr>
            <a:r>
              <a:rPr lang="en-US" sz="2000" dirty="0" smtClean="0"/>
              <a:t>}   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minFunction</a:t>
            </a:r>
            <a:r>
              <a:rPr lang="en-US" dirty="0" smtClean="0"/>
              <a:t> with 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a = 11;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b = 6;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c = </a:t>
            </a:r>
            <a:r>
              <a:rPr lang="en-US" sz="1800" dirty="0" err="1" smtClean="0"/>
              <a:t>minFunction</a:t>
            </a:r>
            <a:r>
              <a:rPr lang="en-US" sz="1800" dirty="0" smtClean="0"/>
              <a:t>(a, b);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System.out.println</a:t>
            </a:r>
            <a:r>
              <a:rPr lang="en-US" sz="1800" dirty="0" smtClean="0"/>
              <a:t>("Minimum Value = " + c);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public static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minFunction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n1, </a:t>
            </a:r>
            <a:r>
              <a:rPr lang="en-US" sz="1800" dirty="0" err="1" smtClean="0"/>
              <a:t>int</a:t>
            </a:r>
            <a:r>
              <a:rPr lang="en-US" sz="1800" dirty="0" smtClean="0"/>
              <a:t> n2) {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min;</a:t>
            </a:r>
          </a:p>
          <a:p>
            <a:pPr>
              <a:buNone/>
            </a:pPr>
            <a:r>
              <a:rPr lang="en-US" sz="1800" dirty="0" smtClean="0"/>
              <a:t>if (n1 &gt; n2</a:t>
            </a:r>
            <a:r>
              <a:rPr lang="en-US" sz="1800" dirty="0" smtClean="0"/>
              <a:t>){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min = n2</a:t>
            </a:r>
            <a:r>
              <a:rPr lang="en-US" sz="1800" dirty="0" smtClean="0"/>
              <a:t>;}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Else{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min = </a:t>
            </a:r>
            <a:r>
              <a:rPr lang="en-US" sz="1800" smtClean="0"/>
              <a:t>n1</a:t>
            </a:r>
            <a:r>
              <a:rPr lang="en-US" sz="1800" smtClean="0"/>
              <a:t>;}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return min; 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Minimum Value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05800" cy="3810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Methods also known as functions or procedures.</a:t>
            </a:r>
          </a:p>
          <a:p>
            <a:pPr eaLnBrk="1" hangingPunct="1"/>
            <a:endParaRPr lang="en-US" sz="1100" dirty="0" smtClean="0"/>
          </a:p>
          <a:p>
            <a:pPr eaLnBrk="1" hangingPunct="1"/>
            <a:r>
              <a:rPr lang="en-US" sz="2400" dirty="0" smtClean="0"/>
              <a:t>Methods are a way of capturing a sequence of computational steps into a reusable unit.</a:t>
            </a:r>
          </a:p>
          <a:p>
            <a:pPr eaLnBrk="1" hangingPunct="1"/>
            <a:endParaRPr lang="en-US" sz="1100" dirty="0" smtClean="0"/>
          </a:p>
          <a:p>
            <a:pPr eaLnBrk="1" hangingPunct="1"/>
            <a:r>
              <a:rPr lang="en-US" sz="2400" dirty="0" smtClean="0"/>
              <a:t>Methods can accept inputs in the form of arguments, perform some operations with the arguments, and then can return a value the is the output, or result of their computations.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752600" y="304800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0" dirty="0"/>
              <a:t>The Concept of a Method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95400" y="5715000"/>
            <a:ext cx="6248400" cy="990600"/>
            <a:chOff x="672" y="3504"/>
            <a:chExt cx="3936" cy="62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1872" y="3552"/>
              <a:ext cx="1536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" name="Line 6"/>
            <p:cNvSpPr>
              <a:spLocks noChangeShapeType="1"/>
            </p:cNvSpPr>
            <p:nvPr/>
          </p:nvSpPr>
          <p:spPr bwMode="auto">
            <a:xfrm>
              <a:off x="720" y="3840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>
              <a:off x="3408" y="3840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2208" y="3696"/>
              <a:ext cx="8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method</a:t>
              </a:r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672" y="3504"/>
              <a:ext cx="6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inputs</a:t>
              </a:r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3789" y="3504"/>
              <a:ext cx="8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outputs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sv-SE" sz="2000" dirty="0" smtClean="0"/>
              <a:t>   int myArr[] = {2, 1, 9, 6, 4};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dis</a:t>
            </a:r>
            <a:r>
              <a:rPr lang="en-US" sz="2000" dirty="0" smtClean="0"/>
              <a:t>(</a:t>
            </a:r>
            <a:r>
              <a:rPr lang="en-US" sz="2000" dirty="0" err="1" smtClean="0"/>
              <a:t>myArr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} </a:t>
            </a:r>
          </a:p>
          <a:p>
            <a:pPr>
              <a:buNone/>
            </a:pPr>
            <a:r>
              <a:rPr lang="en-US" sz="2000" dirty="0" smtClean="0"/>
              <a:t>   public static void </a:t>
            </a:r>
            <a:r>
              <a:rPr lang="en-US" sz="2000" dirty="0" err="1" smtClean="0"/>
              <a:t>dis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myArr</a:t>
            </a:r>
            <a:r>
              <a:rPr lang="en-US" sz="2000" dirty="0" smtClean="0"/>
              <a:t>[]) {</a:t>
            </a:r>
          </a:p>
          <a:p>
            <a:pPr>
              <a:buNone/>
            </a:pPr>
            <a:r>
              <a:rPr lang="en-US" sz="2000" dirty="0" smtClean="0"/>
              <a:t>  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number : </a:t>
            </a:r>
            <a:r>
              <a:rPr lang="en-US" sz="2000" dirty="0" err="1" smtClean="0"/>
              <a:t>myArr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("Number = " + number);</a:t>
            </a:r>
          </a:p>
          <a:p>
            <a:pPr>
              <a:buNone/>
            </a:pPr>
            <a:r>
              <a:rPr lang="en-US" sz="2000" dirty="0" smtClean="0"/>
              <a:t>   }   }</a:t>
            </a:r>
          </a:p>
          <a:p>
            <a:r>
              <a:rPr lang="en-US" sz="2000" dirty="0" smtClean="0"/>
              <a:t>Number = 2</a:t>
            </a:r>
          </a:p>
          <a:p>
            <a:r>
              <a:rPr lang="en-US" sz="2000" dirty="0" smtClean="0"/>
              <a:t>Number = 1</a:t>
            </a:r>
          </a:p>
          <a:p>
            <a:r>
              <a:rPr lang="en-US" sz="2000" dirty="0" smtClean="0"/>
              <a:t>Number = 9</a:t>
            </a:r>
          </a:p>
          <a:p>
            <a:r>
              <a:rPr lang="en-US" sz="2000" dirty="0" smtClean="0"/>
              <a:t>Number = 6</a:t>
            </a:r>
          </a:p>
          <a:p>
            <a:r>
              <a:rPr lang="en-US" sz="2000" dirty="0" smtClean="0"/>
              <a:t>Number = 4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Method Control Flow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648200"/>
          </a:xfrm>
        </p:spPr>
        <p:txBody>
          <a:bodyPr/>
          <a:lstStyle/>
          <a:p>
            <a:r>
              <a:rPr lang="en-US"/>
              <a:t>A method can call another method, who can call another method, …</a:t>
            </a:r>
          </a:p>
        </p:txBody>
      </p:sp>
      <p:sp>
        <p:nvSpPr>
          <p:cNvPr id="317444" name="AutoShape 4"/>
          <p:cNvSpPr>
            <a:spLocks noChangeArrowheads="1"/>
          </p:cNvSpPr>
          <p:nvPr/>
        </p:nvSpPr>
        <p:spPr bwMode="auto">
          <a:xfrm>
            <a:off x="3581400" y="2819400"/>
            <a:ext cx="4724400" cy="3352800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3540125" y="3200400"/>
            <a:ext cx="27511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min(num1, num2, num3)</a:t>
            </a: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886200" y="3581400"/>
            <a:ext cx="1820863" cy="2133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6257925" y="3581400"/>
            <a:ext cx="1654175" cy="160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7448" name="Text Box 8"/>
          <p:cNvSpPr txBox="1">
            <a:spLocks noChangeArrowheads="1"/>
          </p:cNvSpPr>
          <p:nvPr/>
        </p:nvSpPr>
        <p:spPr bwMode="auto">
          <a:xfrm>
            <a:off x="4756150" y="3581400"/>
            <a:ext cx="24765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Times New Roman" pitchFamily="18" charset="0"/>
              </a:rPr>
              <a:t>  </a:t>
            </a: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4772025" y="5486400"/>
            <a:ext cx="2159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Times New Roman" pitchFamily="18" charset="0"/>
              </a:rPr>
              <a:t> </a:t>
            </a:r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6467475" y="320040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println()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140200" y="4343400"/>
            <a:ext cx="15287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…println(…)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6977063" y="4953000"/>
            <a:ext cx="2159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Times New Roman" pitchFamily="18" charset="0"/>
              </a:rPr>
              <a:t> </a:t>
            </a:r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6961188" y="3581400"/>
            <a:ext cx="24765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Times New Roman" pitchFamily="18" charset="0"/>
              </a:rPr>
              <a:t>  </a:t>
            </a:r>
          </a:p>
        </p:txBody>
      </p:sp>
      <p:sp>
        <p:nvSpPr>
          <p:cNvPr id="317454" name="Text Box 14"/>
          <p:cNvSpPr txBox="1">
            <a:spLocks noChangeArrowheads="1"/>
          </p:cNvSpPr>
          <p:nvPr/>
        </p:nvSpPr>
        <p:spPr bwMode="auto">
          <a:xfrm>
            <a:off x="4883150" y="4648200"/>
            <a:ext cx="2159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57200" y="2590800"/>
            <a:ext cx="2667000" cy="3657600"/>
            <a:chOff x="816" y="1296"/>
            <a:chExt cx="1488" cy="2304"/>
          </a:xfrm>
        </p:grpSpPr>
        <p:sp>
          <p:nvSpPr>
            <p:cNvPr id="317456" name="AutoShape 16"/>
            <p:cNvSpPr>
              <a:spLocks noChangeArrowheads="1"/>
            </p:cNvSpPr>
            <p:nvPr/>
          </p:nvSpPr>
          <p:spPr bwMode="auto"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17457" name="Rectangle 17"/>
            <p:cNvSpPr>
              <a:spLocks noChangeArrowheads="1"/>
            </p:cNvSpPr>
            <p:nvPr/>
          </p:nvSpPr>
          <p:spPr bwMode="auto"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17458" name="Text Box 18"/>
            <p:cNvSpPr txBox="1">
              <a:spLocks noChangeArrowheads="1"/>
            </p:cNvSpPr>
            <p:nvPr/>
          </p:nvSpPr>
          <p:spPr bwMode="auto">
            <a:xfrm>
              <a:off x="1076" y="2304"/>
              <a:ext cx="99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</a:rPr>
                <a:t>min(1, 2, 3);</a:t>
              </a:r>
            </a:p>
          </p:txBody>
        </p:sp>
        <p:sp>
          <p:nvSpPr>
            <p:cNvPr id="317459" name="Text Box 19"/>
            <p:cNvSpPr txBox="1">
              <a:spLocks noChangeArrowheads="1"/>
            </p:cNvSpPr>
            <p:nvPr/>
          </p:nvSpPr>
          <p:spPr bwMode="auto">
            <a:xfrm>
              <a:off x="1416" y="1536"/>
              <a:ext cx="37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</a:rPr>
                <a:t>main</a:t>
              </a:r>
            </a:p>
          </p:txBody>
        </p:sp>
        <p:sp>
          <p:nvSpPr>
            <p:cNvPr id="317460" name="Text Box 20"/>
            <p:cNvSpPr txBox="1">
              <a:spLocks noChangeArrowheads="1"/>
            </p:cNvSpPr>
            <p:nvPr/>
          </p:nvSpPr>
          <p:spPr bwMode="auto">
            <a:xfrm>
              <a:off x="1502" y="2496"/>
              <a:ext cx="121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000">
                  <a:latin typeface="Times New Roman" pitchFamily="18" charset="0"/>
                </a:rPr>
                <a:t> </a:t>
              </a:r>
            </a:p>
          </p:txBody>
        </p:sp>
      </p:grpSp>
      <p:cxnSp>
        <p:nvCxnSpPr>
          <p:cNvPr id="317461" name="AutoShape 21"/>
          <p:cNvCxnSpPr>
            <a:cxnSpLocks noChangeShapeType="1"/>
            <a:stCxn id="317457" idx="0"/>
            <a:endCxn id="317458" idx="0"/>
          </p:cNvCxnSpPr>
          <p:nvPr/>
        </p:nvCxnSpPr>
        <p:spPr bwMode="auto">
          <a:xfrm>
            <a:off x="1795463" y="3352800"/>
            <a:ext cx="15875" cy="838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462" name="AutoShape 22"/>
          <p:cNvCxnSpPr>
            <a:cxnSpLocks noChangeShapeType="1"/>
            <a:stCxn id="317460" idx="2"/>
            <a:endCxn id="317457" idx="2"/>
          </p:cNvCxnSpPr>
          <p:nvPr/>
        </p:nvCxnSpPr>
        <p:spPr bwMode="auto">
          <a:xfrm>
            <a:off x="1795463" y="4740275"/>
            <a:ext cx="0" cy="974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463" name="AutoShape 23"/>
          <p:cNvCxnSpPr>
            <a:cxnSpLocks noChangeShapeType="1"/>
            <a:stCxn id="317449" idx="1"/>
            <a:endCxn id="317460" idx="3"/>
          </p:cNvCxnSpPr>
          <p:nvPr/>
        </p:nvCxnSpPr>
        <p:spPr bwMode="auto">
          <a:xfrm rot="10800000">
            <a:off x="1903413" y="4618038"/>
            <a:ext cx="2868612" cy="990600"/>
          </a:xfrm>
          <a:prstGeom prst="bentConnector3">
            <a:avLst>
              <a:gd name="adj1" fmla="val 49972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17464" name="AutoShape 24"/>
          <p:cNvCxnSpPr>
            <a:cxnSpLocks noChangeShapeType="1"/>
            <a:stCxn id="317453" idx="2"/>
            <a:endCxn id="317452" idx="0"/>
          </p:cNvCxnSpPr>
          <p:nvPr/>
        </p:nvCxnSpPr>
        <p:spPr bwMode="auto">
          <a:xfrm>
            <a:off x="7085013" y="3825875"/>
            <a:ext cx="0" cy="11271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465" name="AutoShape 25"/>
          <p:cNvCxnSpPr>
            <a:cxnSpLocks noChangeShapeType="1"/>
            <a:stCxn id="317448" idx="2"/>
            <a:endCxn id="317451" idx="0"/>
          </p:cNvCxnSpPr>
          <p:nvPr/>
        </p:nvCxnSpPr>
        <p:spPr bwMode="auto">
          <a:xfrm>
            <a:off x="4879975" y="3825875"/>
            <a:ext cx="25400" cy="517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466" name="AutoShape 26"/>
          <p:cNvCxnSpPr>
            <a:cxnSpLocks noChangeShapeType="1"/>
            <a:stCxn id="317454" idx="2"/>
            <a:endCxn id="317449" idx="0"/>
          </p:cNvCxnSpPr>
          <p:nvPr/>
        </p:nvCxnSpPr>
        <p:spPr bwMode="auto">
          <a:xfrm flipH="1">
            <a:off x="4879975" y="4892675"/>
            <a:ext cx="111125" cy="593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467" name="AutoShape 27"/>
          <p:cNvCxnSpPr>
            <a:cxnSpLocks noChangeShapeType="1"/>
            <a:stCxn id="317451" idx="3"/>
            <a:endCxn id="317453" idx="1"/>
          </p:cNvCxnSpPr>
          <p:nvPr/>
        </p:nvCxnSpPr>
        <p:spPr bwMode="auto">
          <a:xfrm flipV="1">
            <a:off x="5668963" y="3703638"/>
            <a:ext cx="1292225" cy="808037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17468" name="AutoShape 28"/>
          <p:cNvCxnSpPr>
            <a:cxnSpLocks noChangeShapeType="1"/>
            <a:stCxn id="317448" idx="1"/>
            <a:endCxn id="317458" idx="3"/>
          </p:cNvCxnSpPr>
          <p:nvPr/>
        </p:nvCxnSpPr>
        <p:spPr bwMode="auto">
          <a:xfrm rot="10800000" flipV="1">
            <a:off x="2697163" y="3703638"/>
            <a:ext cx="2058987" cy="655637"/>
          </a:xfrm>
          <a:prstGeom prst="bentConnector3">
            <a:avLst>
              <a:gd name="adj1" fmla="val 49963"/>
            </a:avLst>
          </a:prstGeom>
          <a:noFill/>
          <a:ln w="31750">
            <a:solidFill>
              <a:srgbClr val="FF0000"/>
            </a:solidFill>
            <a:miter lim="800000"/>
            <a:headEnd type="triangle" w="sm" len="sm"/>
            <a:tailEnd type="none" w="sm" len="sm"/>
          </a:ln>
          <a:effectLst/>
        </p:spPr>
      </p:cxnSp>
      <p:cxnSp>
        <p:nvCxnSpPr>
          <p:cNvPr id="317469" name="AutoShape 29"/>
          <p:cNvCxnSpPr>
            <a:cxnSpLocks noChangeShapeType="1"/>
            <a:stCxn id="317452" idx="1"/>
            <a:endCxn id="317454" idx="3"/>
          </p:cNvCxnSpPr>
          <p:nvPr/>
        </p:nvCxnSpPr>
        <p:spPr bwMode="auto">
          <a:xfrm rot="10800000">
            <a:off x="5099050" y="4770438"/>
            <a:ext cx="1878013" cy="304800"/>
          </a:xfrm>
          <a:prstGeom prst="bentConnector3">
            <a:avLst>
              <a:gd name="adj1" fmla="val 49958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  </a:t>
            </a:r>
          </a:p>
          <a:p>
            <a:pPr>
              <a:buNone/>
            </a:pPr>
            <a:r>
              <a:rPr lang="en-US" sz="2400" dirty="0" smtClean="0"/>
              <a:t>a();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public static void a() {</a:t>
            </a:r>
          </a:p>
          <a:p>
            <a:pPr>
              <a:buNone/>
            </a:pPr>
            <a:r>
              <a:rPr lang="en-US" sz="2400" dirty="0" smtClean="0"/>
              <a:t>    b();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public static void b(){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("Hello World");</a:t>
            </a:r>
          </a:p>
          <a:p>
            <a:pPr>
              <a:buNone/>
            </a:pPr>
            <a:r>
              <a:rPr lang="en-US" sz="2400" dirty="0" smtClean="0"/>
              <a:t>   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8B87-93A3-450E-BD59-DE3B5764787A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1026"/>
          <p:cNvSpPr>
            <a:spLocks noChangeArrowheads="1"/>
          </p:cNvSpPr>
          <p:nvPr/>
        </p:nvSpPr>
        <p:spPr bwMode="auto">
          <a:xfrm>
            <a:off x="1066800" y="304800"/>
            <a:ext cx="662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0"/>
              </a:spcBef>
              <a:tabLst>
                <a:tab pos="609600" algn="l"/>
              </a:tabLst>
            </a:pPr>
            <a:r>
              <a:rPr lang="en-US" sz="2800" dirty="0" smtClean="0">
                <a:latin typeface="AvantGarde" pitchFamily="34" charset="0"/>
              </a:rPr>
              <a:t>Hierarchical </a:t>
            </a:r>
            <a:r>
              <a:rPr lang="en-US" sz="2800" dirty="0">
                <a:latin typeface="AvantGarde" pitchFamily="34" charset="0"/>
              </a:rPr>
              <a:t>boss-method/worker-method relationship.</a:t>
            </a:r>
          </a:p>
          <a:p>
            <a:pPr>
              <a:spcBef>
                <a:spcPct val="0"/>
              </a:spcBef>
              <a:tabLst>
                <a:tab pos="609600" algn="l"/>
              </a:tabLst>
            </a:pPr>
            <a:endParaRPr lang="en-US" dirty="0">
              <a:latin typeface="Times New Roman" pitchFamily="18" charset="0"/>
            </a:endParaRPr>
          </a:p>
        </p:txBody>
      </p:sp>
      <p:grpSp>
        <p:nvGrpSpPr>
          <p:cNvPr id="2" name="Group 1045"/>
          <p:cNvGrpSpPr>
            <a:grpSpLocks/>
          </p:cNvGrpSpPr>
          <p:nvPr/>
        </p:nvGrpSpPr>
        <p:grpSpPr bwMode="auto">
          <a:xfrm>
            <a:off x="457200" y="1752600"/>
            <a:ext cx="8305800" cy="2541588"/>
            <a:chOff x="0" y="0"/>
            <a:chExt cx="20000" cy="20000"/>
          </a:xfrm>
        </p:grpSpPr>
        <p:sp>
          <p:nvSpPr>
            <p:cNvPr id="20502" name="Rectangle 1046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Freeform 1047"/>
            <p:cNvSpPr>
              <a:spLocks/>
            </p:cNvSpPr>
            <p:nvPr/>
          </p:nvSpPr>
          <p:spPr bwMode="auto">
            <a:xfrm>
              <a:off x="9501" y="931"/>
              <a:ext cx="3000" cy="3604"/>
            </a:xfrm>
            <a:custGeom>
              <a:avLst/>
              <a:gdLst/>
              <a:ahLst/>
              <a:cxnLst>
                <a:cxn ang="0">
                  <a:pos x="19981" y="0"/>
                </a:cxn>
                <a:cxn ang="0">
                  <a:pos x="19981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81" y="0"/>
                </a:cxn>
              </a:cxnLst>
              <a:rect l="0" t="0" r="r" b="b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1048"/>
            <p:cNvSpPr>
              <a:spLocks/>
            </p:cNvSpPr>
            <p:nvPr/>
          </p:nvSpPr>
          <p:spPr bwMode="auto">
            <a:xfrm>
              <a:off x="9501" y="931"/>
              <a:ext cx="3000" cy="3604"/>
            </a:xfrm>
            <a:custGeom>
              <a:avLst/>
              <a:gdLst/>
              <a:ahLst/>
              <a:cxnLst>
                <a:cxn ang="0">
                  <a:pos x="19981" y="0"/>
                </a:cxn>
                <a:cxn ang="0">
                  <a:pos x="19981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81" y="0"/>
                </a:cxn>
              </a:cxnLst>
              <a:rect l="0" t="0" r="r" b="b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Rectangle 1049"/>
            <p:cNvSpPr>
              <a:spLocks noChangeArrowheads="1"/>
            </p:cNvSpPr>
            <p:nvPr/>
          </p:nvSpPr>
          <p:spPr bwMode="auto">
            <a:xfrm>
              <a:off x="10410" y="1672"/>
              <a:ext cx="1180" cy="24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64000"/>
                </a:lnSpc>
                <a:spcBef>
                  <a:spcPct val="0"/>
                </a:spcBef>
              </a:pPr>
              <a:r>
                <a:rPr lang="en-US" sz="1200" b="0" noProof="1">
                  <a:latin typeface="Lucida Console" pitchFamily="49" charset="0"/>
                </a:rPr>
                <a:t>boss</a:t>
              </a:r>
            </a:p>
          </p:txBody>
        </p:sp>
        <p:grpSp>
          <p:nvGrpSpPr>
            <p:cNvPr id="3" name="Group 1050"/>
            <p:cNvGrpSpPr>
              <a:grpSpLocks/>
            </p:cNvGrpSpPr>
            <p:nvPr/>
          </p:nvGrpSpPr>
          <p:grpSpPr bwMode="auto">
            <a:xfrm>
              <a:off x="8263" y="4535"/>
              <a:ext cx="5477" cy="3603"/>
              <a:chOff x="-41" y="0"/>
              <a:chExt cx="20082" cy="20000"/>
            </a:xfrm>
          </p:grpSpPr>
          <p:sp>
            <p:nvSpPr>
              <p:cNvPr id="20507" name="Freeform 1051"/>
              <p:cNvSpPr>
                <a:spLocks/>
              </p:cNvSpPr>
              <p:nvPr/>
            </p:nvSpPr>
            <p:spPr bwMode="auto">
              <a:xfrm>
                <a:off x="9987" y="0"/>
                <a:ext cx="11" cy="20000"/>
              </a:xfrm>
              <a:custGeom>
                <a:avLst/>
                <a:gdLst/>
                <a:ahLst/>
                <a:cxnLst>
                  <a:cxn ang="0">
                    <a:pos x="0" y="19944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944"/>
                    </a:moveTo>
                    <a:lnTo>
                      <a:pt x="0" y="0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8" name="Freeform 1052"/>
              <p:cNvSpPr>
                <a:spLocks/>
              </p:cNvSpPr>
              <p:nvPr/>
            </p:nvSpPr>
            <p:spPr bwMode="auto">
              <a:xfrm>
                <a:off x="-41" y="0"/>
                <a:ext cx="4539" cy="20000"/>
              </a:xfrm>
              <a:custGeom>
                <a:avLst/>
                <a:gdLst/>
                <a:ahLst/>
                <a:cxnLst>
                  <a:cxn ang="0">
                    <a:pos x="0" y="19944"/>
                  </a:cxn>
                  <a:cxn ang="0">
                    <a:pos x="19955" y="0"/>
                  </a:cxn>
                </a:cxnLst>
                <a:rect l="0" t="0" r="r" b="b"/>
                <a:pathLst>
                  <a:path w="20000" h="20000">
                    <a:moveTo>
                      <a:pt x="0" y="19944"/>
                    </a:moveTo>
                    <a:lnTo>
                      <a:pt x="19955" y="0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9" name="Freeform 1053"/>
              <p:cNvSpPr>
                <a:spLocks/>
              </p:cNvSpPr>
              <p:nvPr/>
            </p:nvSpPr>
            <p:spPr bwMode="auto">
              <a:xfrm>
                <a:off x="15498" y="0"/>
                <a:ext cx="4543" cy="20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955" y="19944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55" y="19944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054"/>
            <p:cNvGrpSpPr>
              <a:grpSpLocks/>
            </p:cNvGrpSpPr>
            <p:nvPr/>
          </p:nvGrpSpPr>
          <p:grpSpPr bwMode="auto">
            <a:xfrm>
              <a:off x="5499" y="11742"/>
              <a:ext cx="3311" cy="3603"/>
              <a:chOff x="0" y="0"/>
              <a:chExt cx="20000" cy="20000"/>
            </a:xfrm>
          </p:grpSpPr>
          <p:sp>
            <p:nvSpPr>
              <p:cNvPr id="20511" name="Freeform 1055"/>
              <p:cNvSpPr>
                <a:spLocks/>
              </p:cNvSpPr>
              <p:nvPr/>
            </p:nvSpPr>
            <p:spPr bwMode="auto">
              <a:xfrm>
                <a:off x="0" y="0"/>
                <a:ext cx="7484" cy="20000"/>
              </a:xfrm>
              <a:custGeom>
                <a:avLst/>
                <a:gdLst/>
                <a:ahLst/>
                <a:cxnLst>
                  <a:cxn ang="0">
                    <a:pos x="0" y="19944"/>
                  </a:cxn>
                  <a:cxn ang="0">
                    <a:pos x="19955" y="0"/>
                  </a:cxn>
                </a:cxnLst>
                <a:rect l="0" t="0" r="r" b="b"/>
                <a:pathLst>
                  <a:path w="20000" h="20000">
                    <a:moveTo>
                      <a:pt x="0" y="19944"/>
                    </a:moveTo>
                    <a:lnTo>
                      <a:pt x="19955" y="0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2" name="Freeform 1056"/>
              <p:cNvSpPr>
                <a:spLocks/>
              </p:cNvSpPr>
              <p:nvPr/>
            </p:nvSpPr>
            <p:spPr bwMode="auto">
              <a:xfrm>
                <a:off x="12516" y="0"/>
                <a:ext cx="7484" cy="20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955" y="19944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55" y="19944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057"/>
            <p:cNvGrpSpPr>
              <a:grpSpLocks/>
            </p:cNvGrpSpPr>
            <p:nvPr/>
          </p:nvGrpSpPr>
          <p:grpSpPr bwMode="auto">
            <a:xfrm>
              <a:off x="5502" y="8138"/>
              <a:ext cx="10998" cy="3604"/>
              <a:chOff x="-1" y="0"/>
              <a:chExt cx="20002" cy="20000"/>
            </a:xfrm>
          </p:grpSpPr>
          <p:sp>
            <p:nvSpPr>
              <p:cNvPr id="20514" name="Freeform 1058"/>
              <p:cNvSpPr>
                <a:spLocks/>
              </p:cNvSpPr>
              <p:nvPr/>
            </p:nvSpPr>
            <p:spPr bwMode="auto">
              <a:xfrm>
                <a:off x="7272" y="0"/>
                <a:ext cx="5456" cy="20000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5" name="Freeform 1059"/>
              <p:cNvSpPr>
                <a:spLocks/>
              </p:cNvSpPr>
              <p:nvPr/>
            </p:nvSpPr>
            <p:spPr bwMode="auto">
              <a:xfrm>
                <a:off x="14547" y="0"/>
                <a:ext cx="5454" cy="20000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6" name="Freeform 1060"/>
              <p:cNvSpPr>
                <a:spLocks/>
              </p:cNvSpPr>
              <p:nvPr/>
            </p:nvSpPr>
            <p:spPr bwMode="auto">
              <a:xfrm>
                <a:off x="-1" y="0"/>
                <a:ext cx="5456" cy="20000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7" name="Freeform 1061"/>
              <p:cNvSpPr>
                <a:spLocks/>
              </p:cNvSpPr>
              <p:nvPr/>
            </p:nvSpPr>
            <p:spPr bwMode="auto">
              <a:xfrm>
                <a:off x="7272" y="0"/>
                <a:ext cx="5456" cy="20000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8" name="Freeform 1062"/>
              <p:cNvSpPr>
                <a:spLocks/>
              </p:cNvSpPr>
              <p:nvPr/>
            </p:nvSpPr>
            <p:spPr bwMode="auto">
              <a:xfrm>
                <a:off x="14547" y="0"/>
                <a:ext cx="5454" cy="20000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9" name="Freeform 1063"/>
              <p:cNvSpPr>
                <a:spLocks/>
              </p:cNvSpPr>
              <p:nvPr/>
            </p:nvSpPr>
            <p:spPr bwMode="auto">
              <a:xfrm>
                <a:off x="-1" y="0"/>
                <a:ext cx="5456" cy="20000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0" name="Rectangle 1064"/>
              <p:cNvSpPr>
                <a:spLocks noChangeArrowheads="1"/>
              </p:cNvSpPr>
              <p:nvPr/>
            </p:nvSpPr>
            <p:spPr bwMode="auto">
              <a:xfrm>
                <a:off x="923" y="4112"/>
                <a:ext cx="3603" cy="1338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lnSpc>
                    <a:spcPct val="64000"/>
                  </a:lnSpc>
                  <a:spcBef>
                    <a:spcPct val="0"/>
                  </a:spcBef>
                </a:pPr>
                <a:r>
                  <a:rPr lang="en-US" sz="1200" b="0" noProof="1">
                    <a:latin typeface="Lucida Console" pitchFamily="49" charset="0"/>
                  </a:rPr>
                  <a:t>worker1</a:t>
                </a:r>
              </a:p>
            </p:txBody>
          </p:sp>
          <p:sp>
            <p:nvSpPr>
              <p:cNvPr id="20521" name="Rectangle 1065"/>
              <p:cNvSpPr>
                <a:spLocks noChangeArrowheads="1"/>
              </p:cNvSpPr>
              <p:nvPr/>
            </p:nvSpPr>
            <p:spPr bwMode="auto">
              <a:xfrm>
                <a:off x="8198" y="4112"/>
                <a:ext cx="3601" cy="1338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lnSpc>
                    <a:spcPct val="64000"/>
                  </a:lnSpc>
                  <a:spcBef>
                    <a:spcPct val="0"/>
                  </a:spcBef>
                </a:pPr>
                <a:r>
                  <a:rPr lang="en-US" sz="1200" b="0" noProof="1">
                    <a:latin typeface="Lucida Console" pitchFamily="49" charset="0"/>
                  </a:rPr>
                  <a:t>worker2</a:t>
                </a:r>
              </a:p>
            </p:txBody>
          </p:sp>
          <p:sp>
            <p:nvSpPr>
              <p:cNvPr id="20522" name="Rectangle 1066"/>
              <p:cNvSpPr>
                <a:spLocks noChangeArrowheads="1"/>
              </p:cNvSpPr>
              <p:nvPr/>
            </p:nvSpPr>
            <p:spPr bwMode="auto">
              <a:xfrm>
                <a:off x="15471" y="4112"/>
                <a:ext cx="3601" cy="1338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lnSpc>
                    <a:spcPct val="64000"/>
                  </a:lnSpc>
                  <a:spcBef>
                    <a:spcPct val="0"/>
                  </a:spcBef>
                </a:pPr>
                <a:r>
                  <a:rPr lang="en-US" sz="1200" b="0" noProof="1">
                    <a:latin typeface="Lucida Console" pitchFamily="49" charset="0"/>
                  </a:rPr>
                  <a:t>worker3</a:t>
                </a:r>
              </a:p>
            </p:txBody>
          </p:sp>
        </p:grpSp>
        <p:grpSp>
          <p:nvGrpSpPr>
            <p:cNvPr id="6" name="Group 1067"/>
            <p:cNvGrpSpPr>
              <a:grpSpLocks/>
            </p:cNvGrpSpPr>
            <p:nvPr/>
          </p:nvGrpSpPr>
          <p:grpSpPr bwMode="auto">
            <a:xfrm>
              <a:off x="3502" y="15345"/>
              <a:ext cx="6999" cy="3604"/>
              <a:chOff x="0" y="0"/>
              <a:chExt cx="20000" cy="20000"/>
            </a:xfrm>
          </p:grpSpPr>
          <p:sp>
            <p:nvSpPr>
              <p:cNvPr id="20524" name="Freeform 1068"/>
              <p:cNvSpPr>
                <a:spLocks/>
              </p:cNvSpPr>
              <p:nvPr/>
            </p:nvSpPr>
            <p:spPr bwMode="auto">
              <a:xfrm>
                <a:off x="11430" y="0"/>
                <a:ext cx="8570" cy="20000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5" name="Freeform 1069"/>
              <p:cNvSpPr>
                <a:spLocks/>
              </p:cNvSpPr>
              <p:nvPr/>
            </p:nvSpPr>
            <p:spPr bwMode="auto">
              <a:xfrm>
                <a:off x="0" y="0"/>
                <a:ext cx="8572" cy="20000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6" name="Freeform 1070"/>
              <p:cNvSpPr>
                <a:spLocks/>
              </p:cNvSpPr>
              <p:nvPr/>
            </p:nvSpPr>
            <p:spPr bwMode="auto">
              <a:xfrm>
                <a:off x="11430" y="0"/>
                <a:ext cx="8570" cy="20000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7" name="Freeform 1071"/>
              <p:cNvSpPr>
                <a:spLocks/>
              </p:cNvSpPr>
              <p:nvPr/>
            </p:nvSpPr>
            <p:spPr bwMode="auto">
              <a:xfrm>
                <a:off x="0" y="0"/>
                <a:ext cx="8573" cy="20000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8" name="Rectangle 1072"/>
              <p:cNvSpPr>
                <a:spLocks noChangeArrowheads="1"/>
              </p:cNvSpPr>
              <p:nvPr/>
            </p:nvSpPr>
            <p:spPr bwMode="auto">
              <a:xfrm>
                <a:off x="1454" y="4112"/>
                <a:ext cx="5658" cy="1338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lnSpc>
                    <a:spcPct val="64000"/>
                  </a:lnSpc>
                  <a:spcBef>
                    <a:spcPct val="0"/>
                  </a:spcBef>
                </a:pPr>
                <a:r>
                  <a:rPr lang="en-US" sz="1200" b="0" noProof="1">
                    <a:latin typeface="Lucida Console" pitchFamily="49" charset="0"/>
                  </a:rPr>
                  <a:t>worker4</a:t>
                </a:r>
              </a:p>
            </p:txBody>
          </p:sp>
          <p:sp>
            <p:nvSpPr>
              <p:cNvPr id="20529" name="Rectangle 1073"/>
              <p:cNvSpPr>
                <a:spLocks noChangeArrowheads="1"/>
              </p:cNvSpPr>
              <p:nvPr/>
            </p:nvSpPr>
            <p:spPr bwMode="auto">
              <a:xfrm>
                <a:off x="12882" y="4112"/>
                <a:ext cx="5658" cy="1338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lnSpc>
                    <a:spcPct val="64000"/>
                  </a:lnSpc>
                  <a:spcBef>
                    <a:spcPct val="0"/>
                  </a:spcBef>
                </a:pPr>
                <a:r>
                  <a:rPr lang="en-US" sz="1200" b="0" noProof="1">
                    <a:latin typeface="Lucida Console" pitchFamily="49" charset="0"/>
                  </a:rPr>
                  <a:t>worker5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method has 4 parts: the </a:t>
            </a:r>
            <a:r>
              <a:rPr lang="en-US" sz="2800" dirty="0" smtClean="0">
                <a:solidFill>
                  <a:srgbClr val="009900"/>
                </a:solidFill>
              </a:rPr>
              <a:t>return type</a:t>
            </a:r>
            <a:r>
              <a:rPr lang="en-US" sz="2800" dirty="0" smtClean="0"/>
              <a:t>, the </a:t>
            </a:r>
            <a:r>
              <a:rPr lang="en-US" sz="2800" dirty="0" smtClean="0">
                <a:solidFill>
                  <a:srgbClr val="FF0066"/>
                </a:solidFill>
              </a:rPr>
              <a:t>name</a:t>
            </a:r>
            <a:r>
              <a:rPr lang="en-US" sz="2800" dirty="0" smtClean="0"/>
              <a:t>, the </a:t>
            </a:r>
            <a:r>
              <a:rPr lang="en-US" sz="2800" dirty="0" smtClean="0">
                <a:solidFill>
                  <a:srgbClr val="0000FF"/>
                </a:solidFill>
              </a:rPr>
              <a:t>arguments</a:t>
            </a:r>
            <a:r>
              <a:rPr lang="en-US" sz="2800" dirty="0" smtClean="0"/>
              <a:t>, and the </a:t>
            </a:r>
            <a:r>
              <a:rPr lang="en-US" sz="2800" dirty="0" smtClean="0">
                <a:solidFill>
                  <a:srgbClr val="CC0099"/>
                </a:solidFill>
              </a:rPr>
              <a:t>body</a:t>
            </a:r>
            <a:r>
              <a:rPr lang="en-US" sz="2800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solidFill>
                <a:srgbClr val="0099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solidFill>
                <a:srgbClr val="0099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9900"/>
                </a:solidFill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9900"/>
                </a:solidFill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sum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</a:rPr>
              <a:t> num</a:t>
            </a:r>
            <a:r>
              <a:rPr lang="en-US" sz="2000" dirty="0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  </a:t>
            </a:r>
            <a:r>
              <a:rPr lang="en-US" sz="2000" dirty="0" smtClean="0">
                <a:solidFill>
                  <a:srgbClr val="CC0099"/>
                </a:solidFill>
                <a:latin typeface="Courier New" pitchFamily="49" charset="0"/>
              </a:rPr>
              <a:t>// a set of operations that compute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type, name and arguments together is referred to as the signature of the method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1816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Declaring Methods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20650" y="2895600"/>
            <a:ext cx="4451350" cy="1828800"/>
            <a:chOff x="76" y="1968"/>
            <a:chExt cx="2804" cy="1152"/>
          </a:xfrm>
        </p:grpSpPr>
        <p:sp>
          <p:nvSpPr>
            <p:cNvPr id="6150" name="AutoShape 14"/>
            <p:cNvSpPr>
              <a:spLocks/>
            </p:cNvSpPr>
            <p:nvPr/>
          </p:nvSpPr>
          <p:spPr bwMode="auto">
            <a:xfrm>
              <a:off x="576" y="2688"/>
              <a:ext cx="144" cy="43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76" y="1968"/>
              <a:ext cx="2804" cy="1070"/>
              <a:chOff x="76" y="1954"/>
              <a:chExt cx="2804" cy="1070"/>
            </a:xfrm>
          </p:grpSpPr>
          <p:sp>
            <p:nvSpPr>
              <p:cNvPr id="6152" name="AutoShape 7"/>
              <p:cNvSpPr>
                <a:spLocks/>
              </p:cNvSpPr>
              <p:nvPr/>
            </p:nvSpPr>
            <p:spPr bwMode="auto">
              <a:xfrm rot="5400000">
                <a:off x="936" y="1992"/>
                <a:ext cx="240" cy="672"/>
              </a:xfrm>
              <a:prstGeom prst="leftBrace">
                <a:avLst>
                  <a:gd name="adj1" fmla="val 2004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" name="AutoShape 8"/>
              <p:cNvSpPr>
                <a:spLocks/>
              </p:cNvSpPr>
              <p:nvPr/>
            </p:nvSpPr>
            <p:spPr bwMode="auto">
              <a:xfrm rot="5400000">
                <a:off x="1512" y="2136"/>
                <a:ext cx="240" cy="384"/>
              </a:xfrm>
              <a:prstGeom prst="leftBrace">
                <a:avLst>
                  <a:gd name="adj1" fmla="val 114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AutoShape 9"/>
              <p:cNvSpPr>
                <a:spLocks/>
              </p:cNvSpPr>
              <p:nvPr/>
            </p:nvSpPr>
            <p:spPr bwMode="auto">
              <a:xfrm rot="5400000">
                <a:off x="2232" y="1896"/>
                <a:ext cx="240" cy="864"/>
              </a:xfrm>
              <a:prstGeom prst="leftBrace">
                <a:avLst>
                  <a:gd name="adj1" fmla="val 257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" name="Text Box 10"/>
              <p:cNvSpPr txBox="1">
                <a:spLocks noChangeArrowheads="1"/>
              </p:cNvSpPr>
              <p:nvPr/>
            </p:nvSpPr>
            <p:spPr bwMode="auto">
              <a:xfrm>
                <a:off x="864" y="1954"/>
                <a:ext cx="5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400" b="0">
                    <a:latin typeface="Times New Roman" pitchFamily="18" charset="0"/>
                  </a:rPr>
                  <a:t>type</a:t>
                </a:r>
              </a:p>
            </p:txBody>
          </p:sp>
          <p:sp>
            <p:nvSpPr>
              <p:cNvPr id="6156" name="Text Box 11"/>
              <p:cNvSpPr txBox="1">
                <a:spLocks noChangeArrowheads="1"/>
              </p:cNvSpPr>
              <p:nvPr/>
            </p:nvSpPr>
            <p:spPr bwMode="auto">
              <a:xfrm>
                <a:off x="1389" y="1968"/>
                <a:ext cx="5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 b="0">
                    <a:latin typeface="Times New Roman" pitchFamily="18" charset="0"/>
                  </a:rPr>
                  <a:t>name</a:t>
                </a:r>
              </a:p>
            </p:txBody>
          </p:sp>
          <p:sp>
            <p:nvSpPr>
              <p:cNvPr id="6157" name="Text Box 12"/>
              <p:cNvSpPr txBox="1">
                <a:spLocks noChangeArrowheads="1"/>
              </p:cNvSpPr>
              <p:nvPr/>
            </p:nvSpPr>
            <p:spPr bwMode="auto">
              <a:xfrm>
                <a:off x="1965" y="1968"/>
                <a:ext cx="91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 b="0">
                    <a:latin typeface="Times New Roman" pitchFamily="18" charset="0"/>
                  </a:rPr>
                  <a:t>arguments</a:t>
                </a:r>
              </a:p>
            </p:txBody>
          </p:sp>
          <p:sp>
            <p:nvSpPr>
              <p:cNvPr id="6158" name="Text Box 15"/>
              <p:cNvSpPr txBox="1">
                <a:spLocks noChangeArrowheads="1"/>
              </p:cNvSpPr>
              <p:nvPr/>
            </p:nvSpPr>
            <p:spPr bwMode="auto">
              <a:xfrm>
                <a:off x="76" y="2736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 b="0">
                    <a:latin typeface="Times New Roman" pitchFamily="18" charset="0"/>
                  </a:rPr>
                  <a:t>body</a:t>
                </a:r>
              </a:p>
            </p:txBody>
          </p:sp>
        </p:grpSp>
      </p:grpSp>
      <p:sp>
        <p:nvSpPr>
          <p:cNvPr id="6149" name="Rectangle 16"/>
          <p:cNvSpPr>
            <a:spLocks noChangeArrowheads="1"/>
          </p:cNvSpPr>
          <p:nvPr/>
        </p:nvSpPr>
        <p:spPr bwMode="auto">
          <a:xfrm>
            <a:off x="838200" y="54864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Tx/>
              <a:buChar char="•"/>
            </a:pPr>
            <a:endParaRPr lang="en-US" sz="2400" b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Methods already written and provided by Java.</a:t>
            </a:r>
          </a:p>
          <a:p>
            <a:r>
              <a:rPr lang="en-US" sz="2400" dirty="0" smtClean="0"/>
              <a:t>Organized as a collection of classes (class libraries).</a:t>
            </a:r>
          </a:p>
          <a:p>
            <a:r>
              <a:rPr lang="en-US" sz="2400" dirty="0" smtClean="0"/>
              <a:t>To use, import package. </a:t>
            </a:r>
          </a:p>
          <a:p>
            <a:r>
              <a:rPr lang="en-US" sz="2400" dirty="0" smtClean="0"/>
              <a:t>Generally this function is of two types, one is predefined function and other is user defined function.</a:t>
            </a:r>
            <a:br>
              <a:rPr lang="en-US" sz="2400" dirty="0" smtClean="0"/>
            </a:br>
            <a:r>
              <a:rPr lang="en-US" sz="2400" dirty="0" smtClean="0"/>
              <a:t>Method type: The data type of the value returned by the method.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7;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j = -9;</a:t>
            </a:r>
          </a:p>
          <a:p>
            <a:pPr>
              <a:buNone/>
            </a:pPr>
            <a:r>
              <a:rPr lang="en-US" sz="2800" dirty="0" err="1" smtClean="0"/>
              <a:t>System.out.println</a:t>
            </a:r>
            <a:r>
              <a:rPr lang="en-US" sz="2800" dirty="0" smtClean="0"/>
              <a:t>("Absolute of </a:t>
            </a:r>
            <a:r>
              <a:rPr lang="en-US" sz="2800" dirty="0" err="1" smtClean="0"/>
              <a:t>i</a:t>
            </a:r>
            <a:r>
              <a:rPr lang="en-US" sz="2800" dirty="0" smtClean="0"/>
              <a:t> is " + Math.abs(</a:t>
            </a:r>
            <a:r>
              <a:rPr lang="en-US" sz="2800" dirty="0" err="1" smtClean="0"/>
              <a:t>i</a:t>
            </a:r>
            <a:r>
              <a:rPr lang="en-US" sz="2800" dirty="0" smtClean="0"/>
              <a:t>));     </a:t>
            </a:r>
          </a:p>
          <a:p>
            <a:pPr>
              <a:buNone/>
            </a:pPr>
            <a:r>
              <a:rPr lang="en-US" sz="2800" dirty="0" err="1" smtClean="0"/>
              <a:t>System.out.println</a:t>
            </a:r>
            <a:r>
              <a:rPr lang="en-US" sz="2800" dirty="0" smtClean="0"/>
              <a:t>("Absolute of j is " + Math.abs(j));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Output:</a:t>
            </a:r>
          </a:p>
          <a:p>
            <a:pPr>
              <a:buNone/>
            </a:pPr>
            <a:r>
              <a:rPr lang="en-US" sz="2800" dirty="0" smtClean="0"/>
              <a:t>7</a:t>
            </a:r>
          </a:p>
          <a:p>
            <a:pPr>
              <a:buNone/>
            </a:pPr>
            <a:r>
              <a:rPr lang="en-US" sz="2800" dirty="0" smtClean="0"/>
              <a:t>9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double x = 72.3;</a:t>
            </a:r>
          </a:p>
          <a:p>
            <a:pPr>
              <a:buNone/>
            </a:pPr>
            <a:r>
              <a:rPr lang="en-US" sz="2400" dirty="0" smtClean="0"/>
              <a:t>double y = 0.34;</a:t>
            </a:r>
          </a:p>
          <a:p>
            <a:pPr>
              <a:buNone/>
            </a:pPr>
            <a:r>
              <a:rPr lang="en-US" sz="2400" dirty="0" smtClean="0"/>
              <a:t>double z = 0.50;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(x + " is approximately " + </a:t>
            </a:r>
            <a:r>
              <a:rPr lang="en-US" sz="2400" dirty="0" err="1" smtClean="0"/>
              <a:t>Math.round</a:t>
            </a:r>
            <a:r>
              <a:rPr lang="en-US" sz="2400" dirty="0" smtClean="0"/>
              <a:t>(x));     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(y + " is approximately " + </a:t>
            </a:r>
            <a:r>
              <a:rPr lang="en-US" sz="2400" dirty="0" err="1" smtClean="0"/>
              <a:t>Math.round</a:t>
            </a:r>
            <a:r>
              <a:rPr lang="en-US" sz="2400" dirty="0" smtClean="0"/>
              <a:t>(y));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(z + " is approximately " + </a:t>
            </a:r>
            <a:r>
              <a:rPr lang="en-US" sz="2400" dirty="0" err="1" smtClean="0"/>
              <a:t>Math.round</a:t>
            </a:r>
            <a:r>
              <a:rPr lang="en-US" sz="2400" dirty="0" smtClean="0"/>
              <a:t>(z));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Output:</a:t>
            </a:r>
          </a:p>
          <a:p>
            <a:pPr>
              <a:buNone/>
            </a:pPr>
            <a:r>
              <a:rPr lang="en-US" sz="2400" dirty="0" smtClean="0"/>
              <a:t>72.3 is approximately 72</a:t>
            </a:r>
          </a:p>
          <a:p>
            <a:pPr>
              <a:buNone/>
            </a:pPr>
            <a:r>
              <a:rPr lang="en-US" sz="2400" dirty="0" smtClean="0"/>
              <a:t>0.34 is approximately 0</a:t>
            </a:r>
          </a:p>
          <a:p>
            <a:pPr>
              <a:buNone/>
            </a:pPr>
            <a:r>
              <a:rPr lang="en-US" sz="2400" dirty="0" smtClean="0"/>
              <a:t>0.5 is approximately 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double x = 72.3;</a:t>
            </a:r>
          </a:p>
          <a:p>
            <a:pPr>
              <a:buNone/>
            </a:pPr>
            <a:r>
              <a:rPr lang="en-US" sz="2000" dirty="0" smtClean="0"/>
              <a:t> double y = 0.34;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("The ceiling of " + x + " is " + </a:t>
            </a:r>
            <a:r>
              <a:rPr lang="en-US" sz="2000" dirty="0" err="1" smtClean="0"/>
              <a:t>Math.ceil</a:t>
            </a:r>
            <a:r>
              <a:rPr lang="en-US" sz="2000" dirty="0" smtClean="0"/>
              <a:t>(x));    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("The ceiling of " + y + " is " + </a:t>
            </a:r>
            <a:r>
              <a:rPr lang="en-US" sz="2000" dirty="0" err="1" smtClean="0"/>
              <a:t>Math.ceil</a:t>
            </a:r>
            <a:r>
              <a:rPr lang="en-US" sz="2000" dirty="0" smtClean="0"/>
              <a:t>(y));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Output:</a:t>
            </a:r>
          </a:p>
          <a:p>
            <a:pPr>
              <a:buNone/>
            </a:pPr>
            <a:r>
              <a:rPr lang="en-US" sz="2000" dirty="0" smtClean="0"/>
              <a:t>The ceiling of 72.3 is 73.0</a:t>
            </a:r>
          </a:p>
          <a:p>
            <a:pPr>
              <a:buNone/>
            </a:pPr>
            <a:r>
              <a:rPr lang="en-US" sz="2000" dirty="0" smtClean="0"/>
              <a:t>The ceiling of 0.34 is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double x = 72.3;</a:t>
            </a:r>
          </a:p>
          <a:p>
            <a:pPr>
              <a:buNone/>
            </a:pPr>
            <a:r>
              <a:rPr lang="en-US" sz="2000" dirty="0" smtClean="0"/>
              <a:t> double y = 0.34;</a:t>
            </a:r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("The floor of " + x + " is " + </a:t>
            </a:r>
            <a:r>
              <a:rPr lang="en-US" sz="2000" dirty="0" err="1" smtClean="0"/>
              <a:t>Math.floor</a:t>
            </a:r>
            <a:r>
              <a:rPr lang="en-US" sz="2000" dirty="0" smtClean="0"/>
              <a:t>(x));   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("The floor of " + y + " is " + </a:t>
            </a:r>
            <a:r>
              <a:rPr lang="en-US" sz="2000" dirty="0" err="1" smtClean="0"/>
              <a:t>Math.floor</a:t>
            </a:r>
            <a:r>
              <a:rPr lang="en-US" sz="2000" dirty="0" smtClean="0"/>
              <a:t>(y));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Output:</a:t>
            </a:r>
          </a:p>
          <a:p>
            <a:pPr>
              <a:buNone/>
            </a:pPr>
            <a:r>
              <a:rPr lang="en-US" sz="2000" dirty="0" smtClean="0"/>
              <a:t>The floor of 72.3 is 72.0</a:t>
            </a:r>
          </a:p>
          <a:p>
            <a:pPr>
              <a:buNone/>
            </a:pPr>
            <a:r>
              <a:rPr lang="en-US" sz="2000" dirty="0" smtClean="0"/>
              <a:t>The floor of 0.34 is 0.0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9539</TotalTime>
  <Words>1116</Words>
  <Application>Microsoft Office PowerPoint</Application>
  <PresentationFormat>On-screen Show (4:3)</PresentationFormat>
  <Paragraphs>256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Object Oriented Programming Lecture 8</vt:lpstr>
      <vt:lpstr>Slide 2</vt:lpstr>
      <vt:lpstr>Slide 3</vt:lpstr>
      <vt:lpstr>Declaring Methods</vt:lpstr>
      <vt:lpstr>Predefined Classes</vt:lpstr>
      <vt:lpstr>Absolute</vt:lpstr>
      <vt:lpstr>Round</vt:lpstr>
      <vt:lpstr>ceil</vt:lpstr>
      <vt:lpstr>floor</vt:lpstr>
      <vt:lpstr>Max and Min Function </vt:lpstr>
      <vt:lpstr>Pow , sqrt</vt:lpstr>
      <vt:lpstr>Character Class</vt:lpstr>
      <vt:lpstr>Character Class</vt:lpstr>
      <vt:lpstr>Example</vt:lpstr>
      <vt:lpstr>Length()</vt:lpstr>
      <vt:lpstr>Hello World Function </vt:lpstr>
      <vt:lpstr>User-Defined Methods</vt:lpstr>
      <vt:lpstr>minFunction</vt:lpstr>
      <vt:lpstr>minFunction with return statement</vt:lpstr>
      <vt:lpstr>Array</vt:lpstr>
      <vt:lpstr> Method Control Flow</vt:lpstr>
      <vt:lpstr>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</dc:creator>
  <cp:lastModifiedBy>test</cp:lastModifiedBy>
  <cp:revision>127</cp:revision>
  <dcterms:created xsi:type="dcterms:W3CDTF">2013-12-27T17:24:34Z</dcterms:created>
  <dcterms:modified xsi:type="dcterms:W3CDTF">2018-03-14T06:40:47Z</dcterms:modified>
</cp:coreProperties>
</file>