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268" r:id="rId4"/>
    <p:sldId id="270" r:id="rId5"/>
    <p:sldId id="271" r:id="rId6"/>
    <p:sldId id="274" r:id="rId7"/>
    <p:sldId id="351" r:id="rId8"/>
    <p:sldId id="275" r:id="rId9"/>
    <p:sldId id="358" r:id="rId10"/>
    <p:sldId id="355" r:id="rId11"/>
    <p:sldId id="276" r:id="rId12"/>
    <p:sldId id="279" r:id="rId13"/>
    <p:sldId id="349" r:id="rId14"/>
    <p:sldId id="281" r:id="rId15"/>
    <p:sldId id="350" r:id="rId16"/>
    <p:sldId id="360" r:id="rId17"/>
    <p:sldId id="357" r:id="rId18"/>
    <p:sldId id="359" r:id="rId19"/>
    <p:sldId id="361" r:id="rId20"/>
    <p:sldId id="354" r:id="rId21"/>
    <p:sldId id="35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15" autoAdjust="0"/>
    <p:restoredTop sz="91039" autoAdjust="0"/>
  </p:normalViewPr>
  <p:slideViewPr>
    <p:cSldViewPr>
      <p:cViewPr>
        <p:scale>
          <a:sx n="75" d="100"/>
          <a:sy n="75" d="100"/>
        </p:scale>
        <p:origin x="-112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5656-8C81-4DD6-AB1B-C2BF21D9BDF0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9F2B-1CA2-439A-8D65-934FDA104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F777-EF99-4035-AD31-B0F2DA59A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FB7695E-176A-4238-B6B1-241BC5E02D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0697-43AB-4F7F-A03B-DE808E619C64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Lecture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MinOfThree.java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…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num1, num2, num3, min = 0;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Scanner scan = </a:t>
            </a: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</a:rPr>
              <a:t> Scanner (</a:t>
            </a:r>
            <a:r>
              <a:rPr lang="en-US" sz="1600" dirty="0" err="1">
                <a:latin typeface="Courier New" pitchFamily="49" charset="0"/>
              </a:rPr>
              <a:t>System.in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"Enter three integers: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num1 = </a:t>
            </a:r>
            <a:r>
              <a:rPr lang="en-US" sz="1600" dirty="0" err="1">
                <a:latin typeface="Courier New" pitchFamily="49" charset="0"/>
              </a:rPr>
              <a:t>scan.nextInt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num2 = </a:t>
            </a:r>
            <a:r>
              <a:rPr lang="en-US" sz="1600" dirty="0" err="1">
                <a:latin typeface="Courier New" pitchFamily="49" charset="0"/>
              </a:rPr>
              <a:t>scan.nextInt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num3 = </a:t>
            </a:r>
            <a:r>
              <a:rPr lang="en-US" sz="1600" dirty="0" err="1">
                <a:latin typeface="Courier New" pitchFamily="49" charset="0"/>
              </a:rPr>
              <a:t>scan.nextInt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smtClean="0">
                <a:solidFill>
                  <a:srgbClr val="800080"/>
                </a:solidFill>
                <a:latin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</a:rPr>
              <a:t>(expression)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	………………………………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"Minimum value: "</a:t>
            </a:r>
            <a:r>
              <a:rPr lang="en-US" sz="1600" dirty="0">
                <a:latin typeface="Courier New" pitchFamily="49" charset="0"/>
              </a:rPr>
              <a:t> + min);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467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</a:rPr>
              <a:t>switch </a:t>
            </a:r>
            <a:r>
              <a:rPr lang="en-US" sz="2000" dirty="0"/>
              <a:t>statement enables you to test several cases generated by a given expression.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For example: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</a:rPr>
              <a:t>switch (expression) {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    case value1: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        statement1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lvl="4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Break;</a:t>
            </a:r>
          </a:p>
          <a:p>
            <a:pPr lvl="4">
              <a:lnSpc>
                <a:spcPct val="80000"/>
              </a:lnSpc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4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case value2: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statement2;</a:t>
            </a:r>
          </a:p>
          <a:p>
            <a:pPr lvl="4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Break; </a:t>
            </a:r>
            <a:br>
              <a:rPr lang="en-US" sz="2000" dirty="0" smtClean="0">
                <a:latin typeface="Courier New" pitchFamily="49" charset="0"/>
              </a:rPr>
            </a:br>
            <a:endParaRPr lang="en-US" sz="2000" dirty="0" smtClean="0">
              <a:latin typeface="Courier New" pitchFamily="49" charset="0"/>
            </a:endParaRPr>
          </a:p>
          <a:p>
            <a:pPr lvl="4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default: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default_statement</a:t>
            </a:r>
            <a:r>
              <a:rPr lang="en-US" sz="2000" dirty="0" smtClean="0">
                <a:latin typeface="Courier New" pitchFamily="49" charset="0"/>
              </a:rPr>
              <a:t>;</a:t>
            </a:r>
            <a:endParaRPr lang="en-US" sz="2000" dirty="0">
              <a:latin typeface="Courier New" pitchFamily="49" charset="0"/>
            </a:endParaRPr>
          </a:p>
          <a:p>
            <a:pPr lvl="4">
              <a:lnSpc>
                <a:spcPct val="80000"/>
              </a:lnSpc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4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228600" y="1493837"/>
            <a:ext cx="27432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switch (expression){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case value1: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// Do value1 thing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case value2: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// Do value2 thing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default: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// Do default action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// Continue the program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971800" y="1447800"/>
            <a:ext cx="5791200" cy="5486400"/>
            <a:chOff x="1824" y="432"/>
            <a:chExt cx="3648" cy="3456"/>
          </a:xfrm>
        </p:grpSpPr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>
              <a:off x="1824" y="432"/>
              <a:ext cx="1056" cy="86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AutoShape 8"/>
            <p:cNvSpPr>
              <a:spLocks noChangeArrowheads="1"/>
            </p:cNvSpPr>
            <p:nvPr/>
          </p:nvSpPr>
          <p:spPr bwMode="auto">
            <a:xfrm>
              <a:off x="1824" y="1488"/>
              <a:ext cx="1056" cy="86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4464" y="1776"/>
              <a:ext cx="76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3264" y="672"/>
              <a:ext cx="96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4464" y="672"/>
              <a:ext cx="72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264" y="1776"/>
              <a:ext cx="96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824" y="2784"/>
              <a:ext cx="105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3216" y="3312"/>
              <a:ext cx="96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1872" y="3312"/>
              <a:ext cx="96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036" y="648"/>
              <a:ext cx="656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cs typeface="Courier New" pitchFamily="49" charset="0"/>
                </a:rPr>
                <a:t>expression</a:t>
              </a:r>
            </a:p>
            <a:p>
              <a:pPr algn="ctr"/>
              <a:r>
                <a:rPr lang="en-US" sz="1400"/>
                <a:t>equals</a:t>
              </a:r>
            </a:p>
            <a:p>
              <a:pPr algn="ctr"/>
              <a:r>
                <a:rPr lang="en-US" sz="1400">
                  <a:cs typeface="Courier New" pitchFamily="49" charset="0"/>
                </a:rPr>
                <a:t>value1</a:t>
              </a:r>
              <a:r>
                <a:rPr lang="en-US" sz="1400"/>
                <a:t>?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2036" y="1704"/>
              <a:ext cx="656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cs typeface="Courier New" pitchFamily="49" charset="0"/>
                </a:rPr>
                <a:t>expression</a:t>
              </a:r>
            </a:p>
            <a:p>
              <a:pPr algn="ctr"/>
              <a:r>
                <a:rPr lang="en-US" sz="1400"/>
                <a:t>equals</a:t>
              </a:r>
            </a:p>
            <a:p>
              <a:pPr algn="ctr"/>
              <a:r>
                <a:rPr lang="en-US" sz="1400">
                  <a:cs typeface="Courier New" pitchFamily="49" charset="0"/>
                </a:rPr>
                <a:t>value2</a:t>
              </a:r>
              <a:r>
                <a:rPr lang="en-US" sz="1400"/>
                <a:t>?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1920" y="2858"/>
              <a:ext cx="9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do </a:t>
              </a:r>
              <a:r>
                <a:rPr lang="en-US" sz="1400">
                  <a:cs typeface="Courier New" pitchFamily="49" charset="0"/>
                </a:rPr>
                <a:t>default action</a:t>
              </a:r>
              <a:endParaRPr lang="en-US" sz="1400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3312" y="746"/>
              <a:ext cx="8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Do </a:t>
              </a:r>
              <a:r>
                <a:rPr lang="en-US" sz="1400">
                  <a:cs typeface="Courier New" pitchFamily="49" charset="0"/>
                </a:rPr>
                <a:t>value1</a:t>
              </a:r>
              <a:r>
                <a:rPr lang="en-US" sz="1400"/>
                <a:t> thing</a:t>
              </a: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312" y="1850"/>
              <a:ext cx="8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Do </a:t>
              </a:r>
              <a:r>
                <a:rPr lang="en-US" sz="1400">
                  <a:cs typeface="Courier New" pitchFamily="49" charset="0"/>
                </a:rPr>
                <a:t>value2</a:t>
              </a:r>
              <a:r>
                <a:rPr lang="en-US" sz="1400"/>
                <a:t> thing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4608" y="746"/>
              <a:ext cx="3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cs typeface="Courier New" pitchFamily="49" charset="0"/>
                </a:rPr>
                <a:t>break</a:t>
              </a:r>
              <a:endParaRPr lang="en-US" sz="1400"/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2112" y="3386"/>
              <a:ext cx="3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cs typeface="Courier New" pitchFamily="49" charset="0"/>
                </a:rPr>
                <a:t>break</a:t>
              </a:r>
              <a:endParaRPr lang="en-US" sz="1400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4634" y="1872"/>
              <a:ext cx="3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cs typeface="Courier New" pitchFamily="49" charset="0"/>
                </a:rPr>
                <a:t>break</a:t>
              </a:r>
              <a:endParaRPr lang="en-US" sz="1400"/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3313" y="3312"/>
              <a:ext cx="7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Continue the </a:t>
              </a:r>
            </a:p>
            <a:p>
              <a:pPr algn="ctr"/>
              <a:r>
                <a:rPr lang="en-US" sz="1400"/>
                <a:t>program</a:t>
              </a:r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2880" y="8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2880" y="192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2832" y="35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4224" y="8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4224" y="192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2352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2352" y="235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2352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3696" y="364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5472" y="864"/>
              <a:ext cx="0" cy="2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Line 37"/>
            <p:cNvSpPr>
              <a:spLocks noChangeShapeType="1"/>
            </p:cNvSpPr>
            <p:nvPr/>
          </p:nvSpPr>
          <p:spPr bwMode="auto">
            <a:xfrm flipH="1">
              <a:off x="4176" y="350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 flipH="1">
              <a:off x="5184" y="8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39"/>
            <p:cNvSpPr>
              <a:spLocks noChangeShapeType="1"/>
            </p:cNvSpPr>
            <p:nvPr/>
          </p:nvSpPr>
          <p:spPr bwMode="auto">
            <a:xfrm flipH="1">
              <a:off x="5232" y="196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Text Box 40"/>
            <p:cNvSpPr txBox="1">
              <a:spLocks noChangeArrowheads="1"/>
            </p:cNvSpPr>
            <p:nvPr/>
          </p:nvSpPr>
          <p:spPr bwMode="auto">
            <a:xfrm>
              <a:off x="2928" y="67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y</a:t>
              </a: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2928" y="172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y</a:t>
              </a: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2160" y="124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n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2160" y="240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n</a:t>
              </a:r>
            </a:p>
          </p:txBody>
        </p:sp>
      </p:grp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900" b="1" dirty="0" smtClean="0"/>
              <a:t>public</a:t>
            </a:r>
            <a:r>
              <a:rPr lang="en-US" sz="1900" dirty="0" smtClean="0"/>
              <a:t> </a:t>
            </a:r>
            <a:r>
              <a:rPr lang="en-US" sz="1900" b="1" dirty="0" smtClean="0"/>
              <a:t>class</a:t>
            </a:r>
            <a:r>
              <a:rPr lang="en-US" sz="1900" dirty="0" smtClean="0"/>
              <a:t> </a:t>
            </a:r>
            <a:r>
              <a:rPr lang="en-US" sz="1900" dirty="0" err="1" smtClean="0"/>
              <a:t>SwitchExample</a:t>
            </a:r>
            <a:r>
              <a:rPr lang="en-US" sz="1900" dirty="0" smtClean="0"/>
              <a:t> {  </a:t>
            </a:r>
          </a:p>
          <a:p>
            <a:pPr>
              <a:buNone/>
            </a:pPr>
            <a:r>
              <a:rPr lang="en-US" sz="1900" b="1" dirty="0" smtClean="0"/>
              <a:t>public</a:t>
            </a:r>
            <a:r>
              <a:rPr lang="en-US" sz="1900" dirty="0" smtClean="0"/>
              <a:t> </a:t>
            </a:r>
            <a:r>
              <a:rPr lang="en-US" sz="1900" b="1" dirty="0" smtClean="0"/>
              <a:t>static</a:t>
            </a:r>
            <a:r>
              <a:rPr lang="en-US" sz="1900" dirty="0" smtClean="0"/>
              <a:t> </a:t>
            </a:r>
            <a:r>
              <a:rPr lang="en-US" sz="1900" b="1" dirty="0" smtClean="0"/>
              <a:t>void</a:t>
            </a:r>
            <a:r>
              <a:rPr lang="en-US" sz="1900" dirty="0" smtClean="0"/>
              <a:t> main(String[] </a:t>
            </a:r>
            <a:r>
              <a:rPr lang="en-US" sz="1900" dirty="0" err="1" smtClean="0"/>
              <a:t>args</a:t>
            </a:r>
            <a:r>
              <a:rPr lang="en-US" sz="1900" dirty="0" smtClean="0"/>
              <a:t>) {  </a:t>
            </a:r>
          </a:p>
          <a:p>
            <a:pPr>
              <a:buNone/>
            </a:pPr>
            <a:r>
              <a:rPr lang="en-US" sz="1900" dirty="0" smtClean="0"/>
              <a:t>    </a:t>
            </a:r>
            <a:r>
              <a:rPr lang="en-US" sz="1900" b="1" dirty="0" err="1" smtClean="0"/>
              <a:t>int</a:t>
            </a:r>
            <a:r>
              <a:rPr lang="en-US" sz="1900" dirty="0" smtClean="0"/>
              <a:t> number=20;  </a:t>
            </a:r>
          </a:p>
          <a:p>
            <a:pPr>
              <a:buNone/>
            </a:pPr>
            <a:r>
              <a:rPr lang="en-US" sz="1900" dirty="0" smtClean="0"/>
              <a:t>    </a:t>
            </a:r>
            <a:r>
              <a:rPr lang="en-US" sz="1900" b="1" dirty="0" smtClean="0"/>
              <a:t>switch</a:t>
            </a:r>
            <a:r>
              <a:rPr lang="en-US" sz="1900" dirty="0" smtClean="0"/>
              <a:t>(number)</a:t>
            </a:r>
          </a:p>
          <a:p>
            <a:pPr>
              <a:buNone/>
            </a:pPr>
            <a:r>
              <a:rPr lang="en-US" sz="1900" dirty="0" smtClean="0"/>
              <a:t>{  </a:t>
            </a:r>
          </a:p>
          <a:p>
            <a:pPr>
              <a:buNone/>
            </a:pPr>
            <a:r>
              <a:rPr lang="en-US" sz="1900" dirty="0" smtClean="0"/>
              <a:t>    </a:t>
            </a:r>
            <a:r>
              <a:rPr lang="en-US" sz="1900" b="1" dirty="0" smtClean="0"/>
              <a:t>case</a:t>
            </a:r>
            <a:r>
              <a:rPr lang="en-US" sz="1900" dirty="0" smtClean="0"/>
              <a:t> 10: </a:t>
            </a:r>
          </a:p>
          <a:p>
            <a:pPr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("10");</a:t>
            </a:r>
          </a:p>
          <a:p>
            <a:pPr>
              <a:buNone/>
            </a:pPr>
            <a:r>
              <a:rPr lang="en-US" sz="1900" b="1" dirty="0" smtClean="0"/>
              <a:t>    break</a:t>
            </a:r>
            <a:r>
              <a:rPr lang="en-US" sz="1900" dirty="0" smtClean="0"/>
              <a:t>;  </a:t>
            </a:r>
          </a:p>
          <a:p>
            <a:pPr>
              <a:buNone/>
            </a:pPr>
            <a:r>
              <a:rPr lang="en-US" sz="1900" dirty="0" smtClean="0"/>
              <a:t>    </a:t>
            </a:r>
          </a:p>
          <a:p>
            <a:pPr>
              <a:buNone/>
            </a:pPr>
            <a:r>
              <a:rPr lang="en-US" sz="1900" b="1" dirty="0" smtClean="0"/>
              <a:t>    case</a:t>
            </a:r>
            <a:r>
              <a:rPr lang="en-US" sz="1900" dirty="0" smtClean="0"/>
              <a:t> 20: </a:t>
            </a:r>
          </a:p>
          <a:p>
            <a:pPr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("20");</a:t>
            </a:r>
          </a:p>
          <a:p>
            <a:pPr>
              <a:buNone/>
            </a:pPr>
            <a:r>
              <a:rPr lang="en-US" sz="1900" b="1" dirty="0" smtClean="0"/>
              <a:t>    break</a:t>
            </a:r>
            <a:r>
              <a:rPr lang="en-US" sz="1900" dirty="0" smtClean="0"/>
              <a:t>;  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    </a:t>
            </a:r>
            <a:r>
              <a:rPr lang="en-US" sz="1900" b="1" dirty="0" smtClean="0"/>
              <a:t>case</a:t>
            </a:r>
            <a:r>
              <a:rPr lang="en-US" sz="1900" dirty="0" smtClean="0"/>
              <a:t> 30: </a:t>
            </a:r>
          </a:p>
          <a:p>
            <a:pPr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("30");</a:t>
            </a:r>
          </a:p>
          <a:p>
            <a:pPr>
              <a:buNone/>
            </a:pPr>
            <a:r>
              <a:rPr lang="en-US" sz="1900" b="1" dirty="0" smtClean="0"/>
              <a:t>    break</a:t>
            </a:r>
            <a:r>
              <a:rPr lang="en-US" sz="1900" dirty="0" smtClean="0"/>
              <a:t>;  </a:t>
            </a:r>
          </a:p>
          <a:p>
            <a:pPr>
              <a:buNone/>
            </a:pPr>
            <a:r>
              <a:rPr lang="en-US" sz="1900" dirty="0" smtClean="0"/>
              <a:t>    </a:t>
            </a:r>
          </a:p>
          <a:p>
            <a:pPr>
              <a:buNone/>
            </a:pPr>
            <a:r>
              <a:rPr lang="en-US" sz="1900" b="1" dirty="0" smtClean="0"/>
              <a:t>     default</a:t>
            </a:r>
            <a:r>
              <a:rPr lang="en-US" sz="1900" dirty="0" smtClean="0"/>
              <a:t>:</a:t>
            </a:r>
          </a:p>
          <a:p>
            <a:pPr>
              <a:buNone/>
            </a:pPr>
            <a:r>
              <a:rPr lang="en-US" sz="1900" dirty="0" smtClean="0"/>
              <a:t>    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("Not in 10, 20 or 30");  </a:t>
            </a:r>
          </a:p>
          <a:p>
            <a:pPr>
              <a:buNone/>
            </a:pPr>
            <a:r>
              <a:rPr lang="en-US" sz="1900" dirty="0" smtClean="0"/>
              <a:t>     </a:t>
            </a:r>
          </a:p>
          <a:p>
            <a:pPr>
              <a:buNone/>
            </a:pPr>
            <a:r>
              <a:rPr lang="en-US" sz="1900" dirty="0" smtClean="0"/>
              <a:t>    }  </a:t>
            </a:r>
          </a:p>
          <a:p>
            <a:pPr>
              <a:buNone/>
            </a:pPr>
            <a:r>
              <a:rPr lang="en-US" sz="1900" dirty="0" smtClean="0"/>
              <a:t>}  </a:t>
            </a:r>
          </a:p>
          <a:p>
            <a:pPr>
              <a:buNone/>
            </a:pPr>
            <a:r>
              <a:rPr lang="en-US" sz="1900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686800" cy="63246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how it is accomplished with a switch:</a:t>
            </a:r>
          </a:p>
          <a:p>
            <a:endParaRPr lang="en-US" sz="9600" dirty="0"/>
          </a:p>
          <a:p>
            <a:endParaRPr lang="en-US" sz="9600" dirty="0"/>
          </a:p>
          <a:p>
            <a:endParaRPr lang="en-US" sz="3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if-else </a:t>
            </a:r>
            <a:r>
              <a:rPr lang="en-US" dirty="0"/>
              <a:t>chains can be sometimes be rewritten as a “switch” statement.</a:t>
            </a:r>
          </a:p>
          <a:p>
            <a:r>
              <a:rPr lang="en-US" dirty="0"/>
              <a:t>switches are usually simpler and faster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62000" y="1584325"/>
            <a:ext cx="7696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smtClean="0">
                <a:latin typeface="Courier New" pitchFamily="49" charset="0"/>
              </a:rPr>
              <a:t>switch </a:t>
            </a:r>
            <a:r>
              <a:rPr lang="en-US" sz="2000" dirty="0">
                <a:latin typeface="Courier New" pitchFamily="49" charset="0"/>
              </a:rPr>
              <a:t>(grade) {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case 'A':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("You got an A.");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break;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case 'B':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("You got a B.");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break;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case 'C':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("You got a C.");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break;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default: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("You got an F.");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}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SwitchDate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week = 3;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switch (week){</a:t>
            </a:r>
          </a:p>
          <a:p>
            <a:pPr>
              <a:buNone/>
            </a:pPr>
            <a:r>
              <a:rPr lang="en-US" dirty="0" smtClean="0"/>
              <a:t>      case 1: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monday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          break;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case 2: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tuesday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          break;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case 3: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wednesday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          break;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600200"/>
            <a:ext cx="38862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4: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thursday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case 5: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friday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case 6: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saturday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case 7: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sunday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default: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("Invalid week");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="Hello world";</a:t>
            </a:r>
          </a:p>
          <a:p>
            <a:pPr>
              <a:buNone/>
            </a:pPr>
            <a:r>
              <a:rPr lang="en-US" sz="2800" dirty="0" smtClean="0"/>
              <a:t>switch (</a:t>
            </a:r>
            <a:r>
              <a:rPr lang="en-US" sz="2800" dirty="0" err="1" smtClean="0"/>
              <a:t>str</a:t>
            </a:r>
            <a:r>
              <a:rPr lang="en-US" sz="2800" dirty="0" smtClean="0"/>
              <a:t>) {</a:t>
            </a:r>
          </a:p>
          <a:p>
            <a:pPr>
              <a:buNone/>
            </a:pPr>
            <a:r>
              <a:rPr lang="en-US" sz="2800" dirty="0" smtClean="0"/>
              <a:t>case "Hello world ":</a:t>
            </a:r>
          </a:p>
          <a:p>
            <a:pPr>
              <a:buNone/>
            </a:pPr>
            <a:r>
              <a:rPr lang="en-US" sz="2800" dirty="0" err="1" smtClean="0"/>
              <a:t>System.out.println</a:t>
            </a:r>
            <a:r>
              <a:rPr lang="en-US" sz="2800" dirty="0" smtClean="0"/>
              <a:t>("Hello");</a:t>
            </a:r>
          </a:p>
          <a:p>
            <a:pPr>
              <a:buNone/>
            </a:pPr>
            <a:r>
              <a:rPr lang="en-US" sz="2800" dirty="0" smtClean="0"/>
              <a:t>break</a:t>
            </a:r>
            <a:r>
              <a:rPr lang="en-US" sz="2800" dirty="0" smtClean="0"/>
              <a:t>;}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urier"/>
              </a:rPr>
              <a:t>switch (num) {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1: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2: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3: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4: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5: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     </a:t>
            </a:r>
            <a:r>
              <a:rPr lang="en-US" sz="1400" dirty="0" err="1" smtClean="0">
                <a:latin typeface="Courier"/>
              </a:rPr>
              <a:t>System.out.println</a:t>
            </a:r>
            <a:r>
              <a:rPr lang="en-US" sz="1400" dirty="0" smtClean="0">
                <a:latin typeface="Courier"/>
              </a:rPr>
              <a:t>("1 through 5");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     break;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6: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7: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8: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9: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10: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     </a:t>
            </a:r>
            <a:r>
              <a:rPr lang="en-US" sz="1400" dirty="0" err="1" smtClean="0">
                <a:latin typeface="Courier"/>
              </a:rPr>
              <a:t>System.out.println</a:t>
            </a:r>
            <a:r>
              <a:rPr lang="en-US" sz="1400" dirty="0" smtClean="0">
                <a:latin typeface="Courier"/>
              </a:rPr>
              <a:t>("6 through 10");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     break;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}</a:t>
            </a:r>
            <a:endParaRPr lang="en-US" sz="1400" dirty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>
                <a:latin typeface="Courier"/>
              </a:rPr>
              <a:t>int</a:t>
            </a:r>
            <a:r>
              <a:rPr lang="en-US" sz="1400" dirty="0" smtClean="0">
                <a:latin typeface="Courier"/>
              </a:rPr>
              <a:t> num=1;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switch (num) {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1:</a:t>
            </a:r>
          </a:p>
          <a:p>
            <a:pPr>
              <a:buNone/>
            </a:pPr>
            <a:r>
              <a:rPr lang="en-US" sz="1400" dirty="0" err="1" smtClean="0">
                <a:latin typeface="Courier"/>
              </a:rPr>
              <a:t>System.out.println</a:t>
            </a:r>
            <a:r>
              <a:rPr lang="en-US" sz="1400" dirty="0" smtClean="0">
                <a:latin typeface="Courier"/>
              </a:rPr>
              <a:t>("1");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 </a:t>
            </a:r>
            <a:r>
              <a:rPr lang="en-US" sz="1400" dirty="0" smtClean="0">
                <a:latin typeface="Courier"/>
              </a:rPr>
              <a:t>case </a:t>
            </a:r>
            <a:r>
              <a:rPr lang="en-US" sz="1400" dirty="0" smtClean="0">
                <a:latin typeface="Courier"/>
              </a:rPr>
              <a:t>2: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3:</a:t>
            </a:r>
          </a:p>
          <a:p>
            <a:pPr>
              <a:buNone/>
            </a:pPr>
            <a:r>
              <a:rPr lang="en-US" sz="1400" dirty="0" err="1" smtClean="0">
                <a:latin typeface="Courier"/>
              </a:rPr>
              <a:t>System.out.println</a:t>
            </a:r>
            <a:r>
              <a:rPr lang="en-US" sz="1400" dirty="0" smtClean="0">
                <a:latin typeface="Courier"/>
              </a:rPr>
              <a:t>("3");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break;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4: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5: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     </a:t>
            </a:r>
            <a:r>
              <a:rPr lang="en-US" sz="1400" dirty="0" err="1" smtClean="0">
                <a:latin typeface="Courier"/>
              </a:rPr>
              <a:t>System.out.println</a:t>
            </a:r>
            <a:r>
              <a:rPr lang="en-US" sz="1400" dirty="0" smtClean="0">
                <a:latin typeface="Courier"/>
              </a:rPr>
              <a:t>("1 through 5");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     break;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6: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7: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8: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9: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10: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     </a:t>
            </a:r>
            <a:r>
              <a:rPr lang="en-US" sz="1400" dirty="0" err="1" smtClean="0">
                <a:latin typeface="Courier"/>
              </a:rPr>
              <a:t>System.out.println</a:t>
            </a:r>
            <a:r>
              <a:rPr lang="en-US" sz="1400" dirty="0" smtClean="0">
                <a:latin typeface="Courier"/>
              </a:rPr>
              <a:t>("6 through 10");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     break</a:t>
            </a:r>
            <a:r>
              <a:rPr lang="en-US" sz="1400" dirty="0" smtClean="0">
                <a:latin typeface="Courier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1 3</a:t>
            </a:r>
            <a:endParaRPr lang="en-US" sz="1400" dirty="0" smtClean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urier"/>
              </a:rPr>
              <a:t>char c= 'a'; 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switch(c) 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{ 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'a': 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case 'A': </a:t>
            </a:r>
          </a:p>
          <a:p>
            <a:pPr>
              <a:buNone/>
            </a:pPr>
            <a:r>
              <a:rPr lang="en-US" sz="1400" dirty="0" err="1" smtClean="0">
                <a:latin typeface="Courier"/>
              </a:rPr>
              <a:t>System.out.print</a:t>
            </a:r>
            <a:r>
              <a:rPr lang="en-US" sz="1400" dirty="0" smtClean="0">
                <a:latin typeface="Courier"/>
              </a:rPr>
              <a:t>("Hello </a:t>
            </a:r>
            <a:r>
              <a:rPr lang="en-US" sz="1400" dirty="0" smtClean="0">
                <a:latin typeface="Courier"/>
              </a:rPr>
              <a:t>world</a:t>
            </a:r>
            <a:r>
              <a:rPr lang="en-US" sz="1400" dirty="0" smtClean="0">
                <a:latin typeface="Courier"/>
              </a:rPr>
              <a:t>"); 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break; </a:t>
            </a:r>
          </a:p>
          <a:p>
            <a:pPr>
              <a:buNone/>
            </a:pPr>
            <a:r>
              <a:rPr lang="en-US" sz="1400" dirty="0" smtClean="0">
                <a:latin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Control Structures?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Control structures alter the flow of the program, the sequence of statements that are executed in a program.</a:t>
            </a:r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2000" dirty="0"/>
              <a:t>They act as "direction signals" to control the path a program takes.</a:t>
            </a:r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2000" dirty="0"/>
              <a:t>Two types of control structures in Java: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decision statements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Report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GradeReport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80008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>
              <a:solidFill>
                <a:srgbClr val="80008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800080"/>
                </a:solidFill>
                <a:latin typeface="Courier New" pitchFamily="49" charset="0"/>
              </a:rPr>
              <a:t>public </a:t>
            </a: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static void</a:t>
            </a:r>
            <a:r>
              <a:rPr lang="en-US" sz="1600" dirty="0">
                <a:latin typeface="Courier New" pitchFamily="49" charset="0"/>
              </a:rPr>
              <a:t> main (String[]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grade, category;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Scanner scan = </a:t>
            </a: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</a:rPr>
              <a:t> Scanner (</a:t>
            </a:r>
            <a:r>
              <a:rPr lang="en-US" sz="1600" dirty="0" err="1">
                <a:latin typeface="Courier New" pitchFamily="49" charset="0"/>
              </a:rPr>
              <a:t>System.in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System.out.print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"Enter a numeric grade (0 to 100):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grade = </a:t>
            </a:r>
            <a:r>
              <a:rPr lang="en-US" sz="1600" dirty="0" err="1">
                <a:latin typeface="Courier New" pitchFamily="49" charset="0"/>
              </a:rPr>
              <a:t>scan.nextInt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category = grade / 10;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System.out.print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"That grade is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Report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switch</a:t>
            </a:r>
            <a:r>
              <a:rPr lang="en-US" sz="1600" dirty="0">
                <a:latin typeface="Courier New" pitchFamily="49" charset="0"/>
              </a:rPr>
              <a:t> (category)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case</a:t>
            </a:r>
            <a:r>
              <a:rPr lang="en-US" sz="1600" dirty="0">
                <a:latin typeface="Courier New" pitchFamily="49" charset="0"/>
              </a:rPr>
              <a:t> 10: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"a perfect score. Well done."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break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case</a:t>
            </a:r>
            <a:r>
              <a:rPr lang="en-US" sz="1600" dirty="0">
                <a:latin typeface="Courier New" pitchFamily="49" charset="0"/>
              </a:rPr>
              <a:t> 9: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"well above average. Great."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case</a:t>
            </a:r>
            <a:r>
              <a:rPr lang="en-US" sz="1600" dirty="0">
                <a:latin typeface="Courier New" pitchFamily="49" charset="0"/>
              </a:rPr>
              <a:t> 8: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"above average. Nice job."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case</a:t>
            </a:r>
            <a:r>
              <a:rPr lang="en-US" sz="1600" dirty="0">
                <a:latin typeface="Courier New" pitchFamily="49" charset="0"/>
              </a:rPr>
              <a:t> 7: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"average."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case</a:t>
            </a:r>
            <a:r>
              <a:rPr lang="en-US" sz="1600" dirty="0">
                <a:latin typeface="Courier New" pitchFamily="49" charset="0"/>
              </a:rPr>
              <a:t> 6: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"below average."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"See the instructor."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>
                <a:solidFill>
                  <a:srgbClr val="800080"/>
                </a:solidFill>
                <a:latin typeface="Courier New" pitchFamily="49" charset="0"/>
              </a:rPr>
              <a:t>default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</a:rPr>
              <a:t> (</a:t>
            </a:r>
            <a:r>
              <a:rPr lang="en-US" sz="1600" dirty="0">
                <a:solidFill>
                  <a:schemeClr val="hlink"/>
                </a:solidFill>
                <a:latin typeface="Courier New" pitchFamily="49" charset="0"/>
              </a:rPr>
              <a:t>"not passing."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Flow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 will execute the statements in your code in a specific </a:t>
            </a:r>
            <a:r>
              <a:rPr lang="en-US" sz="2000" dirty="0" smtClean="0"/>
              <a:t>sequence or flow which can be described </a:t>
            </a:r>
            <a:r>
              <a:rPr lang="en-US" sz="2000" dirty="0"/>
              <a:t>through a </a:t>
            </a:r>
            <a:r>
              <a:rPr lang="en-US" sz="2000" dirty="0" smtClean="0"/>
              <a:t>flow diagram:</a:t>
            </a:r>
            <a:endParaRPr lang="en-US" sz="2000" dirty="0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6562725" y="467677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 rot="2739818">
            <a:off x="7315200" y="4448175"/>
            <a:ext cx="438150" cy="43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V="1">
            <a:off x="6553200" y="5330825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2932113" y="5184775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741488" y="3048000"/>
            <a:ext cx="2601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/>
              <a:t>a simple program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2292350" y="4835525"/>
            <a:ext cx="1277938" cy="334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statement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2292350" y="5470525"/>
            <a:ext cx="1277938" cy="334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statement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2292350" y="3581400"/>
            <a:ext cx="1277938" cy="334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statement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292350" y="4208462"/>
            <a:ext cx="1277938" cy="334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statement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2932113" y="4543425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2921000" y="3916362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6894513" y="3117850"/>
            <a:ext cx="1277937" cy="334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statement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7543800" y="3452812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6899275" y="3744912"/>
            <a:ext cx="1277938" cy="334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statement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7543800" y="4079875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6570663" y="4676775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8458200" y="4676775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943600" y="4968875"/>
            <a:ext cx="1277938" cy="334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statement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7789863" y="4968875"/>
            <a:ext cx="1277937" cy="334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statement</a:t>
            </a:r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8458200" y="5330825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6553200" y="559117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>
            <a:off x="7543800" y="5621337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6899275" y="5913437"/>
            <a:ext cx="1277938" cy="334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6" grpId="0" animBg="1"/>
      <p:bldP spid="51208" grpId="0" animBg="1"/>
      <p:bldP spid="51212" grpId="0" animBg="1"/>
      <p:bldP spid="51213" grpId="0"/>
      <p:bldP spid="51214" grpId="0" animBg="1"/>
      <p:bldP spid="51215" grpId="0" animBg="1"/>
      <p:bldP spid="51216" grpId="0" animBg="1"/>
      <p:bldP spid="51217" grpId="0" animBg="1"/>
      <p:bldP spid="51218" grpId="0" animBg="1"/>
      <p:bldP spid="51219" grpId="0" animBg="1"/>
      <p:bldP spid="51220" grpId="0" animBg="1"/>
      <p:bldP spid="51221" grpId="0" animBg="1"/>
      <p:bldP spid="51222" grpId="0" animBg="1"/>
      <p:bldP spid="51223" grpId="0" animBg="1"/>
      <p:bldP spid="51224" grpId="0" animBg="1"/>
      <p:bldP spid="51225" grpId="0" animBg="1"/>
      <p:bldP spid="51226" grpId="0" animBg="1"/>
      <p:bldP spid="51227" grpId="0" animBg="1"/>
      <p:bldP spid="51228" grpId="0" animBg="1"/>
      <p:bldP spid="51229" grpId="0" animBg="1"/>
      <p:bldP spid="51230" grpId="0" animBg="1"/>
      <p:bldP spid="512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Statements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98638"/>
            <a:ext cx="7924800" cy="4373562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decision statement</a:t>
            </a:r>
            <a:r>
              <a:rPr lang="en-US" sz="2000" dirty="0"/>
              <a:t> allows the code to execute a statement or block of statements conditionally.</a:t>
            </a:r>
          </a:p>
          <a:p>
            <a:endParaRPr lang="en-US" sz="2000" dirty="0"/>
          </a:p>
          <a:p>
            <a:r>
              <a:rPr lang="en-US" sz="2000" dirty="0"/>
              <a:t>Two types of decisions statements in Java:</a:t>
            </a:r>
          </a:p>
          <a:p>
            <a:pPr lvl="1"/>
            <a:r>
              <a:rPr lang="en-US" sz="2000" dirty="0"/>
              <a:t>if statements</a:t>
            </a:r>
          </a:p>
          <a:p>
            <a:pPr lvl="1"/>
            <a:r>
              <a:rPr lang="en-US" sz="2000" dirty="0"/>
              <a:t>switch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/>
              <a:t>If Statement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</a:t>
            </a:r>
            <a:r>
              <a:rPr lang="en-US" sz="2400" b="1">
                <a:latin typeface="Courier New" pitchFamily="49" charset="0"/>
              </a:rPr>
              <a:t>if (expression)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  </a:t>
            </a:r>
            <a:r>
              <a:rPr lang="en-US" sz="2400" b="1">
                <a:latin typeface="Courier New" pitchFamily="49" charset="0"/>
              </a:rPr>
              <a:t>statement;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rest_of_program;</a:t>
            </a:r>
            <a:br>
              <a:rPr lang="en-US" sz="2400" b="1">
                <a:latin typeface="Courier New" pitchFamily="49" charset="0"/>
              </a:rPr>
            </a:br>
            <a:endParaRPr lang="en-US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Courier New" pitchFamily="49" charset="0"/>
              </a:rPr>
              <a:t>expression</a:t>
            </a:r>
            <a:r>
              <a:rPr lang="en-US" sz="2400"/>
              <a:t> must evaluate to a </a:t>
            </a: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boolean</a:t>
            </a:r>
            <a:r>
              <a:rPr lang="en-US" sz="2400"/>
              <a:t> value, either </a:t>
            </a: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true</a:t>
            </a:r>
            <a:r>
              <a:rPr lang="en-US" sz="2400"/>
              <a:t> or </a:t>
            </a: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false</a:t>
            </a:r>
          </a:p>
          <a:p>
            <a:pPr>
              <a:lnSpc>
                <a:spcPct val="80000"/>
              </a:lnSpc>
            </a:pP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/>
              <a:t>If</a:t>
            </a:r>
            <a:r>
              <a:rPr lang="en-US" sz="2400">
                <a:latin typeface="Courier New" pitchFamily="49" charset="0"/>
              </a:rPr>
              <a:t> expression </a:t>
            </a:r>
            <a:r>
              <a:rPr lang="en-US" sz="2400"/>
              <a:t>is </a:t>
            </a: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true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</a:rPr>
              <a:t>statement </a:t>
            </a:r>
            <a:r>
              <a:rPr lang="en-US" sz="2400" u="sng"/>
              <a:t>is</a:t>
            </a:r>
            <a:r>
              <a:rPr lang="en-US" sz="2400"/>
              <a:t> executed and then </a:t>
            </a:r>
            <a:r>
              <a:rPr lang="en-US" sz="2400">
                <a:latin typeface="Courier New" pitchFamily="49" charset="0"/>
              </a:rPr>
              <a:t>rest_of_program</a:t>
            </a:r>
          </a:p>
          <a:p>
            <a:pPr>
              <a:lnSpc>
                <a:spcPct val="80000"/>
              </a:lnSpc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/>
              <a:t>If</a:t>
            </a:r>
            <a:r>
              <a:rPr lang="en-US" sz="2400">
                <a:latin typeface="Courier New" pitchFamily="49" charset="0"/>
              </a:rPr>
              <a:t> expression </a:t>
            </a:r>
            <a:r>
              <a:rPr lang="en-US" sz="2400"/>
              <a:t>is </a:t>
            </a:r>
            <a:r>
              <a:rPr lang="en-US" sz="2400">
                <a:solidFill>
                  <a:srgbClr val="0000FF"/>
                </a:solidFill>
                <a:latin typeface="Courier New" pitchFamily="49" charset="0"/>
              </a:rPr>
              <a:t>false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</a:rPr>
              <a:t>statement </a:t>
            </a:r>
            <a:r>
              <a:rPr lang="en-US" sz="2400" u="sng"/>
              <a:t>is not</a:t>
            </a:r>
            <a:r>
              <a:rPr lang="en-US" sz="2400"/>
              <a:t> executed and the program continues at </a:t>
            </a:r>
            <a:r>
              <a:rPr lang="en-US" sz="2400">
                <a:latin typeface="Courier New" pitchFamily="49" charset="0"/>
              </a:rPr>
              <a:t>rest_of_program</a:t>
            </a:r>
            <a:endParaRPr lang="en-US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 Flow Diagram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81000" y="3276600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2250"/>
            <a:r>
              <a:rPr lang="en-US" sz="2400">
                <a:latin typeface="Courier New" pitchFamily="49" charset="0"/>
              </a:rPr>
              <a:t>if (expression){</a:t>
            </a:r>
          </a:p>
          <a:p>
            <a:pPr marL="222250"/>
            <a:r>
              <a:rPr lang="en-US" sz="2400">
                <a:latin typeface="Courier New" pitchFamily="49" charset="0"/>
              </a:rPr>
              <a:t>  statement1;</a:t>
            </a:r>
          </a:p>
          <a:p>
            <a:pPr marL="222250"/>
            <a:r>
              <a:rPr lang="en-US" sz="2400">
                <a:latin typeface="Courier New" pitchFamily="49" charset="0"/>
              </a:rPr>
              <a:t>} else {</a:t>
            </a:r>
          </a:p>
          <a:p>
            <a:pPr marL="222250"/>
            <a:r>
              <a:rPr lang="en-US" sz="2400">
                <a:latin typeface="Courier New" pitchFamily="49" charset="0"/>
              </a:rPr>
              <a:t>  statement2;</a:t>
            </a:r>
          </a:p>
          <a:p>
            <a:pPr marL="222250"/>
            <a:r>
              <a:rPr lang="en-US" sz="2400">
                <a:latin typeface="Courier New" pitchFamily="49" charset="0"/>
              </a:rPr>
              <a:t>}</a:t>
            </a:r>
          </a:p>
          <a:p>
            <a:pPr marL="222250"/>
            <a:r>
              <a:rPr lang="en-US" sz="2400">
                <a:latin typeface="Courier New" pitchFamily="49" charset="0"/>
              </a:rPr>
              <a:t>rest_of_program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04800" y="1371600"/>
            <a:ext cx="4495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The if-else decision statement executes a statement if an expression is true and a different statement if it is not true.</a:t>
            </a:r>
            <a:endParaRPr lang="en-US" sz="2000" dirty="0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232275" y="1295400"/>
            <a:ext cx="4835525" cy="5030788"/>
            <a:chOff x="2556" y="863"/>
            <a:chExt cx="3046" cy="3169"/>
          </a:xfrm>
        </p:grpSpPr>
        <p:sp>
          <p:nvSpPr>
            <p:cNvPr id="13343" name="AutoShape 31"/>
            <p:cNvSpPr>
              <a:spLocks noChangeArrowheads="1"/>
            </p:cNvSpPr>
            <p:nvPr/>
          </p:nvSpPr>
          <p:spPr bwMode="auto">
            <a:xfrm>
              <a:off x="3511" y="1152"/>
              <a:ext cx="1160" cy="10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Rectangle 32"/>
            <p:cNvSpPr>
              <a:spLocks noChangeArrowheads="1"/>
            </p:cNvSpPr>
            <p:nvPr/>
          </p:nvSpPr>
          <p:spPr bwMode="auto">
            <a:xfrm>
              <a:off x="2556" y="2500"/>
              <a:ext cx="1104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3321" y="3504"/>
              <a:ext cx="1584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Text Box 34"/>
            <p:cNvSpPr txBox="1">
              <a:spLocks noChangeArrowheads="1"/>
            </p:cNvSpPr>
            <p:nvPr/>
          </p:nvSpPr>
          <p:spPr bwMode="auto">
            <a:xfrm>
              <a:off x="3600" y="1354"/>
              <a:ext cx="104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is </a:t>
              </a:r>
            </a:p>
            <a:p>
              <a:pPr algn="ctr"/>
              <a:r>
                <a:rPr lang="en-US" sz="2000"/>
                <a:t>“expression” </a:t>
              </a:r>
            </a:p>
            <a:p>
              <a:pPr algn="ctr"/>
              <a:r>
                <a:rPr lang="en-US" sz="2000"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US" sz="2000"/>
                <a:t>?</a:t>
              </a:r>
            </a:p>
          </p:txBody>
        </p:sp>
        <p:sp>
          <p:nvSpPr>
            <p:cNvPr id="13347" name="Text Box 35"/>
            <p:cNvSpPr txBox="1">
              <a:spLocks noChangeArrowheads="1"/>
            </p:cNvSpPr>
            <p:nvPr/>
          </p:nvSpPr>
          <p:spPr bwMode="auto">
            <a:xfrm>
              <a:off x="2577" y="2539"/>
              <a:ext cx="10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execute </a:t>
              </a:r>
            </a:p>
            <a:p>
              <a:pPr algn="ctr"/>
              <a:r>
                <a:rPr lang="en-US" sz="2000">
                  <a:latin typeface="Courier New" pitchFamily="49" charset="0"/>
                  <a:cs typeface="Courier New" pitchFamily="49" charset="0"/>
                </a:rPr>
                <a:t>statement1</a:t>
              </a:r>
            </a:p>
          </p:txBody>
        </p:sp>
        <p:sp>
          <p:nvSpPr>
            <p:cNvPr id="13348" name="Text Box 36"/>
            <p:cNvSpPr txBox="1">
              <a:spLocks noChangeArrowheads="1"/>
            </p:cNvSpPr>
            <p:nvPr/>
          </p:nvSpPr>
          <p:spPr bwMode="auto">
            <a:xfrm>
              <a:off x="3339" y="3551"/>
              <a:ext cx="15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execute </a:t>
              </a:r>
            </a:p>
            <a:p>
              <a:pPr algn="ctr"/>
              <a:r>
                <a:rPr lang="en-US" sz="2000">
                  <a:latin typeface="Courier New" pitchFamily="49" charset="0"/>
                  <a:cs typeface="Courier New" pitchFamily="49" charset="0"/>
                </a:rPr>
                <a:t>rest_of_program</a:t>
              </a:r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 flipH="1">
              <a:off x="3109" y="16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 flipH="1">
              <a:off x="4675" y="1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3109" y="1704"/>
              <a:ext cx="0" cy="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5107" y="1697"/>
              <a:ext cx="0" cy="8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 flipH="1" flipV="1">
              <a:off x="2958" y="3034"/>
              <a:ext cx="6" cy="7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 flipV="1">
              <a:off x="5245" y="3035"/>
              <a:ext cx="0" cy="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2964" y="3776"/>
              <a:ext cx="3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 flipH="1">
              <a:off x="4899" y="3814"/>
              <a:ext cx="3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Text Box 45"/>
            <p:cNvSpPr txBox="1">
              <a:spLocks noChangeArrowheads="1"/>
            </p:cNvSpPr>
            <p:nvPr/>
          </p:nvSpPr>
          <p:spPr bwMode="auto">
            <a:xfrm>
              <a:off x="4752" y="1475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no</a:t>
              </a:r>
            </a:p>
          </p:txBody>
        </p:sp>
        <p:sp>
          <p:nvSpPr>
            <p:cNvPr id="13358" name="Text Box 46"/>
            <p:cNvSpPr txBox="1">
              <a:spLocks noChangeArrowheads="1"/>
            </p:cNvSpPr>
            <p:nvPr/>
          </p:nvSpPr>
          <p:spPr bwMode="auto">
            <a:xfrm>
              <a:off x="3126" y="1462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/>
                <a:t>yes</a:t>
              </a:r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4498" y="2511"/>
              <a:ext cx="1104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Text Box 48"/>
            <p:cNvSpPr txBox="1">
              <a:spLocks noChangeArrowheads="1"/>
            </p:cNvSpPr>
            <p:nvPr/>
          </p:nvSpPr>
          <p:spPr bwMode="auto">
            <a:xfrm>
              <a:off x="4525" y="2537"/>
              <a:ext cx="10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execute </a:t>
              </a:r>
            </a:p>
            <a:p>
              <a:pPr algn="ctr"/>
              <a:r>
                <a:rPr lang="en-US" sz="2000">
                  <a:latin typeface="Courier New" pitchFamily="49" charset="0"/>
                  <a:cs typeface="Courier New" pitchFamily="49" charset="0"/>
                </a:rPr>
                <a:t>statement2</a:t>
              </a:r>
            </a:p>
          </p:txBody>
        </p:sp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4090" y="863"/>
              <a:ext cx="0" cy="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</a:t>
            </a:r>
            <a:endParaRPr 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7912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6400" dirty="0" smtClean="0"/>
              <a:t>public class Input {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public static void main(String[] </a:t>
            </a:r>
            <a:r>
              <a:rPr lang="en-US" sz="6400" dirty="0" err="1" smtClean="0"/>
              <a:t>args</a:t>
            </a:r>
            <a:r>
              <a:rPr lang="en-US" sz="6400" dirty="0" smtClean="0"/>
              <a:t>) {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      Scanner scan = new Scanner (</a:t>
            </a:r>
            <a:r>
              <a:rPr lang="en-US" sz="6400" dirty="0" err="1" smtClean="0"/>
              <a:t>System.in</a:t>
            </a:r>
            <a:r>
              <a:rPr lang="en-US" sz="6400" dirty="0" smtClean="0"/>
              <a:t>);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      </a:t>
            </a:r>
            <a:r>
              <a:rPr lang="en-US" sz="6400" dirty="0" err="1" smtClean="0"/>
              <a:t>System.out.print</a:t>
            </a:r>
            <a:r>
              <a:rPr lang="en-US" sz="6400" dirty="0" smtClean="0"/>
              <a:t> ("Enter your age: ");</a:t>
            </a:r>
          </a:p>
          <a:p>
            <a:pPr>
              <a:buNone/>
            </a:pPr>
            <a:r>
              <a:rPr lang="en-US" sz="6400" dirty="0" smtClean="0"/>
              <a:t>      </a:t>
            </a:r>
            <a:r>
              <a:rPr lang="en-US" sz="6400" dirty="0" err="1" smtClean="0"/>
              <a:t>int</a:t>
            </a:r>
            <a:r>
              <a:rPr lang="en-US" sz="6400" dirty="0" smtClean="0"/>
              <a:t> age = </a:t>
            </a:r>
            <a:r>
              <a:rPr lang="en-US" sz="6400" dirty="0" err="1" smtClean="0"/>
              <a:t>scan.nextInt</a:t>
            </a:r>
            <a:r>
              <a:rPr lang="en-US" sz="6400" dirty="0" smtClean="0"/>
              <a:t>();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      </a:t>
            </a:r>
            <a:r>
              <a:rPr lang="en-US" sz="6400" dirty="0" err="1" smtClean="0"/>
              <a:t>System.out.println</a:t>
            </a:r>
            <a:r>
              <a:rPr lang="en-US" sz="6400" dirty="0" smtClean="0"/>
              <a:t> ("You entered: " + age);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      if (age &lt; 18)</a:t>
            </a:r>
          </a:p>
          <a:p>
            <a:pPr>
              <a:buNone/>
            </a:pPr>
            <a:r>
              <a:rPr lang="en-US" sz="6400" dirty="0" smtClean="0"/>
              <a:t>         </a:t>
            </a:r>
            <a:r>
              <a:rPr lang="en-US" sz="6400" dirty="0" err="1" smtClean="0"/>
              <a:t>System.out.println</a:t>
            </a:r>
            <a:r>
              <a:rPr lang="en-US" sz="6400" dirty="0" smtClean="0"/>
              <a:t> ("You are not eligible for license");</a:t>
            </a:r>
          </a:p>
          <a:p>
            <a:pPr>
              <a:buNone/>
            </a:pPr>
            <a:r>
              <a:rPr lang="en-US" sz="6400" dirty="0" smtClean="0"/>
              <a:t>      else</a:t>
            </a:r>
          </a:p>
          <a:p>
            <a:pPr>
              <a:buNone/>
            </a:pPr>
            <a:r>
              <a:rPr lang="en-US" sz="6400" dirty="0" smtClean="0"/>
              <a:t>         </a:t>
            </a:r>
            <a:r>
              <a:rPr lang="en-US" sz="6400" dirty="0" err="1" smtClean="0"/>
              <a:t>System.out.println</a:t>
            </a:r>
            <a:r>
              <a:rPr lang="en-US" sz="6400" dirty="0" smtClean="0"/>
              <a:t> ("You are eligible");</a:t>
            </a:r>
          </a:p>
          <a:p>
            <a:pPr>
              <a:buNone/>
            </a:pPr>
            <a:r>
              <a:rPr lang="en-US" sz="6400" dirty="0" smtClean="0"/>
              <a:t>}</a:t>
            </a:r>
          </a:p>
          <a:p>
            <a:pPr>
              <a:buNone/>
            </a:pPr>
            <a:r>
              <a:rPr lang="en-US" sz="6400" dirty="0" smtClean="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5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5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5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58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If-Else Statements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if (grade == 'A')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("You got an A.");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else if (grade == 'B')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("You got a B.");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else if (grade == 'C')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("You got a C.");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("You got an F.");</a:t>
            </a:r>
            <a:r>
              <a:rPr lang="en-US" sz="2800" dirty="0">
                <a:latin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</a:rPr>
            </a:br>
            <a:endParaRPr lang="en-US" sz="2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If-Else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</a:rPr>
              <a:t>if (grade == 'A')</a:t>
            </a:r>
          </a:p>
          <a:p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("You got an A.");</a:t>
            </a:r>
          </a:p>
          <a:p>
            <a:r>
              <a:rPr lang="en-US" sz="2000" dirty="0" smtClean="0">
                <a:latin typeface="Courier New" pitchFamily="49" charset="0"/>
              </a:rPr>
              <a:t>if (grade == 'B')</a:t>
            </a:r>
          </a:p>
          <a:p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("You got a B</a:t>
            </a:r>
            <a:r>
              <a:rPr lang="en-US" sz="2000" dirty="0" smtClean="0">
                <a:latin typeface="Courier New" pitchFamily="49" charset="0"/>
              </a:rPr>
              <a:t>.");</a:t>
            </a:r>
            <a:endParaRPr lang="en-US" sz="2000" dirty="0" smtClean="0">
              <a:latin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</a:rPr>
              <a:t>if (grade == 'C')</a:t>
            </a:r>
          </a:p>
          <a:p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("You got a C.");</a:t>
            </a:r>
          </a:p>
          <a:p>
            <a:r>
              <a:rPr lang="en-US" sz="2000" dirty="0" smtClean="0">
                <a:latin typeface="Courier New" pitchFamily="49" charset="0"/>
              </a:rPr>
              <a:t>else</a:t>
            </a:r>
          </a:p>
          <a:p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("You got an F.");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6521</TotalTime>
  <Words>962</Words>
  <Application>Microsoft Office PowerPoint</Application>
  <PresentationFormat>On-screen Show (4:3)</PresentationFormat>
  <Paragraphs>322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Object Oriented Programming Lecture 5</vt:lpstr>
      <vt:lpstr>What are Control Structures?</vt:lpstr>
      <vt:lpstr>Program Flow</vt:lpstr>
      <vt:lpstr>Decision Statements</vt:lpstr>
      <vt:lpstr>If Statement</vt:lpstr>
      <vt:lpstr>If-Else Flow Diagram</vt:lpstr>
      <vt:lpstr>License </vt:lpstr>
      <vt:lpstr>Chained If-Else Statements</vt:lpstr>
      <vt:lpstr>Chained If-Else Statements</vt:lpstr>
      <vt:lpstr>MinOfThree.java</vt:lpstr>
      <vt:lpstr>Switch Statements</vt:lpstr>
      <vt:lpstr>Switch</vt:lpstr>
      <vt:lpstr>Switch Example</vt:lpstr>
      <vt:lpstr>Slide 14</vt:lpstr>
      <vt:lpstr>Switch Example</vt:lpstr>
      <vt:lpstr>Switch</vt:lpstr>
      <vt:lpstr>Switch</vt:lpstr>
      <vt:lpstr>Switch</vt:lpstr>
      <vt:lpstr>Switch</vt:lpstr>
      <vt:lpstr>Grade Report</vt:lpstr>
      <vt:lpstr>Grade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test</cp:lastModifiedBy>
  <cp:revision>80</cp:revision>
  <dcterms:created xsi:type="dcterms:W3CDTF">2013-12-27T17:24:34Z</dcterms:created>
  <dcterms:modified xsi:type="dcterms:W3CDTF">2018-02-28T17:26:39Z</dcterms:modified>
</cp:coreProperties>
</file>