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282" r:id="rId4"/>
    <p:sldId id="283" r:id="rId5"/>
    <p:sldId id="284" r:id="rId6"/>
    <p:sldId id="361" r:id="rId7"/>
    <p:sldId id="364" r:id="rId8"/>
    <p:sldId id="285" r:id="rId9"/>
    <p:sldId id="286" r:id="rId10"/>
    <p:sldId id="287" r:id="rId11"/>
    <p:sldId id="288" r:id="rId12"/>
    <p:sldId id="356" r:id="rId13"/>
    <p:sldId id="357" r:id="rId14"/>
    <p:sldId id="358" r:id="rId15"/>
    <p:sldId id="359" r:id="rId16"/>
    <p:sldId id="3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12" autoAdjust="0"/>
    <p:restoredTop sz="81541" autoAdjust="0"/>
  </p:normalViewPr>
  <p:slideViewPr>
    <p:cSldViewPr>
      <p:cViewPr>
        <p:scale>
          <a:sx n="66" d="100"/>
          <a:sy n="66" d="100"/>
        </p:scale>
        <p:origin x="-9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897C-5E4A-4F2F-AECF-CC21BF3C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6754F-D29D-4D74-A833-1A978364A5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mtClean="0"/>
              <a:t>Lecture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:</a:t>
            </a:r>
            <a:endParaRPr lang="en-US" sz="2800" dirty="0"/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for(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div = 0; div &lt; </a:t>
            </a:r>
            <a:r>
              <a:rPr lang="en-US" sz="2400" dirty="0" smtClean="0">
                <a:latin typeface="Courier New" pitchFamily="49" charset="0"/>
              </a:rPr>
              <a:t>10; </a:t>
            </a:r>
            <a:r>
              <a:rPr lang="en-US" sz="2400" dirty="0">
                <a:latin typeface="Courier New" pitchFamily="49" charset="0"/>
              </a:rPr>
              <a:t>div++){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if(div % 2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("even: " + div);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</a:t>
            </a: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("odd: " + div);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}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467600" y="3048000"/>
            <a:ext cx="1447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even: 0</a:t>
            </a:r>
          </a:p>
          <a:p>
            <a:r>
              <a:rPr lang="en-US" sz="2000" dirty="0" smtClean="0"/>
              <a:t>odd: 1</a:t>
            </a:r>
          </a:p>
          <a:p>
            <a:r>
              <a:rPr lang="en-US" sz="2000" dirty="0" smtClean="0"/>
              <a:t>even: 2</a:t>
            </a:r>
          </a:p>
          <a:p>
            <a:r>
              <a:rPr lang="en-US" sz="2000" dirty="0" smtClean="0"/>
              <a:t>odd: 3</a:t>
            </a:r>
          </a:p>
          <a:p>
            <a:r>
              <a:rPr lang="en-US" sz="2000" dirty="0" smtClean="0"/>
              <a:t>even: 4</a:t>
            </a:r>
          </a:p>
          <a:p>
            <a:r>
              <a:rPr lang="en-US" sz="2000" dirty="0" smtClean="0"/>
              <a:t>odd: 5</a:t>
            </a:r>
          </a:p>
          <a:p>
            <a:r>
              <a:rPr lang="en-US" sz="2000" dirty="0" smtClean="0"/>
              <a:t>even: 6</a:t>
            </a:r>
          </a:p>
          <a:p>
            <a:r>
              <a:rPr lang="en-US" sz="2000" dirty="0" smtClean="0"/>
              <a:t>odd: 7</a:t>
            </a:r>
          </a:p>
          <a:p>
            <a:r>
              <a:rPr lang="en-US" sz="2000" dirty="0" smtClean="0"/>
              <a:t>even: 8</a:t>
            </a:r>
          </a:p>
          <a:p>
            <a:r>
              <a:rPr lang="en-US" sz="2000" dirty="0" smtClean="0"/>
              <a:t>odd: 9</a:t>
            </a:r>
          </a:p>
          <a:p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 fontScale="77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there is more than one variable to set up or increment they are separated by a comma.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for(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=0, j=0;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*j &lt; </a:t>
            </a:r>
            <a:r>
              <a:rPr lang="en-US" sz="2400" dirty="0" smtClean="0">
                <a:latin typeface="Courier New" pitchFamily="49" charset="0"/>
              </a:rPr>
              <a:t>10;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++, j</a:t>
            </a:r>
            <a:r>
              <a:rPr lang="en-US" sz="2400" dirty="0" smtClean="0">
                <a:latin typeface="Courier New" pitchFamily="49" charset="0"/>
              </a:rPr>
              <a:t>+=3) </a:t>
            </a:r>
            <a:r>
              <a:rPr lang="en-US" sz="2400" dirty="0">
                <a:latin typeface="Courier New" pitchFamily="49" charset="0"/>
              </a:rPr>
              <a:t>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*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}</a:t>
            </a:r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sz="2800" dirty="0"/>
              <a:t>You do not have to fill all three control expressions but you must still have two semicolons.</a:t>
            </a:r>
          </a:p>
          <a:p>
            <a:endParaRPr lang="en-US" sz="2800" dirty="0"/>
          </a:p>
          <a:p>
            <a:pPr>
              <a:buNone/>
            </a:pPr>
            <a:r>
              <a:rPr lang="en-US" sz="2500" dirty="0">
                <a:latin typeface="Courier New" pitchFamily="49" charset="0"/>
              </a:rPr>
              <a:t>  </a:t>
            </a:r>
            <a:r>
              <a:rPr lang="en-US" sz="2500" dirty="0" err="1" smtClean="0">
                <a:latin typeface="Courier New" pitchFamily="49" charset="0"/>
              </a:rPr>
              <a:t>int</a:t>
            </a:r>
            <a:r>
              <a:rPr lang="en-US" sz="2500" dirty="0" smtClean="0">
                <a:latin typeface="Courier New" pitchFamily="49" charset="0"/>
              </a:rPr>
              <a:t> n = 0;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</a:rPr>
              <a:t>  for(; n &lt;= 100;) 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</a:rPr>
              <a:t>  {   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</a:rPr>
              <a:t>  </a:t>
            </a:r>
            <a:r>
              <a:rPr lang="en-US" sz="2500" dirty="0" err="1" smtClean="0">
                <a:latin typeface="Courier New" pitchFamily="49" charset="0"/>
              </a:rPr>
              <a:t>System.out.println</a:t>
            </a:r>
            <a:r>
              <a:rPr lang="en-US" sz="2500" dirty="0" smtClean="0">
                <a:latin typeface="Courier New" pitchFamily="49" charset="0"/>
              </a:rPr>
              <a:t>(n++);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</a:rPr>
              <a:t>  }</a:t>
            </a:r>
            <a:endParaRPr lang="en-US" sz="2500" dirty="0">
              <a:latin typeface="Courier New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=0;i&lt;10;i++)</a:t>
            </a:r>
          </a:p>
          <a:p>
            <a:pPr>
              <a:buNone/>
            </a:pPr>
            <a:r>
              <a:rPr lang="en-US" sz="2000" dirty="0" smtClean="0"/>
              <a:t>    {</a:t>
            </a:r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i</a:t>
            </a:r>
            <a:r>
              <a:rPr lang="en-US" sz="2000" dirty="0" smtClean="0"/>
              <a:t>==4)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break;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+"\t");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0	1	2	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continue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=0;i&lt;10;i++)</a:t>
            </a:r>
          </a:p>
          <a:p>
            <a:pPr>
              <a:buNone/>
            </a:pPr>
            <a:r>
              <a:rPr lang="en-US" sz="2000" dirty="0" smtClean="0"/>
              <a:t>    {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i</a:t>
            </a:r>
            <a:r>
              <a:rPr lang="en-US" sz="2000" dirty="0" smtClean="0"/>
              <a:t>==4)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continue;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+"\t");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dirty="0" smtClean="0"/>
              <a:t>0	1	2	3	5	6	7	8	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572000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Another </a:t>
            </a:r>
            <a:r>
              <a:rPr lang="en-US" sz="2800" dirty="0"/>
              <a:t>continue 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for(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1;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&lt;= 10;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       if(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% 3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        continue;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       sum +=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}</a:t>
            </a:r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sz="2800" dirty="0"/>
              <a:t>What is the value of </a:t>
            </a:r>
            <a:r>
              <a:rPr lang="en-US" sz="2800" dirty="0">
                <a:latin typeface="Courier New" pitchFamily="49" charset="0"/>
              </a:rPr>
              <a:t>sum</a:t>
            </a:r>
            <a:r>
              <a:rPr lang="en-US" sz="2800" dirty="0"/>
              <a:t>?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79588" y="5181600"/>
            <a:ext cx="5002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</a:rPr>
              <a:t>1 + 2 + 4 + 5 + 7 + 8 + 10 = 37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49530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sz="2800" dirty="0"/>
              <a:t> statement causes the program to jump to the next iteration of the loop.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for(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 = 5; m &lt; 10; m++)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if(m == 7)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    continue;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dirty="0" smtClean="0">
                <a:latin typeface="Courier New" pitchFamily="49" charset="0"/>
              </a:rPr>
              <a:t>prints out "5689"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counter=15;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do{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(counter);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counter ++;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}while(counter&lt;10);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Control Structures?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Control structures alter the flow of the program, the sequence of statements that are executed in a program.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2000" dirty="0"/>
              <a:t>They act as "direction signals" to control the path a program takes.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2000" dirty="0"/>
              <a:t>Two types of control structures in Java: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decision statements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3687762"/>
          </a:xfrm>
        </p:spPr>
        <p:txBody>
          <a:bodyPr/>
          <a:lstStyle/>
          <a:p>
            <a:pPr marL="609600" indent="-609600"/>
            <a:r>
              <a:rPr lang="en-US" sz="2800" dirty="0"/>
              <a:t>A </a:t>
            </a:r>
            <a:r>
              <a:rPr lang="en-US" sz="2800" b="1" dirty="0"/>
              <a:t>loop</a:t>
            </a:r>
            <a:r>
              <a:rPr lang="en-US" sz="2800" dirty="0"/>
              <a:t> allows you to execute a statement or block of statements repeatedly.</a:t>
            </a:r>
          </a:p>
          <a:p>
            <a:pPr marL="609600" indent="-609600">
              <a:buFontTx/>
              <a:buNone/>
            </a:pPr>
            <a:endParaRPr lang="en-US" sz="2800" dirty="0"/>
          </a:p>
          <a:p>
            <a:pPr marL="609600" indent="-609600"/>
            <a:r>
              <a:rPr lang="en-US" sz="2800" dirty="0"/>
              <a:t>Three types of loops in Java:</a:t>
            </a:r>
          </a:p>
          <a:p>
            <a:pPr marL="609600" indent="-609600">
              <a:buFontTx/>
              <a:buNone/>
            </a:pPr>
            <a:r>
              <a:rPr lang="en-US" sz="2400" dirty="0">
                <a:latin typeface="Courier New" pitchFamily="49" charset="0"/>
              </a:rPr>
              <a:t>     1. while</a:t>
            </a:r>
            <a:r>
              <a:rPr lang="en-US" sz="2400" dirty="0"/>
              <a:t> loops</a:t>
            </a:r>
          </a:p>
          <a:p>
            <a:pPr marL="609600" indent="-609600">
              <a:buFontTx/>
              <a:buNone/>
            </a:pPr>
            <a:r>
              <a:rPr lang="en-US" sz="2400" dirty="0">
                <a:latin typeface="Courier New" pitchFamily="49" charset="0"/>
              </a:rPr>
              <a:t>     2. for</a:t>
            </a:r>
            <a:r>
              <a:rPr lang="en-US" sz="2400" dirty="0"/>
              <a:t> loops</a:t>
            </a:r>
          </a:p>
          <a:p>
            <a:pPr marL="609600" indent="-609600">
              <a:buFontTx/>
              <a:buNone/>
            </a:pPr>
            <a:r>
              <a:rPr lang="en-US" sz="2400" dirty="0">
                <a:latin typeface="Courier New" pitchFamily="49" charset="0"/>
              </a:rPr>
              <a:t>     3. do-while</a:t>
            </a:r>
            <a:r>
              <a:rPr lang="en-US" sz="2400" dirty="0"/>
              <a:t> </a:t>
            </a:r>
            <a:r>
              <a:rPr lang="en-US" sz="2400" dirty="0" smtClean="0"/>
              <a:t>loops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906962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latin typeface="Courier New" pitchFamily="49" charset="0"/>
              </a:rPr>
              <a:t>		</a:t>
            </a:r>
            <a:r>
              <a:rPr lang="en-US" sz="2400">
                <a:latin typeface="Courier New" pitchFamily="49" charset="0"/>
              </a:rPr>
              <a:t>while (expression){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		statement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r>
              <a:rPr lang="en-US" sz="2400"/>
              <a:t>This while loop executes as long as the given logical expression between parentheses is </a:t>
            </a:r>
            <a:r>
              <a:rPr lang="en-US" sz="2400">
                <a:latin typeface="Courier New" pitchFamily="49" charset="0"/>
              </a:rPr>
              <a:t>true</a:t>
            </a:r>
            <a:r>
              <a:rPr lang="en-US" sz="2400"/>
              <a:t>. When expression is </a:t>
            </a:r>
            <a:r>
              <a:rPr lang="en-US" sz="2400">
                <a:latin typeface="Courier New" pitchFamily="49" charset="0"/>
              </a:rPr>
              <a:t>false</a:t>
            </a:r>
            <a:r>
              <a:rPr lang="en-US" sz="2400"/>
              <a:t>, execution continues with the statement following the loop block.</a:t>
            </a:r>
          </a:p>
          <a:p>
            <a:endParaRPr lang="en-US" sz="2400"/>
          </a:p>
          <a:p>
            <a:r>
              <a:rPr lang="en-US" sz="2400"/>
              <a:t>The expression is tested at the beginning of the loop, so if it is initially </a:t>
            </a:r>
            <a:r>
              <a:rPr lang="en-US" sz="2400">
                <a:latin typeface="Courier New" pitchFamily="49" charset="0"/>
              </a:rPr>
              <a:t>false</a:t>
            </a:r>
            <a:r>
              <a:rPr lang="en-US" sz="2400"/>
              <a:t>, the loop will not be executed at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For 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 = 0;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while 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&lt;= 10){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  sum +=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 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}</a:t>
            </a:r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sz="2800" dirty="0"/>
              <a:t>What is the value of </a:t>
            </a:r>
            <a:r>
              <a:rPr lang="en-US" sz="2800" dirty="0">
                <a:latin typeface="Courier New" pitchFamily="49" charset="0"/>
              </a:rPr>
              <a:t>sum</a:t>
            </a:r>
            <a:r>
              <a:rPr lang="en-US" sz="2800" dirty="0"/>
              <a:t>?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89038" y="5244405"/>
            <a:ext cx="59907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CC0000"/>
              </a:solidFill>
            </a:endParaRPr>
          </a:p>
          <a:p>
            <a:endParaRPr lang="en-US" sz="2800" dirty="0" smtClean="0">
              <a:solidFill>
                <a:srgbClr val="CC0000"/>
              </a:solidFill>
            </a:endParaRPr>
          </a:p>
          <a:p>
            <a:r>
              <a:rPr lang="en-US" sz="2800" dirty="0" smtClean="0">
                <a:solidFill>
                  <a:srgbClr val="CC0000"/>
                </a:solidFill>
              </a:rPr>
              <a:t>1 </a:t>
            </a:r>
            <a:r>
              <a:rPr lang="en-US" sz="2800" dirty="0">
                <a:solidFill>
                  <a:srgbClr val="CC0000"/>
                </a:solidFill>
              </a:rPr>
              <a:t>+ 2 + 3 + 4 + 5 + 6 + 7 + 8 + 9 + 10 = 55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loop example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5410200" cy="4525963"/>
          </a:xfrm>
        </p:spPr>
        <p:txBody>
          <a:bodyPr/>
          <a:lstStyle/>
          <a:p>
            <a:r>
              <a:rPr lang="en-US" dirty="0" smtClean="0"/>
              <a:t>Label the parts of the loop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700" dirty="0" smtClean="0">
                <a:latin typeface="Courier New" pitchFamily="49" charset="0"/>
              </a:rPr>
              <a:t> (x &lt; 10) 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	</a:t>
            </a:r>
            <a:r>
              <a:rPr lang="en-US" sz="1700" dirty="0" err="1" smtClean="0">
                <a:latin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</a:rPr>
              <a:t>(x + </a:t>
            </a:r>
            <a:r>
              <a:rPr lang="en-US" sz="1700" dirty="0" smtClean="0">
                <a:solidFill>
                  <a:srgbClr val="009900"/>
                </a:solidFill>
                <a:latin typeface="Courier New" pitchFamily="49" charset="0"/>
              </a:rPr>
              <a:t>“\t ”</a:t>
            </a:r>
            <a:r>
              <a:rPr lang="en-US" sz="1700" dirty="0" smtClean="0">
                <a:latin typeface="Courier New" pitchFamily="49" charset="0"/>
              </a:rPr>
              <a:t>+ y);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	y *= 2;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	x++;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latin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1981200"/>
            <a:ext cx="1981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1 	2</a:t>
            </a:r>
          </a:p>
          <a:p>
            <a:pPr>
              <a:buNone/>
            </a:pPr>
            <a:r>
              <a:rPr lang="en-US" dirty="0" smtClean="0"/>
              <a:t>2 	4</a:t>
            </a:r>
          </a:p>
          <a:p>
            <a:pPr>
              <a:buNone/>
            </a:pPr>
            <a:r>
              <a:rPr lang="en-US" dirty="0" smtClean="0"/>
              <a:t>3 	8</a:t>
            </a:r>
          </a:p>
          <a:p>
            <a:pPr>
              <a:buNone/>
            </a:pPr>
            <a:r>
              <a:rPr lang="en-US" dirty="0" smtClean="0"/>
              <a:t>4 	16</a:t>
            </a:r>
          </a:p>
          <a:p>
            <a:pPr>
              <a:buNone/>
            </a:pPr>
            <a:r>
              <a:rPr lang="en-US" dirty="0" smtClean="0"/>
              <a:t>5 	32</a:t>
            </a:r>
          </a:p>
          <a:p>
            <a:pPr>
              <a:buNone/>
            </a:pPr>
            <a:r>
              <a:rPr lang="en-US" dirty="0" smtClean="0"/>
              <a:t>6 	64</a:t>
            </a:r>
          </a:p>
          <a:p>
            <a:pPr>
              <a:buNone/>
            </a:pPr>
            <a:r>
              <a:rPr lang="en-US" dirty="0" smtClean="0"/>
              <a:t>7 	128</a:t>
            </a:r>
          </a:p>
          <a:p>
            <a:pPr>
              <a:buNone/>
            </a:pPr>
            <a:r>
              <a:rPr lang="en-US" dirty="0" smtClean="0"/>
              <a:t>8 	256</a:t>
            </a:r>
          </a:p>
          <a:p>
            <a:pPr>
              <a:buNone/>
            </a:pPr>
            <a:r>
              <a:rPr lang="en-US" dirty="0" smtClean="0"/>
              <a:t>9 	512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</a:t>
            </a:r>
            <a:r>
              <a:rPr lang="en-US" sz="1700" dirty="0" err="1" smtClean="0">
                <a:latin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</a:rPr>
              <a:t> = 0;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while (</a:t>
            </a:r>
            <a:r>
              <a:rPr lang="en-US" sz="1700" dirty="0" err="1" smtClean="0">
                <a:latin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</a:rPr>
              <a:t> &lt;= 10){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  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    </a:t>
            </a:r>
            <a:r>
              <a:rPr lang="en-US" sz="1700" dirty="0" err="1" smtClean="0">
                <a:latin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 </a:t>
            </a:r>
            <a:r>
              <a:rPr lang="en-US" sz="1700" dirty="0" err="1" smtClean="0">
                <a:latin typeface="Courier New" pitchFamily="49" charset="0"/>
              </a:rPr>
              <a:t>System.out.println</a:t>
            </a:r>
            <a:r>
              <a:rPr lang="en-US" sz="1700" dirty="0" smtClean="0">
                <a:latin typeface="Courier New" pitchFamily="49" charset="0"/>
              </a:rPr>
              <a:t>(</a:t>
            </a:r>
            <a:r>
              <a:rPr lang="en-US" sz="1700" dirty="0" err="1" smtClean="0">
                <a:latin typeface="Courier New" pitchFamily="49" charset="0"/>
              </a:rPr>
              <a:t>i</a:t>
            </a:r>
            <a:r>
              <a:rPr lang="en-US" sz="1700" dirty="0" smtClean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     </a:t>
            </a:r>
          </a:p>
          <a:p>
            <a:pPr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7924800" cy="38862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The control of the </a:t>
            </a:r>
            <a:r>
              <a:rPr lang="en-US" sz="2000">
                <a:latin typeface="Courier New" pitchFamily="49" charset="0"/>
              </a:rPr>
              <a:t>for</a:t>
            </a:r>
            <a:r>
              <a:rPr lang="en-US" sz="2000"/>
              <a:t> loop appear in parentheses and is made up of three parts: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2000"/>
          </a:p>
          <a:p>
            <a:pPr marL="795338" lvl="1" indent="-330200">
              <a:lnSpc>
                <a:spcPct val="80000"/>
              </a:lnSpc>
              <a:buFontTx/>
              <a:buAutoNum type="arabicPeriod"/>
            </a:pPr>
            <a:r>
              <a:rPr lang="en-US" sz="2000"/>
              <a:t>The first part, the</a:t>
            </a:r>
            <a:r>
              <a:rPr lang="en-US" sz="2000">
                <a:latin typeface="Courier New" pitchFamily="49" charset="0"/>
              </a:rPr>
              <a:t> init_expression,</a:t>
            </a:r>
            <a:r>
              <a:rPr lang="en-US" sz="2000"/>
              <a:t>sets the initial conditions  for the loop and is executed before the loop starts.</a:t>
            </a:r>
          </a:p>
          <a:p>
            <a:pPr marL="795338" lvl="1" indent="-330200">
              <a:lnSpc>
                <a:spcPct val="80000"/>
              </a:lnSpc>
              <a:buFontTx/>
              <a:buAutoNum type="arabicPeriod"/>
            </a:pPr>
            <a:endParaRPr lang="en-US" sz="2000">
              <a:latin typeface="Courier New" pitchFamily="49" charset="0"/>
            </a:endParaRPr>
          </a:p>
          <a:p>
            <a:pPr marL="795338" lvl="1" indent="-330200">
              <a:lnSpc>
                <a:spcPct val="80000"/>
              </a:lnSpc>
              <a:buFontTx/>
              <a:buAutoNum type="arabicPeriod"/>
            </a:pPr>
            <a:r>
              <a:rPr lang="en-US" sz="2000"/>
              <a:t>Loop executes so long as the </a:t>
            </a:r>
            <a:r>
              <a:rPr lang="en-US" sz="2000">
                <a:latin typeface="Courier New" pitchFamily="49" charset="0"/>
              </a:rPr>
              <a:t>loop_condition</a:t>
            </a:r>
            <a:r>
              <a:rPr lang="en-US" sz="2000"/>
              <a:t> is true and exits otherwise.</a:t>
            </a:r>
          </a:p>
          <a:p>
            <a:pPr marL="795338" lvl="1" indent="-330200">
              <a:lnSpc>
                <a:spcPct val="80000"/>
              </a:lnSpc>
              <a:buFontTx/>
              <a:buAutoNum type="arabicPeriod"/>
            </a:pPr>
            <a:endParaRPr lang="en-US" sz="2000"/>
          </a:p>
          <a:p>
            <a:pPr marL="795338" lvl="1" indent="-330200">
              <a:lnSpc>
                <a:spcPct val="80000"/>
              </a:lnSpc>
              <a:buFontTx/>
              <a:buAutoNum type="arabicPeriod"/>
            </a:pPr>
            <a:r>
              <a:rPr lang="en-US" sz="2000"/>
              <a:t>The third part of the control information, the </a:t>
            </a:r>
            <a:r>
              <a:rPr lang="en-US" sz="2000">
                <a:latin typeface="Courier New" pitchFamily="49" charset="0"/>
              </a:rPr>
              <a:t>increment_expr</a:t>
            </a:r>
            <a:r>
              <a:rPr lang="en-US" sz="2000"/>
              <a:t>, is usually used to increment the loop counter. This is executed at the end of each loop iteration.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1508125"/>
            <a:ext cx="7651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for (init_expr; loop_condition; increment_expr) {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    statement;</a:t>
            </a:r>
          </a:p>
          <a:p>
            <a:r>
              <a:rPr lang="en-US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72000"/>
          </a:xfrm>
        </p:spPr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 = 0;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for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1;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&lt;= 10;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    sum +=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}</a:t>
            </a:r>
          </a:p>
          <a:p>
            <a:endParaRPr lang="en-US" sz="2400" dirty="0">
              <a:latin typeface="Courier New" pitchFamily="49" charset="0"/>
            </a:endParaRPr>
          </a:p>
          <a:p>
            <a:endParaRPr lang="en-US" sz="2400" dirty="0">
              <a:latin typeface="Courier New" pitchFamily="49" charset="0"/>
            </a:endParaRPr>
          </a:p>
          <a:p>
            <a:r>
              <a:rPr lang="en-US" sz="2800" dirty="0"/>
              <a:t>What is the value of </a:t>
            </a:r>
            <a:r>
              <a:rPr lang="en-US" sz="2800" dirty="0">
                <a:latin typeface="Courier New" pitchFamily="49" charset="0"/>
              </a:rPr>
              <a:t>sum</a:t>
            </a:r>
            <a:r>
              <a:rPr lang="en-US" sz="2800" dirty="0"/>
              <a:t>?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112838" y="5181600"/>
            <a:ext cx="6811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</a:rPr>
              <a:t>1 + 2 + 3 + 4 + 5 + 6 + 7 + 8 + 9 + 10 = 55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5977</TotalTime>
  <Words>611</Words>
  <Application>Microsoft Office PowerPoint</Application>
  <PresentationFormat>On-screen Show (4:3)</PresentationFormat>
  <Paragraphs>196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 Oriented Programming Lecture 6</vt:lpstr>
      <vt:lpstr>What are Control Structures?</vt:lpstr>
      <vt:lpstr>Loops</vt:lpstr>
      <vt:lpstr>The while Loop </vt:lpstr>
      <vt:lpstr>The while Loop </vt:lpstr>
      <vt:lpstr>Another loop example</vt:lpstr>
      <vt:lpstr>Example</vt:lpstr>
      <vt:lpstr>The for Loop</vt:lpstr>
      <vt:lpstr>The for Loop</vt:lpstr>
      <vt:lpstr>The for Loop</vt:lpstr>
      <vt:lpstr>The for Loop</vt:lpstr>
      <vt:lpstr>Break</vt:lpstr>
      <vt:lpstr>The continue Statement</vt:lpstr>
      <vt:lpstr>The continue Statement</vt:lpstr>
      <vt:lpstr>The continue Statement</vt:lpstr>
      <vt:lpstr>Do-While Loop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76</cp:revision>
  <dcterms:created xsi:type="dcterms:W3CDTF">2013-12-27T17:24:34Z</dcterms:created>
  <dcterms:modified xsi:type="dcterms:W3CDTF">2018-03-01T18:20:39Z</dcterms:modified>
</cp:coreProperties>
</file>