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9" r:id="rId4"/>
    <p:sldId id="270" r:id="rId5"/>
    <p:sldId id="273" r:id="rId6"/>
    <p:sldId id="288" r:id="rId7"/>
    <p:sldId id="289" r:id="rId8"/>
    <p:sldId id="291" r:id="rId9"/>
    <p:sldId id="293" r:id="rId10"/>
    <p:sldId id="278" r:id="rId11"/>
    <p:sldId id="279" r:id="rId12"/>
    <p:sldId id="280" r:id="rId13"/>
    <p:sldId id="281" r:id="rId14"/>
    <p:sldId id="282" r:id="rId15"/>
    <p:sldId id="283" r:id="rId16"/>
    <p:sldId id="292" r:id="rId17"/>
    <p:sldId id="298" r:id="rId18"/>
    <p:sldId id="297" r:id="rId19"/>
    <p:sldId id="29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81541" autoAdjust="0"/>
  </p:normalViewPr>
  <p:slideViewPr>
    <p:cSldViewPr>
      <p:cViewPr varScale="1">
        <p:scale>
          <a:sx n="61" d="100"/>
          <a:sy n="61" d="100"/>
        </p:scale>
        <p:origin x="156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C5656-8C81-4DD6-AB1B-C2BF21D9BDF0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A9F2B-1CA2-439A-8D65-934FDA1043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7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0697-43AB-4F7F-A03B-DE808E619C64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A5E-7498-4D72-B425-AB1B9CB2212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C36D9-DA66-4BB1-868C-326E57DD5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Programming Using Alice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A555B-C44D-724C-AE4B-D036E3EB6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57547E2E-A33A-C848-9E7A-6DE5E9EA1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0697-43AB-4F7F-A03B-DE808E619C64}" type="datetimeFigureOut">
              <a:rPr lang="en-US" smtClean="0"/>
              <a:pPr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6A5E-7498-4D72-B425-AB1B9CB221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br>
              <a:rPr lang="en-US" dirty="0" smtClean="0"/>
            </a:br>
            <a:r>
              <a:rPr lang="en-US" dirty="0" smtClean="0"/>
              <a:t>Lecture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 = 7;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j = -9;</a:t>
            </a:r>
          </a:p>
          <a:p>
            <a:pPr>
              <a:buNone/>
            </a:pPr>
            <a:r>
              <a:rPr lang="en-US" sz="2800" dirty="0" err="1" smtClean="0"/>
              <a:t>System.out.println</a:t>
            </a:r>
            <a:r>
              <a:rPr lang="en-US" sz="2800" dirty="0" smtClean="0"/>
              <a:t>("Absolute of </a:t>
            </a:r>
            <a:r>
              <a:rPr lang="en-US" sz="2800" dirty="0" err="1" smtClean="0"/>
              <a:t>i</a:t>
            </a:r>
            <a:r>
              <a:rPr lang="en-US" sz="2800" dirty="0" smtClean="0"/>
              <a:t> is " + Math.abs(</a:t>
            </a:r>
            <a:r>
              <a:rPr lang="en-US" sz="2800" dirty="0" err="1" smtClean="0"/>
              <a:t>i</a:t>
            </a:r>
            <a:r>
              <a:rPr lang="en-US" sz="2800" dirty="0" smtClean="0"/>
              <a:t>));     </a:t>
            </a:r>
          </a:p>
          <a:p>
            <a:pPr>
              <a:buNone/>
            </a:pPr>
            <a:r>
              <a:rPr lang="en-US" sz="2800" dirty="0" err="1" smtClean="0"/>
              <a:t>System.out.println</a:t>
            </a:r>
            <a:r>
              <a:rPr lang="en-US" sz="2800" dirty="0" smtClean="0"/>
              <a:t>("Absolute of j is " + Math.abs(j));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Output:</a:t>
            </a:r>
          </a:p>
          <a:p>
            <a:pPr>
              <a:buNone/>
            </a:pPr>
            <a:r>
              <a:rPr lang="en-US" sz="2800" dirty="0" smtClean="0"/>
              <a:t>7</a:t>
            </a:r>
          </a:p>
          <a:p>
            <a:pPr>
              <a:buNone/>
            </a:pPr>
            <a:r>
              <a:rPr lang="en-US" sz="2800" dirty="0" smtClean="0"/>
              <a:t>9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double x = 72.3;</a:t>
            </a:r>
          </a:p>
          <a:p>
            <a:pPr>
              <a:buNone/>
            </a:pPr>
            <a:r>
              <a:rPr lang="en-US" sz="2400" dirty="0" smtClean="0"/>
              <a:t>double y = 0.34;</a:t>
            </a:r>
          </a:p>
          <a:p>
            <a:pPr>
              <a:buNone/>
            </a:pPr>
            <a:r>
              <a:rPr lang="en-US" sz="2400" dirty="0" smtClean="0"/>
              <a:t>double z = 0.50;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(x + " is approximately " + </a:t>
            </a:r>
            <a:r>
              <a:rPr lang="en-US" sz="2400" dirty="0" err="1" smtClean="0"/>
              <a:t>Math.round</a:t>
            </a:r>
            <a:r>
              <a:rPr lang="en-US" sz="2400" dirty="0" smtClean="0"/>
              <a:t>(x));     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(y + " is approximately " + </a:t>
            </a:r>
            <a:r>
              <a:rPr lang="en-US" sz="2400" dirty="0" err="1" smtClean="0"/>
              <a:t>Math.round</a:t>
            </a:r>
            <a:r>
              <a:rPr lang="en-US" sz="2400" dirty="0" smtClean="0"/>
              <a:t>(y));</a:t>
            </a:r>
          </a:p>
          <a:p>
            <a:pPr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(z + " is approximately " + </a:t>
            </a:r>
            <a:r>
              <a:rPr lang="en-US" sz="2400" dirty="0" err="1" smtClean="0"/>
              <a:t>Math.round</a:t>
            </a:r>
            <a:r>
              <a:rPr lang="en-US" sz="2400" dirty="0" smtClean="0"/>
              <a:t>(z));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Output:</a:t>
            </a:r>
          </a:p>
          <a:p>
            <a:pPr>
              <a:buNone/>
            </a:pPr>
            <a:r>
              <a:rPr lang="en-US" sz="2400" dirty="0" smtClean="0"/>
              <a:t>72.3 is approximately 72</a:t>
            </a:r>
          </a:p>
          <a:p>
            <a:pPr>
              <a:buNone/>
            </a:pPr>
            <a:r>
              <a:rPr lang="en-US" sz="2400" dirty="0" smtClean="0"/>
              <a:t>0.34 is approximately 0</a:t>
            </a:r>
          </a:p>
          <a:p>
            <a:pPr>
              <a:buNone/>
            </a:pPr>
            <a:r>
              <a:rPr lang="en-US" sz="2400" dirty="0" smtClean="0"/>
              <a:t>0.5 is approximately 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double x = 72.3;</a:t>
            </a:r>
          </a:p>
          <a:p>
            <a:pPr>
              <a:buNone/>
            </a:pPr>
            <a:r>
              <a:rPr lang="en-US" sz="2000" dirty="0" smtClean="0"/>
              <a:t> double y = 0.34;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("The ceiling of " + x + " is " + </a:t>
            </a:r>
            <a:r>
              <a:rPr lang="en-US" sz="2000" dirty="0" err="1" smtClean="0"/>
              <a:t>Math.ceil</a:t>
            </a:r>
            <a:r>
              <a:rPr lang="en-US" sz="2000" dirty="0" smtClean="0"/>
              <a:t>(x));    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("The ceiling of " + y + " is " + </a:t>
            </a:r>
            <a:r>
              <a:rPr lang="en-US" sz="2000" dirty="0" err="1" smtClean="0"/>
              <a:t>Math.ceil</a:t>
            </a:r>
            <a:r>
              <a:rPr lang="en-US" sz="2000" dirty="0" smtClean="0"/>
              <a:t>(y));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Output:</a:t>
            </a:r>
          </a:p>
          <a:p>
            <a:pPr>
              <a:buNone/>
            </a:pPr>
            <a:r>
              <a:rPr lang="en-US" sz="2000" dirty="0" smtClean="0"/>
              <a:t>The ceiling of 72.3 is 73.0</a:t>
            </a:r>
          </a:p>
          <a:p>
            <a:pPr>
              <a:buNone/>
            </a:pPr>
            <a:r>
              <a:rPr lang="en-US" sz="2000" dirty="0" smtClean="0"/>
              <a:t>The ceiling of 0.34 is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double x = 72.3;</a:t>
            </a:r>
          </a:p>
          <a:p>
            <a:pPr>
              <a:buNone/>
            </a:pPr>
            <a:r>
              <a:rPr lang="en-US" sz="2000" dirty="0" smtClean="0"/>
              <a:t> double y = 0.34;</a:t>
            </a:r>
          </a:p>
          <a:p>
            <a:pPr>
              <a:buNone/>
            </a:pPr>
            <a:r>
              <a:rPr lang="en-US" sz="2000" dirty="0" err="1" smtClean="0"/>
              <a:t>System.out.println</a:t>
            </a:r>
            <a:r>
              <a:rPr lang="en-US" sz="2000" dirty="0" smtClean="0"/>
              <a:t>("The floor of " + x + " is " + </a:t>
            </a:r>
            <a:r>
              <a:rPr lang="en-US" sz="2000" dirty="0" err="1" smtClean="0"/>
              <a:t>Math.floor</a:t>
            </a:r>
            <a:r>
              <a:rPr lang="en-US" sz="2000" dirty="0" smtClean="0"/>
              <a:t>(x));   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("The floor of " + y + " is " + </a:t>
            </a:r>
            <a:r>
              <a:rPr lang="en-US" sz="2000" dirty="0" err="1" smtClean="0"/>
              <a:t>Math.floor</a:t>
            </a:r>
            <a:r>
              <a:rPr lang="en-US" sz="2000" dirty="0" smtClean="0"/>
              <a:t>(y));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Output:</a:t>
            </a:r>
          </a:p>
          <a:p>
            <a:pPr>
              <a:buNone/>
            </a:pPr>
            <a:r>
              <a:rPr lang="en-US" sz="2000" dirty="0" smtClean="0"/>
              <a:t>The floor of 72.3 is 72.0</a:t>
            </a:r>
          </a:p>
          <a:p>
            <a:pPr>
              <a:buNone/>
            </a:pPr>
            <a:r>
              <a:rPr lang="en-US" sz="2000" dirty="0" smtClean="0"/>
              <a:t>The floor of 0.34 is 0.0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Create 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100" dirty="0" smtClean="0"/>
              <a:t>class </a:t>
            </a:r>
            <a:r>
              <a:rPr lang="en-US" sz="2100" b="1" dirty="0" smtClean="0">
                <a:solidFill>
                  <a:srgbClr val="00B0F0"/>
                </a:solidFill>
              </a:rPr>
              <a:t>Calculate</a:t>
            </a:r>
            <a:r>
              <a:rPr lang="en-US" sz="2100" dirty="0" smtClean="0"/>
              <a:t>{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public </a:t>
            </a:r>
            <a:r>
              <a:rPr lang="en-US" sz="2100" b="1" dirty="0" smtClean="0">
                <a:solidFill>
                  <a:srgbClr val="00B0F0"/>
                </a:solidFill>
              </a:rPr>
              <a:t>static</a:t>
            </a:r>
            <a:r>
              <a:rPr lang="en-US" sz="2100" dirty="0" smtClean="0">
                <a:solidFill>
                  <a:srgbClr val="00B0F0"/>
                </a:solidFill>
              </a:rPr>
              <a:t> </a:t>
            </a:r>
            <a:r>
              <a:rPr lang="en-US" sz="2100" dirty="0" err="1" smtClean="0"/>
              <a:t>int</a:t>
            </a:r>
            <a:r>
              <a:rPr lang="en-US" sz="2100" dirty="0" smtClean="0"/>
              <a:t> </a:t>
            </a:r>
            <a:r>
              <a:rPr lang="en-US" sz="2100" b="1" dirty="0" smtClean="0">
                <a:solidFill>
                  <a:srgbClr val="00B0F0"/>
                </a:solidFill>
              </a:rPr>
              <a:t>cube</a:t>
            </a:r>
            <a:r>
              <a:rPr lang="en-US" sz="2100" dirty="0" smtClean="0">
                <a:solidFill>
                  <a:srgbClr val="00B0F0"/>
                </a:solidFill>
              </a:rPr>
              <a:t> </a:t>
            </a:r>
            <a:r>
              <a:rPr lang="en-US" sz="2100" dirty="0" smtClean="0"/>
              <a:t>(</a:t>
            </a:r>
            <a:r>
              <a:rPr lang="en-US" sz="2100" dirty="0" err="1" smtClean="0"/>
              <a:t>int</a:t>
            </a:r>
            <a:r>
              <a:rPr lang="en-US" sz="2100" dirty="0" smtClean="0"/>
              <a:t> z){</a:t>
            </a:r>
          </a:p>
          <a:p>
            <a:pPr>
              <a:buNone/>
            </a:pPr>
            <a:r>
              <a:rPr lang="en-US" sz="2100" dirty="0"/>
              <a:t>	</a:t>
            </a:r>
            <a:r>
              <a:rPr lang="en-US" sz="2100" dirty="0" smtClean="0"/>
              <a:t>return </a:t>
            </a:r>
            <a:r>
              <a:rPr lang="en-US" sz="2100" dirty="0" smtClean="0"/>
              <a:t>z*z*z;</a:t>
            </a:r>
          </a:p>
          <a:p>
            <a:pPr>
              <a:buNone/>
            </a:pPr>
            <a:r>
              <a:rPr lang="en-US" sz="2100" dirty="0" smtClean="0"/>
              <a:t>}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}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public class </a:t>
            </a:r>
            <a:r>
              <a:rPr lang="en-US" sz="2100" b="1" dirty="0" smtClean="0">
                <a:solidFill>
                  <a:srgbClr val="00B0F0"/>
                </a:solidFill>
              </a:rPr>
              <a:t>demo</a:t>
            </a:r>
            <a:r>
              <a:rPr lang="en-US" sz="2100" dirty="0" smtClean="0">
                <a:solidFill>
                  <a:srgbClr val="00B0F0"/>
                </a:solidFill>
              </a:rPr>
              <a:t> </a:t>
            </a:r>
            <a:r>
              <a:rPr lang="en-US" sz="2100" dirty="0" smtClean="0"/>
              <a:t>{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public static void </a:t>
            </a:r>
            <a:r>
              <a:rPr lang="en-US" sz="2100" b="1" dirty="0" smtClean="0">
                <a:solidFill>
                  <a:srgbClr val="00B0F0"/>
                </a:solidFill>
              </a:rPr>
              <a:t>main</a:t>
            </a:r>
            <a:r>
              <a:rPr lang="en-US" sz="2100" dirty="0" smtClean="0">
                <a:solidFill>
                  <a:srgbClr val="00B0F0"/>
                </a:solidFill>
              </a:rPr>
              <a:t> </a:t>
            </a:r>
            <a:r>
              <a:rPr lang="en-US" sz="2100" dirty="0" smtClean="0"/>
              <a:t>(</a:t>
            </a:r>
            <a:r>
              <a:rPr lang="en-US" sz="2100" dirty="0" smtClean="0"/>
              <a:t>String[] </a:t>
            </a:r>
            <a:r>
              <a:rPr lang="en-US" sz="2100" dirty="0" err="1" smtClean="0"/>
              <a:t>args</a:t>
            </a:r>
            <a:r>
              <a:rPr lang="en-US" sz="2100" dirty="0" smtClean="0"/>
              <a:t>) {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	</a:t>
            </a:r>
            <a:r>
              <a:rPr lang="en-US" sz="2100" dirty="0" err="1" smtClean="0"/>
              <a:t>System.out.println</a:t>
            </a:r>
            <a:r>
              <a:rPr lang="en-US" sz="2100" dirty="0" smtClean="0"/>
              <a:t>( </a:t>
            </a:r>
            <a:r>
              <a:rPr lang="en-US" sz="2100" dirty="0" err="1" smtClean="0"/>
              <a:t>Calculate.cube</a:t>
            </a:r>
            <a:r>
              <a:rPr lang="en-US" sz="2100" dirty="0" smtClean="0"/>
              <a:t>(3) ); </a:t>
            </a:r>
            <a:endParaRPr lang="en-US" sz="2100" dirty="0" smtClean="0"/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}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21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class </a:t>
            </a:r>
            <a:r>
              <a:rPr lang="en-US" sz="1800" b="1" dirty="0" smtClean="0">
                <a:solidFill>
                  <a:srgbClr val="00B0F0"/>
                </a:solidFill>
              </a:rPr>
              <a:t>Student</a:t>
            </a:r>
            <a:r>
              <a:rPr lang="en-US" sz="1800" dirty="0" smtClean="0">
                <a:solidFill>
                  <a:srgbClr val="00B0F0"/>
                </a:solidFill>
              </a:rPr>
              <a:t> </a:t>
            </a: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	public static </a:t>
            </a:r>
            <a:r>
              <a:rPr lang="en-US" sz="1800" dirty="0" err="1" smtClean="0"/>
              <a:t>int</a:t>
            </a:r>
            <a:r>
              <a:rPr lang="en-US" sz="1800" dirty="0" smtClean="0"/>
              <a:t> id=1;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public static void </a:t>
            </a:r>
            <a:r>
              <a:rPr lang="en-US" sz="1800" b="1" dirty="0" smtClean="0">
                <a:solidFill>
                  <a:srgbClr val="00B0F0"/>
                </a:solidFill>
              </a:rPr>
              <a:t>hello</a:t>
            </a:r>
            <a:r>
              <a:rPr lang="en-US" sz="1800" dirty="0" smtClean="0">
                <a:solidFill>
                  <a:srgbClr val="00B0F0"/>
                </a:solidFill>
              </a:rPr>
              <a:t> </a:t>
            </a:r>
            <a:r>
              <a:rPr lang="en-US" sz="1800" dirty="0" smtClean="0"/>
              <a:t>(){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("</a:t>
            </a:r>
            <a:r>
              <a:rPr lang="en-US" sz="1800" dirty="0" err="1" smtClean="0"/>
              <a:t>Helloworld</a:t>
            </a:r>
            <a:r>
              <a:rPr lang="en-US" sz="1800" dirty="0" smtClean="0"/>
              <a:t>");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public class </a:t>
            </a:r>
            <a:r>
              <a:rPr lang="en-US" sz="1800" b="1" dirty="0" err="1" smtClean="0">
                <a:solidFill>
                  <a:srgbClr val="00B0F0"/>
                </a:solidFill>
              </a:rPr>
              <a:t>StudentDemo</a:t>
            </a:r>
            <a:r>
              <a:rPr lang="en-US" sz="1800" dirty="0" smtClean="0">
                <a:solidFill>
                  <a:srgbClr val="00B0F0"/>
                </a:solidFill>
              </a:rPr>
              <a:t> </a:t>
            </a: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public static void </a:t>
            </a:r>
            <a:r>
              <a:rPr lang="en-US" sz="1800" b="1" dirty="0" smtClean="0">
                <a:solidFill>
                  <a:srgbClr val="00B0F0"/>
                </a:solidFill>
              </a:rPr>
              <a:t>main</a:t>
            </a:r>
            <a:r>
              <a:rPr lang="en-US" sz="1800" dirty="0" smtClean="0">
                <a:solidFill>
                  <a:srgbClr val="00B0F0"/>
                </a:solidFill>
              </a:rPr>
              <a:t> </a:t>
            </a:r>
            <a:r>
              <a:rPr lang="en-US" sz="1800" dirty="0" smtClean="0"/>
              <a:t>(</a:t>
            </a:r>
            <a:r>
              <a:rPr lang="en-US" sz="1800" dirty="0" smtClean="0"/>
              <a:t>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(Student.id);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Student.hello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class </a:t>
            </a:r>
            <a:r>
              <a:rPr lang="en-US" sz="1800" dirty="0" err="1" smtClean="0"/>
              <a:t>StudentDemo</a:t>
            </a:r>
            <a:r>
              <a:rPr lang="en-US" sz="1800" dirty="0" smtClean="0"/>
              <a:t> {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static{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</a:rPr>
              <a:t>System.out.println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("Loading drivers...");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public static void main(String[]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("Loading Application....");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2000" dirty="0" smtClean="0"/>
              <a:t>Loading drivers...</a:t>
            </a:r>
          </a:p>
          <a:p>
            <a:r>
              <a:rPr lang="en-US" sz="2000" dirty="0" smtClean="0"/>
              <a:t>Loading Application....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class </a:t>
            </a:r>
            <a:r>
              <a:rPr lang="en-US" sz="1800" b="1" dirty="0" err="1" smtClean="0">
                <a:solidFill>
                  <a:srgbClr val="00B0F0"/>
                </a:solidFill>
              </a:rPr>
              <a:t>StudentDemo</a:t>
            </a:r>
            <a:r>
              <a:rPr lang="en-US" sz="1800" b="1" dirty="0" smtClean="0">
                <a:solidFill>
                  <a:srgbClr val="00B0F0"/>
                </a:solidFill>
              </a:rPr>
              <a:t> </a:t>
            </a:r>
            <a:r>
              <a:rPr lang="en-US" sz="1800" b="1" dirty="0" smtClean="0"/>
              <a:t>{</a:t>
            </a:r>
          </a:p>
          <a:p>
            <a:pPr>
              <a:buNone/>
            </a:pPr>
            <a:r>
              <a:rPr lang="en-US" sz="1800" b="1" dirty="0" smtClean="0"/>
              <a:t>	static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=5;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var2 =10;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static void </a:t>
            </a:r>
            <a:r>
              <a:rPr lang="en-US" sz="1800" dirty="0" smtClean="0">
                <a:solidFill>
                  <a:srgbClr val="00B0F0"/>
                </a:solidFill>
              </a:rPr>
              <a:t>show</a:t>
            </a:r>
            <a:r>
              <a:rPr lang="en-US" sz="1800" b="1" dirty="0" smtClean="0">
                <a:solidFill>
                  <a:srgbClr val="00B0F0"/>
                </a:solidFill>
              </a:rPr>
              <a:t> </a:t>
            </a:r>
            <a:r>
              <a:rPr lang="en-US" sz="1800" b="1" dirty="0" smtClean="0"/>
              <a:t>(){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);  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(var2); 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void </a:t>
            </a:r>
            <a:r>
              <a:rPr lang="en-US" sz="1800" b="1" dirty="0" smtClean="0">
                <a:solidFill>
                  <a:srgbClr val="00B0F0"/>
                </a:solidFill>
              </a:rPr>
              <a:t>show1</a:t>
            </a:r>
            <a:r>
              <a:rPr lang="en-US" sz="1800" b="1" dirty="0" smtClean="0"/>
              <a:t> (){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(var2);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);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public static void </a:t>
            </a:r>
            <a:r>
              <a:rPr lang="en-US" sz="1800" b="1" dirty="0" smtClean="0">
                <a:solidFill>
                  <a:srgbClr val="00B0F0"/>
                </a:solidFill>
              </a:rPr>
              <a:t>main</a:t>
            </a:r>
            <a:r>
              <a:rPr lang="en-US" sz="1800" b="1" dirty="0" smtClean="0"/>
              <a:t> (</a:t>
            </a:r>
            <a:r>
              <a:rPr lang="en-US" sz="1800" b="1" dirty="0" smtClean="0"/>
              <a:t>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 {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StudentDemo.show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StudentDemo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=new </a:t>
            </a:r>
            <a:r>
              <a:rPr lang="en-US" sz="1800" b="1" dirty="0" err="1" smtClean="0"/>
              <a:t>StudentDemo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	obj.show1();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r>
              <a:rPr lang="en-US" sz="1800" b="1" dirty="0" smtClean="0"/>
              <a:t>} //end of class </a:t>
            </a:r>
            <a:r>
              <a:rPr lang="en-US" sz="1800" b="1" dirty="0" err="1" smtClean="0"/>
              <a:t>StudentDemo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class </a:t>
            </a:r>
            <a:r>
              <a:rPr lang="en-US" sz="1800" b="1" dirty="0" err="1" smtClean="0">
                <a:solidFill>
                  <a:srgbClr val="00B0F0"/>
                </a:solidFill>
              </a:rPr>
              <a:t>StudentDemo</a:t>
            </a:r>
            <a:r>
              <a:rPr lang="en-US" sz="1800" b="1" dirty="0" smtClean="0">
                <a:solidFill>
                  <a:srgbClr val="00B0F0"/>
                </a:solidFill>
              </a:rPr>
              <a:t> </a:t>
            </a:r>
            <a:r>
              <a:rPr lang="en-US" sz="1800" b="1" dirty="0" smtClean="0"/>
              <a:t>{</a:t>
            </a:r>
          </a:p>
          <a:p>
            <a:pPr>
              <a:buNone/>
            </a:pPr>
            <a:r>
              <a:rPr lang="en-US" sz="1800" b="1" dirty="0" smtClean="0"/>
              <a:t>	static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=5; // 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is static variable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var2 =</a:t>
            </a:r>
            <a:r>
              <a:rPr lang="en-US" sz="1800" b="1" dirty="0" smtClean="0"/>
              <a:t>10;      //</a:t>
            </a:r>
            <a:r>
              <a:rPr lang="en-US" sz="1800" b="1" dirty="0" smtClean="0"/>
              <a:t>var2 is instance variable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static void </a:t>
            </a:r>
            <a:r>
              <a:rPr lang="en-US" sz="1800" b="1" dirty="0" smtClean="0">
                <a:solidFill>
                  <a:srgbClr val="00B0F0"/>
                </a:solidFill>
              </a:rPr>
              <a:t>show</a:t>
            </a:r>
            <a:r>
              <a:rPr lang="en-US" sz="1800" b="1" dirty="0" smtClean="0"/>
              <a:t> (){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);  //accessing static variable in static method .ok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1800" b="1" dirty="0" smtClean="0">
                <a:solidFill>
                  <a:srgbClr val="FF0000"/>
                </a:solidFill>
              </a:rPr>
              <a:t>(var2); //trying to access instance variable in static  method will show you error.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void </a:t>
            </a:r>
            <a:r>
              <a:rPr lang="en-US" sz="1800" b="1" dirty="0" smtClean="0">
                <a:solidFill>
                  <a:srgbClr val="00B0F0"/>
                </a:solidFill>
              </a:rPr>
              <a:t>show1</a:t>
            </a:r>
            <a:r>
              <a:rPr lang="en-US" sz="1800" b="1" dirty="0" smtClean="0"/>
              <a:t> (){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(var2);//accessing instance variable in instance </a:t>
            </a:r>
            <a:r>
              <a:rPr lang="en-US" sz="1800" b="1" dirty="0" err="1" smtClean="0"/>
              <a:t>method.ok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);//accessing static variable in instance </a:t>
            </a:r>
            <a:r>
              <a:rPr lang="en-US" sz="1800" b="1" dirty="0" err="1" smtClean="0"/>
              <a:t>method.ok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r>
              <a:rPr lang="en-US" sz="1800" b="1" dirty="0" smtClean="0"/>
              <a:t>public </a:t>
            </a:r>
            <a:r>
              <a:rPr lang="en-US" sz="1800" b="1" dirty="0" smtClean="0"/>
              <a:t>static void </a:t>
            </a:r>
            <a:r>
              <a:rPr lang="en-US" sz="1800" b="1" dirty="0" smtClean="0">
                <a:solidFill>
                  <a:srgbClr val="00B0F0"/>
                </a:solidFill>
              </a:rPr>
              <a:t>main</a:t>
            </a:r>
            <a:r>
              <a:rPr lang="en-US" sz="1800" b="1" dirty="0" smtClean="0"/>
              <a:t> (</a:t>
            </a:r>
            <a:r>
              <a:rPr lang="en-US" sz="1800" b="1" dirty="0" smtClean="0"/>
              <a:t>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 {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StudentDemo.show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StudentDemo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=new </a:t>
            </a:r>
            <a:r>
              <a:rPr lang="en-US" sz="1800" b="1" dirty="0" err="1" smtClean="0"/>
              <a:t>StudentDemo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	obj.show1();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r>
              <a:rPr lang="en-US" sz="1800" b="1" dirty="0" smtClean="0"/>
              <a:t>} //end of class </a:t>
            </a:r>
            <a:r>
              <a:rPr lang="en-US" sz="1800" b="1" dirty="0" err="1" smtClean="0"/>
              <a:t>StudentDemo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4582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class </a:t>
            </a:r>
            <a:r>
              <a:rPr lang="en-US" sz="1800" b="1" dirty="0" err="1" smtClean="0">
                <a:solidFill>
                  <a:srgbClr val="00B0F0"/>
                </a:solidFill>
              </a:rPr>
              <a:t>StudentDemo</a:t>
            </a:r>
            <a:r>
              <a:rPr lang="en-US" sz="1800" b="1" dirty="0" smtClean="0">
                <a:solidFill>
                  <a:srgbClr val="00B0F0"/>
                </a:solidFill>
              </a:rPr>
              <a:t> </a:t>
            </a:r>
            <a:r>
              <a:rPr lang="en-US" sz="1800" b="1" dirty="0" smtClean="0"/>
              <a:t>{</a:t>
            </a:r>
          </a:p>
          <a:p>
            <a:pPr>
              <a:buNone/>
            </a:pPr>
            <a:r>
              <a:rPr lang="en-US" sz="1800" b="1" dirty="0" smtClean="0"/>
              <a:t>	static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=5; // 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 is static variable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var2 =10;//var2 is instance variable</a:t>
            </a:r>
          </a:p>
          <a:p>
            <a:pPr>
              <a:buNone/>
            </a:pPr>
            <a:r>
              <a:rPr lang="en-US" sz="1800" b="1" dirty="0" smtClean="0"/>
              <a:t>static void </a:t>
            </a:r>
            <a:r>
              <a:rPr lang="en-US" sz="1800" b="1" dirty="0" smtClean="0">
                <a:solidFill>
                  <a:srgbClr val="00B0F0"/>
                </a:solidFill>
              </a:rPr>
              <a:t>show</a:t>
            </a:r>
            <a:r>
              <a:rPr lang="en-US" sz="1800" b="1" dirty="0" smtClean="0"/>
              <a:t> (){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);  //accessing static variable in static method .ok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800" b="1" dirty="0" smtClean="0">
                <a:solidFill>
                  <a:srgbClr val="92D050"/>
                </a:solidFill>
              </a:rPr>
              <a:t>//</a:t>
            </a:r>
            <a:r>
              <a:rPr lang="en-US" sz="1800" b="1" dirty="0" err="1" smtClean="0">
                <a:solidFill>
                  <a:srgbClr val="92D050"/>
                </a:solidFill>
              </a:rPr>
              <a:t>System.out.println</a:t>
            </a:r>
            <a:r>
              <a:rPr lang="en-US" sz="1800" b="1" dirty="0" smtClean="0">
                <a:solidFill>
                  <a:srgbClr val="92D050"/>
                </a:solidFill>
              </a:rPr>
              <a:t>(var2); </a:t>
            </a:r>
            <a:r>
              <a:rPr lang="en-US" sz="1800" b="1" dirty="0" smtClean="0">
                <a:solidFill>
                  <a:srgbClr val="92D050"/>
                </a:solidFill>
              </a:rPr>
              <a:t>access </a:t>
            </a:r>
            <a:r>
              <a:rPr lang="en-US" sz="1800" b="1" dirty="0" smtClean="0">
                <a:solidFill>
                  <a:srgbClr val="92D050"/>
                </a:solidFill>
              </a:rPr>
              <a:t>instance variable in static  method </a:t>
            </a:r>
            <a:r>
              <a:rPr lang="en-US" sz="1800" b="1" dirty="0" smtClean="0">
                <a:solidFill>
                  <a:srgbClr val="92D050"/>
                </a:solidFill>
              </a:rPr>
              <a:t>is error</a:t>
            </a:r>
            <a:r>
              <a:rPr lang="en-US" sz="1800" b="1" dirty="0" smtClean="0">
                <a:solidFill>
                  <a:srgbClr val="92D050"/>
                </a:solidFill>
              </a:rPr>
              <a:t>.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r>
              <a:rPr lang="en-US" sz="1800" b="1" dirty="0" smtClean="0"/>
              <a:t>void </a:t>
            </a:r>
            <a:r>
              <a:rPr lang="en-US" sz="1800" b="1" dirty="0" smtClean="0">
                <a:solidFill>
                  <a:srgbClr val="00B0F0"/>
                </a:solidFill>
              </a:rPr>
              <a:t>show1</a:t>
            </a:r>
            <a:r>
              <a:rPr lang="en-US" sz="1800" b="1" dirty="0" smtClean="0"/>
              <a:t> (){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(var2</a:t>
            </a:r>
            <a:r>
              <a:rPr lang="en-US" sz="1800" b="1" dirty="0" smtClean="0"/>
              <a:t>); //</a:t>
            </a:r>
            <a:r>
              <a:rPr lang="en-US" sz="1800" b="1" dirty="0" smtClean="0"/>
              <a:t>accessing instance variable in instance </a:t>
            </a:r>
            <a:r>
              <a:rPr lang="en-US" sz="1800" b="1" dirty="0" err="1" smtClean="0"/>
              <a:t>method.ok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System.out.println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var</a:t>
            </a:r>
            <a:r>
              <a:rPr lang="en-US" sz="1800" b="1" dirty="0" smtClean="0"/>
              <a:t>);  //</a:t>
            </a:r>
            <a:r>
              <a:rPr lang="en-US" sz="1800" b="1" dirty="0" smtClean="0"/>
              <a:t>accessing static variable in instance </a:t>
            </a:r>
            <a:r>
              <a:rPr lang="en-US" sz="1800" b="1" dirty="0" err="1" smtClean="0"/>
              <a:t>method.ok</a:t>
            </a: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r>
              <a:rPr lang="en-US" sz="1800" b="1" dirty="0" smtClean="0"/>
              <a:t>public static void </a:t>
            </a:r>
            <a:r>
              <a:rPr lang="en-US" sz="1800" b="1" dirty="0" smtClean="0">
                <a:solidFill>
                  <a:srgbClr val="00B0F0"/>
                </a:solidFill>
              </a:rPr>
              <a:t>main</a:t>
            </a:r>
            <a:r>
              <a:rPr lang="en-US" sz="1800" b="1" dirty="0" smtClean="0"/>
              <a:t> (</a:t>
            </a:r>
            <a:r>
              <a:rPr lang="en-US" sz="1800" b="1" dirty="0" smtClean="0"/>
              <a:t>String[] </a:t>
            </a:r>
            <a:r>
              <a:rPr lang="en-US" sz="1800" b="1" dirty="0" err="1" smtClean="0"/>
              <a:t>args</a:t>
            </a:r>
            <a:r>
              <a:rPr lang="en-US" sz="1800" b="1" dirty="0" smtClean="0"/>
              <a:t>) {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StudentDemo.show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	</a:t>
            </a:r>
            <a:r>
              <a:rPr lang="en-US" sz="1800" b="1" dirty="0" err="1" smtClean="0"/>
              <a:t>StudentDemo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obj</a:t>
            </a:r>
            <a:r>
              <a:rPr lang="en-US" sz="1800" b="1" dirty="0" smtClean="0"/>
              <a:t>=new </a:t>
            </a:r>
            <a:r>
              <a:rPr lang="en-US" sz="1800" b="1" dirty="0" err="1" smtClean="0"/>
              <a:t>StudentDemo</a:t>
            </a:r>
            <a:r>
              <a:rPr lang="en-US" sz="1800" b="1" dirty="0" smtClean="0"/>
              <a:t>();</a:t>
            </a:r>
          </a:p>
          <a:p>
            <a:pPr>
              <a:buNone/>
            </a:pPr>
            <a:r>
              <a:rPr lang="en-US" sz="1800" b="1" dirty="0" smtClean="0"/>
              <a:t>	obj.show1();</a:t>
            </a:r>
          </a:p>
          <a:p>
            <a:pPr>
              <a:buNone/>
            </a:pPr>
            <a:r>
              <a:rPr lang="en-US" sz="1800" b="1" dirty="0" smtClean="0"/>
              <a:t>}</a:t>
            </a:r>
          </a:p>
          <a:p>
            <a:pPr>
              <a:buNone/>
            </a:pPr>
            <a:r>
              <a:rPr lang="en-US" sz="1800" b="1" dirty="0" smtClean="0"/>
              <a:t>}//end of clas</a:t>
            </a:r>
            <a:r>
              <a:rPr lang="en-US" sz="1800" b="1" dirty="0" smtClean="0"/>
              <a:t>s </a:t>
            </a:r>
            <a:r>
              <a:rPr lang="en-US" sz="1800" b="1" dirty="0" err="1" smtClean="0">
                <a:solidFill>
                  <a:srgbClr val="00B0F0"/>
                </a:solidFill>
              </a:rPr>
              <a:t>StudentDemo</a:t>
            </a:r>
            <a:endParaRPr lang="en-US" sz="1800" b="1" dirty="0" smtClean="0">
              <a:solidFill>
                <a:srgbClr val="00B0F0"/>
              </a:solidFill>
            </a:endParaRPr>
          </a:p>
          <a:p>
            <a:pPr>
              <a:buNone/>
            </a:pP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6172200" y="5791200"/>
            <a:ext cx="2971800" cy="1050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10</a:t>
            </a:r>
          </a:p>
          <a:p>
            <a:r>
              <a:rPr lang="en-US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dirty="0" smtClean="0">
                <a:cs typeface="Times New Roman" panose="02020603050405020304" pitchFamily="18" charset="0"/>
              </a:rPr>
              <a:t>The</a:t>
            </a:r>
            <a:r>
              <a:rPr lang="en-US" altLang="en-US" sz="2000" dirty="0">
                <a:cs typeface="Times New Roman" panose="02020603050405020304" pitchFamily="18" charset="0"/>
              </a:rPr>
              <a:t> static keyword in java </a:t>
            </a:r>
            <a:r>
              <a:rPr lang="en-US" altLang="en-US" sz="2000" dirty="0">
                <a:cs typeface="Times New Roman" panose="02020603050405020304" pitchFamily="18" charset="0"/>
              </a:rPr>
              <a:t>is mainly </a:t>
            </a:r>
            <a:r>
              <a:rPr lang="en-US" altLang="en-US" sz="2000" dirty="0">
                <a:cs typeface="Times New Roman" panose="02020603050405020304" pitchFamily="18" charset="0"/>
              </a:rPr>
              <a:t>used for memory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management. </a:t>
            </a:r>
            <a:r>
              <a:rPr lang="en-US" altLang="en-US" sz="2000" dirty="0">
                <a:cs typeface="Times New Roman" panose="02020603050405020304" pitchFamily="18" charset="0"/>
              </a:rPr>
              <a:t>We can apply java static keyword with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variables and  </a:t>
            </a:r>
            <a:r>
              <a:rPr lang="en-US" altLang="en-US" sz="2000" dirty="0">
                <a:cs typeface="Times New Roman" panose="02020603050405020304" pitchFamily="18" charset="0"/>
              </a:rPr>
              <a:t>methods, </a:t>
            </a: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GB" altLang="en-US" sz="2000" dirty="0">
                <a:cs typeface="Times New Roman" panose="02020603050405020304" pitchFamily="18" charset="0"/>
              </a:rPr>
              <a:t>Java supports definition of global methods and variables that can be accessed </a:t>
            </a:r>
            <a:r>
              <a:rPr lang="en-GB" altLang="en-US" sz="2000" b="1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without creating objects</a:t>
            </a:r>
            <a:r>
              <a:rPr lang="en-GB" altLang="en-US" sz="2000" dirty="0" smtClean="0">
                <a:cs typeface="Times New Roman" panose="02020603050405020304" pitchFamily="18" charset="0"/>
              </a:rPr>
              <a:t> of </a:t>
            </a:r>
            <a:r>
              <a:rPr lang="en-GB" altLang="en-US" sz="2000" dirty="0">
                <a:cs typeface="Times New Roman" panose="02020603050405020304" pitchFamily="18" charset="0"/>
              </a:rPr>
              <a:t>a class. Such members are called Static members. </a:t>
            </a:r>
          </a:p>
          <a:p>
            <a:pPr algn="just">
              <a:lnSpc>
                <a:spcPct val="90000"/>
              </a:lnSpc>
            </a:pPr>
            <a:r>
              <a:rPr lang="en-GB" altLang="en-US" sz="2000" dirty="0" smtClean="0">
                <a:cs typeface="Times New Roman" panose="02020603050405020304" pitchFamily="18" charset="0"/>
              </a:rPr>
              <a:t>This </a:t>
            </a:r>
            <a:r>
              <a:rPr lang="en-GB" altLang="en-US" sz="2000" dirty="0">
                <a:cs typeface="Times New Roman" panose="02020603050405020304" pitchFamily="18" charset="0"/>
              </a:rPr>
              <a:t>feature is useful when we want to create a variable </a:t>
            </a:r>
            <a:r>
              <a:rPr lang="en-GB" altLang="en-US" sz="20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common to all </a:t>
            </a:r>
            <a:r>
              <a:rPr lang="en-GB" altLang="en-US" sz="2000" b="1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instances/ objects</a:t>
            </a:r>
            <a:r>
              <a:rPr lang="en-GB" altLang="en-US" sz="20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cs typeface="Times New Roman" panose="02020603050405020304" pitchFamily="18" charset="0"/>
              </a:rPr>
              <a:t>of a class.</a:t>
            </a:r>
          </a:p>
          <a:p>
            <a:pPr algn="just">
              <a:lnSpc>
                <a:spcPct val="90000"/>
              </a:lnSpc>
            </a:pPr>
            <a:r>
              <a:rPr lang="en-GB" altLang="en-US" sz="2000" dirty="0" smtClean="0">
                <a:cs typeface="Times New Roman" panose="02020603050405020304" pitchFamily="18" charset="0"/>
              </a:rPr>
              <a:t>Note</a:t>
            </a:r>
            <a:r>
              <a:rPr lang="en-GB" altLang="en-US" sz="2000" dirty="0">
                <a:cs typeface="Times New Roman" panose="02020603050405020304" pitchFamily="18" charset="0"/>
              </a:rPr>
              <a:t>: Java creates </a:t>
            </a:r>
            <a:r>
              <a:rPr lang="en-GB" altLang="en-US" sz="20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only one copy for a static </a:t>
            </a:r>
            <a:r>
              <a:rPr lang="en-GB" altLang="en-US" sz="2000" b="1" dirty="0" smtClean="0">
                <a:solidFill>
                  <a:schemeClr val="accent5"/>
                </a:solidFill>
                <a:cs typeface="Times New Roman" panose="02020603050405020304" pitchFamily="18" charset="0"/>
              </a:rPr>
              <a:t>variable (of a class)</a:t>
            </a:r>
            <a:r>
              <a:rPr lang="en-GB" altLang="en-US" sz="2000" dirty="0" smtClean="0"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cs typeface="Times New Roman" panose="02020603050405020304" pitchFamily="18" charset="0"/>
              </a:rPr>
              <a:t>which can be used even if the class is never instantiated</a:t>
            </a:r>
            <a:r>
              <a:rPr lang="en-GB" altLang="en-US" sz="2000" dirty="0" smtClean="0"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GB" altLang="en-US" sz="2000" dirty="0" smtClean="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000" dirty="0" smtClean="0">
                <a:cs typeface="Times New Roman" panose="02020603050405020304" pitchFamily="18" charset="0"/>
              </a:rPr>
              <a:t>A static method belongs to the class rather than object of a class.</a:t>
            </a:r>
          </a:p>
          <a:p>
            <a:pPr lvl="1" algn="just"/>
            <a:r>
              <a:rPr lang="en-US" altLang="en-US" sz="2000" dirty="0" smtClean="0">
                <a:cs typeface="Times New Roman" panose="02020603050405020304" pitchFamily="18" charset="0"/>
              </a:rPr>
              <a:t>variable </a:t>
            </a:r>
            <a:r>
              <a:rPr lang="en-US" altLang="en-US" sz="2000" dirty="0">
                <a:cs typeface="Times New Roman" panose="02020603050405020304" pitchFamily="18" charset="0"/>
              </a:rPr>
              <a:t>(also known as class variable)</a:t>
            </a:r>
          </a:p>
          <a:p>
            <a:pPr lvl="1" algn="just"/>
            <a:r>
              <a:rPr lang="en-US" altLang="en-US" sz="2000" dirty="0">
                <a:cs typeface="Times New Roman" panose="02020603050405020304" pitchFamily="18" charset="0"/>
              </a:rPr>
              <a:t>method (also known as class method)</a:t>
            </a:r>
          </a:p>
          <a:p>
            <a:pPr marL="0" indent="0">
              <a:buNone/>
            </a:pPr>
            <a:r>
              <a:rPr lang="en-US" sz="600" dirty="0"/>
              <a:t/>
            </a:r>
            <a:br>
              <a:rPr lang="en-US" sz="600" dirty="0"/>
            </a:b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4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Suppose there are 500 students in our university, now all instance data members will get memory each time when object is created.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All student have its unique name and address so instance data member is good . Here, university refers to the common property of all objects . If we make it static , this field will get memory only once.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943600" y="1752600"/>
            <a:ext cx="2133600" cy="120032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dirty="0" err="1" smtClean="0"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cs typeface="Times New Roman" panose="02020603050405020304" pitchFamily="18" charset="0"/>
              </a:rPr>
              <a:t> </a:t>
            </a:r>
            <a:r>
              <a:rPr lang="en-US" altLang="en-US" dirty="0" err="1" smtClean="0">
                <a:cs typeface="Times New Roman" panose="02020603050405020304" pitchFamily="18" charset="0"/>
              </a:rPr>
              <a:t>rollNumber</a:t>
            </a:r>
            <a:r>
              <a:rPr lang="en-US" altLang="en-US" dirty="0" smtClean="0">
                <a:cs typeface="Times New Roman" panose="02020603050405020304" pitchFamily="18" charset="0"/>
              </a:rPr>
              <a:t>;</a:t>
            </a:r>
            <a:r>
              <a:rPr lang="en-US" altLang="en-US" dirty="0" smtClean="0">
                <a:cs typeface="Times New Roman" panose="02020603050405020304" pitchFamily="18" charset="0"/>
              </a:rPr>
              <a:t>  </a:t>
            </a:r>
          </a:p>
          <a:p>
            <a:pPr algn="just">
              <a:lnSpc>
                <a:spcPct val="8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	     	  String name;  </a:t>
            </a:r>
          </a:p>
          <a:p>
            <a:pPr algn="just">
              <a:lnSpc>
                <a:spcPct val="80000"/>
              </a:lnSpc>
            </a:pPr>
            <a:r>
              <a:rPr lang="en-US" altLang="en-US" dirty="0" smtClean="0">
                <a:cs typeface="Times New Roman" panose="02020603050405020304" pitchFamily="18" charset="0"/>
              </a:rPr>
              <a:t>	    	 String </a:t>
            </a:r>
            <a:r>
              <a:rPr lang="en-US" altLang="en-US" dirty="0" smtClean="0">
                <a:cs typeface="Times New Roman" panose="02020603050405020304" pitchFamily="18" charset="0"/>
              </a:rPr>
              <a:t>university;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152400" y="381000"/>
            <a:ext cx="8534400" cy="6248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class </a:t>
            </a:r>
            <a:r>
              <a:rPr lang="en-US" sz="1400" b="1" dirty="0" smtClean="0">
                <a:solidFill>
                  <a:schemeClr val="accent5"/>
                </a:solidFill>
              </a:rPr>
              <a:t>Student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smtClean="0"/>
              <a:t>id;</a:t>
            </a:r>
          </a:p>
          <a:p>
            <a:pPr>
              <a:buNone/>
            </a:pPr>
            <a:r>
              <a:rPr lang="en-US" sz="1400" dirty="0" smtClean="0"/>
              <a:t>	String </a:t>
            </a:r>
            <a:r>
              <a:rPr lang="en-US" sz="1400" dirty="0" smtClean="0"/>
              <a:t>name;</a:t>
            </a:r>
          </a:p>
          <a:p>
            <a:pPr>
              <a:buNone/>
            </a:pPr>
            <a:r>
              <a:rPr lang="en-US" sz="1400" dirty="0" smtClean="0"/>
              <a:t>	String </a:t>
            </a:r>
            <a:r>
              <a:rPr lang="en-US" sz="1400" dirty="0" smtClean="0"/>
              <a:t>gender;</a:t>
            </a:r>
          </a:p>
          <a:p>
            <a:pPr>
              <a:buNone/>
            </a:pPr>
            <a:r>
              <a:rPr lang="en-US" sz="1400" dirty="0" smtClean="0"/>
              <a:t>	String </a:t>
            </a:r>
            <a:r>
              <a:rPr lang="en-US" sz="1400" dirty="0" smtClean="0"/>
              <a:t>university;</a:t>
            </a:r>
          </a:p>
          <a:p>
            <a:pPr>
              <a:buNone/>
            </a:pPr>
            <a:r>
              <a:rPr lang="en-US" sz="1400" dirty="0" smtClean="0"/>
              <a:t>public void </a:t>
            </a:r>
            <a:r>
              <a:rPr lang="en-US" sz="1400" b="1" dirty="0" err="1" smtClean="0">
                <a:solidFill>
                  <a:schemeClr val="accent5"/>
                </a:solidFill>
              </a:rPr>
              <a:t>showRecord</a:t>
            </a:r>
            <a:r>
              <a:rPr lang="en-US" sz="1400" dirty="0" smtClean="0"/>
              <a:t>(){</a:t>
            </a:r>
          </a:p>
          <a:p>
            <a:pPr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(id </a:t>
            </a:r>
            <a:r>
              <a:rPr lang="en-US" sz="1400" dirty="0" smtClean="0"/>
              <a:t>+"  "+name+"  "+gender +" "+university);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public void </a:t>
            </a:r>
            <a:r>
              <a:rPr lang="en-US" sz="1400" b="1" dirty="0" err="1" smtClean="0">
                <a:solidFill>
                  <a:schemeClr val="accent5"/>
                </a:solidFill>
              </a:rPr>
              <a:t>insertRecord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recId</a:t>
            </a:r>
            <a:r>
              <a:rPr lang="en-US" sz="1400" dirty="0" smtClean="0"/>
              <a:t>, String </a:t>
            </a:r>
            <a:r>
              <a:rPr lang="en-US" sz="1400" dirty="0" err="1" smtClean="0"/>
              <a:t>recName</a:t>
            </a:r>
            <a:r>
              <a:rPr lang="en-US" sz="1400" dirty="0" smtClean="0"/>
              <a:t>, String </a:t>
            </a:r>
            <a:r>
              <a:rPr lang="en-US" sz="1400" dirty="0" err="1" smtClean="0"/>
              <a:t>recGender</a:t>
            </a:r>
            <a:r>
              <a:rPr lang="en-US" sz="1400" dirty="0" smtClean="0"/>
              <a:t>, String </a:t>
            </a:r>
            <a:r>
              <a:rPr lang="en-US" sz="1400" dirty="0" err="1" smtClean="0"/>
              <a:t>recUniversity</a:t>
            </a:r>
            <a:r>
              <a:rPr lang="en-US" sz="1400" dirty="0" smtClean="0"/>
              <a:t>){</a:t>
            </a:r>
          </a:p>
          <a:p>
            <a:pPr>
              <a:buNone/>
            </a:pPr>
            <a:r>
              <a:rPr lang="en-US" sz="1400" dirty="0" smtClean="0"/>
              <a:t>	id</a:t>
            </a:r>
            <a:r>
              <a:rPr lang="en-US" sz="1400" dirty="0" smtClean="0"/>
              <a:t>= </a:t>
            </a:r>
            <a:r>
              <a:rPr lang="en-US" sz="1400" dirty="0" err="1" smtClean="0"/>
              <a:t>recId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	name=</a:t>
            </a:r>
            <a:r>
              <a:rPr lang="en-US" sz="1400" dirty="0" err="1" smtClean="0"/>
              <a:t>recName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	gender=</a:t>
            </a:r>
            <a:r>
              <a:rPr lang="en-US" sz="1400" dirty="0" err="1" smtClean="0"/>
              <a:t>recGender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	university=</a:t>
            </a:r>
            <a:r>
              <a:rPr lang="en-US" sz="1400" dirty="0" err="1" smtClean="0"/>
              <a:t>recUniversity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}// end of class Student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public class </a:t>
            </a:r>
            <a:r>
              <a:rPr lang="en-US" sz="1400" b="1" dirty="0" err="1" smtClean="0">
                <a:solidFill>
                  <a:schemeClr val="accent5"/>
                </a:solidFill>
              </a:rPr>
              <a:t>StudentDemo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	public </a:t>
            </a:r>
            <a:r>
              <a:rPr lang="en-US" sz="1400" dirty="0" smtClean="0"/>
              <a:t>static void </a:t>
            </a:r>
            <a:r>
              <a:rPr lang="en-US" sz="1400" b="1" dirty="0" smtClean="0">
                <a:solidFill>
                  <a:schemeClr val="accent5"/>
                </a:solidFill>
              </a:rPr>
              <a:t>main</a:t>
            </a:r>
            <a:r>
              <a:rPr lang="en-US" sz="1400" dirty="0" smtClean="0">
                <a:solidFill>
                  <a:schemeClr val="accent5"/>
                </a:solidFill>
              </a:rPr>
              <a:t> </a:t>
            </a:r>
            <a:r>
              <a:rPr lang="en-US" sz="1400" dirty="0" smtClean="0"/>
              <a:t>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	Student </a:t>
            </a:r>
            <a:r>
              <a:rPr lang="en-US" sz="1400" dirty="0" smtClean="0"/>
              <a:t>s1= new </a:t>
            </a:r>
            <a:r>
              <a:rPr lang="en-US" sz="1400" dirty="0" smtClean="0"/>
              <a:t>Student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	Student </a:t>
            </a:r>
            <a:r>
              <a:rPr lang="en-US" sz="1400" dirty="0" smtClean="0"/>
              <a:t>s2= new Student();</a:t>
            </a:r>
          </a:p>
          <a:p>
            <a:pPr>
              <a:buNone/>
            </a:pPr>
            <a:r>
              <a:rPr lang="en-US" sz="1400" dirty="0" smtClean="0"/>
              <a:t>	s1.insertRecord(123</a:t>
            </a:r>
            <a:r>
              <a:rPr lang="en-US" sz="1400" dirty="0" smtClean="0"/>
              <a:t>,"Junaid","Male","Comsats");</a:t>
            </a:r>
          </a:p>
          <a:p>
            <a:pPr>
              <a:buNone/>
            </a:pPr>
            <a:r>
              <a:rPr lang="en-US" sz="1400" dirty="0" smtClean="0"/>
              <a:t>	s2.insertRecord(456</a:t>
            </a:r>
            <a:r>
              <a:rPr lang="en-US" sz="1400" dirty="0" smtClean="0"/>
              <a:t>,"kiran","Female","Comsats</a:t>
            </a:r>
            <a:r>
              <a:rPr lang="en-US" sz="1400" dirty="0" smtClean="0"/>
              <a:t>");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	s1.showRecord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	s2.showRecord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smtClean="0"/>
              <a:t>}// end of class </a:t>
            </a:r>
            <a:r>
              <a:rPr lang="en-US" sz="1400" dirty="0" err="1" smtClean="0"/>
              <a:t>StudentDemo</a:t>
            </a:r>
            <a:endParaRPr lang="en-US" sz="1400" dirty="0" smtClean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2080" y="3486150"/>
            <a:ext cx="438332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991350" y="3867150"/>
            <a:ext cx="1143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Student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915150" y="4324350"/>
            <a:ext cx="129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gender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33600" y="381000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 Without using Static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05350" y="5943600"/>
            <a:ext cx="443865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123  </a:t>
            </a:r>
            <a:r>
              <a:rPr lang="en-US" dirty="0" err="1" smtClean="0"/>
              <a:t>Junaid</a:t>
            </a:r>
            <a:r>
              <a:rPr lang="en-US" dirty="0" smtClean="0"/>
              <a:t>  Male </a:t>
            </a:r>
            <a:r>
              <a:rPr lang="en-US" dirty="0" err="1" smtClean="0"/>
              <a:t>Comsats</a:t>
            </a:r>
            <a:endParaRPr lang="en-US" dirty="0" smtClean="0"/>
          </a:p>
          <a:p>
            <a:r>
              <a:rPr lang="en-US" dirty="0" smtClean="0"/>
              <a:t>456  </a:t>
            </a:r>
            <a:r>
              <a:rPr lang="en-US" dirty="0" err="1" smtClean="0"/>
              <a:t>kiran</a:t>
            </a:r>
            <a:r>
              <a:rPr lang="en-US" dirty="0" smtClean="0"/>
              <a:t>  Female </a:t>
            </a:r>
            <a:r>
              <a:rPr lang="en-US" dirty="0" err="1" smtClean="0"/>
              <a:t>Comsats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b="1" dirty="0" smtClean="0">
                <a:solidFill>
                  <a:schemeClr val="accent5"/>
                </a:solidFill>
              </a:rPr>
              <a:t>Student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id;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smtClean="0"/>
              <a:t>name;</a:t>
            </a:r>
          </a:p>
          <a:p>
            <a:pPr>
              <a:buNone/>
            </a:pPr>
            <a:r>
              <a:rPr lang="en-US" dirty="0" smtClean="0"/>
              <a:t>	String </a:t>
            </a:r>
            <a:r>
              <a:rPr lang="en-US" dirty="0" smtClean="0"/>
              <a:t>gender;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static </a:t>
            </a:r>
            <a:r>
              <a:rPr lang="en-US" b="1" dirty="0" smtClean="0">
                <a:solidFill>
                  <a:srgbClr val="00B050"/>
                </a:solidFill>
              </a:rPr>
              <a:t>String university="</a:t>
            </a:r>
            <a:r>
              <a:rPr lang="en-US" b="1" dirty="0" err="1" smtClean="0">
                <a:solidFill>
                  <a:srgbClr val="00B050"/>
                </a:solidFill>
              </a:rPr>
              <a:t>Comsats</a:t>
            </a:r>
            <a:r>
              <a:rPr lang="en-US" b="1" dirty="0" smtClean="0">
                <a:solidFill>
                  <a:srgbClr val="00B050"/>
                </a:solidFill>
              </a:rPr>
              <a:t>";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b="1" dirty="0" err="1" smtClean="0">
                <a:solidFill>
                  <a:srgbClr val="00B0F0"/>
                </a:solidFill>
              </a:rPr>
              <a:t>showRecord</a:t>
            </a:r>
            <a:r>
              <a:rPr lang="en-US" dirty="0" smtClean="0"/>
              <a:t>(){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(id </a:t>
            </a:r>
            <a:r>
              <a:rPr lang="en-US" dirty="0" smtClean="0"/>
              <a:t>+"  "+name+"  "+gender +" "+university);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b="1" dirty="0" err="1" smtClean="0">
                <a:solidFill>
                  <a:srgbClr val="00B0F0"/>
                </a:solidFill>
              </a:rPr>
              <a:t>insertRecord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recId</a:t>
            </a:r>
            <a:r>
              <a:rPr lang="en-US" dirty="0" smtClean="0"/>
              <a:t>, String </a:t>
            </a:r>
            <a:r>
              <a:rPr lang="en-US" dirty="0" err="1" smtClean="0"/>
              <a:t>recName</a:t>
            </a:r>
            <a:r>
              <a:rPr lang="en-US" dirty="0" smtClean="0"/>
              <a:t>, String </a:t>
            </a:r>
            <a:r>
              <a:rPr lang="en-US" dirty="0" err="1" smtClean="0"/>
              <a:t>recGender</a:t>
            </a:r>
            <a:r>
              <a:rPr lang="en-US" dirty="0" smtClean="0"/>
              <a:t>){</a:t>
            </a:r>
          </a:p>
          <a:p>
            <a:pPr>
              <a:buNone/>
            </a:pPr>
            <a:r>
              <a:rPr lang="en-US" dirty="0" smtClean="0"/>
              <a:t>	id</a:t>
            </a:r>
            <a:r>
              <a:rPr lang="en-US" dirty="0" smtClean="0"/>
              <a:t>= </a:t>
            </a:r>
            <a:r>
              <a:rPr lang="en-US" dirty="0" err="1" smtClean="0"/>
              <a:t>recId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name=</a:t>
            </a:r>
            <a:r>
              <a:rPr lang="en-US" dirty="0" err="1" smtClean="0"/>
              <a:t>recName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gender=</a:t>
            </a:r>
            <a:r>
              <a:rPr lang="en-US" dirty="0" err="1" smtClean="0"/>
              <a:t>recGender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b="1" dirty="0" err="1" smtClean="0">
                <a:solidFill>
                  <a:srgbClr val="00B0F0"/>
                </a:solidFill>
              </a:rPr>
              <a:t>StudentDemo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 static void </a:t>
            </a:r>
            <a:r>
              <a:rPr lang="en-US" b="1" dirty="0" smtClean="0">
                <a:solidFill>
                  <a:srgbClr val="00B0F0"/>
                </a:solidFill>
              </a:rPr>
              <a:t>main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/>
              <a:t>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Student </a:t>
            </a:r>
            <a:r>
              <a:rPr lang="en-US" dirty="0" smtClean="0"/>
              <a:t>s1= new Student();</a:t>
            </a:r>
          </a:p>
          <a:p>
            <a:pPr>
              <a:buNone/>
            </a:pPr>
            <a:r>
              <a:rPr lang="en-US" dirty="0" smtClean="0"/>
              <a:t>	Student </a:t>
            </a:r>
            <a:r>
              <a:rPr lang="en-US" dirty="0" smtClean="0"/>
              <a:t>s2= new Student();</a:t>
            </a:r>
          </a:p>
          <a:p>
            <a:pPr>
              <a:buNone/>
            </a:pPr>
            <a:r>
              <a:rPr lang="en-US" dirty="0" smtClean="0"/>
              <a:t>	s1.insertRecord(123</a:t>
            </a:r>
            <a:r>
              <a:rPr lang="en-US" dirty="0" smtClean="0"/>
              <a:t>,"Junaid","Male");</a:t>
            </a:r>
          </a:p>
          <a:p>
            <a:pPr>
              <a:buNone/>
            </a:pPr>
            <a:r>
              <a:rPr lang="en-US" dirty="0" smtClean="0"/>
              <a:t>	s2.insertRecord(456</a:t>
            </a:r>
            <a:r>
              <a:rPr lang="en-US" dirty="0" smtClean="0"/>
              <a:t>,"kiran","Female</a:t>
            </a:r>
            <a:r>
              <a:rPr lang="en-US" dirty="0" smtClean="0"/>
              <a:t>");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s1.showRecord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s2.showRecord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2080" y="3486150"/>
            <a:ext cx="438332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91350" y="3867150"/>
            <a:ext cx="114300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Student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915150" y="4324350"/>
            <a:ext cx="129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+mj-lt"/>
                <a:ea typeface="+mj-ea"/>
                <a:cs typeface="+mj-cs"/>
              </a:rPr>
              <a:t>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gender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5350" y="5925234"/>
            <a:ext cx="443865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123  </a:t>
            </a:r>
            <a:r>
              <a:rPr lang="en-US" dirty="0" err="1" smtClean="0"/>
              <a:t>Junaid</a:t>
            </a:r>
            <a:r>
              <a:rPr lang="en-US" dirty="0" smtClean="0"/>
              <a:t>  Male </a:t>
            </a:r>
            <a:r>
              <a:rPr lang="en-US" dirty="0" err="1" smtClean="0"/>
              <a:t>Comsats</a:t>
            </a:r>
            <a:endParaRPr lang="en-US" dirty="0" smtClean="0"/>
          </a:p>
          <a:p>
            <a:r>
              <a:rPr lang="en-US" dirty="0" smtClean="0"/>
              <a:t>456  </a:t>
            </a:r>
            <a:r>
              <a:rPr lang="en-US" dirty="0" err="1" smtClean="0"/>
              <a:t>kiran</a:t>
            </a:r>
            <a:r>
              <a:rPr lang="en-US" dirty="0" smtClean="0"/>
              <a:t>  Female </a:t>
            </a:r>
            <a:r>
              <a:rPr lang="en-US" dirty="0" err="1" smtClean="0"/>
              <a:t>Comsats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05200" y="427038"/>
            <a:ext cx="533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with Static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without using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class </a:t>
            </a:r>
            <a:r>
              <a:rPr lang="en-US" sz="1800" b="1" dirty="0" err="1" smtClean="0">
                <a:solidFill>
                  <a:srgbClr val="00B0F0"/>
                </a:solidFill>
              </a:rPr>
              <a:t>StudentDemo</a:t>
            </a:r>
            <a:r>
              <a:rPr lang="en-US" sz="1800" dirty="0" smtClean="0">
                <a:solidFill>
                  <a:srgbClr val="00B0F0"/>
                </a:solidFill>
              </a:rPr>
              <a:t> </a:t>
            </a:r>
            <a:r>
              <a:rPr lang="en-US" sz="1800" dirty="0" smtClean="0"/>
              <a:t>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var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public static void </a:t>
            </a:r>
            <a:r>
              <a:rPr lang="en-US" sz="1800" b="1" dirty="0" smtClean="0">
                <a:solidFill>
                  <a:srgbClr val="00B0F0"/>
                </a:solidFill>
              </a:rPr>
              <a:t>main</a:t>
            </a:r>
            <a:r>
              <a:rPr lang="en-US" sz="1800" dirty="0" smtClean="0">
                <a:solidFill>
                  <a:srgbClr val="00B0F0"/>
                </a:solidFill>
              </a:rPr>
              <a:t> </a:t>
            </a:r>
            <a:r>
              <a:rPr lang="en-US" sz="1800" dirty="0" smtClean="0"/>
              <a:t>(</a:t>
            </a:r>
            <a:r>
              <a:rPr lang="en-US" sz="1800" dirty="0" smtClean="0"/>
              <a:t>String[] </a:t>
            </a:r>
            <a:r>
              <a:rPr lang="en-US" sz="1800" dirty="0" err="1" smtClean="0"/>
              <a:t>args</a:t>
            </a:r>
            <a:r>
              <a:rPr lang="en-US" sz="1800" dirty="0" smtClean="0"/>
              <a:t>) {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StudentDemo</a:t>
            </a:r>
            <a:r>
              <a:rPr lang="en-US" sz="1800" dirty="0" smtClean="0"/>
              <a:t> </a:t>
            </a:r>
            <a:r>
              <a:rPr lang="en-US" sz="1800" dirty="0" smtClean="0"/>
              <a:t>s1= new </a:t>
            </a:r>
            <a:r>
              <a:rPr lang="en-US" sz="1800" dirty="0" err="1" smtClean="0"/>
              <a:t>StudentDemo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StudentDemo</a:t>
            </a:r>
            <a:r>
              <a:rPr lang="en-US" sz="1800" dirty="0" smtClean="0"/>
              <a:t> </a:t>
            </a:r>
            <a:r>
              <a:rPr lang="en-US" sz="1800" dirty="0" smtClean="0"/>
              <a:t>s2= new </a:t>
            </a:r>
            <a:r>
              <a:rPr lang="en-US" sz="1800" dirty="0" err="1" smtClean="0"/>
              <a:t>StudentDemo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	s1.var=12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	s2.var=13</a:t>
            </a:r>
            <a:r>
              <a:rPr lang="en-US" sz="1800" dirty="0" smtClean="0"/>
              <a:t>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System.out.println</a:t>
            </a:r>
            <a:r>
              <a:rPr lang="en-US" sz="1800" dirty="0" smtClean="0"/>
              <a:t>(s1.var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System.out.print</a:t>
            </a:r>
            <a:r>
              <a:rPr lang="en-US" sz="1800" dirty="0" smtClean="0"/>
              <a:t>(s2.var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}// end of class </a:t>
            </a:r>
            <a:r>
              <a:rPr lang="en-US" sz="1800" dirty="0" err="1" smtClean="0"/>
              <a:t>StudentDemo</a:t>
            </a: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72200" y="5943600"/>
            <a:ext cx="2971800" cy="898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12</a:t>
            </a:r>
            <a:endParaRPr lang="en-US" dirty="0"/>
          </a:p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b="1" dirty="0" err="1" smtClean="0">
                <a:solidFill>
                  <a:srgbClr val="00B0F0"/>
                </a:solidFill>
              </a:rPr>
              <a:t>StudentDemo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StudentDemo</a:t>
            </a:r>
            <a:r>
              <a:rPr lang="en-US" dirty="0" smtClean="0"/>
              <a:t> </a:t>
            </a:r>
            <a:r>
              <a:rPr lang="en-US" dirty="0" smtClean="0"/>
              <a:t>s1= new </a:t>
            </a:r>
            <a:r>
              <a:rPr lang="en-US" dirty="0" err="1" smtClean="0"/>
              <a:t>StudentDemo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StudentDemo</a:t>
            </a:r>
            <a:r>
              <a:rPr lang="en-US" dirty="0" smtClean="0"/>
              <a:t> </a:t>
            </a:r>
            <a:r>
              <a:rPr lang="en-US" dirty="0" smtClean="0"/>
              <a:t>s2= new </a:t>
            </a:r>
            <a:r>
              <a:rPr lang="en-US" dirty="0" err="1" smtClean="0"/>
              <a:t>StudentDemo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s1.var=12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s2.var=13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(s1.var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 smtClean="0"/>
              <a:t>(s2.var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//Note</a:t>
            </a:r>
            <a:r>
              <a:rPr lang="en-US" dirty="0" smtClean="0"/>
              <a:t>: Its </a:t>
            </a:r>
            <a:r>
              <a:rPr lang="en-US" b="1" dirty="0" smtClean="0">
                <a:solidFill>
                  <a:srgbClr val="FF0000"/>
                </a:solidFill>
              </a:rPr>
              <a:t>not a good  programming </a:t>
            </a:r>
            <a:r>
              <a:rPr lang="en-US" b="1" dirty="0" smtClean="0">
                <a:solidFill>
                  <a:srgbClr val="FF0000"/>
                </a:solidFill>
              </a:rPr>
              <a:t>practice </a:t>
            </a:r>
            <a:r>
              <a:rPr lang="en-US" dirty="0" smtClean="0"/>
              <a:t>to access stati</a:t>
            </a:r>
            <a:r>
              <a:rPr lang="en-US" dirty="0" smtClean="0"/>
              <a:t>c variable using object names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//Better to access static variables using class name e.g. </a:t>
            </a:r>
            <a:r>
              <a:rPr lang="en-US" b="1" dirty="0" err="1" smtClean="0">
                <a:solidFill>
                  <a:srgbClr val="00B050"/>
                </a:solidFill>
              </a:rPr>
              <a:t>StudentDemo.var</a:t>
            </a:r>
            <a:r>
              <a:rPr lang="en-US" dirty="0" smtClean="0"/>
              <a:t> (it avoids confusion)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72200" y="5943600"/>
            <a:ext cx="2971800" cy="898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13</a:t>
            </a:r>
            <a:endParaRPr lang="en-US" dirty="0"/>
          </a:p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using </a:t>
            </a:r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b="1" dirty="0" err="1" smtClean="0">
                <a:solidFill>
                  <a:srgbClr val="00B0F0"/>
                </a:solidFill>
              </a:rPr>
              <a:t>StudentDemo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smtClean="0"/>
              <a:t>static void </a:t>
            </a:r>
            <a:r>
              <a:rPr lang="en-US" b="1" dirty="0" smtClean="0">
                <a:solidFill>
                  <a:srgbClr val="00B0F0"/>
                </a:solidFill>
              </a:rPr>
              <a:t>main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smtClean="0"/>
              <a:t>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StudentDemo</a:t>
            </a:r>
            <a:r>
              <a:rPr lang="en-US" dirty="0" smtClean="0"/>
              <a:t> </a:t>
            </a:r>
            <a:r>
              <a:rPr lang="en-US" dirty="0" smtClean="0"/>
              <a:t>s1= new </a:t>
            </a:r>
            <a:r>
              <a:rPr lang="en-US" dirty="0" err="1" smtClean="0"/>
              <a:t>StudentDemo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StudentDemo</a:t>
            </a:r>
            <a:r>
              <a:rPr lang="en-US" dirty="0" smtClean="0"/>
              <a:t> </a:t>
            </a:r>
            <a:r>
              <a:rPr lang="en-US" dirty="0" smtClean="0"/>
              <a:t>s2= new </a:t>
            </a:r>
            <a:r>
              <a:rPr lang="en-US" dirty="0" err="1" smtClean="0"/>
              <a:t>StudentDemo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StudentDemo.var</a:t>
            </a:r>
            <a:r>
              <a:rPr lang="en-US" dirty="0"/>
              <a:t>=12; //</a:t>
            </a:r>
            <a:r>
              <a:rPr lang="en-US" dirty="0" err="1"/>
              <a:t>accesing</a:t>
            </a:r>
            <a:r>
              <a:rPr lang="en-US" dirty="0"/>
              <a:t> using class name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StudentDemo.var</a:t>
            </a:r>
            <a:r>
              <a:rPr lang="en-US" dirty="0" smtClean="0"/>
              <a:t>=13;  //</a:t>
            </a:r>
            <a:r>
              <a:rPr lang="en-US" dirty="0" err="1" smtClean="0"/>
              <a:t>accesing</a:t>
            </a:r>
            <a:r>
              <a:rPr lang="en-US" dirty="0" smtClean="0"/>
              <a:t> using class name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StudentDemo.var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StudentDemo.var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172200" y="5943600"/>
            <a:ext cx="2971800" cy="898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13</a:t>
            </a:r>
            <a:endParaRPr lang="en-US" dirty="0"/>
          </a:p>
          <a:p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Methods already written and provided by Java.</a:t>
            </a:r>
          </a:p>
          <a:p>
            <a:r>
              <a:rPr lang="en-US" sz="2400" dirty="0" smtClean="0"/>
              <a:t>Organized as a collection of classes (class libraries).</a:t>
            </a:r>
          </a:p>
          <a:p>
            <a:r>
              <a:rPr lang="en-US" sz="2400" dirty="0" smtClean="0"/>
              <a:t>To use, import package. </a:t>
            </a:r>
            <a:endParaRPr lang="en-US" sz="2400" dirty="0" smtClean="0"/>
          </a:p>
          <a:p>
            <a:r>
              <a:rPr lang="en-US" sz="2400" dirty="0" smtClean="0"/>
              <a:t>Let us see Java Documentation </a:t>
            </a:r>
            <a:r>
              <a:rPr lang="en-US" sz="2400" smtClean="0"/>
              <a:t>for Class Math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13385</TotalTime>
  <Words>429</Words>
  <Application>Microsoft Office PowerPoint</Application>
  <PresentationFormat>On-screen Show (4:3)</PresentationFormat>
  <Paragraphs>288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ＭＳ Ｐゴシック</vt:lpstr>
      <vt:lpstr>Arial</vt:lpstr>
      <vt:lpstr>Calibri</vt:lpstr>
      <vt:lpstr>Times New Roman</vt:lpstr>
      <vt:lpstr>Office Theme</vt:lpstr>
      <vt:lpstr>Object Oriented Programming Lecture 11</vt:lpstr>
      <vt:lpstr>Static Keyword</vt:lpstr>
      <vt:lpstr>Static</vt:lpstr>
      <vt:lpstr>PowerPoint Presentation</vt:lpstr>
      <vt:lpstr>PowerPoint Presentation</vt:lpstr>
      <vt:lpstr>Example without using static</vt:lpstr>
      <vt:lpstr>Example using static</vt:lpstr>
      <vt:lpstr>Example using static</vt:lpstr>
      <vt:lpstr>Predefined Classes</vt:lpstr>
      <vt:lpstr>Absolute</vt:lpstr>
      <vt:lpstr>Round</vt:lpstr>
      <vt:lpstr>ceil</vt:lpstr>
      <vt:lpstr>floor</vt:lpstr>
      <vt:lpstr>Task: Create Static method</vt:lpstr>
      <vt:lpstr>Static Variable</vt:lpstr>
      <vt:lpstr>Static Block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Umar</dc:creator>
  <cp:lastModifiedBy>Salabat Khan</cp:lastModifiedBy>
  <cp:revision>219</cp:revision>
  <dcterms:created xsi:type="dcterms:W3CDTF">2013-12-27T17:24:34Z</dcterms:created>
  <dcterms:modified xsi:type="dcterms:W3CDTF">2020-03-26T08:12:50Z</dcterms:modified>
</cp:coreProperties>
</file>