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41" r:id="rId2"/>
    <p:sldId id="342" r:id="rId3"/>
    <p:sldId id="304" r:id="rId4"/>
    <p:sldId id="315" r:id="rId5"/>
    <p:sldId id="391" r:id="rId6"/>
    <p:sldId id="392" r:id="rId7"/>
    <p:sldId id="318" r:id="rId8"/>
    <p:sldId id="317" r:id="rId9"/>
    <p:sldId id="306" r:id="rId10"/>
    <p:sldId id="313" r:id="rId11"/>
    <p:sldId id="312" r:id="rId12"/>
    <p:sldId id="314" r:id="rId13"/>
    <p:sldId id="303" r:id="rId14"/>
    <p:sldId id="299" r:id="rId15"/>
    <p:sldId id="300" r:id="rId16"/>
    <p:sldId id="301" r:id="rId17"/>
    <p:sldId id="302" r:id="rId18"/>
    <p:sldId id="339" r:id="rId19"/>
    <p:sldId id="361" r:id="rId20"/>
    <p:sldId id="363" r:id="rId21"/>
    <p:sldId id="364" r:id="rId22"/>
    <p:sldId id="319" r:id="rId23"/>
    <p:sldId id="320" r:id="rId24"/>
    <p:sldId id="321" r:id="rId25"/>
    <p:sldId id="385" r:id="rId26"/>
    <p:sldId id="322" r:id="rId27"/>
    <p:sldId id="386" r:id="rId28"/>
    <p:sldId id="387" r:id="rId29"/>
    <p:sldId id="388" r:id="rId30"/>
    <p:sldId id="366" r:id="rId31"/>
    <p:sldId id="367" r:id="rId32"/>
    <p:sldId id="369" r:id="rId33"/>
    <p:sldId id="370" r:id="rId34"/>
    <p:sldId id="371" r:id="rId35"/>
    <p:sldId id="372" r:id="rId36"/>
    <p:sldId id="389" r:id="rId37"/>
    <p:sldId id="3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3" autoAdjust="0"/>
    <p:restoredTop sz="98746" autoAdjust="0"/>
  </p:normalViewPr>
  <p:slideViewPr>
    <p:cSldViewPr>
      <p:cViewPr varScale="1">
        <p:scale>
          <a:sx n="74" d="100"/>
          <a:sy n="74" d="100"/>
        </p:scale>
        <p:origin x="120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3C5656-8C81-4DD6-AB1B-C2BF21D9BDF0}" type="datetimeFigureOut">
              <a:rPr lang="en-US" smtClean="0"/>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A9F2B-1CA2-439A-8D65-934FDA10435D}" type="slidenum">
              <a:rPr lang="en-US" smtClean="0"/>
              <a:pPr/>
              <a:t>‹#›</a:t>
            </a:fld>
            <a:endParaRPr lang="en-US"/>
          </a:p>
        </p:txBody>
      </p:sp>
    </p:spTree>
    <p:extLst>
      <p:ext uri="{BB962C8B-B14F-4D97-AF65-F5344CB8AC3E}">
        <p14:creationId xmlns:p14="http://schemas.microsoft.com/office/powerpoint/2010/main" val="45314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extLst>
      <p:ext uri="{BB962C8B-B14F-4D97-AF65-F5344CB8AC3E}">
        <p14:creationId xmlns:p14="http://schemas.microsoft.com/office/powerpoint/2010/main" val="35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CA9F2B-1CA2-439A-8D65-934FDA10435D}" type="slidenum">
              <a:rPr lang="en-US" smtClean="0"/>
              <a:pPr/>
              <a:t>9</a:t>
            </a:fld>
            <a:endParaRPr lang="en-US"/>
          </a:p>
        </p:txBody>
      </p:sp>
    </p:spTree>
    <p:extLst>
      <p:ext uri="{BB962C8B-B14F-4D97-AF65-F5344CB8AC3E}">
        <p14:creationId xmlns:p14="http://schemas.microsoft.com/office/powerpoint/2010/main" val="348109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020697-43AB-4F7F-A03B-DE808E619C64}"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16A5E-7498-4D72-B425-AB1B9CB221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y sty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D020697-43AB-4F7F-A03B-DE808E619C64}"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16A5E-7498-4D72-B425-AB1B9CB2212E}" type="slidenum">
              <a:rPr lang="en-US" smtClean="0"/>
              <a:pPr/>
              <a:t>‹#›</a:t>
            </a:fld>
            <a:endParaRPr lang="en-US" dirty="0"/>
          </a:p>
        </p:txBody>
      </p:sp>
      <p:cxnSp>
        <p:nvCxnSpPr>
          <p:cNvPr id="8" name="Straight Connector 7"/>
          <p:cNvCxnSpPr/>
          <p:nvPr userDrawn="1"/>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1C36D9-DA66-4BB1-868C-326E57DD57A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20697-43AB-4F7F-A03B-DE808E619C64}" type="datetimeFigureOut">
              <a:rPr lang="en-US" smtClean="0"/>
              <a:pPr/>
              <a:t>4/7/2020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16A5E-7498-4D72-B425-AB1B9CB221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Principles of OOP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Write the output of the following program</a:t>
            </a:r>
            <a:endParaRPr lang="en-US" dirty="0"/>
          </a:p>
        </p:txBody>
      </p:sp>
      <p:sp>
        <p:nvSpPr>
          <p:cNvPr id="3" name="Content Placeholder 2"/>
          <p:cNvSpPr>
            <a:spLocks noGrp="1"/>
          </p:cNvSpPr>
          <p:nvPr>
            <p:ph idx="1"/>
          </p:nvPr>
        </p:nvSpPr>
        <p:spPr/>
        <p:txBody>
          <a:bodyPr>
            <a:noAutofit/>
          </a:bodyPr>
          <a:lstStyle/>
          <a:p>
            <a:pPr>
              <a:buNone/>
            </a:pPr>
            <a:r>
              <a:rPr lang="en-US" sz="2000" dirty="0" smtClean="0"/>
              <a:t>class </a:t>
            </a:r>
            <a:r>
              <a:rPr lang="en-US" sz="2000" b="1" dirty="0" err="1" smtClean="0">
                <a:solidFill>
                  <a:srgbClr val="002060"/>
                </a:solidFill>
              </a:rPr>
              <a:t>ParentClass</a:t>
            </a:r>
            <a:r>
              <a:rPr lang="en-US" sz="2000" dirty="0" smtClean="0">
                <a:solidFill>
                  <a:srgbClr val="002060"/>
                </a:solidFill>
              </a:rPr>
              <a:t> </a:t>
            </a:r>
            <a:r>
              <a:rPr lang="en-US" sz="2000" dirty="0" smtClean="0"/>
              <a:t>{</a:t>
            </a:r>
          </a:p>
          <a:p>
            <a:pPr lvl="1">
              <a:buNone/>
            </a:pPr>
            <a:r>
              <a:rPr lang="en-US" sz="2000" dirty="0" smtClean="0"/>
              <a:t>public  void fun(){</a:t>
            </a:r>
          </a:p>
          <a:p>
            <a:pPr lvl="2">
              <a:buNone/>
            </a:pPr>
            <a:r>
              <a:rPr lang="en-US" sz="2000" dirty="0" err="1" smtClean="0"/>
              <a:t>System.out.print</a:t>
            </a:r>
            <a:r>
              <a:rPr lang="en-US" sz="2000" dirty="0" smtClean="0"/>
              <a:t>("Hello word");</a:t>
            </a:r>
          </a:p>
          <a:p>
            <a:pPr lvl="1">
              <a:buNone/>
            </a:pPr>
            <a:r>
              <a:rPr lang="en-US" sz="2000" dirty="0" smtClean="0"/>
              <a:t>}</a:t>
            </a:r>
          </a:p>
          <a:p>
            <a:pPr>
              <a:buNone/>
            </a:pPr>
            <a:r>
              <a:rPr lang="en-US" sz="2000" dirty="0" smtClean="0"/>
              <a:t>}</a:t>
            </a:r>
          </a:p>
          <a:p>
            <a:pPr>
              <a:buNone/>
            </a:pPr>
            <a:endParaRPr lang="en-US" sz="2000" dirty="0" smtClean="0"/>
          </a:p>
          <a:p>
            <a:pPr>
              <a:buNone/>
            </a:pPr>
            <a:r>
              <a:rPr lang="en-US" sz="2000" dirty="0" smtClean="0"/>
              <a:t>public class </a:t>
            </a:r>
            <a:r>
              <a:rPr lang="en-US" sz="2000" b="1" dirty="0" err="1" smtClean="0">
                <a:solidFill>
                  <a:schemeClr val="accent6">
                    <a:lumMod val="50000"/>
                  </a:schemeClr>
                </a:solidFill>
              </a:rPr>
              <a:t>ChildClass</a:t>
            </a:r>
            <a:r>
              <a:rPr lang="en-US" sz="2000" dirty="0" smtClean="0">
                <a:solidFill>
                  <a:schemeClr val="accent6">
                    <a:lumMod val="50000"/>
                  </a:schemeClr>
                </a:solidFill>
              </a:rPr>
              <a:t> </a:t>
            </a:r>
            <a:r>
              <a:rPr lang="en-US" sz="2000" dirty="0" smtClean="0"/>
              <a:t>{</a:t>
            </a:r>
          </a:p>
          <a:p>
            <a:pPr lvl="1">
              <a:buNone/>
            </a:pPr>
            <a:r>
              <a:rPr lang="en-US" sz="2000" dirty="0" smtClean="0"/>
              <a:t>public static void main(String </a:t>
            </a:r>
            <a:r>
              <a:rPr lang="en-US" sz="2000" dirty="0" err="1" smtClean="0"/>
              <a:t>args</a:t>
            </a:r>
            <a:r>
              <a:rPr lang="en-US" sz="2000" dirty="0" smtClean="0"/>
              <a:t>[]) {  </a:t>
            </a:r>
          </a:p>
          <a:p>
            <a:pPr lvl="2">
              <a:buNone/>
            </a:pPr>
            <a:r>
              <a:rPr lang="en-US" sz="2000" dirty="0" err="1" smtClean="0"/>
              <a:t>ChildClass</a:t>
            </a:r>
            <a:r>
              <a:rPr lang="en-US" sz="2000" dirty="0" smtClean="0"/>
              <a:t> c = new </a:t>
            </a:r>
            <a:r>
              <a:rPr lang="en-US" sz="2000" dirty="0" err="1" smtClean="0"/>
              <a:t>ChildClass</a:t>
            </a:r>
            <a:r>
              <a:rPr lang="en-US" sz="2000" dirty="0" smtClean="0"/>
              <a:t>();</a:t>
            </a:r>
          </a:p>
          <a:p>
            <a:pPr lvl="2">
              <a:buNone/>
            </a:pPr>
            <a:r>
              <a:rPr lang="en-US" sz="2000" dirty="0" err="1" smtClean="0"/>
              <a:t>c.fun</a:t>
            </a:r>
            <a:r>
              <a:rPr lang="en-US" sz="2000" dirty="0" smtClean="0"/>
              <a:t>();</a:t>
            </a:r>
          </a:p>
          <a:p>
            <a:pPr lvl="1">
              <a:buNone/>
            </a:pPr>
            <a:r>
              <a:rPr lang="en-US" sz="2000" dirty="0" smtClean="0"/>
              <a:t>   }</a:t>
            </a:r>
          </a:p>
          <a:p>
            <a:pPr>
              <a:buNone/>
            </a:pPr>
            <a:r>
              <a:rPr lang="en-US" sz="2000" dirty="0" smtClean="0"/>
              <a:t>}</a:t>
            </a:r>
          </a:p>
          <a:p>
            <a:pPr>
              <a:buNone/>
            </a:pPr>
            <a:endParaRPr lang="en-US" dirty="0" smtClean="0"/>
          </a:p>
          <a:p>
            <a:pPr>
              <a:buNone/>
            </a:pPr>
            <a:r>
              <a:rPr lang="en-US" b="1" u="sng" dirty="0" smtClean="0">
                <a:solidFill>
                  <a:srgbClr val="FF0000"/>
                </a:solidFill>
              </a:rPr>
              <a:t>Error:  The method fun() is undefined for the type </a:t>
            </a:r>
            <a:r>
              <a:rPr lang="en-US" b="1" u="sng" dirty="0" err="1" smtClean="0">
                <a:solidFill>
                  <a:srgbClr val="FF0000"/>
                </a:solidFill>
              </a:rPr>
              <a:t>ChildClass</a:t>
            </a:r>
            <a:endParaRPr lang="en-US" b="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extends Keyword</a:t>
            </a:r>
            <a:endParaRPr lang="en-US" dirty="0"/>
          </a:p>
        </p:txBody>
      </p:sp>
      <p:sp>
        <p:nvSpPr>
          <p:cNvPr id="3" name="Content Placeholder 2"/>
          <p:cNvSpPr>
            <a:spLocks noGrp="1"/>
          </p:cNvSpPr>
          <p:nvPr>
            <p:ph idx="1"/>
          </p:nvPr>
        </p:nvSpPr>
        <p:spPr/>
        <p:txBody>
          <a:bodyPr>
            <a:noAutofit/>
          </a:bodyPr>
          <a:lstStyle/>
          <a:p>
            <a:pPr>
              <a:buNone/>
            </a:pPr>
            <a:r>
              <a:rPr lang="en-US" sz="1800" dirty="0" smtClean="0"/>
              <a:t>package test;</a:t>
            </a:r>
          </a:p>
          <a:p>
            <a:pPr>
              <a:buNone/>
            </a:pPr>
            <a:endParaRPr lang="en-US" sz="1800" dirty="0" smtClean="0"/>
          </a:p>
          <a:p>
            <a:pPr>
              <a:buNone/>
            </a:pPr>
            <a:r>
              <a:rPr lang="en-US" sz="1800" dirty="0" smtClean="0"/>
              <a:t>class </a:t>
            </a:r>
            <a:r>
              <a:rPr lang="en-US" sz="1800" b="1" dirty="0" err="1" smtClean="0">
                <a:solidFill>
                  <a:srgbClr val="00B050"/>
                </a:solidFill>
              </a:rPr>
              <a:t>ParentClass</a:t>
            </a:r>
            <a:r>
              <a:rPr lang="en-US" sz="1800" dirty="0" smtClean="0">
                <a:solidFill>
                  <a:srgbClr val="00B050"/>
                </a:solidFill>
              </a:rPr>
              <a:t> </a:t>
            </a:r>
            <a:r>
              <a:rPr lang="en-US" sz="1800" dirty="0" smtClean="0"/>
              <a:t>{</a:t>
            </a:r>
          </a:p>
          <a:p>
            <a:pPr lvl="1">
              <a:buNone/>
            </a:pPr>
            <a:r>
              <a:rPr lang="en-US" sz="1800" dirty="0" err="1" smtClean="0"/>
              <a:t>int</a:t>
            </a:r>
            <a:r>
              <a:rPr lang="en-US" sz="1800" dirty="0" smtClean="0"/>
              <a:t> </a:t>
            </a:r>
            <a:r>
              <a:rPr lang="en-US" sz="1800" dirty="0" err="1" smtClean="0"/>
              <a:t>var</a:t>
            </a:r>
            <a:r>
              <a:rPr lang="en-US" sz="1800" dirty="0" smtClean="0"/>
              <a:t>=10;</a:t>
            </a:r>
          </a:p>
          <a:p>
            <a:pPr>
              <a:buNone/>
            </a:pPr>
            <a:r>
              <a:rPr lang="en-US" sz="1800" dirty="0" smtClean="0"/>
              <a:t>}</a:t>
            </a:r>
          </a:p>
          <a:p>
            <a:pPr>
              <a:buNone/>
            </a:pPr>
            <a:endParaRPr lang="en-US" sz="1800" dirty="0" smtClean="0"/>
          </a:p>
          <a:p>
            <a:pPr>
              <a:buNone/>
            </a:pPr>
            <a:r>
              <a:rPr lang="en-US" sz="1800" dirty="0" smtClean="0"/>
              <a:t>public class </a:t>
            </a:r>
            <a:r>
              <a:rPr lang="en-US" sz="1800" b="1" dirty="0" err="1" smtClean="0">
                <a:solidFill>
                  <a:srgbClr val="00B050"/>
                </a:solidFill>
              </a:rPr>
              <a:t>ChildClass</a:t>
            </a:r>
            <a:r>
              <a:rPr lang="en-US" sz="1800" dirty="0" smtClean="0">
                <a:solidFill>
                  <a:srgbClr val="00B050"/>
                </a:solidFill>
              </a:rPr>
              <a:t> </a:t>
            </a:r>
            <a:r>
              <a:rPr lang="en-US" sz="1800" b="1" dirty="0" smtClean="0">
                <a:solidFill>
                  <a:srgbClr val="00B0F0"/>
                </a:solidFill>
              </a:rPr>
              <a:t>extends</a:t>
            </a:r>
            <a:r>
              <a:rPr lang="en-US" sz="1800" dirty="0" smtClean="0">
                <a:solidFill>
                  <a:srgbClr val="00B0F0"/>
                </a:solidFill>
              </a:rPr>
              <a:t> </a:t>
            </a:r>
            <a:r>
              <a:rPr lang="en-US" sz="1800" b="1" dirty="0" err="1" smtClean="0">
                <a:solidFill>
                  <a:srgbClr val="00B050"/>
                </a:solidFill>
              </a:rPr>
              <a:t>ParentClass</a:t>
            </a:r>
            <a:r>
              <a:rPr lang="en-US" sz="1800" dirty="0" smtClean="0">
                <a:solidFill>
                  <a:srgbClr val="00B050"/>
                </a:solidFill>
              </a:rPr>
              <a:t> </a:t>
            </a:r>
            <a:r>
              <a:rPr lang="en-US" sz="1800" dirty="0" smtClean="0"/>
              <a:t>{</a:t>
            </a:r>
          </a:p>
          <a:p>
            <a:pPr lvl="1">
              <a:buNone/>
            </a:pPr>
            <a:r>
              <a:rPr lang="en-US" sz="1800" dirty="0" smtClean="0"/>
              <a:t>public static void main(String </a:t>
            </a:r>
            <a:r>
              <a:rPr lang="en-US" sz="1800" dirty="0" err="1" smtClean="0"/>
              <a:t>args</a:t>
            </a:r>
            <a:r>
              <a:rPr lang="en-US" sz="1800" dirty="0" smtClean="0"/>
              <a:t>[]) {</a:t>
            </a:r>
          </a:p>
          <a:p>
            <a:pPr lvl="2">
              <a:buNone/>
            </a:pPr>
            <a:r>
              <a:rPr lang="en-US" sz="1800" dirty="0" err="1" smtClean="0"/>
              <a:t>ChildClass</a:t>
            </a:r>
            <a:r>
              <a:rPr lang="en-US" sz="1800" dirty="0" smtClean="0"/>
              <a:t> c = new </a:t>
            </a:r>
            <a:r>
              <a:rPr lang="en-US" sz="1800" dirty="0" err="1" smtClean="0"/>
              <a:t>ChildClass</a:t>
            </a:r>
            <a:r>
              <a:rPr lang="en-US" sz="1800" dirty="0" smtClean="0"/>
              <a:t>();</a:t>
            </a:r>
          </a:p>
          <a:p>
            <a:pPr lvl="2">
              <a:buNone/>
            </a:pPr>
            <a:r>
              <a:rPr lang="en-US" sz="1800" dirty="0" err="1" smtClean="0"/>
              <a:t>System.out.print</a:t>
            </a:r>
            <a:r>
              <a:rPr lang="en-US" sz="1800" dirty="0" smtClean="0"/>
              <a:t>(</a:t>
            </a:r>
            <a:r>
              <a:rPr lang="en-US" sz="1800" b="1" dirty="0" err="1" smtClean="0">
                <a:solidFill>
                  <a:schemeClr val="accent6">
                    <a:lumMod val="50000"/>
                  </a:schemeClr>
                </a:solidFill>
              </a:rPr>
              <a:t>c.var</a:t>
            </a:r>
            <a:r>
              <a:rPr lang="en-US" sz="1800" dirty="0" smtClean="0"/>
              <a:t>);  </a:t>
            </a:r>
            <a:r>
              <a:rPr lang="en-US" sz="1800" b="1" dirty="0" smtClean="0">
                <a:solidFill>
                  <a:schemeClr val="accent6">
                    <a:lumMod val="50000"/>
                  </a:schemeClr>
                </a:solidFill>
              </a:rPr>
              <a:t>//accessing attribute of parent class</a:t>
            </a:r>
          </a:p>
          <a:p>
            <a:pPr lvl="1">
              <a:buNone/>
            </a:pPr>
            <a:r>
              <a:rPr lang="en-US" sz="1800" dirty="0" smtClean="0"/>
              <a:t>}</a:t>
            </a:r>
          </a:p>
          <a:p>
            <a:pPr>
              <a:buNone/>
            </a:pPr>
            <a:r>
              <a:rPr lang="en-US" sz="1800" dirty="0" smtClean="0"/>
              <a:t>}</a:t>
            </a:r>
          </a:p>
        </p:txBody>
      </p:sp>
      <p:sp>
        <p:nvSpPr>
          <p:cNvPr id="4" name="Rectangle 3"/>
          <p:cNvSpPr/>
          <p:nvPr/>
        </p:nvSpPr>
        <p:spPr>
          <a:xfrm>
            <a:off x="6400800" y="5410200"/>
            <a:ext cx="25908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lvl="0" indent="-342900">
              <a:spcBef>
                <a:spcPct val="20000"/>
              </a:spcBef>
              <a:defRPr/>
            </a:pPr>
            <a:r>
              <a:rPr lang="en-US" dirty="0" smtClean="0">
                <a:solidFill>
                  <a:schemeClr val="tx1"/>
                </a:solidFill>
              </a:rPr>
              <a:t>10</a:t>
            </a:r>
            <a:endParaRPr lang="en-US" dirty="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extends Keyword</a:t>
            </a:r>
            <a:endParaRPr lang="en-US" dirty="0"/>
          </a:p>
        </p:txBody>
      </p:sp>
      <p:sp>
        <p:nvSpPr>
          <p:cNvPr id="3" name="Content Placeholder 2"/>
          <p:cNvSpPr>
            <a:spLocks noGrp="1"/>
          </p:cNvSpPr>
          <p:nvPr>
            <p:ph idx="1"/>
          </p:nvPr>
        </p:nvSpPr>
        <p:spPr>
          <a:xfrm>
            <a:off x="457200" y="1219200"/>
            <a:ext cx="8229600" cy="5334000"/>
          </a:xfrm>
        </p:spPr>
        <p:txBody>
          <a:bodyPr>
            <a:noAutofit/>
          </a:bodyPr>
          <a:lstStyle/>
          <a:p>
            <a:pPr>
              <a:buNone/>
            </a:pPr>
            <a:r>
              <a:rPr lang="en-US" sz="2000" dirty="0" smtClean="0"/>
              <a:t>class </a:t>
            </a:r>
            <a:r>
              <a:rPr lang="en-US" sz="2000" b="1" dirty="0" err="1" smtClean="0">
                <a:solidFill>
                  <a:srgbClr val="00B050"/>
                </a:solidFill>
              </a:rPr>
              <a:t>ParentClass</a:t>
            </a:r>
            <a:r>
              <a:rPr lang="en-US" sz="2000" dirty="0" smtClean="0">
                <a:solidFill>
                  <a:srgbClr val="00B050"/>
                </a:solidFill>
              </a:rPr>
              <a:t> </a:t>
            </a:r>
            <a:r>
              <a:rPr lang="en-US" sz="2000" dirty="0" smtClean="0"/>
              <a:t>{</a:t>
            </a:r>
          </a:p>
          <a:p>
            <a:pPr lvl="1">
              <a:buNone/>
            </a:pPr>
            <a:r>
              <a:rPr lang="en-US" sz="2000" dirty="0" smtClean="0"/>
              <a:t>public  void fun(){</a:t>
            </a:r>
          </a:p>
          <a:p>
            <a:pPr lvl="2">
              <a:buNone/>
            </a:pPr>
            <a:r>
              <a:rPr lang="en-US" sz="2000" dirty="0" err="1" smtClean="0"/>
              <a:t>System.out.print</a:t>
            </a:r>
            <a:r>
              <a:rPr lang="en-US" sz="2000" dirty="0" smtClean="0"/>
              <a:t>("Hello world");</a:t>
            </a:r>
          </a:p>
          <a:p>
            <a:pPr lvl="1">
              <a:buNone/>
            </a:pPr>
            <a:r>
              <a:rPr lang="en-US" sz="2000" dirty="0" smtClean="0"/>
              <a:t>}</a:t>
            </a:r>
          </a:p>
          <a:p>
            <a:pPr>
              <a:buNone/>
            </a:pPr>
            <a:r>
              <a:rPr lang="en-US" sz="2000" dirty="0" smtClean="0"/>
              <a:t>}</a:t>
            </a:r>
          </a:p>
          <a:p>
            <a:pPr>
              <a:buNone/>
            </a:pPr>
            <a:endParaRPr lang="en-US" sz="2000" dirty="0" smtClean="0"/>
          </a:p>
          <a:p>
            <a:pPr>
              <a:buNone/>
            </a:pPr>
            <a:endParaRPr lang="en-US" sz="2000" dirty="0" smtClean="0"/>
          </a:p>
          <a:p>
            <a:pPr>
              <a:buNone/>
            </a:pPr>
            <a:r>
              <a:rPr lang="en-US" sz="2000" dirty="0" smtClean="0"/>
              <a:t>public class </a:t>
            </a:r>
            <a:r>
              <a:rPr lang="en-US" sz="2000" b="1" dirty="0" err="1" smtClean="0">
                <a:solidFill>
                  <a:srgbClr val="00B050"/>
                </a:solidFill>
              </a:rPr>
              <a:t>ChildClass</a:t>
            </a:r>
            <a:r>
              <a:rPr lang="en-US" sz="2000" dirty="0" smtClean="0">
                <a:solidFill>
                  <a:srgbClr val="00B050"/>
                </a:solidFill>
              </a:rPr>
              <a:t> </a:t>
            </a:r>
            <a:r>
              <a:rPr lang="en-US" sz="2000" b="1" dirty="0" smtClean="0">
                <a:solidFill>
                  <a:srgbClr val="00B0F0"/>
                </a:solidFill>
              </a:rPr>
              <a:t>extends</a:t>
            </a:r>
            <a:r>
              <a:rPr lang="en-US" sz="2000" dirty="0" smtClean="0">
                <a:solidFill>
                  <a:srgbClr val="00B0F0"/>
                </a:solidFill>
              </a:rPr>
              <a:t> </a:t>
            </a:r>
            <a:r>
              <a:rPr lang="en-US" sz="2000" b="1" dirty="0" err="1" smtClean="0">
                <a:solidFill>
                  <a:srgbClr val="00B050"/>
                </a:solidFill>
              </a:rPr>
              <a:t>ParentClass</a:t>
            </a:r>
            <a:r>
              <a:rPr lang="en-US" sz="2000" dirty="0" smtClean="0"/>
              <a:t>{</a:t>
            </a:r>
          </a:p>
          <a:p>
            <a:pPr lvl="1">
              <a:buNone/>
            </a:pPr>
            <a:r>
              <a:rPr lang="en-US" sz="2000" dirty="0" smtClean="0"/>
              <a:t>public static void main(String </a:t>
            </a:r>
            <a:r>
              <a:rPr lang="en-US" sz="2000" dirty="0" err="1" smtClean="0"/>
              <a:t>args</a:t>
            </a:r>
            <a:r>
              <a:rPr lang="en-US" sz="2000" dirty="0" smtClean="0"/>
              <a:t>[]) {</a:t>
            </a:r>
          </a:p>
          <a:p>
            <a:pPr lvl="2">
              <a:buNone/>
            </a:pPr>
            <a:r>
              <a:rPr lang="en-US" sz="2000" dirty="0" err="1" smtClean="0"/>
              <a:t>ChildClass</a:t>
            </a:r>
            <a:r>
              <a:rPr lang="en-US" sz="2000" dirty="0" smtClean="0"/>
              <a:t> c = new </a:t>
            </a:r>
            <a:r>
              <a:rPr lang="en-US" sz="2000" dirty="0" err="1" smtClean="0"/>
              <a:t>ChildClass</a:t>
            </a:r>
            <a:r>
              <a:rPr lang="en-US" sz="2000" dirty="0" smtClean="0"/>
              <a:t>();</a:t>
            </a:r>
          </a:p>
          <a:p>
            <a:pPr lvl="2">
              <a:buNone/>
            </a:pPr>
            <a:r>
              <a:rPr lang="en-US" sz="2000" b="1" dirty="0" err="1" smtClean="0">
                <a:solidFill>
                  <a:schemeClr val="accent6">
                    <a:lumMod val="50000"/>
                  </a:schemeClr>
                </a:solidFill>
              </a:rPr>
              <a:t>c.fun</a:t>
            </a:r>
            <a:r>
              <a:rPr lang="en-US" sz="2000" b="1" dirty="0" smtClean="0">
                <a:solidFill>
                  <a:schemeClr val="accent6">
                    <a:lumMod val="50000"/>
                  </a:schemeClr>
                </a:solidFill>
              </a:rPr>
              <a:t>();  //accessing function of parent class</a:t>
            </a:r>
          </a:p>
          <a:p>
            <a:pPr lvl="1">
              <a:buNone/>
            </a:pPr>
            <a:r>
              <a:rPr lang="en-US" sz="2000" dirty="0" smtClean="0"/>
              <a:t>}</a:t>
            </a:r>
          </a:p>
          <a:p>
            <a:pPr>
              <a:buNone/>
            </a:pPr>
            <a:r>
              <a:rPr lang="en-US" sz="2000" dirty="0" smtClean="0"/>
              <a:t>}</a:t>
            </a:r>
          </a:p>
        </p:txBody>
      </p:sp>
      <p:sp>
        <p:nvSpPr>
          <p:cNvPr id="4" name="Rectangle 3"/>
          <p:cNvSpPr/>
          <p:nvPr/>
        </p:nvSpPr>
        <p:spPr>
          <a:xfrm>
            <a:off x="6400800" y="5410200"/>
            <a:ext cx="25908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lvl="0" indent="-342900">
              <a:spcBef>
                <a:spcPct val="20000"/>
              </a:spcBef>
              <a:defRPr/>
            </a:pPr>
            <a:r>
              <a:rPr lang="en-US" dirty="0" smtClean="0">
                <a:solidFill>
                  <a:schemeClr val="tx1"/>
                </a:solidFill>
              </a:rPr>
              <a:t>Hello World</a:t>
            </a:r>
            <a:endParaRPr lang="en-US" dirty="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a:buNone/>
            </a:pPr>
            <a:r>
              <a:rPr lang="en-US" sz="1800" dirty="0" smtClean="0"/>
              <a:t>class </a:t>
            </a:r>
            <a:r>
              <a:rPr lang="en-US" sz="1800" b="1" dirty="0" smtClean="0">
                <a:solidFill>
                  <a:srgbClr val="00B050"/>
                </a:solidFill>
              </a:rPr>
              <a:t>Employee</a:t>
            </a:r>
            <a:r>
              <a:rPr lang="en-US" sz="1800" dirty="0" smtClean="0"/>
              <a:t>{  </a:t>
            </a:r>
          </a:p>
          <a:p>
            <a:pPr lvl="1">
              <a:buNone/>
            </a:pPr>
            <a:r>
              <a:rPr lang="en-US" sz="1800" dirty="0" smtClean="0"/>
              <a:t>float salary=40000;  </a:t>
            </a:r>
          </a:p>
          <a:p>
            <a:pPr>
              <a:buNone/>
            </a:pPr>
            <a:r>
              <a:rPr lang="en-US" sz="1800" dirty="0" smtClean="0"/>
              <a:t>}  </a:t>
            </a:r>
          </a:p>
          <a:p>
            <a:pPr>
              <a:buNone/>
            </a:pPr>
            <a:endParaRPr lang="en-US" sz="1800" dirty="0" smtClean="0"/>
          </a:p>
          <a:p>
            <a:pPr>
              <a:buNone/>
            </a:pPr>
            <a:r>
              <a:rPr lang="en-US" sz="1800" dirty="0" smtClean="0"/>
              <a:t>class </a:t>
            </a:r>
            <a:r>
              <a:rPr lang="en-US" sz="1800" b="1" dirty="0" smtClean="0">
                <a:solidFill>
                  <a:srgbClr val="00B050"/>
                </a:solidFill>
              </a:rPr>
              <a:t>Programmer</a:t>
            </a:r>
            <a:r>
              <a:rPr lang="en-US" sz="1800" dirty="0" smtClean="0"/>
              <a:t> </a:t>
            </a:r>
            <a:r>
              <a:rPr lang="en-US" sz="1800" b="1" dirty="0" smtClean="0">
                <a:solidFill>
                  <a:srgbClr val="00B0F0"/>
                </a:solidFill>
              </a:rPr>
              <a:t>extends</a:t>
            </a:r>
            <a:r>
              <a:rPr lang="en-US" sz="1800" dirty="0" smtClean="0"/>
              <a:t> </a:t>
            </a:r>
            <a:r>
              <a:rPr lang="en-US" sz="1800" b="1" dirty="0" smtClean="0">
                <a:solidFill>
                  <a:srgbClr val="00B050"/>
                </a:solidFill>
              </a:rPr>
              <a:t>Employee</a:t>
            </a:r>
            <a:r>
              <a:rPr lang="en-US" sz="1800" dirty="0" smtClean="0"/>
              <a:t>{  </a:t>
            </a:r>
          </a:p>
          <a:p>
            <a:pPr lvl="1">
              <a:buNone/>
            </a:pPr>
            <a:r>
              <a:rPr lang="en-US" sz="1800" dirty="0" smtClean="0"/>
              <a:t> </a:t>
            </a:r>
            <a:r>
              <a:rPr lang="en-US" sz="1800" dirty="0" err="1" smtClean="0"/>
              <a:t>int</a:t>
            </a:r>
            <a:r>
              <a:rPr lang="en-US" sz="1800" dirty="0" smtClean="0"/>
              <a:t> bonus=10000;  </a:t>
            </a:r>
          </a:p>
          <a:p>
            <a:pPr lvl="1">
              <a:buNone/>
            </a:pPr>
            <a:r>
              <a:rPr lang="en-US" sz="1800" dirty="0" smtClean="0"/>
              <a:t> public static void main(String </a:t>
            </a:r>
            <a:r>
              <a:rPr lang="en-US" sz="1800" dirty="0" err="1" smtClean="0"/>
              <a:t>args</a:t>
            </a:r>
            <a:r>
              <a:rPr lang="en-US" sz="1800" dirty="0" smtClean="0"/>
              <a:t>[]){  </a:t>
            </a:r>
          </a:p>
          <a:p>
            <a:pPr lvl="2">
              <a:buNone/>
            </a:pPr>
            <a:r>
              <a:rPr lang="en-US" sz="1800" dirty="0" smtClean="0"/>
              <a:t>   Programmer p=new Programmer();  </a:t>
            </a:r>
          </a:p>
          <a:p>
            <a:pPr lvl="2">
              <a:buNone/>
            </a:pPr>
            <a:r>
              <a:rPr lang="en-US" sz="1800" dirty="0" smtClean="0"/>
              <a:t>   </a:t>
            </a:r>
            <a:r>
              <a:rPr lang="en-US" sz="1800" dirty="0" err="1" smtClean="0"/>
              <a:t>System.out.println</a:t>
            </a:r>
            <a:r>
              <a:rPr lang="en-US" sz="1800" dirty="0" smtClean="0"/>
              <a:t>("Programmer salary is:"+</a:t>
            </a:r>
            <a:r>
              <a:rPr lang="en-US" sz="1800" dirty="0" err="1" smtClean="0"/>
              <a:t>p.salary</a:t>
            </a:r>
            <a:r>
              <a:rPr lang="en-US" sz="1800" dirty="0" smtClean="0"/>
              <a:t>);  </a:t>
            </a:r>
          </a:p>
          <a:p>
            <a:pPr lvl="2">
              <a:buNone/>
            </a:pPr>
            <a:r>
              <a:rPr lang="en-US" sz="1800" dirty="0" smtClean="0"/>
              <a:t>   </a:t>
            </a:r>
            <a:r>
              <a:rPr lang="en-US" sz="1800" dirty="0" err="1" smtClean="0"/>
              <a:t>System.out.println</a:t>
            </a:r>
            <a:r>
              <a:rPr lang="en-US" sz="1800" dirty="0" smtClean="0"/>
              <a:t>("Bonus of Programmer is:"+</a:t>
            </a:r>
            <a:r>
              <a:rPr lang="en-US" sz="1800" dirty="0" err="1" smtClean="0"/>
              <a:t>p.bonus</a:t>
            </a:r>
            <a:r>
              <a:rPr lang="en-US" sz="1800" dirty="0" smtClean="0"/>
              <a:t>);  </a:t>
            </a:r>
          </a:p>
          <a:p>
            <a:pPr lvl="1">
              <a:buNone/>
            </a:pPr>
            <a:r>
              <a:rPr lang="en-US" sz="1800" dirty="0" smtClean="0"/>
              <a:t>}  </a:t>
            </a:r>
          </a:p>
          <a:p>
            <a:pPr>
              <a:buNone/>
            </a:pPr>
            <a:r>
              <a:rPr lang="en-US" sz="1800" dirty="0" smtClean="0"/>
              <a:t>}  </a:t>
            </a:r>
          </a:p>
        </p:txBody>
      </p:sp>
      <p:sp>
        <p:nvSpPr>
          <p:cNvPr id="4" name="Rectangle 3"/>
          <p:cNvSpPr/>
          <p:nvPr/>
        </p:nvSpPr>
        <p:spPr>
          <a:xfrm>
            <a:off x="5562600" y="5410200"/>
            <a:ext cx="34290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lvl="0" indent="-342900">
              <a:spcBef>
                <a:spcPct val="20000"/>
              </a:spcBef>
              <a:defRPr/>
            </a:pPr>
            <a:r>
              <a:rPr lang="en-US" dirty="0">
                <a:solidFill>
                  <a:schemeClr val="tx1"/>
                </a:solidFill>
              </a:rPr>
              <a:t>Programmer salary </a:t>
            </a:r>
            <a:r>
              <a:rPr lang="en-US" dirty="0" smtClean="0">
                <a:solidFill>
                  <a:schemeClr val="tx1"/>
                </a:solidFill>
              </a:rPr>
              <a:t>is:40000.0</a:t>
            </a:r>
          </a:p>
          <a:p>
            <a:pPr marL="342900" lvl="0" indent="-342900">
              <a:spcBef>
                <a:spcPct val="20000"/>
              </a:spcBef>
              <a:defRPr/>
            </a:pPr>
            <a:r>
              <a:rPr lang="en-US" dirty="0">
                <a:solidFill>
                  <a:schemeClr val="tx1"/>
                </a:solidFill>
              </a:rPr>
              <a:t>Bonus of programmer is:10000</a:t>
            </a: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inheritance in java</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1026" name="Picture 2" descr="types of inheritance in java"/>
          <p:cNvPicPr>
            <a:picLocks noChangeAspect="1" noChangeArrowheads="1"/>
          </p:cNvPicPr>
          <p:nvPr/>
        </p:nvPicPr>
        <p:blipFill>
          <a:blip r:embed="rId2"/>
          <a:srcRect/>
          <a:stretch>
            <a:fillRect/>
          </a:stretch>
        </p:blipFill>
        <p:spPr bwMode="auto">
          <a:xfrm>
            <a:off x="111428" y="1981200"/>
            <a:ext cx="8615578" cy="4572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Single Inheritance Example</a:t>
            </a:r>
            <a:br>
              <a:rPr lang="en-US" dirty="0" smtClean="0"/>
            </a:br>
            <a:endParaRPr lang="en-US" dirty="0"/>
          </a:p>
        </p:txBody>
      </p:sp>
      <p:sp>
        <p:nvSpPr>
          <p:cNvPr id="3" name="Content Placeholder 2"/>
          <p:cNvSpPr>
            <a:spLocks noGrp="1"/>
          </p:cNvSpPr>
          <p:nvPr>
            <p:ph idx="1"/>
          </p:nvPr>
        </p:nvSpPr>
        <p:spPr>
          <a:xfrm>
            <a:off x="228600" y="1295400"/>
            <a:ext cx="8229600" cy="5867400"/>
          </a:xfrm>
        </p:spPr>
        <p:txBody>
          <a:bodyPr>
            <a:noAutofit/>
          </a:bodyPr>
          <a:lstStyle/>
          <a:p>
            <a:pPr>
              <a:buNone/>
            </a:pPr>
            <a:r>
              <a:rPr lang="en-US" dirty="0" smtClean="0"/>
              <a:t>class </a:t>
            </a:r>
            <a:r>
              <a:rPr lang="en-US" dirty="0" smtClean="0">
                <a:solidFill>
                  <a:srgbClr val="00B050"/>
                </a:solidFill>
              </a:rPr>
              <a:t>Animal</a:t>
            </a:r>
            <a:r>
              <a:rPr lang="en-US" dirty="0" smtClean="0"/>
              <a:t>{  </a:t>
            </a:r>
          </a:p>
          <a:p>
            <a:pPr lvl="1">
              <a:buNone/>
            </a:pPr>
            <a:r>
              <a:rPr lang="en-US" dirty="0" smtClean="0"/>
              <a:t>void eat(){</a:t>
            </a:r>
          </a:p>
          <a:p>
            <a:pPr lvl="1">
              <a:buNone/>
            </a:pPr>
            <a:r>
              <a:rPr lang="en-US" dirty="0"/>
              <a:t>	</a:t>
            </a:r>
            <a:r>
              <a:rPr lang="en-US" dirty="0" err="1" smtClean="0"/>
              <a:t>System.out.println</a:t>
            </a:r>
            <a:r>
              <a:rPr lang="en-US" dirty="0" smtClean="0"/>
              <a:t>("eating...");</a:t>
            </a:r>
          </a:p>
          <a:p>
            <a:pPr lvl="1">
              <a:buNone/>
            </a:pPr>
            <a:r>
              <a:rPr lang="en-US" dirty="0" smtClean="0"/>
              <a:t>}  </a:t>
            </a:r>
          </a:p>
          <a:p>
            <a:pPr>
              <a:buNone/>
            </a:pPr>
            <a:r>
              <a:rPr lang="en-US" dirty="0" smtClean="0"/>
              <a:t>}  </a:t>
            </a:r>
          </a:p>
          <a:p>
            <a:pPr>
              <a:buNone/>
            </a:pPr>
            <a:r>
              <a:rPr lang="en-US" dirty="0" smtClean="0"/>
              <a:t>class </a:t>
            </a:r>
            <a:r>
              <a:rPr lang="en-US" b="1" dirty="0" smtClean="0">
                <a:solidFill>
                  <a:srgbClr val="00B050"/>
                </a:solidFill>
              </a:rPr>
              <a:t>Dog</a:t>
            </a:r>
            <a:r>
              <a:rPr lang="en-US" dirty="0" smtClean="0"/>
              <a:t> </a:t>
            </a:r>
            <a:r>
              <a:rPr lang="en-US" b="1" dirty="0" smtClean="0">
                <a:solidFill>
                  <a:srgbClr val="00B0F0"/>
                </a:solidFill>
              </a:rPr>
              <a:t>extends</a:t>
            </a:r>
            <a:r>
              <a:rPr lang="en-US" dirty="0" smtClean="0"/>
              <a:t> </a:t>
            </a:r>
            <a:r>
              <a:rPr lang="en-US" b="1" dirty="0" smtClean="0">
                <a:solidFill>
                  <a:srgbClr val="00B050"/>
                </a:solidFill>
              </a:rPr>
              <a:t>Animal</a:t>
            </a:r>
            <a:r>
              <a:rPr lang="en-US" dirty="0" smtClean="0"/>
              <a:t>{  </a:t>
            </a:r>
          </a:p>
          <a:p>
            <a:pPr lvl="1">
              <a:buNone/>
            </a:pPr>
            <a:r>
              <a:rPr lang="en-US" dirty="0" smtClean="0"/>
              <a:t>void bark(){</a:t>
            </a:r>
          </a:p>
          <a:p>
            <a:pPr lvl="1">
              <a:buNone/>
            </a:pPr>
            <a:r>
              <a:rPr lang="en-US" dirty="0" smtClean="0"/>
              <a:t>	</a:t>
            </a:r>
            <a:r>
              <a:rPr lang="en-US" dirty="0" err="1" smtClean="0"/>
              <a:t>System.out.println</a:t>
            </a:r>
            <a:r>
              <a:rPr lang="en-US" dirty="0" smtClean="0"/>
              <a:t>("barking...");</a:t>
            </a:r>
          </a:p>
          <a:p>
            <a:pPr lvl="1">
              <a:buNone/>
            </a:pPr>
            <a:r>
              <a:rPr lang="en-US" dirty="0" smtClean="0"/>
              <a:t>}  </a:t>
            </a:r>
          </a:p>
          <a:p>
            <a:pPr>
              <a:buNone/>
            </a:pPr>
            <a:r>
              <a:rPr lang="en-US" dirty="0" smtClean="0"/>
              <a:t>}  </a:t>
            </a:r>
          </a:p>
          <a:p>
            <a:pPr>
              <a:buNone/>
            </a:pPr>
            <a:endParaRPr lang="en-US" dirty="0" smtClean="0"/>
          </a:p>
          <a:p>
            <a:pPr>
              <a:buNone/>
            </a:pPr>
            <a:r>
              <a:rPr lang="en-US" dirty="0" smtClean="0"/>
              <a:t>class </a:t>
            </a:r>
            <a:r>
              <a:rPr lang="en-US" b="1" dirty="0" err="1" smtClean="0">
                <a:solidFill>
                  <a:srgbClr val="00B050"/>
                </a:solidFill>
              </a:rPr>
              <a:t>TestInheritance</a:t>
            </a:r>
            <a:r>
              <a:rPr lang="en-US" dirty="0" smtClean="0"/>
              <a:t>{  </a:t>
            </a:r>
          </a:p>
          <a:p>
            <a:pPr lvl="1">
              <a:buNone/>
            </a:pPr>
            <a:r>
              <a:rPr lang="en-US" dirty="0" smtClean="0"/>
              <a:t>public static void main(String </a:t>
            </a:r>
            <a:r>
              <a:rPr lang="en-US" dirty="0" err="1" smtClean="0"/>
              <a:t>args</a:t>
            </a:r>
            <a:r>
              <a:rPr lang="en-US" dirty="0" smtClean="0"/>
              <a:t>[]){  </a:t>
            </a:r>
          </a:p>
          <a:p>
            <a:pPr lvl="2">
              <a:buNone/>
            </a:pPr>
            <a:r>
              <a:rPr lang="en-US" dirty="0" smtClean="0"/>
              <a:t>Dog d=new Dog();  </a:t>
            </a:r>
          </a:p>
          <a:p>
            <a:pPr lvl="2">
              <a:buNone/>
            </a:pPr>
            <a:r>
              <a:rPr lang="en-US" dirty="0" err="1" smtClean="0"/>
              <a:t>d.bark</a:t>
            </a:r>
            <a:r>
              <a:rPr lang="en-US" dirty="0" smtClean="0"/>
              <a:t>();  </a:t>
            </a:r>
          </a:p>
          <a:p>
            <a:pPr lvl="2">
              <a:buNone/>
            </a:pPr>
            <a:r>
              <a:rPr lang="en-US" dirty="0" smtClean="0"/>
              <a:t>d.eat();  </a:t>
            </a:r>
            <a:endParaRPr lang="en-US" dirty="0"/>
          </a:p>
          <a:p>
            <a:pPr lvl="1">
              <a:buNone/>
            </a:pPr>
            <a:r>
              <a:rPr lang="en-US" dirty="0" smtClean="0"/>
              <a:t>}</a:t>
            </a:r>
          </a:p>
          <a:p>
            <a:pPr>
              <a:buNone/>
            </a:pPr>
            <a:r>
              <a:rPr lang="en-US" dirty="0" smtClean="0"/>
              <a:t>}</a:t>
            </a:r>
          </a:p>
        </p:txBody>
      </p:sp>
      <p:sp>
        <p:nvSpPr>
          <p:cNvPr id="5" name="Rectangle 4"/>
          <p:cNvSpPr/>
          <p:nvPr/>
        </p:nvSpPr>
        <p:spPr>
          <a:xfrm>
            <a:off x="6400800" y="5410200"/>
            <a:ext cx="25908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a:buNone/>
            </a:pPr>
            <a:r>
              <a:rPr lang="en-US" dirty="0">
                <a:solidFill>
                  <a:schemeClr val="tx1"/>
                </a:solidFill>
              </a:rPr>
              <a:t>barking... </a:t>
            </a:r>
          </a:p>
          <a:p>
            <a:pPr>
              <a:buNone/>
            </a:pPr>
            <a:r>
              <a:rPr lang="en-US" dirty="0">
                <a:solidFill>
                  <a:schemeClr val="tx1"/>
                </a:solidFill>
              </a:rPr>
              <a:t>eating...</a:t>
            </a: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Multilevel Inheritance Example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600200"/>
            <a:ext cx="3810000" cy="5257800"/>
          </a:xfrm>
        </p:spPr>
        <p:txBody>
          <a:bodyPr>
            <a:normAutofit fontScale="92500" lnSpcReduction="10000"/>
          </a:bodyPr>
          <a:lstStyle/>
          <a:p>
            <a:pPr>
              <a:buNone/>
            </a:pPr>
            <a:r>
              <a:rPr lang="en-US" sz="1800" dirty="0" smtClean="0"/>
              <a:t>class </a:t>
            </a:r>
            <a:r>
              <a:rPr lang="en-US" sz="1800" b="1" dirty="0" smtClean="0">
                <a:solidFill>
                  <a:srgbClr val="00B050"/>
                </a:solidFill>
              </a:rPr>
              <a:t>Animal</a:t>
            </a:r>
            <a:r>
              <a:rPr lang="en-US" sz="1800" dirty="0" smtClean="0"/>
              <a:t>{  </a:t>
            </a:r>
          </a:p>
          <a:p>
            <a:pPr lvl="1">
              <a:buNone/>
            </a:pPr>
            <a:r>
              <a:rPr lang="en-US" sz="1800" dirty="0" smtClean="0"/>
              <a:t>void eat(){</a:t>
            </a:r>
          </a:p>
          <a:p>
            <a:pPr lvl="1">
              <a:buNone/>
            </a:pPr>
            <a:r>
              <a:rPr lang="en-US" sz="1800" dirty="0" smtClean="0"/>
              <a:t>  </a:t>
            </a:r>
            <a:r>
              <a:rPr lang="en-US" sz="1800" dirty="0" err="1" smtClean="0"/>
              <a:t>System.out.println</a:t>
            </a:r>
            <a:r>
              <a:rPr lang="en-US" sz="1800" dirty="0" smtClean="0"/>
              <a:t>("eating...");</a:t>
            </a:r>
          </a:p>
          <a:p>
            <a:pPr lvl="1">
              <a:buNone/>
            </a:pPr>
            <a:r>
              <a:rPr lang="en-US" sz="1800" dirty="0" smtClean="0"/>
              <a:t>}  </a:t>
            </a:r>
          </a:p>
          <a:p>
            <a:pPr>
              <a:buNone/>
            </a:pPr>
            <a:r>
              <a:rPr lang="en-US" sz="1800" dirty="0" smtClean="0"/>
              <a:t>}  </a:t>
            </a:r>
          </a:p>
          <a:p>
            <a:pPr>
              <a:buNone/>
            </a:pPr>
            <a:endParaRPr lang="en-US" sz="1800" dirty="0" smtClean="0"/>
          </a:p>
          <a:p>
            <a:pPr>
              <a:buNone/>
            </a:pPr>
            <a:r>
              <a:rPr lang="en-US" sz="1800" dirty="0" smtClean="0"/>
              <a:t>class </a:t>
            </a:r>
            <a:r>
              <a:rPr lang="en-US" sz="1800" b="1" dirty="0" smtClean="0">
                <a:solidFill>
                  <a:srgbClr val="00B050"/>
                </a:solidFill>
              </a:rPr>
              <a:t>Dog</a:t>
            </a:r>
            <a:r>
              <a:rPr lang="en-US" sz="1800" dirty="0" smtClean="0"/>
              <a:t> </a:t>
            </a:r>
            <a:r>
              <a:rPr lang="en-US" sz="1800" b="1" dirty="0" smtClean="0">
                <a:solidFill>
                  <a:srgbClr val="00B0F0"/>
                </a:solidFill>
              </a:rPr>
              <a:t>extends</a:t>
            </a:r>
            <a:r>
              <a:rPr lang="en-US" sz="1800" dirty="0" smtClean="0"/>
              <a:t> </a:t>
            </a:r>
            <a:r>
              <a:rPr lang="en-US" sz="1800" b="1" dirty="0" smtClean="0">
                <a:solidFill>
                  <a:srgbClr val="00B050"/>
                </a:solidFill>
              </a:rPr>
              <a:t>Animal</a:t>
            </a:r>
            <a:r>
              <a:rPr lang="en-US" sz="1800" dirty="0" smtClean="0"/>
              <a:t>{  </a:t>
            </a:r>
          </a:p>
          <a:p>
            <a:pPr lvl="1">
              <a:buNone/>
            </a:pPr>
            <a:r>
              <a:rPr lang="en-US" sz="1800" dirty="0" smtClean="0"/>
              <a:t>void bark(){</a:t>
            </a:r>
          </a:p>
          <a:p>
            <a:pPr lvl="1">
              <a:buNone/>
            </a:pPr>
            <a:r>
              <a:rPr lang="en-US" sz="1800" dirty="0" smtClean="0"/>
              <a:t>  </a:t>
            </a:r>
            <a:r>
              <a:rPr lang="en-US" sz="1800" dirty="0" err="1" smtClean="0"/>
              <a:t>System.out.println</a:t>
            </a:r>
            <a:r>
              <a:rPr lang="en-US" sz="1800" dirty="0" smtClean="0"/>
              <a:t>("barking...");</a:t>
            </a:r>
          </a:p>
          <a:p>
            <a:pPr lvl="1">
              <a:buNone/>
            </a:pPr>
            <a:r>
              <a:rPr lang="en-US" sz="1800" dirty="0" smtClean="0"/>
              <a:t>}  </a:t>
            </a:r>
          </a:p>
          <a:p>
            <a:pPr>
              <a:buNone/>
            </a:pPr>
            <a:r>
              <a:rPr lang="en-US" sz="1800" dirty="0" smtClean="0"/>
              <a:t>}  </a:t>
            </a:r>
          </a:p>
          <a:p>
            <a:pPr>
              <a:buNone/>
            </a:pPr>
            <a:endParaRPr lang="en-US" sz="1800" dirty="0"/>
          </a:p>
          <a:p>
            <a:pPr lvl="0">
              <a:buNone/>
              <a:defRPr/>
            </a:pPr>
            <a:r>
              <a:rPr lang="en-US" sz="1800" dirty="0">
                <a:solidFill>
                  <a:prstClr val="black"/>
                </a:solidFill>
              </a:rPr>
              <a:t>class </a:t>
            </a:r>
            <a:r>
              <a:rPr lang="en-US" sz="1800" b="1" dirty="0" err="1">
                <a:solidFill>
                  <a:srgbClr val="00B050"/>
                </a:solidFill>
              </a:rPr>
              <a:t>BabyDog</a:t>
            </a:r>
            <a:r>
              <a:rPr lang="en-US" sz="1800" dirty="0">
                <a:solidFill>
                  <a:prstClr val="black"/>
                </a:solidFill>
              </a:rPr>
              <a:t> </a:t>
            </a:r>
            <a:r>
              <a:rPr lang="en-US" sz="1800" b="1" dirty="0">
                <a:solidFill>
                  <a:srgbClr val="00B0F0"/>
                </a:solidFill>
              </a:rPr>
              <a:t>extends</a:t>
            </a:r>
            <a:r>
              <a:rPr lang="en-US" sz="1800" dirty="0">
                <a:solidFill>
                  <a:prstClr val="black"/>
                </a:solidFill>
              </a:rPr>
              <a:t> </a:t>
            </a:r>
            <a:r>
              <a:rPr lang="en-US" sz="1800" b="1" dirty="0">
                <a:solidFill>
                  <a:srgbClr val="00B050"/>
                </a:solidFill>
              </a:rPr>
              <a:t>Dog</a:t>
            </a:r>
            <a:r>
              <a:rPr lang="en-US" sz="1800" dirty="0">
                <a:solidFill>
                  <a:prstClr val="black"/>
                </a:solidFill>
              </a:rPr>
              <a:t>{  </a:t>
            </a:r>
          </a:p>
          <a:p>
            <a:pPr marL="800100" lvl="1" indent="-342900">
              <a:buNone/>
              <a:defRPr/>
            </a:pPr>
            <a:r>
              <a:rPr lang="en-US" sz="1800" dirty="0">
                <a:solidFill>
                  <a:prstClr val="black"/>
                </a:solidFill>
              </a:rPr>
              <a:t>void weep(){</a:t>
            </a:r>
          </a:p>
          <a:p>
            <a:pPr marL="800100" lvl="1" indent="-342900">
              <a:buNone/>
              <a:defRPr/>
            </a:pPr>
            <a:r>
              <a:rPr lang="en-US" sz="1800" dirty="0">
                <a:solidFill>
                  <a:prstClr val="black"/>
                </a:solidFill>
              </a:rPr>
              <a:t>	</a:t>
            </a:r>
            <a:r>
              <a:rPr lang="en-US" sz="1800" dirty="0" err="1">
                <a:solidFill>
                  <a:prstClr val="black"/>
                </a:solidFill>
              </a:rPr>
              <a:t>System.out.println</a:t>
            </a:r>
            <a:r>
              <a:rPr lang="en-US" sz="1800" dirty="0">
                <a:solidFill>
                  <a:prstClr val="black"/>
                </a:solidFill>
              </a:rPr>
              <a:t>("weeping...");</a:t>
            </a:r>
          </a:p>
          <a:p>
            <a:pPr marL="800100" lvl="1" indent="-342900">
              <a:buNone/>
              <a:defRPr/>
            </a:pPr>
            <a:r>
              <a:rPr lang="en-US" sz="1800" dirty="0">
                <a:solidFill>
                  <a:prstClr val="black"/>
                </a:solidFill>
              </a:rPr>
              <a:t>}  </a:t>
            </a:r>
          </a:p>
          <a:p>
            <a:pPr lvl="0">
              <a:buNone/>
              <a:defRPr/>
            </a:pPr>
            <a:r>
              <a:rPr lang="en-US" sz="1800" dirty="0">
                <a:solidFill>
                  <a:prstClr val="black"/>
                </a:solidFill>
              </a:rPr>
              <a:t>}</a:t>
            </a:r>
            <a:endParaRPr lang="en-US" sz="1800" dirty="0" smtClean="0"/>
          </a:p>
          <a:p>
            <a:endParaRPr lang="en-US" dirty="0"/>
          </a:p>
        </p:txBody>
      </p:sp>
      <p:sp>
        <p:nvSpPr>
          <p:cNvPr id="4" name="Content Placeholder 2"/>
          <p:cNvSpPr txBox="1">
            <a:spLocks/>
          </p:cNvSpPr>
          <p:nvPr/>
        </p:nvSpPr>
        <p:spPr>
          <a:xfrm>
            <a:off x="4572000" y="1600200"/>
            <a:ext cx="4191000" cy="5257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class </a:t>
            </a:r>
            <a:r>
              <a:rPr kumimoji="0" lang="en-US" b="1" i="0" u="none" strike="noStrike" kern="1200" cap="none" spc="0" normalizeH="0" baseline="0" noProof="0" dirty="0" smtClean="0">
                <a:ln>
                  <a:noFill/>
                </a:ln>
                <a:solidFill>
                  <a:srgbClr val="00B050"/>
                </a:solidFill>
                <a:effectLst/>
                <a:uLnTx/>
                <a:uFillTx/>
                <a:latin typeface="+mn-lt"/>
                <a:ea typeface="+mn-ea"/>
                <a:cs typeface="+mn-cs"/>
              </a:rPr>
              <a:t>TestInheritance2</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800100" lvl="1" indent="-342900">
              <a:spcBef>
                <a:spcPct val="20000"/>
              </a:spcBef>
              <a:buFont typeface="Arial" pitchFamily="34" charset="0"/>
              <a:buNone/>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public static void main(String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args</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1257300" lvl="2" indent="-342900">
              <a:spcBef>
                <a:spcPct val="20000"/>
              </a:spcBef>
              <a:buFont typeface="Arial" pitchFamily="34" charset="0"/>
              <a:buNone/>
              <a:defRPr/>
            </a:pPr>
            <a:r>
              <a:rPr kumimoji="0" lang="en-US" b="0" i="0" u="none" strike="noStrike" kern="1200" cap="none" spc="0" normalizeH="0" baseline="0" noProof="0" dirty="0" err="1" smtClean="0">
                <a:ln>
                  <a:noFill/>
                </a:ln>
                <a:solidFill>
                  <a:schemeClr val="tx1"/>
                </a:solidFill>
                <a:effectLst/>
                <a:uLnTx/>
                <a:uFillTx/>
                <a:latin typeface="+mn-lt"/>
                <a:ea typeface="+mn-ea"/>
                <a:cs typeface="+mn-cs"/>
              </a:rPr>
              <a:t>BabyDog</a:t>
            </a:r>
            <a:r>
              <a:rPr kumimoji="0" lang="en-US" b="0" i="0" u="none" strike="noStrike" kern="1200" cap="none" spc="0" normalizeH="0" baseline="0" noProof="0" dirty="0" smtClean="0">
                <a:ln>
                  <a:noFill/>
                </a:ln>
                <a:solidFill>
                  <a:schemeClr val="tx1"/>
                </a:solidFill>
                <a:effectLst/>
                <a:uLnTx/>
                <a:uFillTx/>
                <a:latin typeface="+mn-lt"/>
                <a:ea typeface="+mn-ea"/>
                <a:cs typeface="+mn-cs"/>
              </a:rPr>
              <a:t> d=new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BabyDog</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1257300" lvl="2" indent="-342900">
              <a:spcBef>
                <a:spcPct val="20000"/>
              </a:spcBef>
              <a:buFont typeface="Arial" pitchFamily="34" charset="0"/>
              <a:buNone/>
              <a:defRPr/>
            </a:pPr>
            <a:r>
              <a:rPr kumimoji="0" lang="en-US" b="0" i="0" u="none" strike="noStrike" kern="1200" cap="none" spc="0" normalizeH="0" baseline="0" noProof="0" dirty="0" err="1" smtClean="0">
                <a:ln>
                  <a:noFill/>
                </a:ln>
                <a:solidFill>
                  <a:schemeClr val="tx1"/>
                </a:solidFill>
                <a:effectLst/>
                <a:uLnTx/>
                <a:uFillTx/>
                <a:latin typeface="+mn-lt"/>
                <a:ea typeface="+mn-ea"/>
                <a:cs typeface="+mn-cs"/>
              </a:rPr>
              <a:t>d.weep</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1257300" lvl="2" indent="-342900">
              <a:spcBef>
                <a:spcPct val="20000"/>
              </a:spcBef>
              <a:buFont typeface="Arial" pitchFamily="34" charset="0"/>
              <a:buNone/>
              <a:defRPr/>
            </a:pPr>
            <a:r>
              <a:rPr kumimoji="0" lang="en-US" b="0" i="0" u="none" strike="noStrike" kern="1200" cap="none" spc="0" normalizeH="0" baseline="0" noProof="0" dirty="0" err="1" smtClean="0">
                <a:ln>
                  <a:noFill/>
                </a:ln>
                <a:solidFill>
                  <a:schemeClr val="tx1"/>
                </a:solidFill>
                <a:effectLst/>
                <a:uLnTx/>
                <a:uFillTx/>
                <a:latin typeface="+mn-lt"/>
                <a:ea typeface="+mn-ea"/>
                <a:cs typeface="+mn-cs"/>
              </a:rPr>
              <a:t>d.bark</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1257300" lvl="2" indent="-342900">
              <a:spcBef>
                <a:spcPct val="20000"/>
              </a:spcBef>
              <a:buFont typeface="Arial" pitchFamily="34" charset="0"/>
              <a:buNone/>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d.eat();  </a:t>
            </a:r>
          </a:p>
          <a:p>
            <a:pPr marL="800100" lvl="1" indent="-342900">
              <a:spcBef>
                <a:spcPct val="20000"/>
              </a:spcBef>
              <a:buFont typeface="Arial" pitchFamily="34" charset="0"/>
              <a:buNone/>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6324600" y="5105400"/>
            <a:ext cx="2743200" cy="1600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marL="342900" lvl="0" indent="-342900">
              <a:spcBef>
                <a:spcPct val="20000"/>
              </a:spcBef>
              <a:defRPr/>
            </a:pPr>
            <a:r>
              <a:rPr lang="en-US" u="sng" dirty="0">
                <a:solidFill>
                  <a:schemeClr val="tx1"/>
                </a:solidFill>
              </a:rPr>
              <a:t>output</a:t>
            </a:r>
          </a:p>
          <a:p>
            <a:pPr marL="342900" lvl="0" indent="-342900">
              <a:spcBef>
                <a:spcPct val="20000"/>
              </a:spcBef>
              <a:defRPr/>
            </a:pPr>
            <a:r>
              <a:rPr lang="en-US" dirty="0">
                <a:solidFill>
                  <a:schemeClr val="tx1"/>
                </a:solidFill>
              </a:rPr>
              <a:t>weeping... </a:t>
            </a:r>
          </a:p>
          <a:p>
            <a:pPr marL="342900" lvl="0" indent="-342900">
              <a:spcBef>
                <a:spcPct val="20000"/>
              </a:spcBef>
              <a:defRPr/>
            </a:pPr>
            <a:r>
              <a:rPr lang="en-US" dirty="0">
                <a:solidFill>
                  <a:schemeClr val="tx1"/>
                </a:solidFill>
              </a:rPr>
              <a:t>barking... </a:t>
            </a:r>
          </a:p>
          <a:p>
            <a:pPr marL="342900" lvl="0" indent="-342900">
              <a:spcBef>
                <a:spcPct val="20000"/>
              </a:spcBef>
              <a:defRPr/>
            </a:pPr>
            <a:r>
              <a:rPr lang="en-US" dirty="0">
                <a:solidFill>
                  <a:schemeClr val="tx1"/>
                </a:solidFill>
              </a:rPr>
              <a:t>eating...</a:t>
            </a:r>
          </a:p>
          <a:p>
            <a:pPr algn="ctr"/>
            <a:endParaRPr lang="en-US" dirty="0"/>
          </a:p>
        </p:txBody>
      </p:sp>
      <p:cxnSp>
        <p:nvCxnSpPr>
          <p:cNvPr id="7" name="Straight Connector 6"/>
          <p:cNvCxnSpPr/>
          <p:nvPr/>
        </p:nvCxnSpPr>
        <p:spPr>
          <a:xfrm>
            <a:off x="4419600" y="1295400"/>
            <a:ext cx="0" cy="5562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Hierarchical Inheritance Example</a:t>
            </a:r>
            <a:br>
              <a:rPr lang="en-US" dirty="0" smtClean="0"/>
            </a:br>
            <a:endParaRPr lang="en-US" dirty="0"/>
          </a:p>
        </p:txBody>
      </p:sp>
      <p:sp>
        <p:nvSpPr>
          <p:cNvPr id="3" name="Content Placeholder 2"/>
          <p:cNvSpPr>
            <a:spLocks noGrp="1"/>
          </p:cNvSpPr>
          <p:nvPr>
            <p:ph idx="1"/>
          </p:nvPr>
        </p:nvSpPr>
        <p:spPr>
          <a:xfrm>
            <a:off x="228600" y="1600200"/>
            <a:ext cx="3810000" cy="4800600"/>
          </a:xfrm>
        </p:spPr>
        <p:txBody>
          <a:bodyPr>
            <a:normAutofit fontScale="92500"/>
          </a:bodyPr>
          <a:lstStyle/>
          <a:p>
            <a:pPr>
              <a:buNone/>
            </a:pPr>
            <a:r>
              <a:rPr lang="en-US" sz="1800" dirty="0" smtClean="0"/>
              <a:t>class </a:t>
            </a:r>
            <a:r>
              <a:rPr lang="en-US" sz="1800" b="1" dirty="0" smtClean="0">
                <a:solidFill>
                  <a:srgbClr val="00B050"/>
                </a:solidFill>
              </a:rPr>
              <a:t>Animal</a:t>
            </a:r>
            <a:r>
              <a:rPr lang="en-US" sz="1800" dirty="0" smtClean="0"/>
              <a:t>{  </a:t>
            </a:r>
          </a:p>
          <a:p>
            <a:pPr lvl="1">
              <a:buNone/>
            </a:pPr>
            <a:r>
              <a:rPr lang="en-US" sz="1800" dirty="0" smtClean="0"/>
              <a:t>void eat(){</a:t>
            </a:r>
          </a:p>
          <a:p>
            <a:pPr lvl="1">
              <a:buNone/>
            </a:pPr>
            <a:r>
              <a:rPr lang="en-US" sz="1800" dirty="0" smtClean="0"/>
              <a:t>  </a:t>
            </a:r>
            <a:r>
              <a:rPr lang="en-US" sz="1800" dirty="0" err="1" smtClean="0"/>
              <a:t>System.out.println</a:t>
            </a:r>
            <a:r>
              <a:rPr lang="en-US" sz="1800" dirty="0" smtClean="0"/>
              <a:t>("eating...");</a:t>
            </a:r>
          </a:p>
          <a:p>
            <a:pPr lvl="1">
              <a:buNone/>
            </a:pPr>
            <a:r>
              <a:rPr lang="en-US" sz="1800" dirty="0" smtClean="0"/>
              <a:t>}  </a:t>
            </a:r>
          </a:p>
          <a:p>
            <a:pPr>
              <a:buNone/>
            </a:pPr>
            <a:r>
              <a:rPr lang="en-US" sz="1800" dirty="0" smtClean="0"/>
              <a:t>}  </a:t>
            </a:r>
          </a:p>
          <a:p>
            <a:pPr>
              <a:buNone/>
            </a:pPr>
            <a:r>
              <a:rPr lang="en-US" sz="1800" dirty="0" smtClean="0"/>
              <a:t>class </a:t>
            </a:r>
            <a:r>
              <a:rPr lang="en-US" sz="1800" b="1" dirty="0" smtClean="0">
                <a:solidFill>
                  <a:srgbClr val="00B050"/>
                </a:solidFill>
              </a:rPr>
              <a:t>Dog</a:t>
            </a:r>
            <a:r>
              <a:rPr lang="en-US" sz="1800" dirty="0" smtClean="0"/>
              <a:t> </a:t>
            </a:r>
            <a:r>
              <a:rPr lang="en-US" sz="1800" b="1" dirty="0" smtClean="0">
                <a:solidFill>
                  <a:srgbClr val="00B0F0"/>
                </a:solidFill>
              </a:rPr>
              <a:t>extends</a:t>
            </a:r>
            <a:r>
              <a:rPr lang="en-US" sz="1800" dirty="0" smtClean="0"/>
              <a:t> </a:t>
            </a:r>
            <a:r>
              <a:rPr lang="en-US" sz="1800" b="1" dirty="0" smtClean="0">
                <a:solidFill>
                  <a:srgbClr val="00B050"/>
                </a:solidFill>
              </a:rPr>
              <a:t>Animal</a:t>
            </a:r>
            <a:r>
              <a:rPr lang="en-US" sz="1800" dirty="0" smtClean="0"/>
              <a:t>{  </a:t>
            </a:r>
          </a:p>
          <a:p>
            <a:pPr lvl="1">
              <a:buNone/>
            </a:pPr>
            <a:r>
              <a:rPr lang="en-US" sz="1800" dirty="0" smtClean="0"/>
              <a:t>void bark(){</a:t>
            </a:r>
          </a:p>
          <a:p>
            <a:pPr lvl="1">
              <a:buNone/>
            </a:pPr>
            <a:r>
              <a:rPr lang="en-US" sz="1800" dirty="0" smtClean="0"/>
              <a:t>  </a:t>
            </a:r>
            <a:r>
              <a:rPr lang="en-US" sz="1800" dirty="0" err="1" smtClean="0"/>
              <a:t>System.out.println</a:t>
            </a:r>
            <a:r>
              <a:rPr lang="en-US" sz="1800" dirty="0" smtClean="0"/>
              <a:t>("barking...");</a:t>
            </a:r>
          </a:p>
          <a:p>
            <a:pPr lvl="1">
              <a:buNone/>
            </a:pPr>
            <a:r>
              <a:rPr lang="en-US" sz="1800" dirty="0" smtClean="0"/>
              <a:t>}  </a:t>
            </a:r>
          </a:p>
          <a:p>
            <a:pPr>
              <a:buNone/>
            </a:pPr>
            <a:r>
              <a:rPr lang="en-US" dirty="0" smtClean="0"/>
              <a:t>}  </a:t>
            </a:r>
          </a:p>
          <a:p>
            <a:pPr lvl="0">
              <a:buNone/>
              <a:defRPr/>
            </a:pPr>
            <a:r>
              <a:rPr lang="en-US" sz="1800" dirty="0">
                <a:solidFill>
                  <a:prstClr val="black"/>
                </a:solidFill>
              </a:rPr>
              <a:t>class </a:t>
            </a:r>
            <a:r>
              <a:rPr lang="en-US" sz="1800" b="1" dirty="0">
                <a:solidFill>
                  <a:srgbClr val="00B050"/>
                </a:solidFill>
              </a:rPr>
              <a:t>Cat</a:t>
            </a:r>
            <a:r>
              <a:rPr lang="en-US" sz="1800" dirty="0">
                <a:solidFill>
                  <a:prstClr val="black"/>
                </a:solidFill>
              </a:rPr>
              <a:t> </a:t>
            </a:r>
            <a:r>
              <a:rPr lang="en-US" sz="1800" b="1" dirty="0">
                <a:solidFill>
                  <a:srgbClr val="00B0F0"/>
                </a:solidFill>
              </a:rPr>
              <a:t>extends</a:t>
            </a:r>
            <a:r>
              <a:rPr lang="en-US" sz="1800" dirty="0">
                <a:solidFill>
                  <a:prstClr val="black"/>
                </a:solidFill>
              </a:rPr>
              <a:t> </a:t>
            </a:r>
            <a:r>
              <a:rPr lang="en-US" sz="1800" b="1" dirty="0">
                <a:solidFill>
                  <a:srgbClr val="00B050"/>
                </a:solidFill>
              </a:rPr>
              <a:t>Animal</a:t>
            </a:r>
            <a:r>
              <a:rPr lang="en-US" sz="1800" dirty="0">
                <a:solidFill>
                  <a:prstClr val="black"/>
                </a:solidFill>
              </a:rPr>
              <a:t>{  </a:t>
            </a:r>
          </a:p>
          <a:p>
            <a:pPr lvl="1">
              <a:buNone/>
              <a:defRPr/>
            </a:pPr>
            <a:r>
              <a:rPr lang="en-US" sz="1800" dirty="0">
                <a:solidFill>
                  <a:prstClr val="black"/>
                </a:solidFill>
              </a:rPr>
              <a:t>void meow(){</a:t>
            </a:r>
          </a:p>
          <a:p>
            <a:pPr lvl="1">
              <a:buNone/>
              <a:defRPr/>
            </a:pPr>
            <a:r>
              <a:rPr lang="en-US" sz="1800" dirty="0" smtClean="0">
                <a:solidFill>
                  <a:prstClr val="black"/>
                </a:solidFill>
              </a:rPr>
              <a:t> </a:t>
            </a:r>
            <a:r>
              <a:rPr lang="en-US" sz="1800" dirty="0" err="1" smtClean="0">
                <a:solidFill>
                  <a:prstClr val="black"/>
                </a:solidFill>
              </a:rPr>
              <a:t>System.out.println</a:t>
            </a:r>
            <a:r>
              <a:rPr lang="en-US" sz="1800" dirty="0">
                <a:solidFill>
                  <a:prstClr val="black"/>
                </a:solidFill>
              </a:rPr>
              <a:t>("meowing</a:t>
            </a:r>
            <a:r>
              <a:rPr lang="en-US" sz="1800" dirty="0" smtClean="0">
                <a:solidFill>
                  <a:prstClr val="black"/>
                </a:solidFill>
              </a:rPr>
              <a:t>...");</a:t>
            </a:r>
          </a:p>
          <a:p>
            <a:pPr lvl="1">
              <a:buNone/>
              <a:defRPr/>
            </a:pPr>
            <a:r>
              <a:rPr lang="en-US" sz="1800" dirty="0" smtClean="0">
                <a:solidFill>
                  <a:prstClr val="black"/>
                </a:solidFill>
              </a:rPr>
              <a:t>}</a:t>
            </a:r>
            <a:r>
              <a:rPr lang="en-US" sz="1800" dirty="0">
                <a:solidFill>
                  <a:prstClr val="black"/>
                </a:solidFill>
              </a:rPr>
              <a:t>  </a:t>
            </a:r>
          </a:p>
          <a:p>
            <a:pPr lvl="0">
              <a:buNone/>
              <a:defRPr/>
            </a:pPr>
            <a:r>
              <a:rPr lang="en-US" sz="1800" dirty="0">
                <a:solidFill>
                  <a:prstClr val="black"/>
                </a:solidFill>
              </a:rPr>
              <a:t>}  </a:t>
            </a:r>
          </a:p>
          <a:p>
            <a:pPr>
              <a:buNone/>
            </a:pPr>
            <a:endParaRPr lang="en-US" dirty="0" smtClean="0"/>
          </a:p>
          <a:p>
            <a:endParaRPr lang="en-US" dirty="0"/>
          </a:p>
        </p:txBody>
      </p:sp>
      <p:sp>
        <p:nvSpPr>
          <p:cNvPr id="4" name="Content Placeholder 2"/>
          <p:cNvSpPr txBox="1">
            <a:spLocks/>
          </p:cNvSpPr>
          <p:nvPr/>
        </p:nvSpPr>
        <p:spPr>
          <a:xfrm>
            <a:off x="4191000" y="1676400"/>
            <a:ext cx="4495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class </a:t>
            </a:r>
            <a:r>
              <a:rPr kumimoji="0" lang="en-US" b="1" i="0" u="none" strike="noStrike" kern="1200" cap="none" spc="0" normalizeH="0" baseline="0" noProof="0" dirty="0" smtClean="0">
                <a:ln>
                  <a:noFill/>
                </a:ln>
                <a:solidFill>
                  <a:srgbClr val="00B050"/>
                </a:solidFill>
                <a:effectLst/>
                <a:uLnTx/>
                <a:uFillTx/>
                <a:latin typeface="+mn-lt"/>
                <a:ea typeface="+mn-ea"/>
                <a:cs typeface="+mn-cs"/>
              </a:rPr>
              <a:t>TestInheritance3</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800100" lvl="1" indent="-342900">
              <a:spcBef>
                <a:spcPct val="20000"/>
              </a:spcBef>
              <a:buFont typeface="Arial" pitchFamily="34" charset="0"/>
              <a:buNone/>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public static void main(String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args</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1257300" lvl="2" indent="-342900">
              <a:spcBef>
                <a:spcPct val="20000"/>
              </a:spcBef>
              <a:buFont typeface="Arial" pitchFamily="34" charset="0"/>
              <a:buNone/>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Cat c=new Cat();  </a:t>
            </a:r>
          </a:p>
          <a:p>
            <a:pPr marL="1257300" lvl="2" indent="-342900">
              <a:spcBef>
                <a:spcPct val="20000"/>
              </a:spcBef>
              <a:buFont typeface="Arial" pitchFamily="34" charset="0"/>
              <a:buNone/>
              <a:defRPr/>
            </a:pPr>
            <a:r>
              <a:rPr kumimoji="0" lang="en-US" b="0" i="0" u="none" strike="noStrike" kern="1200" cap="none" spc="0" normalizeH="0" baseline="0" noProof="0" dirty="0" err="1" smtClean="0">
                <a:ln>
                  <a:noFill/>
                </a:ln>
                <a:solidFill>
                  <a:schemeClr val="tx1"/>
                </a:solidFill>
                <a:effectLst/>
                <a:uLnTx/>
                <a:uFillTx/>
                <a:latin typeface="+mn-lt"/>
                <a:ea typeface="+mn-ea"/>
                <a:cs typeface="+mn-cs"/>
              </a:rPr>
              <a:t>c.meow</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1257300" lvl="2" indent="-342900">
              <a:spcBef>
                <a:spcPct val="20000"/>
              </a:spcBef>
              <a:buFont typeface="Arial" pitchFamily="34" charset="0"/>
              <a:buNone/>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c.eat();  </a:t>
            </a:r>
          </a:p>
          <a:p>
            <a:pPr marL="1257300" lvl="2" indent="-342900">
              <a:spcBef>
                <a:spcPct val="20000"/>
              </a:spcBef>
              <a:buFont typeface="Arial" pitchFamily="34" charset="0"/>
              <a:buNone/>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r>
              <a:rPr kumimoji="0" lang="en-US" b="0" i="0" u="none" strike="noStrike" kern="1200" cap="none" spc="0" normalizeH="0" baseline="0" noProof="0" dirty="0" err="1" smtClean="0">
                <a:ln>
                  <a:noFill/>
                </a:ln>
                <a:solidFill>
                  <a:schemeClr val="tx1"/>
                </a:solidFill>
                <a:effectLst/>
                <a:uLnTx/>
                <a:uFillTx/>
                <a:latin typeface="+mn-lt"/>
                <a:ea typeface="+mn-ea"/>
                <a:cs typeface="+mn-cs"/>
              </a:rPr>
              <a:t>c.bark</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800100" lvl="1" indent="-342900">
              <a:spcBef>
                <a:spcPct val="20000"/>
              </a:spcBef>
              <a:buFont typeface="Arial" pitchFamily="34" charset="0"/>
              <a:buNone/>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6400800" y="5410200"/>
            <a:ext cx="25908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lvl="0" indent="-342900">
              <a:spcBef>
                <a:spcPct val="20000"/>
              </a:spcBef>
              <a:defRPr/>
            </a:pPr>
            <a:r>
              <a:rPr lang="en-US" dirty="0">
                <a:solidFill>
                  <a:schemeClr val="tx1"/>
                </a:solidFill>
              </a:rPr>
              <a:t>meowing... </a:t>
            </a:r>
          </a:p>
          <a:p>
            <a:pPr marL="342900" lvl="0" indent="-342900">
              <a:spcBef>
                <a:spcPct val="20000"/>
              </a:spcBef>
              <a:defRPr/>
            </a:pPr>
            <a:r>
              <a:rPr lang="en-US" dirty="0">
                <a:solidFill>
                  <a:schemeClr val="tx1"/>
                </a:solidFill>
              </a:rPr>
              <a:t>eating...</a:t>
            </a: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Super Keyword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Keyword</a:t>
            </a:r>
            <a:endParaRPr lang="en-US" dirty="0"/>
          </a:p>
        </p:txBody>
      </p:sp>
      <p:sp>
        <p:nvSpPr>
          <p:cNvPr id="3" name="Content Placeholder 2"/>
          <p:cNvSpPr>
            <a:spLocks noGrp="1"/>
          </p:cNvSpPr>
          <p:nvPr>
            <p:ph idx="1"/>
          </p:nvPr>
        </p:nvSpPr>
        <p:spPr/>
        <p:txBody>
          <a:bodyPr>
            <a:normAutofit/>
          </a:bodyPr>
          <a:lstStyle/>
          <a:p>
            <a:r>
              <a:rPr lang="en-US" sz="2000" dirty="0" smtClean="0"/>
              <a:t>super is a keyword.</a:t>
            </a:r>
          </a:p>
          <a:p>
            <a:r>
              <a:rPr lang="en-US" sz="2000" dirty="0" smtClean="0"/>
              <a:t>It is used inside a sub-class method definition to call a method defined in the super class. </a:t>
            </a:r>
          </a:p>
          <a:p>
            <a:r>
              <a:rPr lang="en-US" sz="2000" dirty="0" smtClean="0"/>
              <a:t>The super keyword refers to the objects of immediate parent class.</a:t>
            </a:r>
          </a:p>
          <a:p>
            <a:r>
              <a:rPr lang="en-US" sz="2000" dirty="0" smtClean="0"/>
              <a:t>Private methods of the super-class cannot be called. </a:t>
            </a:r>
          </a:p>
          <a:p>
            <a:r>
              <a:rPr lang="en-US" sz="2000" dirty="0" smtClean="0"/>
              <a:t>Only public and protected methods can be called by the </a:t>
            </a:r>
            <a:r>
              <a:rPr lang="en-US" sz="2000" b="1" dirty="0" smtClean="0"/>
              <a:t>super</a:t>
            </a:r>
            <a:r>
              <a:rPr lang="en-US" sz="2000" dirty="0" smtClean="0"/>
              <a:t> keyword.</a:t>
            </a:r>
          </a:p>
          <a:p>
            <a:r>
              <a:rPr lang="en-US" sz="2000" dirty="0" smtClean="0"/>
              <a:t>super is also used by class constructors to invoke constructors of its parent class.</a:t>
            </a:r>
          </a:p>
          <a:p>
            <a:r>
              <a:rPr lang="en-US" sz="2000" dirty="0" smtClean="0"/>
              <a:t>To access the data members of parent class when both parent and child class have member with same name</a:t>
            </a:r>
          </a:p>
          <a:p>
            <a:r>
              <a:rPr lang="en-US" sz="2000" dirty="0" smtClean="0"/>
              <a:t>To access the method of parent class when child class has overridden that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80">
                                          <p:stCondLst>
                                            <p:cond delay="0"/>
                                          </p:stCondLst>
                                        </p:cTn>
                                        <p:tgtEl>
                                          <p:spTgt spid="3">
                                            <p:txEl>
                                              <p:pRg st="7" end="7"/>
                                            </p:txEl>
                                          </p:spTgt>
                                        </p:tgtEl>
                                      </p:cBhvr>
                                    </p:animEffect>
                                    <p:anim calcmode="lin" valueType="num">
                                      <p:cBhvr>
                                        <p:cTn id="35"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3">
                                            <p:txEl>
                                              <p:pRg st="7" end="7"/>
                                            </p:txEl>
                                          </p:spTgt>
                                        </p:tgtEl>
                                      </p:cBhvr>
                                      <p:to x="100000" y="60000"/>
                                    </p:animScale>
                                    <p:animScale>
                                      <p:cBhvr>
                                        <p:cTn id="41" dur="166" decel="50000">
                                          <p:stCondLst>
                                            <p:cond delay="676"/>
                                          </p:stCondLst>
                                        </p:cTn>
                                        <p:tgtEl>
                                          <p:spTgt spid="3">
                                            <p:txEl>
                                              <p:pRg st="7" end="7"/>
                                            </p:txEl>
                                          </p:spTgt>
                                        </p:tgtEl>
                                      </p:cBhvr>
                                      <p:to x="100000" y="100000"/>
                                    </p:animScale>
                                    <p:animScale>
                                      <p:cBhvr>
                                        <p:cTn id="42" dur="26">
                                          <p:stCondLst>
                                            <p:cond delay="1312"/>
                                          </p:stCondLst>
                                        </p:cTn>
                                        <p:tgtEl>
                                          <p:spTgt spid="3">
                                            <p:txEl>
                                              <p:pRg st="7" end="7"/>
                                            </p:txEl>
                                          </p:spTgt>
                                        </p:tgtEl>
                                      </p:cBhvr>
                                      <p:to x="100000" y="80000"/>
                                    </p:animScale>
                                    <p:animScale>
                                      <p:cBhvr>
                                        <p:cTn id="43" dur="166" decel="50000">
                                          <p:stCondLst>
                                            <p:cond delay="1338"/>
                                          </p:stCondLst>
                                        </p:cTn>
                                        <p:tgtEl>
                                          <p:spTgt spid="3">
                                            <p:txEl>
                                              <p:pRg st="7" end="7"/>
                                            </p:txEl>
                                          </p:spTgt>
                                        </p:tgtEl>
                                      </p:cBhvr>
                                      <p:to x="100000" y="100000"/>
                                    </p:animScale>
                                    <p:animScale>
                                      <p:cBhvr>
                                        <p:cTn id="44" dur="26">
                                          <p:stCondLst>
                                            <p:cond delay="1642"/>
                                          </p:stCondLst>
                                        </p:cTn>
                                        <p:tgtEl>
                                          <p:spTgt spid="3">
                                            <p:txEl>
                                              <p:pRg st="7" end="7"/>
                                            </p:txEl>
                                          </p:spTgt>
                                        </p:tgtEl>
                                      </p:cBhvr>
                                      <p:to x="100000" y="90000"/>
                                    </p:animScale>
                                    <p:animScale>
                                      <p:cBhvr>
                                        <p:cTn id="45" dur="166" decel="50000">
                                          <p:stCondLst>
                                            <p:cond delay="1668"/>
                                          </p:stCondLst>
                                        </p:cTn>
                                        <p:tgtEl>
                                          <p:spTgt spid="3">
                                            <p:txEl>
                                              <p:pRg st="7" end="7"/>
                                            </p:txEl>
                                          </p:spTgt>
                                        </p:tgtEl>
                                      </p:cBhvr>
                                      <p:to x="100000" y="100000"/>
                                    </p:animScale>
                                    <p:animScale>
                                      <p:cBhvr>
                                        <p:cTn id="46" dur="26">
                                          <p:stCondLst>
                                            <p:cond delay="1808"/>
                                          </p:stCondLst>
                                        </p:cTn>
                                        <p:tgtEl>
                                          <p:spTgt spid="3">
                                            <p:txEl>
                                              <p:pRg st="7" end="7"/>
                                            </p:txEl>
                                          </p:spTgt>
                                        </p:tgtEl>
                                      </p:cBhvr>
                                      <p:to x="100000" y="95000"/>
                                    </p:animScale>
                                    <p:animScale>
                                      <p:cBhvr>
                                        <p:cTn id="47"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t>
            </a:r>
            <a:r>
              <a:rPr lang="en-US" dirty="0" smtClean="0"/>
              <a:t>our main OOPs concepts in Java</a:t>
            </a:r>
            <a:endParaRPr lang="en-US" dirty="0"/>
          </a:p>
        </p:txBody>
      </p:sp>
      <p:sp>
        <p:nvSpPr>
          <p:cNvPr id="3" name="Content Placeholder 2"/>
          <p:cNvSpPr>
            <a:spLocks noGrp="1"/>
          </p:cNvSpPr>
          <p:nvPr>
            <p:ph idx="1"/>
          </p:nvPr>
        </p:nvSpPr>
        <p:spPr>
          <a:xfrm>
            <a:off x="457200" y="1447800"/>
            <a:ext cx="8229600" cy="5181600"/>
          </a:xfrm>
        </p:spPr>
        <p:txBody>
          <a:bodyPr>
            <a:noAutofit/>
          </a:bodyPr>
          <a:lstStyle/>
          <a:p>
            <a:pPr>
              <a:buNone/>
            </a:pPr>
            <a:endParaRPr lang="en-US" sz="2400" b="1" dirty="0" smtClean="0"/>
          </a:p>
          <a:p>
            <a:r>
              <a:rPr lang="en-US" sz="2400" b="1" dirty="0" smtClean="0"/>
              <a:t>Abstraction:  </a:t>
            </a:r>
            <a:r>
              <a:rPr lang="en-US" sz="1400" dirty="0" smtClean="0"/>
              <a:t>Abstraction </a:t>
            </a:r>
            <a:r>
              <a:rPr lang="en-US" sz="1400" dirty="0"/>
              <a:t>means using simple things to represent complexity. We all know how to turn the TV on, but we don’t need to know how it works in order to enjoy it. </a:t>
            </a:r>
            <a:endParaRPr lang="en-US" sz="1400" dirty="0" smtClean="0"/>
          </a:p>
          <a:p>
            <a:endParaRPr lang="en-US" sz="1000" dirty="0"/>
          </a:p>
          <a:p>
            <a:r>
              <a:rPr lang="en-US" sz="2400" b="1" dirty="0" smtClean="0"/>
              <a:t>Encapsulation: </a:t>
            </a:r>
            <a:r>
              <a:rPr lang="en-US" sz="1400" dirty="0"/>
              <a:t> This is the practice of keeping fields within a class private, then providing access to them via public methods. It’s a protective barrier that keeps the data and code safe within the class itself. This way, we can re-use objects like code components or variables without allowing open access to the data system-wide</a:t>
            </a:r>
            <a:r>
              <a:rPr lang="en-US" sz="1000" dirty="0" smtClean="0"/>
              <a:t>.</a:t>
            </a:r>
          </a:p>
          <a:p>
            <a:endParaRPr lang="en-US" sz="1000" dirty="0"/>
          </a:p>
          <a:p>
            <a:pPr lvl="0"/>
            <a:r>
              <a:rPr lang="en-US" sz="2400" b="1" dirty="0">
                <a:solidFill>
                  <a:prstClr val="black"/>
                </a:solidFill>
              </a:rPr>
              <a:t>Inheritance :</a:t>
            </a:r>
            <a:r>
              <a:rPr lang="en-US" sz="1400" dirty="0">
                <a:solidFill>
                  <a:prstClr val="black"/>
                </a:solidFill>
              </a:rPr>
              <a:t> This is a special feature of Object Oriented Programming in Java. It lets programmers </a:t>
            </a:r>
            <a:r>
              <a:rPr lang="en-US" sz="1400" b="1" dirty="0">
                <a:solidFill>
                  <a:srgbClr val="00B050"/>
                </a:solidFill>
              </a:rPr>
              <a:t>create new classes that share some of the attributes of existing classes</a:t>
            </a:r>
            <a:r>
              <a:rPr lang="en-US" sz="1400" dirty="0">
                <a:solidFill>
                  <a:prstClr val="black"/>
                </a:solidFill>
              </a:rPr>
              <a:t>. This lets us build on previous work without reinventing the wheel.</a:t>
            </a:r>
            <a:endParaRPr lang="en-US" sz="2400" b="1" dirty="0">
              <a:solidFill>
                <a:prstClr val="black"/>
              </a:solidFill>
            </a:endParaRPr>
          </a:p>
          <a:p>
            <a:endParaRPr lang="en-US" sz="1000" dirty="0" smtClean="0"/>
          </a:p>
          <a:p>
            <a:r>
              <a:rPr lang="en-US" sz="2400" b="1" dirty="0" smtClean="0"/>
              <a:t>Polymorphism :</a:t>
            </a:r>
            <a:r>
              <a:rPr lang="en-US" sz="1400" dirty="0"/>
              <a:t> This Java OOPs concept lets programmers use the </a:t>
            </a:r>
            <a:r>
              <a:rPr lang="en-US" sz="1400" b="1" dirty="0">
                <a:solidFill>
                  <a:srgbClr val="00B050"/>
                </a:solidFill>
              </a:rPr>
              <a:t>same word to mean different things in different contexts</a:t>
            </a:r>
            <a:r>
              <a:rPr lang="en-US" sz="1400" dirty="0"/>
              <a:t>. One form of polymorphism in Java is method overloading. That’s when different meanings are implied by the code itself. The other form is method overriding.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normAutofit fontScale="90000"/>
          </a:bodyPr>
          <a:lstStyle/>
          <a:p>
            <a:r>
              <a:rPr lang="en-US" sz="3600" dirty="0" smtClean="0"/>
              <a:t>access </a:t>
            </a:r>
            <a:r>
              <a:rPr lang="en-US" sz="3600" dirty="0" smtClean="0"/>
              <a:t>the variables of parent </a:t>
            </a:r>
            <a:r>
              <a:rPr lang="en-US" sz="3600" dirty="0" smtClean="0"/>
              <a:t>class without super</a:t>
            </a:r>
            <a:r>
              <a:rPr lang="en-US" b="1" dirty="0" smtClean="0"/>
              <a:t/>
            </a:r>
            <a:br>
              <a:rPr lang="en-US" b="1" dirty="0" smtClean="0"/>
            </a:b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a:buNone/>
            </a:pPr>
            <a:r>
              <a:rPr lang="en-US" dirty="0" smtClean="0"/>
              <a:t>class </a:t>
            </a:r>
            <a:r>
              <a:rPr lang="en-US" b="1" dirty="0" err="1" smtClean="0">
                <a:solidFill>
                  <a:srgbClr val="00B050"/>
                </a:solidFill>
              </a:rPr>
              <a:t>Superclass</a:t>
            </a:r>
            <a:endParaRPr lang="en-US" b="1" dirty="0" smtClean="0">
              <a:solidFill>
                <a:srgbClr val="00B050"/>
              </a:solidFill>
            </a:endParaRPr>
          </a:p>
          <a:p>
            <a:pPr>
              <a:buNone/>
            </a:pPr>
            <a:r>
              <a:rPr lang="en-US" dirty="0" smtClean="0"/>
              <a:t>{</a:t>
            </a:r>
          </a:p>
          <a:p>
            <a:pPr lvl="1">
              <a:buNone/>
            </a:pPr>
            <a:r>
              <a:rPr lang="en-US" dirty="0" err="1" smtClean="0"/>
              <a:t>int</a:t>
            </a:r>
            <a:r>
              <a:rPr lang="en-US" dirty="0" smtClean="0"/>
              <a:t> num = 100;</a:t>
            </a:r>
          </a:p>
          <a:p>
            <a:pPr>
              <a:buNone/>
            </a:pPr>
            <a:r>
              <a:rPr lang="en-US" dirty="0" smtClean="0"/>
              <a:t>}</a:t>
            </a:r>
          </a:p>
          <a:p>
            <a:pPr>
              <a:buNone/>
            </a:pPr>
            <a:endParaRPr lang="en-US" dirty="0" smtClean="0"/>
          </a:p>
          <a:p>
            <a:pPr>
              <a:buNone/>
            </a:pPr>
            <a:r>
              <a:rPr lang="en-US" dirty="0" smtClean="0"/>
              <a:t>class </a:t>
            </a:r>
            <a:r>
              <a:rPr lang="en-US" b="1" dirty="0" smtClean="0">
                <a:solidFill>
                  <a:srgbClr val="00B050"/>
                </a:solidFill>
              </a:rPr>
              <a:t>Subclass</a:t>
            </a:r>
            <a:r>
              <a:rPr lang="en-US" dirty="0" smtClean="0"/>
              <a:t> </a:t>
            </a:r>
            <a:r>
              <a:rPr lang="en-US" b="1" dirty="0" smtClean="0">
                <a:solidFill>
                  <a:srgbClr val="00B0F0"/>
                </a:solidFill>
              </a:rPr>
              <a:t>extends</a:t>
            </a:r>
            <a:r>
              <a:rPr lang="en-US" dirty="0" smtClean="0">
                <a:solidFill>
                  <a:srgbClr val="00B0F0"/>
                </a:solidFill>
              </a:rPr>
              <a:t> </a:t>
            </a:r>
            <a:r>
              <a:rPr lang="en-US" b="1" dirty="0" err="1" smtClean="0">
                <a:solidFill>
                  <a:srgbClr val="00B050"/>
                </a:solidFill>
              </a:rPr>
              <a:t>Superclass</a:t>
            </a:r>
            <a:endParaRPr lang="en-US" b="1" dirty="0" smtClean="0">
              <a:solidFill>
                <a:srgbClr val="00B050"/>
              </a:solidFill>
            </a:endParaRPr>
          </a:p>
          <a:p>
            <a:pPr>
              <a:buNone/>
            </a:pPr>
            <a:r>
              <a:rPr lang="en-US" dirty="0" smtClean="0"/>
              <a:t>{</a:t>
            </a:r>
          </a:p>
          <a:p>
            <a:pPr lvl="1">
              <a:buNone/>
            </a:pPr>
            <a:r>
              <a:rPr lang="en-US" dirty="0" err="1" smtClean="0"/>
              <a:t>int</a:t>
            </a:r>
            <a:r>
              <a:rPr lang="en-US" dirty="0" smtClean="0"/>
              <a:t> num = 110;</a:t>
            </a:r>
          </a:p>
          <a:p>
            <a:pPr lvl="1">
              <a:buNone/>
            </a:pPr>
            <a:r>
              <a:rPr lang="en-US" dirty="0" smtClean="0"/>
              <a:t> </a:t>
            </a:r>
          </a:p>
          <a:p>
            <a:pPr lvl="1">
              <a:buNone/>
            </a:pPr>
            <a:r>
              <a:rPr lang="en-US" dirty="0" smtClean="0"/>
              <a:t>void </a:t>
            </a:r>
            <a:r>
              <a:rPr lang="en-US" dirty="0" err="1" smtClean="0"/>
              <a:t>printNumber</a:t>
            </a:r>
            <a:r>
              <a:rPr lang="en-US" dirty="0" smtClean="0"/>
              <a:t>(){</a:t>
            </a:r>
          </a:p>
          <a:p>
            <a:pPr lvl="1">
              <a:buNone/>
            </a:pPr>
            <a:r>
              <a:rPr lang="en-US" dirty="0" smtClean="0"/>
              <a:t>	</a:t>
            </a:r>
            <a:r>
              <a:rPr lang="en-US" dirty="0" err="1" smtClean="0"/>
              <a:t>System.out.println</a:t>
            </a:r>
            <a:r>
              <a:rPr lang="en-US" dirty="0" smtClean="0"/>
              <a:t>(num);</a:t>
            </a:r>
          </a:p>
          <a:p>
            <a:pPr lvl="1">
              <a:buNone/>
            </a:pPr>
            <a:r>
              <a:rPr lang="en-US" dirty="0" smtClean="0"/>
              <a:t>}</a:t>
            </a:r>
          </a:p>
          <a:p>
            <a:pPr lvl="1">
              <a:buNone/>
            </a:pPr>
            <a:endParaRPr lang="en-US" dirty="0" smtClean="0"/>
          </a:p>
          <a:p>
            <a:pPr lvl="1">
              <a:buNone/>
            </a:pPr>
            <a:r>
              <a:rPr lang="en-US" dirty="0" smtClean="0"/>
              <a:t>public static void main(String </a:t>
            </a:r>
            <a:r>
              <a:rPr lang="en-US" dirty="0" err="1" smtClean="0"/>
              <a:t>args</a:t>
            </a:r>
            <a:r>
              <a:rPr lang="en-US" dirty="0" smtClean="0"/>
              <a:t>[]){</a:t>
            </a:r>
          </a:p>
          <a:p>
            <a:pPr lvl="1">
              <a:buNone/>
            </a:pPr>
            <a:r>
              <a:rPr lang="en-US" dirty="0" smtClean="0"/>
              <a:t>	Subclass </a:t>
            </a:r>
            <a:r>
              <a:rPr lang="en-US" dirty="0" err="1" smtClean="0"/>
              <a:t>obj</a:t>
            </a:r>
            <a:r>
              <a:rPr lang="en-US" dirty="0" smtClean="0"/>
              <a:t>= new Subclass();</a:t>
            </a:r>
          </a:p>
          <a:p>
            <a:pPr lvl="1">
              <a:buNone/>
            </a:pPr>
            <a:r>
              <a:rPr lang="en-US" dirty="0" smtClean="0"/>
              <a:t>	</a:t>
            </a:r>
            <a:r>
              <a:rPr lang="en-US" dirty="0" err="1" smtClean="0"/>
              <a:t>obj.printNumber</a:t>
            </a:r>
            <a:r>
              <a:rPr lang="en-US" dirty="0" smtClean="0"/>
              <a:t>();	</a:t>
            </a:r>
          </a:p>
          <a:p>
            <a:pPr lvl="1">
              <a:buNone/>
            </a:pPr>
            <a:r>
              <a:rPr lang="en-US" dirty="0" smtClean="0"/>
              <a:t>}</a:t>
            </a:r>
          </a:p>
          <a:p>
            <a:pPr>
              <a:buNone/>
            </a:pPr>
            <a:r>
              <a:rPr lang="en-US" dirty="0" smtClean="0"/>
              <a:t>}</a:t>
            </a:r>
          </a:p>
        </p:txBody>
      </p:sp>
      <p:sp>
        <p:nvSpPr>
          <p:cNvPr id="4" name="Rectangle 3"/>
          <p:cNvSpPr/>
          <p:nvPr/>
        </p:nvSpPr>
        <p:spPr>
          <a:xfrm>
            <a:off x="6400800" y="5410200"/>
            <a:ext cx="25908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lvl="0" indent="-342900">
              <a:spcBef>
                <a:spcPct val="20000"/>
              </a:spcBef>
              <a:defRPr/>
            </a:pPr>
            <a:r>
              <a:rPr lang="en-US" dirty="0" smtClean="0">
                <a:solidFill>
                  <a:schemeClr val="tx1"/>
                </a:solidFill>
              </a:rPr>
              <a:t>110</a:t>
            </a:r>
            <a:endParaRPr lang="en-US" dirty="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dirty="0" smtClean="0"/>
              <a:t>class </a:t>
            </a:r>
            <a:r>
              <a:rPr lang="en-US" b="1" dirty="0" err="1" smtClean="0">
                <a:solidFill>
                  <a:srgbClr val="00B050"/>
                </a:solidFill>
              </a:rPr>
              <a:t>Superclass</a:t>
            </a:r>
            <a:endParaRPr lang="en-US" b="1" dirty="0" smtClean="0">
              <a:solidFill>
                <a:srgbClr val="00B050"/>
              </a:solidFill>
            </a:endParaRPr>
          </a:p>
          <a:p>
            <a:pPr>
              <a:buNone/>
            </a:pPr>
            <a:r>
              <a:rPr lang="en-US" dirty="0" smtClean="0"/>
              <a:t>{</a:t>
            </a:r>
          </a:p>
          <a:p>
            <a:pPr lvl="1">
              <a:buNone/>
            </a:pPr>
            <a:r>
              <a:rPr lang="en-US" dirty="0" err="1" smtClean="0"/>
              <a:t>int</a:t>
            </a:r>
            <a:r>
              <a:rPr lang="en-US" dirty="0" smtClean="0"/>
              <a:t> num = 100;</a:t>
            </a:r>
          </a:p>
          <a:p>
            <a:pPr>
              <a:buNone/>
            </a:pPr>
            <a:r>
              <a:rPr lang="en-US" dirty="0" smtClean="0"/>
              <a:t>}</a:t>
            </a:r>
          </a:p>
          <a:p>
            <a:pPr>
              <a:buNone/>
            </a:pPr>
            <a:r>
              <a:rPr lang="en-US" dirty="0" smtClean="0"/>
              <a:t>class </a:t>
            </a:r>
            <a:r>
              <a:rPr lang="en-US" b="1" dirty="0" smtClean="0">
                <a:solidFill>
                  <a:srgbClr val="00B050"/>
                </a:solidFill>
              </a:rPr>
              <a:t>Subclass</a:t>
            </a:r>
            <a:r>
              <a:rPr lang="en-US" dirty="0" smtClean="0">
                <a:solidFill>
                  <a:srgbClr val="00B050"/>
                </a:solidFill>
              </a:rPr>
              <a:t> </a:t>
            </a:r>
            <a:r>
              <a:rPr lang="en-US" b="1" dirty="0" smtClean="0">
                <a:solidFill>
                  <a:srgbClr val="00B0F0"/>
                </a:solidFill>
              </a:rPr>
              <a:t>extends</a:t>
            </a:r>
            <a:r>
              <a:rPr lang="en-US" dirty="0" smtClean="0">
                <a:solidFill>
                  <a:srgbClr val="00B0F0"/>
                </a:solidFill>
              </a:rPr>
              <a:t> </a:t>
            </a:r>
            <a:r>
              <a:rPr lang="en-US" b="1" dirty="0" err="1" smtClean="0">
                <a:solidFill>
                  <a:srgbClr val="00B050"/>
                </a:solidFill>
              </a:rPr>
              <a:t>Superclass</a:t>
            </a:r>
            <a:endParaRPr lang="en-US" b="1" dirty="0" smtClean="0">
              <a:solidFill>
                <a:srgbClr val="00B050"/>
              </a:solidFill>
            </a:endParaRPr>
          </a:p>
          <a:p>
            <a:pPr>
              <a:buNone/>
            </a:pPr>
            <a:r>
              <a:rPr lang="en-US" dirty="0" smtClean="0"/>
              <a:t>{</a:t>
            </a:r>
          </a:p>
          <a:p>
            <a:pPr lvl="1">
              <a:buNone/>
            </a:pPr>
            <a:r>
              <a:rPr lang="en-US" dirty="0" err="1" smtClean="0"/>
              <a:t>int</a:t>
            </a:r>
            <a:r>
              <a:rPr lang="en-US" dirty="0" smtClean="0"/>
              <a:t> num = 110;	</a:t>
            </a:r>
            <a:r>
              <a:rPr lang="en-US" dirty="0"/>
              <a:t> </a:t>
            </a:r>
            <a:r>
              <a:rPr lang="en-US" dirty="0" smtClean="0"/>
              <a:t>     </a:t>
            </a:r>
            <a:r>
              <a:rPr lang="en-US" b="1" dirty="0" smtClean="0">
                <a:solidFill>
                  <a:schemeClr val="tx2">
                    <a:lumMod val="75000"/>
                  </a:schemeClr>
                </a:solidFill>
              </a:rPr>
              <a:t>//Don’t use same variable name in super &amp; sub classes</a:t>
            </a:r>
          </a:p>
          <a:p>
            <a:pPr lvl="1">
              <a:buNone/>
            </a:pPr>
            <a:r>
              <a:rPr lang="en-US" dirty="0" smtClean="0"/>
              <a:t>void </a:t>
            </a:r>
            <a:r>
              <a:rPr lang="en-US" dirty="0" err="1" smtClean="0"/>
              <a:t>printNumber</a:t>
            </a:r>
            <a:r>
              <a:rPr lang="en-US" dirty="0" smtClean="0"/>
              <a:t>(){</a:t>
            </a:r>
          </a:p>
          <a:p>
            <a:pPr lvl="1">
              <a:buNone/>
            </a:pPr>
            <a:r>
              <a:rPr lang="en-US" dirty="0" smtClean="0"/>
              <a:t>	</a:t>
            </a:r>
            <a:r>
              <a:rPr lang="en-US" dirty="0" err="1" smtClean="0"/>
              <a:t>System.out.println</a:t>
            </a:r>
            <a:r>
              <a:rPr lang="en-US" dirty="0" smtClean="0"/>
              <a:t>(</a:t>
            </a:r>
            <a:r>
              <a:rPr lang="en-US" b="1" dirty="0" smtClean="0">
                <a:solidFill>
                  <a:schemeClr val="accent6">
                    <a:lumMod val="75000"/>
                  </a:schemeClr>
                </a:solidFill>
              </a:rPr>
              <a:t>super.num</a:t>
            </a:r>
            <a:r>
              <a:rPr lang="en-US" dirty="0" smtClean="0"/>
              <a:t>);</a:t>
            </a:r>
          </a:p>
          <a:p>
            <a:pPr lvl="1">
              <a:buNone/>
            </a:pPr>
            <a:r>
              <a:rPr lang="en-US" dirty="0" smtClean="0"/>
              <a:t>}</a:t>
            </a:r>
          </a:p>
          <a:p>
            <a:pPr lvl="1">
              <a:buNone/>
            </a:pPr>
            <a:r>
              <a:rPr lang="en-US" dirty="0" smtClean="0"/>
              <a:t>public static void main(String </a:t>
            </a:r>
            <a:r>
              <a:rPr lang="en-US" dirty="0" err="1" smtClean="0"/>
              <a:t>args</a:t>
            </a:r>
            <a:r>
              <a:rPr lang="en-US" dirty="0" smtClean="0"/>
              <a:t>[]){</a:t>
            </a:r>
          </a:p>
          <a:p>
            <a:pPr lvl="1">
              <a:buNone/>
            </a:pPr>
            <a:r>
              <a:rPr lang="en-US" dirty="0" smtClean="0"/>
              <a:t>	Subclass </a:t>
            </a:r>
            <a:r>
              <a:rPr lang="en-US" dirty="0" err="1" smtClean="0"/>
              <a:t>obj</a:t>
            </a:r>
            <a:r>
              <a:rPr lang="en-US" dirty="0" smtClean="0"/>
              <a:t>= new Subclass();</a:t>
            </a:r>
          </a:p>
          <a:p>
            <a:pPr lvl="1">
              <a:buNone/>
            </a:pPr>
            <a:r>
              <a:rPr lang="en-US" dirty="0" smtClean="0"/>
              <a:t>	</a:t>
            </a:r>
            <a:r>
              <a:rPr lang="en-US" dirty="0" err="1" smtClean="0"/>
              <a:t>obj.printNumber</a:t>
            </a:r>
            <a:r>
              <a:rPr lang="en-US" dirty="0" smtClean="0"/>
              <a:t>();	</a:t>
            </a:r>
          </a:p>
          <a:p>
            <a:pPr lvl="1">
              <a:buNone/>
            </a:pPr>
            <a:r>
              <a:rPr lang="en-US" dirty="0" smtClean="0"/>
              <a:t>}</a:t>
            </a:r>
          </a:p>
          <a:p>
            <a:pPr>
              <a:buNone/>
            </a:pPr>
            <a:r>
              <a:rPr lang="en-US" dirty="0" smtClean="0"/>
              <a:t>}</a:t>
            </a:r>
            <a:endParaRPr lang="en-US" dirty="0"/>
          </a:p>
        </p:txBody>
      </p:sp>
      <p:sp>
        <p:nvSpPr>
          <p:cNvPr id="4" name="Title 1"/>
          <p:cNvSpPr>
            <a:spLocks noGrp="1"/>
          </p:cNvSpPr>
          <p:nvPr>
            <p:ph type="title"/>
          </p:nvPr>
        </p:nvSpPr>
        <p:spPr>
          <a:xfrm>
            <a:off x="0" y="274638"/>
            <a:ext cx="9144000" cy="1143000"/>
          </a:xfrm>
        </p:spPr>
        <p:txBody>
          <a:bodyPr>
            <a:normAutofit fontScale="90000"/>
          </a:bodyPr>
          <a:lstStyle/>
          <a:p>
            <a:r>
              <a:rPr lang="en-US" sz="3600" dirty="0" smtClean="0"/>
              <a:t>super keyword to access the variables of parent class</a:t>
            </a:r>
            <a:r>
              <a:rPr lang="en-US" b="1" dirty="0" smtClean="0"/>
              <a:t/>
            </a:r>
            <a:br>
              <a:rPr lang="en-US" b="1" dirty="0" smtClean="0"/>
            </a:br>
            <a:endParaRPr lang="en-US" dirty="0"/>
          </a:p>
        </p:txBody>
      </p:sp>
      <p:sp>
        <p:nvSpPr>
          <p:cNvPr id="5" name="Rectangle 4"/>
          <p:cNvSpPr/>
          <p:nvPr/>
        </p:nvSpPr>
        <p:spPr>
          <a:xfrm>
            <a:off x="6400800" y="5410200"/>
            <a:ext cx="25908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lvl="0" indent="-342900">
              <a:spcBef>
                <a:spcPct val="20000"/>
              </a:spcBef>
              <a:defRPr/>
            </a:pPr>
            <a:r>
              <a:rPr lang="en-US" dirty="0" smtClean="0">
                <a:solidFill>
                  <a:schemeClr val="tx1"/>
                </a:solidFill>
              </a:rPr>
              <a:t>100</a:t>
            </a:r>
            <a:endParaRPr lang="en-US" dirty="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Autofit/>
          </a:bodyPr>
          <a:lstStyle/>
          <a:p>
            <a:pPr>
              <a:buNone/>
            </a:pPr>
            <a:r>
              <a:rPr lang="en-US" sz="1800" dirty="0" smtClean="0"/>
              <a:t>class </a:t>
            </a:r>
            <a:r>
              <a:rPr lang="en-US" sz="1800" b="1" dirty="0" err="1" smtClean="0">
                <a:solidFill>
                  <a:srgbClr val="00B050"/>
                </a:solidFill>
              </a:rPr>
              <a:t>ParentClass</a:t>
            </a:r>
            <a:r>
              <a:rPr lang="en-US" sz="1800" dirty="0" smtClean="0">
                <a:solidFill>
                  <a:srgbClr val="00B050"/>
                </a:solidFill>
              </a:rPr>
              <a:t> </a:t>
            </a:r>
            <a:r>
              <a:rPr lang="en-US" sz="1800" dirty="0" smtClean="0"/>
              <a:t>{</a:t>
            </a:r>
          </a:p>
          <a:p>
            <a:pPr lvl="1">
              <a:buNone/>
            </a:pPr>
            <a:r>
              <a:rPr lang="en-US" sz="1800" dirty="0" smtClean="0"/>
              <a:t>public  void fun(){</a:t>
            </a:r>
          </a:p>
          <a:p>
            <a:pPr lvl="2">
              <a:buNone/>
            </a:pPr>
            <a:r>
              <a:rPr lang="en-US" sz="1800" dirty="0" err="1" smtClean="0"/>
              <a:t>System.out.print</a:t>
            </a:r>
            <a:r>
              <a:rPr lang="en-US" sz="1800" dirty="0" smtClean="0"/>
              <a:t>("Parent Class :Hello world");</a:t>
            </a:r>
          </a:p>
          <a:p>
            <a:pPr lvl="1">
              <a:buNone/>
            </a:pPr>
            <a:r>
              <a:rPr lang="en-US" sz="1800" dirty="0" smtClean="0"/>
              <a:t>}</a:t>
            </a:r>
          </a:p>
          <a:p>
            <a:pPr>
              <a:buNone/>
            </a:pPr>
            <a:r>
              <a:rPr lang="en-US" sz="1800" dirty="0" smtClean="0"/>
              <a:t>}</a:t>
            </a:r>
          </a:p>
          <a:p>
            <a:pPr>
              <a:buNone/>
            </a:pPr>
            <a:endParaRPr lang="en-US" sz="1800" dirty="0" smtClean="0"/>
          </a:p>
          <a:p>
            <a:pPr>
              <a:buNone/>
            </a:pPr>
            <a:r>
              <a:rPr lang="en-US" sz="1800" dirty="0" smtClean="0"/>
              <a:t>public class </a:t>
            </a:r>
            <a:r>
              <a:rPr lang="en-US" sz="1800" b="1" dirty="0" err="1" smtClean="0">
                <a:solidFill>
                  <a:srgbClr val="00B050"/>
                </a:solidFill>
              </a:rPr>
              <a:t>ChildClass</a:t>
            </a:r>
            <a:r>
              <a:rPr lang="en-US" sz="1800" dirty="0" smtClean="0">
                <a:solidFill>
                  <a:srgbClr val="00B050"/>
                </a:solidFill>
              </a:rPr>
              <a:t> </a:t>
            </a:r>
            <a:r>
              <a:rPr lang="en-US" sz="1800" b="1" dirty="0" smtClean="0">
                <a:solidFill>
                  <a:srgbClr val="00B0F0"/>
                </a:solidFill>
              </a:rPr>
              <a:t>extends</a:t>
            </a:r>
            <a:r>
              <a:rPr lang="en-US" sz="1800" dirty="0" smtClean="0">
                <a:solidFill>
                  <a:srgbClr val="00B0F0"/>
                </a:solidFill>
              </a:rPr>
              <a:t> </a:t>
            </a:r>
            <a:r>
              <a:rPr lang="en-US" sz="1800" b="1" dirty="0" err="1" smtClean="0">
                <a:solidFill>
                  <a:srgbClr val="00B050"/>
                </a:solidFill>
              </a:rPr>
              <a:t>ParentClass</a:t>
            </a:r>
            <a:r>
              <a:rPr lang="en-US" sz="1800" dirty="0" smtClean="0"/>
              <a:t>{</a:t>
            </a:r>
          </a:p>
          <a:p>
            <a:pPr lvl="1">
              <a:buNone/>
            </a:pPr>
            <a:r>
              <a:rPr lang="en-US" sz="1800" dirty="0" smtClean="0"/>
              <a:t> </a:t>
            </a:r>
            <a:r>
              <a:rPr lang="en-US" sz="1800" b="1" dirty="0" smtClean="0">
                <a:solidFill>
                  <a:srgbClr val="002060"/>
                </a:solidFill>
              </a:rPr>
              <a:t>public  void fun(){</a:t>
            </a:r>
            <a:endParaRPr lang="en-US" sz="1800" b="1" dirty="0">
              <a:solidFill>
                <a:srgbClr val="002060"/>
              </a:solidFill>
            </a:endParaRPr>
          </a:p>
          <a:p>
            <a:pPr lvl="2">
              <a:buNone/>
            </a:pPr>
            <a:r>
              <a:rPr lang="en-US" sz="1800" b="1" dirty="0" err="1" smtClean="0">
                <a:solidFill>
                  <a:srgbClr val="002060"/>
                </a:solidFill>
              </a:rPr>
              <a:t>System.out.print</a:t>
            </a:r>
            <a:r>
              <a:rPr lang="en-US" sz="1800" b="1" dirty="0" smtClean="0">
                <a:solidFill>
                  <a:srgbClr val="002060"/>
                </a:solidFill>
              </a:rPr>
              <a:t>("Child class :Hello world");</a:t>
            </a:r>
          </a:p>
          <a:p>
            <a:pPr lvl="1">
              <a:buNone/>
            </a:pPr>
            <a:r>
              <a:rPr lang="en-US" sz="1800" b="1" dirty="0" smtClean="0">
                <a:solidFill>
                  <a:srgbClr val="002060"/>
                </a:solidFill>
              </a:rPr>
              <a:t>}</a:t>
            </a:r>
          </a:p>
          <a:p>
            <a:pPr lvl="1">
              <a:buNone/>
            </a:pPr>
            <a:r>
              <a:rPr lang="en-US" sz="1800" dirty="0" smtClean="0"/>
              <a:t>public static void main(String </a:t>
            </a:r>
            <a:r>
              <a:rPr lang="en-US" sz="1800" dirty="0" err="1" smtClean="0"/>
              <a:t>args</a:t>
            </a:r>
            <a:r>
              <a:rPr lang="en-US" sz="1800" dirty="0" smtClean="0"/>
              <a:t>[]) {</a:t>
            </a:r>
          </a:p>
          <a:p>
            <a:pPr lvl="2">
              <a:buNone/>
            </a:pPr>
            <a:r>
              <a:rPr lang="en-US" sz="1800" dirty="0" err="1" smtClean="0"/>
              <a:t>ChildClass</a:t>
            </a:r>
            <a:r>
              <a:rPr lang="en-US" sz="1800" dirty="0" smtClean="0"/>
              <a:t> c = new </a:t>
            </a:r>
            <a:r>
              <a:rPr lang="en-US" sz="1800" dirty="0" err="1" smtClean="0"/>
              <a:t>ChildClass</a:t>
            </a:r>
            <a:r>
              <a:rPr lang="en-US" sz="1800" dirty="0" smtClean="0"/>
              <a:t>();</a:t>
            </a:r>
          </a:p>
          <a:p>
            <a:pPr lvl="2">
              <a:buNone/>
            </a:pPr>
            <a:r>
              <a:rPr lang="en-US" sz="1800" dirty="0" err="1" smtClean="0"/>
              <a:t>c.fun</a:t>
            </a:r>
            <a:r>
              <a:rPr lang="en-US" sz="1800" dirty="0" smtClean="0"/>
              <a:t>();</a:t>
            </a:r>
          </a:p>
          <a:p>
            <a:pPr lvl="1">
              <a:buNone/>
            </a:pPr>
            <a:r>
              <a:rPr lang="en-US" sz="1800" dirty="0" smtClean="0"/>
              <a:t>   }</a:t>
            </a:r>
          </a:p>
          <a:p>
            <a:pPr>
              <a:buNone/>
            </a:pPr>
            <a:r>
              <a:rPr lang="en-US" sz="1800" dirty="0" smtClean="0"/>
              <a:t>}</a:t>
            </a:r>
          </a:p>
        </p:txBody>
      </p:sp>
      <p:sp>
        <p:nvSpPr>
          <p:cNvPr id="5" name="Title 1"/>
          <p:cNvSpPr>
            <a:spLocks noGrp="1"/>
          </p:cNvSpPr>
          <p:nvPr>
            <p:ph type="title"/>
          </p:nvPr>
        </p:nvSpPr>
        <p:spPr/>
        <p:txBody>
          <a:bodyPr>
            <a:normAutofit/>
          </a:bodyPr>
          <a:lstStyle/>
          <a:p>
            <a:r>
              <a:rPr lang="en-US" sz="3600" dirty="0" smtClean="0"/>
              <a:t>Function overriding</a:t>
            </a:r>
            <a:r>
              <a:rPr lang="en-US" b="1" dirty="0" smtClean="0"/>
              <a:t/>
            </a:r>
            <a:br>
              <a:rPr lang="en-US" b="1" dirty="0" smtClean="0"/>
            </a:br>
            <a:endParaRPr lang="en-US" dirty="0"/>
          </a:p>
        </p:txBody>
      </p:sp>
      <p:sp>
        <p:nvSpPr>
          <p:cNvPr id="4" name="Rectangle 3"/>
          <p:cNvSpPr/>
          <p:nvPr/>
        </p:nvSpPr>
        <p:spPr>
          <a:xfrm>
            <a:off x="6400800" y="5410200"/>
            <a:ext cx="25908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lvl="0" indent="-342900">
              <a:spcBef>
                <a:spcPct val="20000"/>
              </a:spcBef>
              <a:defRPr/>
            </a:pPr>
            <a:r>
              <a:rPr lang="en-US" dirty="0" smtClean="0">
                <a:solidFill>
                  <a:schemeClr val="tx1"/>
                </a:solidFill>
              </a:rPr>
              <a:t>Child class: Hello world</a:t>
            </a:r>
            <a:endParaRPr lang="en-US" dirty="0">
              <a:solidFill>
                <a:schemeClr val="tx1"/>
              </a:solidFill>
            </a:endParaRPr>
          </a:p>
          <a:p>
            <a:pPr algn="ct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overriding &amp; usage of super</a:t>
            </a:r>
            <a:endParaRPr lang="en-US" dirty="0"/>
          </a:p>
        </p:txBody>
      </p:sp>
      <p:sp>
        <p:nvSpPr>
          <p:cNvPr id="4" name="Rectangle 3"/>
          <p:cNvSpPr/>
          <p:nvPr/>
        </p:nvSpPr>
        <p:spPr>
          <a:xfrm>
            <a:off x="457200" y="1524000"/>
            <a:ext cx="6400800" cy="4524315"/>
          </a:xfrm>
          <a:prstGeom prst="rect">
            <a:avLst/>
          </a:prstGeom>
        </p:spPr>
        <p:txBody>
          <a:bodyPr wrap="square">
            <a:spAutoFit/>
          </a:bodyPr>
          <a:lstStyle/>
          <a:p>
            <a:r>
              <a:rPr lang="en-US" dirty="0" smtClean="0"/>
              <a:t>class </a:t>
            </a:r>
            <a:r>
              <a:rPr lang="en-US" b="1" dirty="0" err="1" smtClean="0">
                <a:solidFill>
                  <a:srgbClr val="00B050"/>
                </a:solidFill>
              </a:rPr>
              <a:t>ParentClass</a:t>
            </a:r>
            <a:r>
              <a:rPr lang="en-US" dirty="0" smtClean="0">
                <a:solidFill>
                  <a:srgbClr val="00B050"/>
                </a:solidFill>
              </a:rPr>
              <a:t> </a:t>
            </a:r>
            <a:r>
              <a:rPr lang="en-US" dirty="0" smtClean="0"/>
              <a:t>{</a:t>
            </a:r>
          </a:p>
          <a:p>
            <a:pPr lvl="1"/>
            <a:r>
              <a:rPr lang="en-US" dirty="0" smtClean="0"/>
              <a:t>public  void fun(){</a:t>
            </a:r>
          </a:p>
          <a:p>
            <a:pPr lvl="2"/>
            <a:r>
              <a:rPr lang="en-US" dirty="0" err="1" smtClean="0"/>
              <a:t>System.out.print</a:t>
            </a:r>
            <a:r>
              <a:rPr lang="en-US" dirty="0" smtClean="0"/>
              <a:t>("Parent class :Hello world");}</a:t>
            </a:r>
          </a:p>
          <a:p>
            <a:pPr lvl="1"/>
            <a:r>
              <a:rPr lang="en-US" dirty="0" smtClean="0"/>
              <a:t>}</a:t>
            </a:r>
          </a:p>
          <a:p>
            <a:r>
              <a:rPr lang="en-US" dirty="0" smtClean="0"/>
              <a:t>}</a:t>
            </a:r>
          </a:p>
          <a:p>
            <a:endParaRPr lang="en-US" dirty="0" smtClean="0"/>
          </a:p>
          <a:p>
            <a:r>
              <a:rPr lang="en-US" dirty="0" smtClean="0"/>
              <a:t>public class </a:t>
            </a:r>
            <a:r>
              <a:rPr lang="en-US" b="1" dirty="0" err="1" smtClean="0">
                <a:solidFill>
                  <a:srgbClr val="00B050"/>
                </a:solidFill>
              </a:rPr>
              <a:t>ChildClass</a:t>
            </a:r>
            <a:r>
              <a:rPr lang="en-US" dirty="0" smtClean="0">
                <a:solidFill>
                  <a:srgbClr val="00B050"/>
                </a:solidFill>
              </a:rPr>
              <a:t> </a:t>
            </a:r>
            <a:r>
              <a:rPr lang="en-US" b="1" dirty="0" smtClean="0">
                <a:solidFill>
                  <a:srgbClr val="00B0F0"/>
                </a:solidFill>
              </a:rPr>
              <a:t>extends</a:t>
            </a:r>
            <a:r>
              <a:rPr lang="en-US" dirty="0" smtClean="0">
                <a:solidFill>
                  <a:srgbClr val="00B0F0"/>
                </a:solidFill>
              </a:rPr>
              <a:t> </a:t>
            </a:r>
            <a:r>
              <a:rPr lang="en-US" b="1" dirty="0" err="1" smtClean="0">
                <a:solidFill>
                  <a:srgbClr val="00B050"/>
                </a:solidFill>
              </a:rPr>
              <a:t>ParentClass</a:t>
            </a:r>
            <a:r>
              <a:rPr lang="en-US" dirty="0" smtClean="0"/>
              <a:t>{</a:t>
            </a:r>
          </a:p>
          <a:p>
            <a:pPr lvl="1"/>
            <a:r>
              <a:rPr lang="en-US" dirty="0" smtClean="0"/>
              <a:t>public  void fun(){</a:t>
            </a:r>
          </a:p>
          <a:p>
            <a:pPr lvl="2"/>
            <a:r>
              <a:rPr lang="en-US" b="1" dirty="0" smtClean="0">
                <a:solidFill>
                  <a:schemeClr val="accent6">
                    <a:lumMod val="50000"/>
                  </a:schemeClr>
                </a:solidFill>
              </a:rPr>
              <a:t>super.fun();</a:t>
            </a:r>
          </a:p>
          <a:p>
            <a:pPr lvl="2"/>
            <a:r>
              <a:rPr lang="en-US" dirty="0" err="1" smtClean="0"/>
              <a:t>System.out.print</a:t>
            </a:r>
            <a:r>
              <a:rPr lang="en-US" dirty="0" smtClean="0"/>
              <a:t>("Child class :Hello world");</a:t>
            </a:r>
          </a:p>
          <a:p>
            <a:pPr lvl="1"/>
            <a:r>
              <a:rPr lang="en-US" dirty="0" smtClean="0"/>
              <a:t>}</a:t>
            </a:r>
          </a:p>
          <a:p>
            <a:pPr lvl="1"/>
            <a:r>
              <a:rPr lang="en-US" dirty="0" smtClean="0"/>
              <a:t>public static void main(String </a:t>
            </a:r>
            <a:r>
              <a:rPr lang="en-US" dirty="0" err="1" smtClean="0"/>
              <a:t>args</a:t>
            </a:r>
            <a:r>
              <a:rPr lang="en-US" dirty="0" smtClean="0"/>
              <a:t>[]) {</a:t>
            </a:r>
          </a:p>
          <a:p>
            <a:pPr lvl="2"/>
            <a:r>
              <a:rPr lang="en-US" dirty="0" err="1" smtClean="0"/>
              <a:t>ChildClass</a:t>
            </a:r>
            <a:r>
              <a:rPr lang="en-US" dirty="0" smtClean="0"/>
              <a:t> c = new </a:t>
            </a:r>
            <a:r>
              <a:rPr lang="en-US" dirty="0" err="1" smtClean="0"/>
              <a:t>ChildClass</a:t>
            </a:r>
            <a:r>
              <a:rPr lang="en-US" dirty="0" smtClean="0"/>
              <a:t>();</a:t>
            </a:r>
          </a:p>
          <a:p>
            <a:pPr lvl="2"/>
            <a:r>
              <a:rPr lang="en-US" dirty="0" err="1" smtClean="0"/>
              <a:t>c.fun</a:t>
            </a:r>
            <a:r>
              <a:rPr lang="en-US" dirty="0" smtClean="0"/>
              <a:t>();</a:t>
            </a:r>
          </a:p>
          <a:p>
            <a:pPr lvl="1"/>
            <a:r>
              <a:rPr lang="en-US" dirty="0" smtClean="0"/>
              <a:t>}</a:t>
            </a:r>
          </a:p>
          <a:p>
            <a:r>
              <a:rPr lang="en-US" dirty="0" smtClean="0"/>
              <a:t>}</a:t>
            </a:r>
          </a:p>
        </p:txBody>
      </p:sp>
      <p:sp>
        <p:nvSpPr>
          <p:cNvPr id="5" name="Rectangle 4"/>
          <p:cNvSpPr/>
          <p:nvPr/>
        </p:nvSpPr>
        <p:spPr>
          <a:xfrm>
            <a:off x="6400800" y="5410200"/>
            <a:ext cx="2590800" cy="1295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indent="-342900">
              <a:spcBef>
                <a:spcPct val="20000"/>
              </a:spcBef>
              <a:defRPr/>
            </a:pPr>
            <a:r>
              <a:rPr lang="en-US" dirty="0" smtClean="0">
                <a:solidFill>
                  <a:schemeClr val="tx1"/>
                </a:solidFill>
              </a:rPr>
              <a:t>Parent class</a:t>
            </a:r>
            <a:r>
              <a:rPr lang="en-US" dirty="0">
                <a:solidFill>
                  <a:schemeClr val="tx1"/>
                </a:solidFill>
              </a:rPr>
              <a:t>: Hello world</a:t>
            </a:r>
          </a:p>
          <a:p>
            <a:pPr marL="342900" lvl="0" indent="-342900">
              <a:spcBef>
                <a:spcPct val="20000"/>
              </a:spcBef>
              <a:defRPr/>
            </a:pPr>
            <a:r>
              <a:rPr lang="en-US" dirty="0" smtClean="0">
                <a:solidFill>
                  <a:schemeClr val="tx1"/>
                </a:solidFill>
              </a:rPr>
              <a:t>Child class: Hello world</a:t>
            </a:r>
            <a:endParaRPr lang="en-US" dirty="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keyword to access the function of parent </a:t>
            </a:r>
            <a:r>
              <a:rPr lang="en-US" dirty="0" smtClean="0"/>
              <a:t>class – multi-level</a:t>
            </a:r>
            <a:endParaRPr lang="en-US" dirty="0"/>
          </a:p>
        </p:txBody>
      </p:sp>
      <p:sp>
        <p:nvSpPr>
          <p:cNvPr id="3" name="Content Placeholder 2"/>
          <p:cNvSpPr>
            <a:spLocks noGrp="1"/>
          </p:cNvSpPr>
          <p:nvPr>
            <p:ph idx="1"/>
          </p:nvPr>
        </p:nvSpPr>
        <p:spPr>
          <a:xfrm>
            <a:off x="4800600" y="1728989"/>
            <a:ext cx="4114800" cy="4525963"/>
          </a:xfrm>
        </p:spPr>
        <p:txBody>
          <a:bodyPr>
            <a:noAutofit/>
          </a:bodyPr>
          <a:lstStyle/>
          <a:p>
            <a:pPr>
              <a:buNone/>
            </a:pPr>
            <a:r>
              <a:rPr lang="en-US" sz="1500" dirty="0" smtClean="0"/>
              <a:t>public class </a:t>
            </a:r>
            <a:r>
              <a:rPr lang="en-US" sz="1500" b="1" dirty="0" err="1" smtClean="0">
                <a:solidFill>
                  <a:srgbClr val="92D050"/>
                </a:solidFill>
              </a:rPr>
              <a:t>ChildClass</a:t>
            </a:r>
            <a:r>
              <a:rPr lang="en-US" sz="1500" dirty="0" smtClean="0">
                <a:solidFill>
                  <a:srgbClr val="92D050"/>
                </a:solidFill>
              </a:rPr>
              <a:t> </a:t>
            </a:r>
            <a:r>
              <a:rPr lang="en-US" sz="1500" b="1" dirty="0" smtClean="0">
                <a:solidFill>
                  <a:srgbClr val="00B0F0"/>
                </a:solidFill>
              </a:rPr>
              <a:t>extends</a:t>
            </a:r>
            <a:r>
              <a:rPr lang="en-US" sz="1500" dirty="0" smtClean="0">
                <a:solidFill>
                  <a:srgbClr val="00B0F0"/>
                </a:solidFill>
              </a:rPr>
              <a:t> </a:t>
            </a:r>
            <a:r>
              <a:rPr lang="en-US" sz="1500" b="1" dirty="0" err="1" smtClean="0">
                <a:solidFill>
                  <a:srgbClr val="92D050"/>
                </a:solidFill>
              </a:rPr>
              <a:t>ParentClass</a:t>
            </a:r>
            <a:r>
              <a:rPr lang="en-US" sz="1500" dirty="0" smtClean="0"/>
              <a:t>{</a:t>
            </a:r>
          </a:p>
          <a:p>
            <a:pPr lvl="1">
              <a:buNone/>
            </a:pPr>
            <a:r>
              <a:rPr lang="en-US" sz="1500" dirty="0" smtClean="0"/>
              <a:t>public void fun(){</a:t>
            </a:r>
          </a:p>
          <a:p>
            <a:pPr lvl="2">
              <a:buNone/>
            </a:pPr>
            <a:r>
              <a:rPr lang="en-US" sz="1500" dirty="0" smtClean="0"/>
              <a:t>super.fun();</a:t>
            </a:r>
          </a:p>
          <a:p>
            <a:pPr lvl="2">
              <a:buNone/>
            </a:pPr>
            <a:r>
              <a:rPr lang="en-US" sz="1500" dirty="0" err="1" smtClean="0"/>
              <a:t>System.out.print</a:t>
            </a:r>
            <a:r>
              <a:rPr lang="en-US" sz="1500" dirty="0" smtClean="0"/>
              <a:t>("I am </a:t>
            </a:r>
            <a:r>
              <a:rPr lang="en-US" sz="1500" dirty="0" err="1" smtClean="0"/>
              <a:t>chid</a:t>
            </a:r>
            <a:r>
              <a:rPr lang="en-US" sz="1500" dirty="0" smtClean="0"/>
              <a:t> class");</a:t>
            </a:r>
          </a:p>
          <a:p>
            <a:pPr lvl="1">
              <a:buNone/>
            </a:pPr>
            <a:r>
              <a:rPr lang="en-US" sz="1500" dirty="0" smtClean="0"/>
              <a:t>}</a:t>
            </a:r>
          </a:p>
          <a:p>
            <a:pPr lvl="1">
              <a:buNone/>
            </a:pPr>
            <a:r>
              <a:rPr lang="en-US" sz="1500" dirty="0" smtClean="0"/>
              <a:t>public static void main(String </a:t>
            </a:r>
            <a:r>
              <a:rPr lang="en-US" sz="1500" dirty="0" err="1" smtClean="0"/>
              <a:t>args</a:t>
            </a:r>
            <a:r>
              <a:rPr lang="en-US" sz="1500" dirty="0" smtClean="0"/>
              <a:t>[]) {</a:t>
            </a:r>
          </a:p>
          <a:p>
            <a:pPr lvl="2">
              <a:buNone/>
            </a:pPr>
            <a:r>
              <a:rPr lang="en-US" sz="1500" dirty="0" err="1" smtClean="0"/>
              <a:t>ChildClass</a:t>
            </a:r>
            <a:r>
              <a:rPr lang="en-US" sz="1500" dirty="0" smtClean="0"/>
              <a:t> c = new </a:t>
            </a:r>
            <a:r>
              <a:rPr lang="en-US" sz="1500" dirty="0" err="1" smtClean="0"/>
              <a:t>ChildClass</a:t>
            </a:r>
            <a:r>
              <a:rPr lang="en-US" sz="1500" dirty="0" smtClean="0"/>
              <a:t>();</a:t>
            </a:r>
          </a:p>
          <a:p>
            <a:pPr lvl="2">
              <a:buNone/>
            </a:pPr>
            <a:r>
              <a:rPr lang="en-US" sz="1500" dirty="0" smtClean="0"/>
              <a:t>c.fun();</a:t>
            </a:r>
          </a:p>
          <a:p>
            <a:pPr lvl="1">
              <a:buNone/>
            </a:pPr>
            <a:r>
              <a:rPr lang="en-US" sz="1500" dirty="0" smtClean="0"/>
              <a:t>}</a:t>
            </a:r>
          </a:p>
          <a:p>
            <a:pPr>
              <a:buNone/>
            </a:pPr>
            <a:r>
              <a:rPr lang="en-US" sz="1500" dirty="0" smtClean="0"/>
              <a:t>}</a:t>
            </a:r>
          </a:p>
        </p:txBody>
      </p:sp>
      <p:sp>
        <p:nvSpPr>
          <p:cNvPr id="4" name="Content Placeholder 2"/>
          <p:cNvSpPr txBox="1">
            <a:spLocks/>
          </p:cNvSpPr>
          <p:nvPr/>
        </p:nvSpPr>
        <p:spPr>
          <a:xfrm>
            <a:off x="304800" y="1798637"/>
            <a:ext cx="4267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1500" dirty="0" smtClean="0"/>
              <a:t>class </a:t>
            </a:r>
            <a:r>
              <a:rPr lang="en-US" sz="1500" b="1" dirty="0" smtClean="0">
                <a:solidFill>
                  <a:srgbClr val="92D050"/>
                </a:solidFill>
              </a:rPr>
              <a:t>Grandparent</a:t>
            </a:r>
            <a:r>
              <a:rPr lang="en-US" sz="1500" dirty="0" smtClean="0"/>
              <a:t>{</a:t>
            </a:r>
          </a:p>
          <a:p>
            <a:pPr lvl="1">
              <a:buFont typeface="Arial" pitchFamily="34" charset="0"/>
              <a:buNone/>
            </a:pPr>
            <a:r>
              <a:rPr lang="en-US" sz="1500" dirty="0" smtClean="0"/>
              <a:t>public void fun() {</a:t>
            </a:r>
          </a:p>
          <a:p>
            <a:pPr lvl="2">
              <a:buFont typeface="Arial" pitchFamily="34" charset="0"/>
              <a:buNone/>
            </a:pPr>
            <a:r>
              <a:rPr lang="en-US" sz="1500" dirty="0" smtClean="0"/>
              <a:t> </a:t>
            </a:r>
            <a:r>
              <a:rPr lang="en-US" sz="1500" dirty="0" err="1" smtClean="0"/>
              <a:t>System.out.println</a:t>
            </a:r>
            <a:r>
              <a:rPr lang="en-US" sz="1500" dirty="0" smtClean="0"/>
              <a:t>("I am Grandparent");</a:t>
            </a:r>
          </a:p>
          <a:p>
            <a:pPr lvl="1">
              <a:buFont typeface="Arial" pitchFamily="34" charset="0"/>
              <a:buNone/>
            </a:pPr>
            <a:r>
              <a:rPr lang="en-US" sz="1500" dirty="0" smtClean="0"/>
              <a:t>}</a:t>
            </a:r>
          </a:p>
          <a:p>
            <a:pPr>
              <a:buFont typeface="Arial" pitchFamily="34" charset="0"/>
              <a:buNone/>
            </a:pPr>
            <a:r>
              <a:rPr lang="en-US" sz="1500" dirty="0" smtClean="0"/>
              <a:t>}</a:t>
            </a:r>
          </a:p>
          <a:p>
            <a:pPr>
              <a:buFont typeface="Arial" pitchFamily="34" charset="0"/>
              <a:buNone/>
            </a:pPr>
            <a:endParaRPr lang="en-US" sz="1500" dirty="0" smtClean="0"/>
          </a:p>
          <a:p>
            <a:pPr>
              <a:buFont typeface="Arial" pitchFamily="34" charset="0"/>
              <a:buNone/>
            </a:pPr>
            <a:r>
              <a:rPr lang="en-US" sz="1500" dirty="0" smtClean="0"/>
              <a:t>class </a:t>
            </a:r>
            <a:r>
              <a:rPr lang="en-US" sz="1500" b="1" dirty="0" err="1" smtClean="0">
                <a:solidFill>
                  <a:srgbClr val="92D050"/>
                </a:solidFill>
              </a:rPr>
              <a:t>ParentClass</a:t>
            </a:r>
            <a:r>
              <a:rPr lang="en-US" sz="1500" dirty="0" smtClean="0">
                <a:solidFill>
                  <a:srgbClr val="92D050"/>
                </a:solidFill>
              </a:rPr>
              <a:t> </a:t>
            </a:r>
            <a:r>
              <a:rPr lang="en-US" sz="1500" b="1" dirty="0" smtClean="0">
                <a:solidFill>
                  <a:srgbClr val="00B0F0"/>
                </a:solidFill>
              </a:rPr>
              <a:t>extends</a:t>
            </a:r>
            <a:r>
              <a:rPr lang="en-US" sz="1500" dirty="0" smtClean="0">
                <a:solidFill>
                  <a:srgbClr val="00B0F0"/>
                </a:solidFill>
              </a:rPr>
              <a:t> </a:t>
            </a:r>
            <a:r>
              <a:rPr lang="en-US" sz="1500" b="1" dirty="0" smtClean="0">
                <a:solidFill>
                  <a:srgbClr val="92D050"/>
                </a:solidFill>
              </a:rPr>
              <a:t>Grandparent</a:t>
            </a:r>
            <a:r>
              <a:rPr lang="en-US" sz="1500" dirty="0" smtClean="0">
                <a:solidFill>
                  <a:srgbClr val="92D050"/>
                </a:solidFill>
              </a:rPr>
              <a:t> </a:t>
            </a:r>
            <a:r>
              <a:rPr lang="en-US" sz="1500" dirty="0" smtClean="0"/>
              <a:t>{</a:t>
            </a:r>
          </a:p>
          <a:p>
            <a:pPr lvl="1">
              <a:buFont typeface="Arial" pitchFamily="34" charset="0"/>
              <a:buNone/>
            </a:pPr>
            <a:r>
              <a:rPr lang="en-US" sz="1500" dirty="0" smtClean="0"/>
              <a:t>public void fun() {</a:t>
            </a:r>
          </a:p>
          <a:p>
            <a:pPr lvl="2">
              <a:buFont typeface="Arial" pitchFamily="34" charset="0"/>
              <a:buNone/>
            </a:pPr>
            <a:r>
              <a:rPr lang="en-US" sz="1500" dirty="0" err="1" smtClean="0"/>
              <a:t>super.fun</a:t>
            </a:r>
            <a:r>
              <a:rPr lang="en-US" sz="1500" dirty="0" smtClean="0"/>
              <a:t>();</a:t>
            </a:r>
          </a:p>
          <a:p>
            <a:pPr lvl="2">
              <a:buFont typeface="Arial" pitchFamily="34" charset="0"/>
              <a:buNone/>
            </a:pPr>
            <a:r>
              <a:rPr lang="en-US" sz="1500" dirty="0" err="1" smtClean="0"/>
              <a:t>System.out.println</a:t>
            </a:r>
            <a:r>
              <a:rPr lang="en-US" sz="1500" dirty="0" smtClean="0"/>
              <a:t>("I am parent class ");</a:t>
            </a:r>
          </a:p>
          <a:p>
            <a:pPr lvl="1">
              <a:buFont typeface="Arial" pitchFamily="34" charset="0"/>
              <a:buNone/>
            </a:pPr>
            <a:r>
              <a:rPr lang="en-US" sz="1500" dirty="0" smtClean="0"/>
              <a:t>}</a:t>
            </a:r>
          </a:p>
          <a:p>
            <a:pPr>
              <a:buFont typeface="Arial" pitchFamily="34" charset="0"/>
              <a:buNone/>
            </a:pPr>
            <a:r>
              <a:rPr lang="en-US" sz="1500" dirty="0" smtClean="0"/>
              <a:t>}</a:t>
            </a:r>
          </a:p>
        </p:txBody>
      </p:sp>
      <p:sp>
        <p:nvSpPr>
          <p:cNvPr id="5" name="Rectangle 4"/>
          <p:cNvSpPr/>
          <p:nvPr/>
        </p:nvSpPr>
        <p:spPr>
          <a:xfrm>
            <a:off x="6527442" y="5410200"/>
            <a:ext cx="2590800" cy="1447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indent="-342900">
              <a:spcBef>
                <a:spcPct val="20000"/>
              </a:spcBef>
              <a:defRPr/>
            </a:pPr>
            <a:r>
              <a:rPr lang="en-US" dirty="0">
                <a:solidFill>
                  <a:schemeClr val="tx1"/>
                </a:solidFill>
              </a:rPr>
              <a:t>I am Grandparent</a:t>
            </a:r>
          </a:p>
          <a:p>
            <a:pPr marL="342900" indent="-342900">
              <a:spcBef>
                <a:spcPct val="20000"/>
              </a:spcBef>
              <a:defRPr/>
            </a:pPr>
            <a:r>
              <a:rPr lang="en-US" dirty="0">
                <a:solidFill>
                  <a:schemeClr val="tx1"/>
                </a:solidFill>
              </a:rPr>
              <a:t>I am parent class </a:t>
            </a:r>
          </a:p>
          <a:p>
            <a:pPr marL="342900" indent="-342900">
              <a:spcBef>
                <a:spcPct val="20000"/>
              </a:spcBef>
              <a:defRPr/>
            </a:pPr>
            <a:r>
              <a:rPr lang="en-US" dirty="0">
                <a:solidFill>
                  <a:schemeClr val="tx1"/>
                </a:solidFill>
              </a:rPr>
              <a:t>I am child class</a:t>
            </a:r>
          </a:p>
          <a:p>
            <a:pPr algn="ctr"/>
            <a:endParaRPr lang="en-US" dirty="0">
              <a:solidFill>
                <a:schemeClr val="tx1"/>
              </a:solidFill>
            </a:endParaRPr>
          </a:p>
        </p:txBody>
      </p:sp>
      <p:cxnSp>
        <p:nvCxnSpPr>
          <p:cNvPr id="7" name="Straight Connector 6"/>
          <p:cNvCxnSpPr/>
          <p:nvPr/>
        </p:nvCxnSpPr>
        <p:spPr>
          <a:xfrm>
            <a:off x="4648200" y="1295400"/>
            <a:ext cx="76200" cy="5410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
            </a:r>
            <a:br>
              <a:rPr lang="en-US" sz="3100" dirty="0" smtClean="0"/>
            </a:br>
            <a:r>
              <a:rPr lang="en-US" sz="3100" dirty="0" smtClean="0"/>
              <a:t>What if the child class is not overriding any method?</a:t>
            </a:r>
            <a:br>
              <a:rPr lang="en-US" sz="3100"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buNone/>
            </a:pPr>
            <a:r>
              <a:rPr lang="en-US" sz="1400" dirty="0" smtClean="0"/>
              <a:t>class </a:t>
            </a:r>
            <a:r>
              <a:rPr lang="en-US" sz="1400" b="1" dirty="0" err="1" smtClean="0">
                <a:solidFill>
                  <a:srgbClr val="00B050"/>
                </a:solidFill>
              </a:rPr>
              <a:t>Parentclass</a:t>
            </a:r>
            <a:endParaRPr lang="en-US" sz="1400" b="1" dirty="0" smtClean="0">
              <a:solidFill>
                <a:srgbClr val="00B050"/>
              </a:solidFill>
            </a:endParaRPr>
          </a:p>
          <a:p>
            <a:pPr>
              <a:buNone/>
            </a:pPr>
            <a:r>
              <a:rPr lang="en-US" sz="1400" dirty="0" smtClean="0"/>
              <a:t>{</a:t>
            </a:r>
          </a:p>
          <a:p>
            <a:pPr>
              <a:buNone/>
            </a:pPr>
            <a:r>
              <a:rPr lang="en-US" sz="1400" dirty="0" smtClean="0"/>
              <a:t>   void display(){</a:t>
            </a:r>
          </a:p>
          <a:p>
            <a:pPr>
              <a:buNone/>
            </a:pPr>
            <a:r>
              <a:rPr lang="en-US" sz="1400" dirty="0" smtClean="0"/>
              <a:t>	</a:t>
            </a:r>
            <a:r>
              <a:rPr lang="en-US" sz="1400" dirty="0" err="1" smtClean="0"/>
              <a:t>System.out.println</a:t>
            </a:r>
            <a:r>
              <a:rPr lang="en-US" sz="1400" dirty="0" smtClean="0"/>
              <a:t>("Parent class method");</a:t>
            </a:r>
          </a:p>
          <a:p>
            <a:pPr>
              <a:buNone/>
            </a:pPr>
            <a:r>
              <a:rPr lang="en-US" sz="1400" dirty="0" smtClean="0"/>
              <a:t>   }</a:t>
            </a:r>
          </a:p>
          <a:p>
            <a:pPr>
              <a:buNone/>
            </a:pPr>
            <a:r>
              <a:rPr lang="en-US" sz="1400" dirty="0" smtClean="0"/>
              <a:t>}</a:t>
            </a:r>
          </a:p>
          <a:p>
            <a:pPr>
              <a:buNone/>
            </a:pPr>
            <a:r>
              <a:rPr lang="en-US" sz="1400" dirty="0" smtClean="0"/>
              <a:t>class </a:t>
            </a:r>
            <a:r>
              <a:rPr lang="en-US" sz="1400" b="1" dirty="0" smtClean="0">
                <a:solidFill>
                  <a:srgbClr val="00B050"/>
                </a:solidFill>
              </a:rPr>
              <a:t>Subclass</a:t>
            </a:r>
            <a:r>
              <a:rPr lang="en-US" sz="1400" dirty="0" smtClean="0">
                <a:solidFill>
                  <a:srgbClr val="00B050"/>
                </a:solidFill>
              </a:rPr>
              <a:t> </a:t>
            </a:r>
            <a:r>
              <a:rPr lang="en-US" sz="1400" b="1" dirty="0" smtClean="0">
                <a:solidFill>
                  <a:srgbClr val="00B0F0"/>
                </a:solidFill>
              </a:rPr>
              <a:t>extends</a:t>
            </a:r>
            <a:r>
              <a:rPr lang="en-US" sz="1400" dirty="0" smtClean="0">
                <a:solidFill>
                  <a:srgbClr val="00B0F0"/>
                </a:solidFill>
              </a:rPr>
              <a:t> </a:t>
            </a:r>
            <a:r>
              <a:rPr lang="en-US" sz="1400" b="1" dirty="0" err="1" smtClean="0">
                <a:solidFill>
                  <a:srgbClr val="00B050"/>
                </a:solidFill>
              </a:rPr>
              <a:t>Parentclass</a:t>
            </a:r>
            <a:endParaRPr lang="en-US" sz="1400" b="1" dirty="0" smtClean="0">
              <a:solidFill>
                <a:srgbClr val="00B050"/>
              </a:solidFill>
            </a:endParaRPr>
          </a:p>
          <a:p>
            <a:pPr>
              <a:buNone/>
            </a:pPr>
            <a:r>
              <a:rPr lang="en-US" sz="1400" dirty="0" smtClean="0"/>
              <a:t>{</a:t>
            </a:r>
          </a:p>
          <a:p>
            <a:pPr>
              <a:buNone/>
            </a:pPr>
            <a:r>
              <a:rPr lang="en-US" sz="1400" dirty="0" smtClean="0"/>
              <a:t>   void </a:t>
            </a:r>
            <a:r>
              <a:rPr lang="en-US" sz="1400" dirty="0" err="1" smtClean="0"/>
              <a:t>printMsg</a:t>
            </a:r>
            <a:r>
              <a:rPr lang="en-US" sz="1400" dirty="0" smtClean="0"/>
              <a:t>(){</a:t>
            </a:r>
          </a:p>
          <a:p>
            <a:pPr>
              <a:buNone/>
            </a:pPr>
            <a:r>
              <a:rPr lang="en-US" sz="1400" dirty="0" smtClean="0"/>
              <a:t>	display();</a:t>
            </a:r>
          </a:p>
          <a:p>
            <a:pPr>
              <a:buNone/>
            </a:pPr>
            <a:r>
              <a:rPr lang="en-US" sz="1400" dirty="0" smtClean="0"/>
              <a:t>   } </a:t>
            </a:r>
          </a:p>
          <a:p>
            <a:pPr>
              <a:buNone/>
            </a:pPr>
            <a:r>
              <a:rPr lang="en-US" sz="1400" dirty="0" smtClean="0"/>
              <a:t>   public static void main(String </a:t>
            </a:r>
            <a:r>
              <a:rPr lang="en-US" sz="1400" dirty="0" err="1" smtClean="0"/>
              <a:t>args</a:t>
            </a:r>
            <a:r>
              <a:rPr lang="en-US" sz="1400" dirty="0" smtClean="0"/>
              <a:t>[]){</a:t>
            </a:r>
          </a:p>
          <a:p>
            <a:pPr>
              <a:buNone/>
            </a:pPr>
            <a:r>
              <a:rPr lang="en-US" sz="1400" dirty="0" smtClean="0"/>
              <a:t>		</a:t>
            </a:r>
          </a:p>
          <a:p>
            <a:pPr>
              <a:buNone/>
            </a:pPr>
            <a:r>
              <a:rPr lang="en-US" sz="1400" dirty="0" smtClean="0"/>
              <a:t>	Subclass </a:t>
            </a:r>
            <a:r>
              <a:rPr lang="en-US" sz="1400" dirty="0" err="1" smtClean="0"/>
              <a:t>obj</a:t>
            </a:r>
            <a:r>
              <a:rPr lang="en-US" sz="1400" dirty="0" smtClean="0"/>
              <a:t>= new Subclass();</a:t>
            </a:r>
          </a:p>
          <a:p>
            <a:pPr>
              <a:buNone/>
            </a:pPr>
            <a:r>
              <a:rPr lang="en-US" sz="1400" dirty="0" smtClean="0"/>
              <a:t>   	</a:t>
            </a:r>
            <a:r>
              <a:rPr lang="en-US" sz="1400" dirty="0" err="1" smtClean="0"/>
              <a:t>obj.printMsg</a:t>
            </a:r>
            <a:r>
              <a:rPr lang="en-US" sz="1400" dirty="0" smtClean="0"/>
              <a:t>(); </a:t>
            </a:r>
          </a:p>
          <a:p>
            <a:pPr>
              <a:buNone/>
            </a:pPr>
            <a:r>
              <a:rPr lang="en-US" sz="1400" dirty="0" smtClean="0"/>
              <a:t>   }</a:t>
            </a:r>
          </a:p>
          <a:p>
            <a:pPr>
              <a:buNone/>
            </a:pPr>
            <a:r>
              <a:rPr lang="en-US" sz="1400" dirty="0" smtClean="0"/>
              <a:t>}</a:t>
            </a:r>
          </a:p>
          <a:p>
            <a:pPr>
              <a:buNone/>
            </a:pPr>
            <a:endParaRPr lang="en-US" sz="1400" dirty="0" smtClean="0"/>
          </a:p>
          <a:p>
            <a:pPr>
              <a:buNone/>
            </a:pPr>
            <a:r>
              <a:rPr lang="en-US" sz="1800" b="1" dirty="0" smtClean="0">
                <a:solidFill>
                  <a:schemeClr val="accent2">
                    <a:lumMod val="50000"/>
                  </a:schemeClr>
                </a:solidFill>
              </a:rPr>
              <a:t>//No need of super</a:t>
            </a:r>
            <a:endParaRPr lang="en-US" sz="1800" b="1" dirty="0">
              <a:solidFill>
                <a:schemeClr val="accent2">
                  <a:lumMod val="50000"/>
                </a:schemeClr>
              </a:solidFill>
            </a:endParaRPr>
          </a:p>
        </p:txBody>
      </p:sp>
      <p:sp>
        <p:nvSpPr>
          <p:cNvPr id="4" name="Rectangle 3"/>
          <p:cNvSpPr/>
          <p:nvPr/>
        </p:nvSpPr>
        <p:spPr>
          <a:xfrm>
            <a:off x="6527442" y="5410200"/>
            <a:ext cx="2590800" cy="1447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indent="-342900">
              <a:spcBef>
                <a:spcPct val="20000"/>
              </a:spcBef>
              <a:defRPr/>
            </a:pPr>
            <a:r>
              <a:rPr lang="en-US" dirty="0" smtClean="0">
                <a:solidFill>
                  <a:schemeClr val="tx1"/>
                </a:solidFill>
              </a:rPr>
              <a:t>Parent class method</a:t>
            </a:r>
            <a:endParaRPr lang="en-US" dirty="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8" end="18"/>
                                            </p:txEl>
                                          </p:spTgt>
                                        </p:tgtEl>
                                        <p:attrNameLst>
                                          <p:attrName>style.visibility</p:attrName>
                                        </p:attrNameLst>
                                      </p:cBhvr>
                                      <p:to>
                                        <p:strVal val="visible"/>
                                      </p:to>
                                    </p:set>
                                    <p:animEffect transition="in" filter="blinds(horizontal)">
                                      <p:cBhvr>
                                        <p:cTn id="7"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a:buNone/>
            </a:pPr>
            <a:r>
              <a:rPr lang="en-US" dirty="0" smtClean="0"/>
              <a:t>class </a:t>
            </a:r>
            <a:r>
              <a:rPr lang="en-US" b="1" dirty="0" err="1" smtClean="0">
                <a:solidFill>
                  <a:srgbClr val="00B050"/>
                </a:solidFill>
              </a:rPr>
              <a:t>ParentClass</a:t>
            </a:r>
            <a:r>
              <a:rPr lang="en-US" dirty="0" smtClean="0">
                <a:solidFill>
                  <a:srgbClr val="00B050"/>
                </a:solidFill>
              </a:rPr>
              <a:t> </a:t>
            </a:r>
            <a:r>
              <a:rPr lang="en-US" dirty="0" smtClean="0"/>
              <a:t>{</a:t>
            </a:r>
          </a:p>
          <a:p>
            <a:pPr lvl="1">
              <a:buNone/>
            </a:pPr>
            <a:r>
              <a:rPr lang="en-US" dirty="0" err="1" smtClean="0"/>
              <a:t>ParentClass</a:t>
            </a:r>
            <a:r>
              <a:rPr lang="en-US" dirty="0" smtClean="0"/>
              <a:t>() {</a:t>
            </a:r>
          </a:p>
          <a:p>
            <a:pPr lvl="2">
              <a:buNone/>
            </a:pPr>
            <a:r>
              <a:rPr lang="en-US" dirty="0" err="1" smtClean="0"/>
              <a:t>System.out.println</a:t>
            </a:r>
            <a:r>
              <a:rPr lang="en-US" dirty="0" smtClean="0"/>
              <a:t>("Parent class constructor ");</a:t>
            </a:r>
          </a:p>
          <a:p>
            <a:pPr lvl="1">
              <a:buNone/>
            </a:pPr>
            <a:r>
              <a:rPr lang="en-US" dirty="0" smtClean="0"/>
              <a:t>}</a:t>
            </a:r>
          </a:p>
          <a:p>
            <a:pPr>
              <a:buNone/>
            </a:pPr>
            <a:r>
              <a:rPr lang="en-US" dirty="0" smtClean="0"/>
              <a:t>}</a:t>
            </a:r>
          </a:p>
          <a:p>
            <a:pPr>
              <a:buNone/>
            </a:pPr>
            <a:endParaRPr lang="en-US" dirty="0" smtClean="0"/>
          </a:p>
          <a:p>
            <a:pPr>
              <a:buNone/>
            </a:pPr>
            <a:r>
              <a:rPr lang="en-US" dirty="0" smtClean="0"/>
              <a:t>public class </a:t>
            </a:r>
            <a:r>
              <a:rPr lang="en-US" b="1" dirty="0" err="1" smtClean="0">
                <a:solidFill>
                  <a:srgbClr val="00B050"/>
                </a:solidFill>
              </a:rPr>
              <a:t>ChildClass</a:t>
            </a:r>
            <a:r>
              <a:rPr lang="en-US" dirty="0" smtClean="0">
                <a:solidFill>
                  <a:srgbClr val="00B050"/>
                </a:solidFill>
              </a:rPr>
              <a:t> </a:t>
            </a:r>
            <a:r>
              <a:rPr lang="en-US" b="1" dirty="0" smtClean="0">
                <a:solidFill>
                  <a:srgbClr val="00B0F0"/>
                </a:solidFill>
              </a:rPr>
              <a:t>extends</a:t>
            </a:r>
            <a:r>
              <a:rPr lang="en-US" dirty="0" smtClean="0">
                <a:solidFill>
                  <a:srgbClr val="00B0F0"/>
                </a:solidFill>
              </a:rPr>
              <a:t> </a:t>
            </a:r>
            <a:r>
              <a:rPr lang="en-US" b="1" dirty="0" err="1" smtClean="0">
                <a:solidFill>
                  <a:srgbClr val="00B050"/>
                </a:solidFill>
              </a:rPr>
              <a:t>ParentClass</a:t>
            </a:r>
            <a:r>
              <a:rPr lang="en-US" dirty="0" smtClean="0"/>
              <a:t>{</a:t>
            </a:r>
          </a:p>
          <a:p>
            <a:pPr lvl="1">
              <a:buNone/>
            </a:pPr>
            <a:r>
              <a:rPr lang="en-US" dirty="0" err="1" smtClean="0"/>
              <a:t>ChildClass</a:t>
            </a:r>
            <a:r>
              <a:rPr lang="en-US" dirty="0" smtClean="0"/>
              <a:t>(){</a:t>
            </a:r>
          </a:p>
          <a:p>
            <a:pPr lvl="2">
              <a:buNone/>
            </a:pPr>
            <a:r>
              <a:rPr lang="en-US" dirty="0" err="1" smtClean="0"/>
              <a:t>System.out.print</a:t>
            </a:r>
            <a:r>
              <a:rPr lang="en-US" dirty="0" smtClean="0"/>
              <a:t>("Child class constructor ");</a:t>
            </a:r>
          </a:p>
          <a:p>
            <a:pPr lvl="1">
              <a:buNone/>
            </a:pPr>
            <a:r>
              <a:rPr lang="en-US" dirty="0" smtClean="0"/>
              <a:t>}</a:t>
            </a:r>
          </a:p>
          <a:p>
            <a:pPr lvl="1">
              <a:buNone/>
            </a:pPr>
            <a:endParaRPr lang="en-US" dirty="0" smtClean="0"/>
          </a:p>
          <a:p>
            <a:pPr lvl="1">
              <a:buNone/>
            </a:pPr>
            <a:r>
              <a:rPr lang="en-US" dirty="0" smtClean="0"/>
              <a:t>public static void main(String </a:t>
            </a:r>
            <a:r>
              <a:rPr lang="en-US" dirty="0" err="1" smtClean="0"/>
              <a:t>args</a:t>
            </a:r>
            <a:r>
              <a:rPr lang="en-US" dirty="0" smtClean="0"/>
              <a:t>[]) {</a:t>
            </a:r>
          </a:p>
          <a:p>
            <a:pPr lvl="2">
              <a:buNone/>
            </a:pPr>
            <a:r>
              <a:rPr lang="en-US" dirty="0" err="1" smtClean="0"/>
              <a:t>ChildClass</a:t>
            </a:r>
            <a:r>
              <a:rPr lang="en-US" dirty="0" smtClean="0"/>
              <a:t> c = new </a:t>
            </a:r>
            <a:r>
              <a:rPr lang="en-US" dirty="0" err="1" smtClean="0"/>
              <a:t>ChildClass</a:t>
            </a:r>
            <a:r>
              <a:rPr lang="en-US" dirty="0" smtClean="0"/>
              <a:t>();</a:t>
            </a:r>
          </a:p>
          <a:p>
            <a:pPr lvl="1">
              <a:buNone/>
            </a:pPr>
            <a:r>
              <a:rPr lang="en-US" dirty="0" smtClean="0"/>
              <a:t>}</a:t>
            </a:r>
          </a:p>
          <a:p>
            <a:pPr>
              <a:buNone/>
            </a:pPr>
            <a:r>
              <a:rPr lang="en-US" dirty="0" smtClean="0"/>
              <a:t>}</a:t>
            </a:r>
          </a:p>
        </p:txBody>
      </p:sp>
      <p:sp>
        <p:nvSpPr>
          <p:cNvPr id="4" name="Rectangle 3"/>
          <p:cNvSpPr/>
          <p:nvPr/>
        </p:nvSpPr>
        <p:spPr>
          <a:xfrm>
            <a:off x="6527442" y="5410200"/>
            <a:ext cx="2590800" cy="1447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indent="-342900">
              <a:spcBef>
                <a:spcPct val="20000"/>
              </a:spcBef>
              <a:defRPr/>
            </a:pPr>
            <a:r>
              <a:rPr lang="en-US" dirty="0">
                <a:solidFill>
                  <a:schemeClr val="tx1"/>
                </a:solidFill>
              </a:rPr>
              <a:t>Parent class constructor </a:t>
            </a:r>
          </a:p>
          <a:p>
            <a:pPr marL="342900" indent="-342900">
              <a:spcBef>
                <a:spcPct val="20000"/>
              </a:spcBef>
              <a:defRPr/>
            </a:pPr>
            <a:r>
              <a:rPr lang="en-US" dirty="0">
                <a:solidFill>
                  <a:schemeClr val="tx1"/>
                </a:solidFill>
              </a:rPr>
              <a:t>Child class </a:t>
            </a:r>
            <a:r>
              <a:rPr lang="en-US" dirty="0" smtClean="0">
                <a:solidFill>
                  <a:schemeClr val="tx1"/>
                </a:solidFill>
              </a:rPr>
              <a:t>constructor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&amp; super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class </a:t>
            </a:r>
            <a:r>
              <a:rPr lang="en-US" b="1" dirty="0" err="1" smtClean="0">
                <a:solidFill>
                  <a:srgbClr val="00B050"/>
                </a:solidFill>
              </a:rPr>
              <a:t>ParentClass</a:t>
            </a:r>
            <a:r>
              <a:rPr lang="en-US" dirty="0" smtClean="0">
                <a:solidFill>
                  <a:srgbClr val="00B050"/>
                </a:solidFill>
              </a:rPr>
              <a:t> </a:t>
            </a:r>
            <a:r>
              <a:rPr lang="en-US" dirty="0" smtClean="0"/>
              <a:t>{</a:t>
            </a:r>
          </a:p>
          <a:p>
            <a:pPr lvl="1">
              <a:buNone/>
            </a:pPr>
            <a:r>
              <a:rPr lang="en-US" dirty="0" err="1" smtClean="0"/>
              <a:t>ParentClass</a:t>
            </a:r>
            <a:r>
              <a:rPr lang="en-US" dirty="0" smtClean="0"/>
              <a:t>() {</a:t>
            </a:r>
          </a:p>
          <a:p>
            <a:pPr lvl="2">
              <a:buNone/>
            </a:pPr>
            <a:r>
              <a:rPr lang="en-US" dirty="0" err="1" smtClean="0"/>
              <a:t>System.out.println</a:t>
            </a:r>
            <a:r>
              <a:rPr lang="en-US" dirty="0" smtClean="0"/>
              <a:t>("Parent class constructor ");</a:t>
            </a:r>
          </a:p>
          <a:p>
            <a:pPr lvl="1">
              <a:buNone/>
            </a:pPr>
            <a:r>
              <a:rPr lang="en-US" dirty="0" smtClean="0"/>
              <a:t>}</a:t>
            </a:r>
          </a:p>
          <a:p>
            <a:pPr>
              <a:buNone/>
            </a:pPr>
            <a:r>
              <a:rPr lang="en-US" dirty="0" smtClean="0"/>
              <a:t>}</a:t>
            </a:r>
          </a:p>
          <a:p>
            <a:pPr>
              <a:buNone/>
            </a:pPr>
            <a:endParaRPr lang="en-US" dirty="0" smtClean="0"/>
          </a:p>
          <a:p>
            <a:pPr>
              <a:buNone/>
            </a:pPr>
            <a:r>
              <a:rPr lang="en-US" dirty="0" smtClean="0"/>
              <a:t>public class </a:t>
            </a:r>
            <a:r>
              <a:rPr lang="en-US" b="1" dirty="0" err="1" smtClean="0">
                <a:solidFill>
                  <a:srgbClr val="00B050"/>
                </a:solidFill>
              </a:rPr>
              <a:t>ChildClass</a:t>
            </a:r>
            <a:r>
              <a:rPr lang="en-US" dirty="0" smtClean="0">
                <a:solidFill>
                  <a:srgbClr val="00B050"/>
                </a:solidFill>
              </a:rPr>
              <a:t> </a:t>
            </a:r>
            <a:r>
              <a:rPr lang="en-US" b="1" dirty="0" smtClean="0">
                <a:solidFill>
                  <a:srgbClr val="00B0F0"/>
                </a:solidFill>
              </a:rPr>
              <a:t>extends</a:t>
            </a:r>
            <a:r>
              <a:rPr lang="en-US" dirty="0" smtClean="0">
                <a:solidFill>
                  <a:srgbClr val="00B0F0"/>
                </a:solidFill>
              </a:rPr>
              <a:t> </a:t>
            </a:r>
            <a:r>
              <a:rPr lang="en-US" b="1" dirty="0" err="1" smtClean="0">
                <a:solidFill>
                  <a:srgbClr val="00B050"/>
                </a:solidFill>
              </a:rPr>
              <a:t>ParentClass</a:t>
            </a:r>
            <a:r>
              <a:rPr lang="en-US" dirty="0" smtClean="0"/>
              <a:t>{</a:t>
            </a:r>
          </a:p>
          <a:p>
            <a:pPr lvl="1">
              <a:buNone/>
            </a:pPr>
            <a:r>
              <a:rPr lang="en-US" dirty="0" err="1" smtClean="0"/>
              <a:t>ChildClass</a:t>
            </a:r>
            <a:r>
              <a:rPr lang="en-US" dirty="0" smtClean="0"/>
              <a:t>(){</a:t>
            </a:r>
          </a:p>
          <a:p>
            <a:pPr lvl="1">
              <a:buNone/>
            </a:pPr>
            <a:r>
              <a:rPr lang="en-US" dirty="0"/>
              <a:t>	</a:t>
            </a:r>
            <a:r>
              <a:rPr lang="en-US" dirty="0" smtClean="0"/>
              <a:t>	</a:t>
            </a:r>
            <a:r>
              <a:rPr lang="en-US" b="1" smtClean="0">
                <a:solidFill>
                  <a:schemeClr val="accent6">
                    <a:lumMod val="50000"/>
                  </a:schemeClr>
                </a:solidFill>
              </a:rPr>
              <a:t>super</a:t>
            </a:r>
            <a:r>
              <a:rPr lang="en-US" b="1" smtClean="0">
                <a:solidFill>
                  <a:schemeClr val="accent6">
                    <a:lumMod val="50000"/>
                  </a:schemeClr>
                </a:solidFill>
              </a:rPr>
              <a:t>();     </a:t>
            </a:r>
            <a:r>
              <a:rPr lang="en-US" b="1" dirty="0" smtClean="0">
                <a:solidFill>
                  <a:schemeClr val="accent6">
                    <a:lumMod val="50000"/>
                  </a:schemeClr>
                </a:solidFill>
              </a:rPr>
              <a:t>// optional but if written should always be the 1</a:t>
            </a:r>
            <a:r>
              <a:rPr lang="en-US" b="1" baseline="30000" dirty="0" smtClean="0">
                <a:solidFill>
                  <a:schemeClr val="accent6">
                    <a:lumMod val="50000"/>
                  </a:schemeClr>
                </a:solidFill>
              </a:rPr>
              <a:t>st</a:t>
            </a:r>
            <a:r>
              <a:rPr lang="en-US" b="1" dirty="0" smtClean="0">
                <a:solidFill>
                  <a:schemeClr val="accent6">
                    <a:lumMod val="50000"/>
                  </a:schemeClr>
                </a:solidFill>
              </a:rPr>
              <a:t> line</a:t>
            </a:r>
          </a:p>
          <a:p>
            <a:pPr lvl="2">
              <a:buNone/>
            </a:pPr>
            <a:r>
              <a:rPr lang="en-US" dirty="0" err="1" smtClean="0"/>
              <a:t>System.out.print</a:t>
            </a:r>
            <a:r>
              <a:rPr lang="en-US" dirty="0" smtClean="0"/>
              <a:t>("Child class constructor ");</a:t>
            </a:r>
          </a:p>
          <a:p>
            <a:pPr lvl="1">
              <a:buNone/>
            </a:pPr>
            <a:r>
              <a:rPr lang="en-US" dirty="0" smtClean="0"/>
              <a:t>}</a:t>
            </a:r>
          </a:p>
          <a:p>
            <a:pPr lvl="1">
              <a:buNone/>
            </a:pPr>
            <a:endParaRPr lang="en-US" dirty="0" smtClean="0"/>
          </a:p>
          <a:p>
            <a:pPr lvl="1">
              <a:buNone/>
            </a:pPr>
            <a:r>
              <a:rPr lang="en-US" dirty="0" smtClean="0"/>
              <a:t>public static void main(String </a:t>
            </a:r>
            <a:r>
              <a:rPr lang="en-US" dirty="0" err="1" smtClean="0"/>
              <a:t>args</a:t>
            </a:r>
            <a:r>
              <a:rPr lang="en-US" dirty="0" smtClean="0"/>
              <a:t>[]) {</a:t>
            </a:r>
          </a:p>
          <a:p>
            <a:pPr lvl="2">
              <a:buNone/>
            </a:pPr>
            <a:r>
              <a:rPr lang="en-US" dirty="0" err="1" smtClean="0"/>
              <a:t>ChildClass</a:t>
            </a:r>
            <a:r>
              <a:rPr lang="en-US" dirty="0" smtClean="0"/>
              <a:t> c = new </a:t>
            </a:r>
            <a:r>
              <a:rPr lang="en-US" dirty="0" err="1" smtClean="0"/>
              <a:t>ChildClass</a:t>
            </a:r>
            <a:r>
              <a:rPr lang="en-US" dirty="0" smtClean="0"/>
              <a:t>();</a:t>
            </a:r>
          </a:p>
          <a:p>
            <a:pPr lvl="1">
              <a:buNone/>
            </a:pPr>
            <a:r>
              <a:rPr lang="en-US" dirty="0" smtClean="0"/>
              <a:t>}</a:t>
            </a:r>
          </a:p>
          <a:p>
            <a:pPr>
              <a:buNone/>
            </a:pPr>
            <a:r>
              <a:rPr lang="en-US" dirty="0" smtClean="0"/>
              <a:t>}</a:t>
            </a:r>
          </a:p>
        </p:txBody>
      </p:sp>
      <p:sp>
        <p:nvSpPr>
          <p:cNvPr id="4" name="Rectangle 3"/>
          <p:cNvSpPr/>
          <p:nvPr/>
        </p:nvSpPr>
        <p:spPr>
          <a:xfrm>
            <a:off x="6527442" y="5410200"/>
            <a:ext cx="2590800" cy="1447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indent="-342900">
              <a:spcBef>
                <a:spcPct val="20000"/>
              </a:spcBef>
              <a:defRPr/>
            </a:pPr>
            <a:r>
              <a:rPr lang="en-US" dirty="0">
                <a:solidFill>
                  <a:schemeClr val="tx1"/>
                </a:solidFill>
              </a:rPr>
              <a:t>Parent class constructor </a:t>
            </a:r>
          </a:p>
          <a:p>
            <a:pPr marL="342900" indent="-342900">
              <a:spcBef>
                <a:spcPct val="20000"/>
              </a:spcBef>
              <a:defRPr/>
            </a:pPr>
            <a:r>
              <a:rPr lang="en-US" dirty="0">
                <a:solidFill>
                  <a:schemeClr val="tx1"/>
                </a:solidFill>
              </a:rPr>
              <a:t>Child class </a:t>
            </a:r>
            <a:r>
              <a:rPr lang="en-US" dirty="0" smtClean="0">
                <a:solidFill>
                  <a:schemeClr val="tx1"/>
                </a:solidFill>
              </a:rPr>
              <a:t>constructor</a:t>
            </a:r>
            <a:endParaRPr lang="en-US" dirty="0">
              <a:solidFill>
                <a:schemeClr val="tx1"/>
              </a:solidFill>
            </a:endParaRPr>
          </a:p>
        </p:txBody>
      </p:sp>
    </p:spTree>
    <p:extLst>
      <p:ext uri="{BB962C8B-B14F-4D97-AF65-F5344CB8AC3E}">
        <p14:creationId xmlns:p14="http://schemas.microsoft.com/office/powerpoint/2010/main" val="2056380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&amp; super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class </a:t>
            </a:r>
            <a:r>
              <a:rPr lang="en-US" b="1" dirty="0" err="1" smtClean="0">
                <a:solidFill>
                  <a:srgbClr val="00B050"/>
                </a:solidFill>
              </a:rPr>
              <a:t>ParentClass</a:t>
            </a:r>
            <a:r>
              <a:rPr lang="en-US" dirty="0" smtClean="0">
                <a:solidFill>
                  <a:srgbClr val="00B050"/>
                </a:solidFill>
              </a:rPr>
              <a:t> </a:t>
            </a:r>
            <a:r>
              <a:rPr lang="en-US" dirty="0" smtClean="0"/>
              <a:t>{</a:t>
            </a:r>
          </a:p>
          <a:p>
            <a:pPr lvl="1">
              <a:buNone/>
            </a:pPr>
            <a:r>
              <a:rPr lang="en-US" dirty="0" err="1" smtClean="0"/>
              <a:t>ParentClass</a:t>
            </a:r>
            <a:r>
              <a:rPr lang="en-US" dirty="0" smtClean="0"/>
              <a:t>(</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i</a:t>
            </a:r>
            <a:r>
              <a:rPr lang="en-US" dirty="0" smtClean="0"/>
              <a:t>) {</a:t>
            </a:r>
          </a:p>
          <a:p>
            <a:pPr lvl="2">
              <a:buNone/>
            </a:pPr>
            <a:r>
              <a:rPr lang="en-US" dirty="0" err="1" smtClean="0"/>
              <a:t>System.out.println</a:t>
            </a:r>
            <a:r>
              <a:rPr lang="en-US" dirty="0" smtClean="0"/>
              <a:t>("Parent class constructor with </a:t>
            </a:r>
            <a:r>
              <a:rPr lang="en-US" dirty="0" err="1" smtClean="0"/>
              <a:t>int</a:t>
            </a:r>
            <a:r>
              <a:rPr lang="en-US" dirty="0" smtClean="0"/>
              <a:t> parameter");</a:t>
            </a:r>
          </a:p>
          <a:p>
            <a:pPr lvl="1">
              <a:buNone/>
            </a:pPr>
            <a:r>
              <a:rPr lang="en-US" dirty="0" smtClean="0"/>
              <a:t>}</a:t>
            </a:r>
          </a:p>
          <a:p>
            <a:pPr>
              <a:buNone/>
            </a:pPr>
            <a:r>
              <a:rPr lang="en-US" dirty="0" smtClean="0"/>
              <a:t>}</a:t>
            </a:r>
          </a:p>
          <a:p>
            <a:pPr>
              <a:buNone/>
            </a:pPr>
            <a:endParaRPr lang="en-US" dirty="0" smtClean="0"/>
          </a:p>
          <a:p>
            <a:pPr>
              <a:buNone/>
            </a:pPr>
            <a:r>
              <a:rPr lang="en-US" dirty="0" smtClean="0"/>
              <a:t>public class </a:t>
            </a:r>
            <a:r>
              <a:rPr lang="en-US" b="1" dirty="0" err="1" smtClean="0">
                <a:solidFill>
                  <a:srgbClr val="00B050"/>
                </a:solidFill>
              </a:rPr>
              <a:t>ChildClass</a:t>
            </a:r>
            <a:r>
              <a:rPr lang="en-US" dirty="0" smtClean="0">
                <a:solidFill>
                  <a:srgbClr val="00B050"/>
                </a:solidFill>
              </a:rPr>
              <a:t> </a:t>
            </a:r>
            <a:r>
              <a:rPr lang="en-US" b="1" dirty="0" smtClean="0">
                <a:solidFill>
                  <a:srgbClr val="00B0F0"/>
                </a:solidFill>
              </a:rPr>
              <a:t>extends</a:t>
            </a:r>
            <a:r>
              <a:rPr lang="en-US" dirty="0" smtClean="0">
                <a:solidFill>
                  <a:srgbClr val="00B0F0"/>
                </a:solidFill>
              </a:rPr>
              <a:t> </a:t>
            </a:r>
            <a:r>
              <a:rPr lang="en-US" b="1" dirty="0" err="1" smtClean="0">
                <a:solidFill>
                  <a:srgbClr val="00B050"/>
                </a:solidFill>
              </a:rPr>
              <a:t>ParentClass</a:t>
            </a:r>
            <a:r>
              <a:rPr lang="en-US" dirty="0" smtClean="0"/>
              <a:t>{</a:t>
            </a:r>
          </a:p>
          <a:p>
            <a:pPr lvl="1">
              <a:buNone/>
            </a:pPr>
            <a:r>
              <a:rPr lang="en-US" dirty="0" err="1" smtClean="0"/>
              <a:t>ChildClass</a:t>
            </a:r>
            <a:r>
              <a:rPr lang="en-US" dirty="0" smtClean="0"/>
              <a:t>(){</a:t>
            </a:r>
          </a:p>
          <a:p>
            <a:pPr lvl="1">
              <a:buNone/>
            </a:pPr>
            <a:r>
              <a:rPr lang="en-US" dirty="0"/>
              <a:t>	</a:t>
            </a:r>
            <a:r>
              <a:rPr lang="en-US" dirty="0" smtClean="0"/>
              <a:t>	</a:t>
            </a:r>
            <a:r>
              <a:rPr lang="en-US" b="1" dirty="0" smtClean="0">
                <a:solidFill>
                  <a:srgbClr val="FF0000"/>
                </a:solidFill>
              </a:rPr>
              <a:t>super</a:t>
            </a:r>
            <a:r>
              <a:rPr lang="en-US" b="1" dirty="0" smtClean="0">
                <a:solidFill>
                  <a:srgbClr val="FF0000"/>
                </a:solidFill>
              </a:rPr>
              <a:t>();     </a:t>
            </a:r>
            <a:r>
              <a:rPr lang="en-US" b="1" dirty="0" smtClean="0">
                <a:solidFill>
                  <a:srgbClr val="FF0000"/>
                </a:solidFill>
              </a:rPr>
              <a:t>// Error, no such constructor is available in parent</a:t>
            </a:r>
          </a:p>
          <a:p>
            <a:pPr lvl="2">
              <a:buNone/>
            </a:pPr>
            <a:r>
              <a:rPr lang="en-US" dirty="0" err="1" smtClean="0"/>
              <a:t>System.out.print</a:t>
            </a:r>
            <a:r>
              <a:rPr lang="en-US" dirty="0" smtClean="0"/>
              <a:t>("Child class constructor ");</a:t>
            </a:r>
          </a:p>
          <a:p>
            <a:pPr lvl="1">
              <a:buNone/>
            </a:pPr>
            <a:r>
              <a:rPr lang="en-US" dirty="0" smtClean="0"/>
              <a:t>}</a:t>
            </a:r>
          </a:p>
          <a:p>
            <a:pPr lvl="1">
              <a:buNone/>
            </a:pPr>
            <a:endParaRPr lang="en-US" dirty="0" smtClean="0"/>
          </a:p>
          <a:p>
            <a:pPr lvl="1">
              <a:buNone/>
            </a:pPr>
            <a:r>
              <a:rPr lang="en-US" dirty="0" smtClean="0"/>
              <a:t>public static void main(String </a:t>
            </a:r>
            <a:r>
              <a:rPr lang="en-US" dirty="0" err="1" smtClean="0"/>
              <a:t>args</a:t>
            </a:r>
            <a:r>
              <a:rPr lang="en-US" dirty="0" smtClean="0"/>
              <a:t>[]) {</a:t>
            </a:r>
          </a:p>
          <a:p>
            <a:pPr lvl="2">
              <a:buNone/>
            </a:pPr>
            <a:r>
              <a:rPr lang="en-US" dirty="0" err="1" smtClean="0"/>
              <a:t>ChildClass</a:t>
            </a:r>
            <a:r>
              <a:rPr lang="en-US" dirty="0" smtClean="0"/>
              <a:t> c = new </a:t>
            </a:r>
            <a:r>
              <a:rPr lang="en-US" dirty="0" err="1" smtClean="0"/>
              <a:t>ChildClass</a:t>
            </a:r>
            <a:r>
              <a:rPr lang="en-US" dirty="0" smtClean="0"/>
              <a:t>();</a:t>
            </a:r>
          </a:p>
          <a:p>
            <a:pPr lvl="1">
              <a:buNone/>
            </a:pPr>
            <a:r>
              <a:rPr lang="en-US" dirty="0" smtClean="0"/>
              <a:t>}</a:t>
            </a:r>
          </a:p>
          <a:p>
            <a:pPr>
              <a:buNone/>
            </a:pPr>
            <a:r>
              <a:rPr lang="en-US" dirty="0" smtClean="0"/>
              <a:t>}</a:t>
            </a:r>
          </a:p>
        </p:txBody>
      </p:sp>
    </p:spTree>
    <p:extLst>
      <p:ext uri="{BB962C8B-B14F-4D97-AF65-F5344CB8AC3E}">
        <p14:creationId xmlns:p14="http://schemas.microsoft.com/office/powerpoint/2010/main" val="1813304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&amp; super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class </a:t>
            </a:r>
            <a:r>
              <a:rPr lang="en-US" b="1" dirty="0" err="1" smtClean="0">
                <a:solidFill>
                  <a:srgbClr val="00B050"/>
                </a:solidFill>
              </a:rPr>
              <a:t>ParentClass</a:t>
            </a:r>
            <a:r>
              <a:rPr lang="en-US" dirty="0" smtClean="0">
                <a:solidFill>
                  <a:srgbClr val="00B050"/>
                </a:solidFill>
              </a:rPr>
              <a:t> </a:t>
            </a:r>
            <a:r>
              <a:rPr lang="en-US" dirty="0" smtClean="0"/>
              <a:t>{</a:t>
            </a:r>
          </a:p>
          <a:p>
            <a:pPr lvl="1">
              <a:buNone/>
            </a:pPr>
            <a:r>
              <a:rPr lang="en-US" dirty="0" err="1" smtClean="0"/>
              <a:t>ParentClass</a:t>
            </a:r>
            <a:r>
              <a:rPr lang="en-US" dirty="0" smtClean="0"/>
              <a:t>(</a:t>
            </a:r>
            <a:r>
              <a:rPr lang="en-US" dirty="0" err="1" smtClean="0"/>
              <a:t>int</a:t>
            </a:r>
            <a:r>
              <a:rPr lang="en-US" dirty="0" smtClean="0"/>
              <a:t> </a:t>
            </a:r>
            <a:r>
              <a:rPr lang="en-US" dirty="0" err="1" smtClean="0"/>
              <a:t>i</a:t>
            </a:r>
            <a:r>
              <a:rPr lang="en-US" dirty="0" smtClean="0"/>
              <a:t>) {</a:t>
            </a:r>
          </a:p>
          <a:p>
            <a:pPr lvl="2">
              <a:buNone/>
            </a:pPr>
            <a:r>
              <a:rPr lang="en-US" dirty="0" err="1" smtClean="0"/>
              <a:t>System.out.println</a:t>
            </a:r>
            <a:r>
              <a:rPr lang="en-US" dirty="0" smtClean="0"/>
              <a:t>("Parent class </a:t>
            </a:r>
            <a:r>
              <a:rPr lang="en-US" dirty="0"/>
              <a:t>constructor with </a:t>
            </a:r>
            <a:r>
              <a:rPr lang="en-US" dirty="0" err="1"/>
              <a:t>int</a:t>
            </a:r>
            <a:r>
              <a:rPr lang="en-US" dirty="0"/>
              <a:t> parameter </a:t>
            </a:r>
            <a:r>
              <a:rPr lang="en-US" dirty="0" smtClean="0"/>
              <a:t>");</a:t>
            </a:r>
          </a:p>
          <a:p>
            <a:pPr lvl="1">
              <a:buNone/>
            </a:pPr>
            <a:r>
              <a:rPr lang="en-US" dirty="0" smtClean="0"/>
              <a:t>}</a:t>
            </a:r>
          </a:p>
          <a:p>
            <a:pPr>
              <a:buNone/>
            </a:pPr>
            <a:r>
              <a:rPr lang="en-US" dirty="0" smtClean="0"/>
              <a:t>}</a:t>
            </a:r>
          </a:p>
          <a:p>
            <a:pPr>
              <a:buNone/>
            </a:pPr>
            <a:endParaRPr lang="en-US" dirty="0" smtClean="0"/>
          </a:p>
          <a:p>
            <a:pPr>
              <a:buNone/>
            </a:pPr>
            <a:r>
              <a:rPr lang="en-US" dirty="0" smtClean="0"/>
              <a:t>public class </a:t>
            </a:r>
            <a:r>
              <a:rPr lang="en-US" b="1" dirty="0" err="1" smtClean="0">
                <a:solidFill>
                  <a:srgbClr val="00B050"/>
                </a:solidFill>
              </a:rPr>
              <a:t>ChildClass</a:t>
            </a:r>
            <a:r>
              <a:rPr lang="en-US" dirty="0" smtClean="0">
                <a:solidFill>
                  <a:srgbClr val="00B050"/>
                </a:solidFill>
              </a:rPr>
              <a:t> </a:t>
            </a:r>
            <a:r>
              <a:rPr lang="en-US" b="1" dirty="0" smtClean="0">
                <a:solidFill>
                  <a:srgbClr val="00B0F0"/>
                </a:solidFill>
              </a:rPr>
              <a:t>extends</a:t>
            </a:r>
            <a:r>
              <a:rPr lang="en-US" dirty="0" smtClean="0">
                <a:solidFill>
                  <a:srgbClr val="00B0F0"/>
                </a:solidFill>
              </a:rPr>
              <a:t> </a:t>
            </a:r>
            <a:r>
              <a:rPr lang="en-US" b="1" dirty="0" err="1" smtClean="0">
                <a:solidFill>
                  <a:srgbClr val="00B050"/>
                </a:solidFill>
              </a:rPr>
              <a:t>ParentClass</a:t>
            </a:r>
            <a:r>
              <a:rPr lang="en-US" dirty="0" smtClean="0"/>
              <a:t>{</a:t>
            </a:r>
          </a:p>
          <a:p>
            <a:pPr lvl="1">
              <a:buNone/>
            </a:pPr>
            <a:r>
              <a:rPr lang="en-US" dirty="0" err="1" smtClean="0"/>
              <a:t>ChildClass</a:t>
            </a:r>
            <a:r>
              <a:rPr lang="en-US" dirty="0" smtClean="0"/>
              <a:t>(){</a:t>
            </a:r>
          </a:p>
          <a:p>
            <a:pPr lvl="1">
              <a:buNone/>
            </a:pPr>
            <a:r>
              <a:rPr lang="en-US" dirty="0"/>
              <a:t>	</a:t>
            </a:r>
            <a:r>
              <a:rPr lang="en-US" dirty="0" smtClean="0"/>
              <a:t>	</a:t>
            </a:r>
            <a:r>
              <a:rPr lang="en-US" b="1" dirty="0" smtClean="0">
                <a:solidFill>
                  <a:schemeClr val="accent6">
                    <a:lumMod val="50000"/>
                  </a:schemeClr>
                </a:solidFill>
              </a:rPr>
              <a:t>super(10) </a:t>
            </a:r>
            <a:r>
              <a:rPr lang="en-US" b="1" dirty="0" smtClean="0">
                <a:solidFill>
                  <a:schemeClr val="accent6">
                    <a:lumMod val="50000"/>
                  </a:schemeClr>
                </a:solidFill>
              </a:rPr>
              <a:t>;    </a:t>
            </a:r>
            <a:r>
              <a:rPr lang="en-US" b="1" dirty="0" smtClean="0">
                <a:solidFill>
                  <a:schemeClr val="accent6">
                    <a:lumMod val="50000"/>
                  </a:schemeClr>
                </a:solidFill>
              </a:rPr>
              <a:t>// calling parameterized constructor of parent</a:t>
            </a:r>
          </a:p>
          <a:p>
            <a:pPr lvl="2">
              <a:buNone/>
            </a:pPr>
            <a:r>
              <a:rPr lang="en-US" dirty="0" err="1" smtClean="0"/>
              <a:t>System.out.print</a:t>
            </a:r>
            <a:r>
              <a:rPr lang="en-US" dirty="0" smtClean="0"/>
              <a:t>("Child class constructor ");</a:t>
            </a:r>
          </a:p>
          <a:p>
            <a:pPr lvl="1">
              <a:buNone/>
            </a:pPr>
            <a:r>
              <a:rPr lang="en-US" dirty="0" smtClean="0"/>
              <a:t>}</a:t>
            </a:r>
          </a:p>
          <a:p>
            <a:pPr lvl="1">
              <a:buNone/>
            </a:pPr>
            <a:endParaRPr lang="en-US" dirty="0" smtClean="0"/>
          </a:p>
          <a:p>
            <a:pPr lvl="1">
              <a:buNone/>
            </a:pPr>
            <a:r>
              <a:rPr lang="en-US" dirty="0" smtClean="0"/>
              <a:t>public static void main(String </a:t>
            </a:r>
            <a:r>
              <a:rPr lang="en-US" dirty="0" err="1" smtClean="0"/>
              <a:t>args</a:t>
            </a:r>
            <a:r>
              <a:rPr lang="en-US" dirty="0" smtClean="0"/>
              <a:t>[]) {</a:t>
            </a:r>
          </a:p>
          <a:p>
            <a:pPr lvl="2">
              <a:buNone/>
            </a:pPr>
            <a:r>
              <a:rPr lang="en-US" dirty="0" err="1" smtClean="0"/>
              <a:t>ChildClass</a:t>
            </a:r>
            <a:r>
              <a:rPr lang="en-US" dirty="0" smtClean="0"/>
              <a:t> c = new </a:t>
            </a:r>
            <a:r>
              <a:rPr lang="en-US" dirty="0" err="1" smtClean="0"/>
              <a:t>ChildClass</a:t>
            </a:r>
            <a:r>
              <a:rPr lang="en-US" dirty="0" smtClean="0"/>
              <a:t>();</a:t>
            </a:r>
          </a:p>
          <a:p>
            <a:pPr lvl="1">
              <a:buNone/>
            </a:pPr>
            <a:r>
              <a:rPr lang="en-US" dirty="0" smtClean="0"/>
              <a:t>}</a:t>
            </a:r>
          </a:p>
          <a:p>
            <a:pPr>
              <a:buNone/>
            </a:pPr>
            <a:r>
              <a:rPr lang="en-US" dirty="0" smtClean="0"/>
              <a:t>}</a:t>
            </a:r>
          </a:p>
        </p:txBody>
      </p:sp>
      <p:sp>
        <p:nvSpPr>
          <p:cNvPr id="4" name="Rectangle 3"/>
          <p:cNvSpPr/>
          <p:nvPr/>
        </p:nvSpPr>
        <p:spPr>
          <a:xfrm>
            <a:off x="4800600" y="5410200"/>
            <a:ext cx="4317642" cy="1447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buNone/>
            </a:pPr>
            <a:r>
              <a:rPr lang="en-US" u="sng" dirty="0">
                <a:solidFill>
                  <a:schemeClr val="tx1"/>
                </a:solidFill>
              </a:rPr>
              <a:t>Output</a:t>
            </a:r>
          </a:p>
          <a:p>
            <a:pPr marL="342900" indent="-342900">
              <a:spcBef>
                <a:spcPct val="20000"/>
              </a:spcBef>
              <a:defRPr/>
            </a:pPr>
            <a:r>
              <a:rPr lang="en-US" dirty="0">
                <a:solidFill>
                  <a:schemeClr val="tx1"/>
                </a:solidFill>
              </a:rPr>
              <a:t>Parent class constructor with </a:t>
            </a:r>
            <a:r>
              <a:rPr lang="en-US" dirty="0" err="1">
                <a:solidFill>
                  <a:schemeClr val="tx1"/>
                </a:solidFill>
              </a:rPr>
              <a:t>int</a:t>
            </a:r>
            <a:r>
              <a:rPr lang="en-US" dirty="0">
                <a:solidFill>
                  <a:schemeClr val="tx1"/>
                </a:solidFill>
              </a:rPr>
              <a:t> parameter </a:t>
            </a:r>
          </a:p>
          <a:p>
            <a:pPr marL="342900" indent="-342900">
              <a:spcBef>
                <a:spcPct val="20000"/>
              </a:spcBef>
              <a:defRPr/>
            </a:pPr>
            <a:r>
              <a:rPr lang="en-US" dirty="0">
                <a:solidFill>
                  <a:schemeClr val="tx1"/>
                </a:solidFill>
              </a:rPr>
              <a:t>Child class </a:t>
            </a:r>
            <a:r>
              <a:rPr lang="en-US" dirty="0" smtClean="0">
                <a:solidFill>
                  <a:schemeClr val="tx1"/>
                </a:solidFill>
              </a:rPr>
              <a:t>constructor</a:t>
            </a:r>
            <a:endParaRPr lang="en-US" dirty="0">
              <a:solidFill>
                <a:schemeClr val="tx1"/>
              </a:solidFill>
            </a:endParaRPr>
          </a:p>
        </p:txBody>
      </p:sp>
    </p:spTree>
    <p:extLst>
      <p:ext uri="{BB962C8B-B14F-4D97-AF65-F5344CB8AC3E}">
        <p14:creationId xmlns:p14="http://schemas.microsoft.com/office/powerpoint/2010/main" val="1175507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Inheritance</a:t>
            </a:r>
            <a:endParaRPr lang="en-US" dirty="0"/>
          </a:p>
        </p:txBody>
      </p:sp>
      <p:sp>
        <p:nvSpPr>
          <p:cNvPr id="3" name="Content Placeholder 2"/>
          <p:cNvSpPr>
            <a:spLocks noGrp="1"/>
          </p:cNvSpPr>
          <p:nvPr>
            <p:ph idx="1"/>
          </p:nvPr>
        </p:nvSpPr>
        <p:spPr/>
        <p:txBody>
          <a:bodyPr/>
          <a:lstStyle/>
          <a:p>
            <a:r>
              <a:rPr lang="en-US" sz="2000" dirty="0" smtClean="0"/>
              <a:t>The idea behind inheritance in java is that you can create new classes that are built upon existing classes. When you inherit from an existing class, you can reuse methods and fields of parent class, and you can add new methods and fields also.</a:t>
            </a:r>
          </a:p>
          <a:p>
            <a:endParaRPr lang="en-US" sz="2000" dirty="0" smtClean="0"/>
          </a:p>
          <a:p>
            <a:r>
              <a:rPr lang="en-US" sz="2000" dirty="0" smtClean="0"/>
              <a:t>For Code Reusability.</a:t>
            </a:r>
          </a:p>
          <a:p>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1676400" y="3886200"/>
            <a:ext cx="6372225" cy="2371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Access modifiers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modifiers</a:t>
            </a:r>
            <a:endParaRPr lang="en-US" dirty="0"/>
          </a:p>
        </p:txBody>
      </p:sp>
      <p:sp>
        <p:nvSpPr>
          <p:cNvPr id="3" name="Content Placeholder 2"/>
          <p:cNvSpPr>
            <a:spLocks noGrp="1"/>
          </p:cNvSpPr>
          <p:nvPr>
            <p:ph idx="1"/>
          </p:nvPr>
        </p:nvSpPr>
        <p:spPr/>
        <p:txBody>
          <a:bodyPr>
            <a:normAutofit/>
          </a:bodyPr>
          <a:lstStyle/>
          <a:p>
            <a:r>
              <a:rPr lang="en-US" b="1" dirty="0" smtClean="0"/>
              <a:t>Access modifiers </a:t>
            </a:r>
            <a:r>
              <a:rPr lang="en-US" dirty="0" smtClean="0"/>
              <a:t>are those which are applied before data members or methods of a class. These are used to where to access and where not to access the data members or methods. </a:t>
            </a:r>
          </a:p>
          <a:p>
            <a:endParaRPr lang="en-US" dirty="0" smtClean="0"/>
          </a:p>
          <a:p>
            <a:r>
              <a:rPr lang="en-US" dirty="0" smtClean="0"/>
              <a:t>Private : Visible to the class only (private).</a:t>
            </a:r>
          </a:p>
          <a:p>
            <a:r>
              <a:rPr lang="en-US" dirty="0" smtClean="0"/>
              <a:t>Public : Visible to the world </a:t>
            </a:r>
          </a:p>
          <a:p>
            <a:r>
              <a:rPr lang="en-US" dirty="0" smtClean="0"/>
              <a:t>Default (not a keyword) : Visible to the package.  No modifiers are needed</a:t>
            </a:r>
          </a:p>
          <a:p>
            <a:r>
              <a:rPr lang="en-US" dirty="0" smtClean="0"/>
              <a:t>protected  : Visible to the package and all subclasses .</a:t>
            </a:r>
          </a:p>
          <a:p>
            <a:endParaRPr lang="en-US" dirty="0" smtClean="0"/>
          </a:p>
          <a:p>
            <a:r>
              <a:rPr lang="en-US" b="1" dirty="0" smtClean="0"/>
              <a:t>Note: </a:t>
            </a:r>
            <a:r>
              <a:rPr lang="en-US" dirty="0" smtClean="0"/>
              <a:t>Default is not a keyword (like public, private, protected are keyword)</a:t>
            </a:r>
          </a:p>
          <a:p>
            <a:endParaRPr lang="en-US" dirty="0" smtClean="0"/>
          </a:p>
          <a:p>
            <a:r>
              <a:rPr lang="en-US" dirty="0" smtClean="0"/>
              <a:t>If we are not using private, protected and public keywords, then JVM is by default taking as default access modifiers.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modifiers (Public)</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class </a:t>
            </a:r>
            <a:r>
              <a:rPr lang="en-US" b="1" dirty="0" err="1" smtClean="0"/>
              <a:t>testModifiers</a:t>
            </a:r>
            <a:r>
              <a:rPr lang="en-US" b="1" dirty="0" smtClean="0"/>
              <a:t> {</a:t>
            </a:r>
          </a:p>
          <a:p>
            <a:pPr lvl="1">
              <a:buNone/>
            </a:pPr>
            <a:r>
              <a:rPr lang="en-US" dirty="0" smtClean="0"/>
              <a:t>public </a:t>
            </a:r>
            <a:r>
              <a:rPr lang="en-US" dirty="0" err="1" smtClean="0"/>
              <a:t>int</a:t>
            </a:r>
            <a:r>
              <a:rPr lang="en-US" dirty="0" smtClean="0"/>
              <a:t> a=20;   </a:t>
            </a:r>
          </a:p>
          <a:p>
            <a:pPr lvl="1">
              <a:buNone/>
            </a:pPr>
            <a:endParaRPr lang="en-US" dirty="0" smtClean="0"/>
          </a:p>
          <a:p>
            <a:pPr lvl="1">
              <a:buNone/>
            </a:pPr>
            <a:r>
              <a:rPr lang="en-US" dirty="0" smtClean="0"/>
              <a:t>public void show(){</a:t>
            </a:r>
          </a:p>
          <a:p>
            <a:pPr lvl="2">
              <a:buNone/>
            </a:pPr>
            <a:r>
              <a:rPr lang="en-US" dirty="0" err="1" smtClean="0"/>
              <a:t>System.out.println</a:t>
            </a:r>
            <a:r>
              <a:rPr lang="en-US" dirty="0" smtClean="0"/>
              <a:t>("Hello java");</a:t>
            </a:r>
          </a:p>
          <a:p>
            <a:pPr lvl="1">
              <a:buNone/>
            </a:pPr>
            <a:r>
              <a:rPr lang="en-US" dirty="0" smtClean="0"/>
              <a:t>}  </a:t>
            </a:r>
          </a:p>
          <a:p>
            <a:pPr>
              <a:buNone/>
            </a:pPr>
            <a:r>
              <a:rPr lang="en-US" dirty="0" smtClean="0"/>
              <a:t>}  </a:t>
            </a:r>
          </a:p>
          <a:p>
            <a:pPr>
              <a:buNone/>
            </a:pPr>
            <a:r>
              <a:rPr lang="en-US" dirty="0" smtClean="0"/>
              <a:t>  </a:t>
            </a:r>
          </a:p>
          <a:p>
            <a:pPr>
              <a:buNone/>
            </a:pPr>
            <a:r>
              <a:rPr lang="en-US" b="1" dirty="0" smtClean="0"/>
              <a:t>public class </a:t>
            </a:r>
            <a:r>
              <a:rPr lang="en-US" b="1" dirty="0" err="1" smtClean="0"/>
              <a:t>demoModifiers</a:t>
            </a:r>
            <a:r>
              <a:rPr lang="en-US" b="1" dirty="0" smtClean="0"/>
              <a:t> {  </a:t>
            </a:r>
          </a:p>
          <a:p>
            <a:pPr lvl="1">
              <a:buNone/>
            </a:pPr>
            <a:r>
              <a:rPr lang="en-US" dirty="0" smtClean="0"/>
              <a:t> public static void main(String </a:t>
            </a:r>
            <a:r>
              <a:rPr lang="en-US" dirty="0" err="1" smtClean="0"/>
              <a:t>args</a:t>
            </a:r>
            <a:r>
              <a:rPr lang="en-US" dirty="0" smtClean="0"/>
              <a:t>[]) {  </a:t>
            </a:r>
          </a:p>
          <a:p>
            <a:pPr lvl="2">
              <a:buNone/>
            </a:pPr>
            <a:r>
              <a:rPr lang="en-US" dirty="0" smtClean="0"/>
              <a:t>  </a:t>
            </a:r>
            <a:r>
              <a:rPr lang="en-US" dirty="0" err="1" smtClean="0"/>
              <a:t>testModifiers</a:t>
            </a:r>
            <a:r>
              <a:rPr lang="en-US" dirty="0" smtClean="0"/>
              <a:t> </a:t>
            </a:r>
            <a:r>
              <a:rPr lang="en-US" dirty="0" err="1" smtClean="0"/>
              <a:t>obj</a:t>
            </a:r>
            <a:r>
              <a:rPr lang="en-US" dirty="0" smtClean="0"/>
              <a:t>=new </a:t>
            </a:r>
            <a:r>
              <a:rPr lang="en-US" dirty="0" err="1" smtClean="0"/>
              <a:t>testModifiers</a:t>
            </a:r>
            <a:r>
              <a:rPr lang="en-US" dirty="0" smtClean="0"/>
              <a:t>();  </a:t>
            </a:r>
          </a:p>
          <a:p>
            <a:pPr lvl="2">
              <a:buNone/>
            </a:pPr>
            <a:r>
              <a:rPr lang="en-US" dirty="0" smtClean="0"/>
              <a:t>  </a:t>
            </a:r>
            <a:r>
              <a:rPr lang="en-US" dirty="0" err="1" smtClean="0"/>
              <a:t>System.out.println</a:t>
            </a:r>
            <a:r>
              <a:rPr lang="en-US" dirty="0" smtClean="0"/>
              <a:t>(</a:t>
            </a:r>
            <a:r>
              <a:rPr lang="en-US" dirty="0" err="1" smtClean="0"/>
              <a:t>obj.a</a:t>
            </a:r>
            <a:r>
              <a:rPr lang="en-US" dirty="0" smtClean="0"/>
              <a:t>);  </a:t>
            </a:r>
          </a:p>
          <a:p>
            <a:pPr lvl="2">
              <a:buNone/>
            </a:pPr>
            <a:r>
              <a:rPr lang="en-US" dirty="0" smtClean="0"/>
              <a:t>  </a:t>
            </a:r>
            <a:r>
              <a:rPr lang="en-US" dirty="0" err="1" smtClean="0"/>
              <a:t>obj.show</a:t>
            </a:r>
            <a:r>
              <a:rPr lang="en-US" dirty="0" smtClean="0"/>
              <a:t>();</a:t>
            </a:r>
          </a:p>
          <a:p>
            <a:pPr lvl="1">
              <a:buNone/>
            </a:pPr>
            <a:r>
              <a:rPr lang="en-US" dirty="0" smtClean="0"/>
              <a:t> }</a:t>
            </a:r>
          </a:p>
          <a:p>
            <a:pPr>
              <a:buNone/>
            </a:pPr>
            <a:r>
              <a:rPr lang="en-US" dirty="0" smtClean="0"/>
              <a:t>}</a:t>
            </a:r>
          </a:p>
          <a:p>
            <a:pPr>
              <a:buNone/>
            </a:pPr>
            <a:endParaRPr lang="en-US" dirty="0" smtClean="0"/>
          </a:p>
          <a:p>
            <a:pPr>
              <a:buNone/>
            </a:pPr>
            <a:r>
              <a:rPr lang="en-US" dirty="0" smtClean="0"/>
              <a:t>Output</a:t>
            </a:r>
          </a:p>
          <a:p>
            <a:r>
              <a:rPr lang="en-US" dirty="0" smtClean="0"/>
              <a:t>20</a:t>
            </a:r>
          </a:p>
          <a:p>
            <a:r>
              <a:rPr lang="en-US" dirty="0" smtClean="0"/>
              <a:t>Hello java</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sp>
        <p:nvSpPr>
          <p:cNvPr id="3" name="Content Placeholder 2"/>
          <p:cNvSpPr>
            <a:spLocks noGrp="1"/>
          </p:cNvSpPr>
          <p:nvPr>
            <p:ph idx="1"/>
          </p:nvPr>
        </p:nvSpPr>
        <p:spPr/>
        <p:txBody>
          <a:bodyPr>
            <a:normAutofit/>
          </a:bodyPr>
          <a:lstStyle/>
          <a:p>
            <a:pPr>
              <a:buNone/>
            </a:pPr>
            <a:r>
              <a:rPr lang="en-US" b="1" dirty="0" smtClean="0"/>
              <a:t>class </a:t>
            </a:r>
            <a:r>
              <a:rPr lang="en-US" b="1" dirty="0" err="1" smtClean="0"/>
              <a:t>testModifiers</a:t>
            </a:r>
            <a:r>
              <a:rPr lang="en-US" b="1" dirty="0" smtClean="0"/>
              <a:t> {</a:t>
            </a:r>
          </a:p>
          <a:p>
            <a:pPr lvl="1">
              <a:buNone/>
            </a:pPr>
            <a:r>
              <a:rPr lang="en-US" dirty="0" smtClean="0"/>
              <a:t>private </a:t>
            </a:r>
            <a:r>
              <a:rPr lang="en-US" dirty="0" err="1" smtClean="0"/>
              <a:t>int</a:t>
            </a:r>
            <a:r>
              <a:rPr lang="en-US" dirty="0" smtClean="0"/>
              <a:t> a=20;  </a:t>
            </a:r>
          </a:p>
          <a:p>
            <a:pPr lvl="1">
              <a:buNone/>
            </a:pPr>
            <a:r>
              <a:rPr lang="en-US" dirty="0" smtClean="0"/>
              <a:t>private void show(){</a:t>
            </a:r>
          </a:p>
          <a:p>
            <a:pPr lvl="2">
              <a:buNone/>
            </a:pPr>
            <a:r>
              <a:rPr lang="en-US" dirty="0" err="1" smtClean="0"/>
              <a:t>System.out.println</a:t>
            </a:r>
            <a:r>
              <a:rPr lang="en-US" dirty="0" smtClean="0"/>
              <a:t>("Hello java");</a:t>
            </a:r>
          </a:p>
          <a:p>
            <a:pPr lvl="1">
              <a:buNone/>
            </a:pPr>
            <a:r>
              <a:rPr lang="en-US" dirty="0" smtClean="0"/>
              <a:t>} </a:t>
            </a:r>
          </a:p>
          <a:p>
            <a:pPr>
              <a:buNone/>
            </a:pPr>
            <a:r>
              <a:rPr lang="en-US" dirty="0" smtClean="0"/>
              <a:t>}  </a:t>
            </a:r>
          </a:p>
          <a:p>
            <a:pPr>
              <a:buNone/>
            </a:pPr>
            <a:r>
              <a:rPr lang="en-US" dirty="0" smtClean="0"/>
              <a:t>  </a:t>
            </a:r>
          </a:p>
          <a:p>
            <a:pPr>
              <a:buNone/>
            </a:pPr>
            <a:r>
              <a:rPr lang="en-US" b="1" dirty="0" smtClean="0"/>
              <a:t>public class </a:t>
            </a:r>
            <a:r>
              <a:rPr lang="en-US" b="1" dirty="0" err="1" smtClean="0"/>
              <a:t>demoModifiers</a:t>
            </a:r>
            <a:r>
              <a:rPr lang="en-US" b="1" dirty="0" smtClean="0"/>
              <a:t>{ </a:t>
            </a:r>
          </a:p>
          <a:p>
            <a:pPr lvl="1">
              <a:buNone/>
            </a:pPr>
            <a:r>
              <a:rPr lang="en-US" dirty="0" smtClean="0"/>
              <a:t> public static void main(String </a:t>
            </a:r>
            <a:r>
              <a:rPr lang="en-US" dirty="0" err="1" smtClean="0"/>
              <a:t>args</a:t>
            </a:r>
            <a:r>
              <a:rPr lang="en-US" dirty="0" smtClean="0"/>
              <a:t>[]) {  </a:t>
            </a:r>
          </a:p>
          <a:p>
            <a:pPr lvl="2">
              <a:buNone/>
            </a:pPr>
            <a:r>
              <a:rPr lang="en-US" dirty="0" smtClean="0"/>
              <a:t>  </a:t>
            </a:r>
            <a:r>
              <a:rPr lang="en-US" dirty="0" err="1" smtClean="0"/>
              <a:t>testModifiers</a:t>
            </a:r>
            <a:r>
              <a:rPr lang="en-US" dirty="0" smtClean="0"/>
              <a:t> </a:t>
            </a:r>
            <a:r>
              <a:rPr lang="en-US" dirty="0" err="1" smtClean="0"/>
              <a:t>obj</a:t>
            </a:r>
            <a:r>
              <a:rPr lang="en-US" dirty="0" smtClean="0"/>
              <a:t>=new </a:t>
            </a:r>
            <a:r>
              <a:rPr lang="en-US" dirty="0" err="1" smtClean="0"/>
              <a:t>testModifiers</a:t>
            </a:r>
            <a:r>
              <a:rPr lang="en-US" dirty="0" smtClean="0"/>
              <a:t>();  </a:t>
            </a:r>
          </a:p>
          <a:p>
            <a:pPr lvl="2">
              <a:buNone/>
            </a:pPr>
            <a:r>
              <a:rPr lang="en-US" dirty="0" smtClean="0"/>
              <a:t>  </a:t>
            </a:r>
            <a:r>
              <a:rPr lang="en-US" dirty="0" err="1" smtClean="0"/>
              <a:t>System.out.println</a:t>
            </a:r>
            <a:r>
              <a:rPr lang="en-US" dirty="0" smtClean="0"/>
              <a:t>("Value of a is:" + </a:t>
            </a:r>
            <a:r>
              <a:rPr lang="en-US" dirty="0" err="1" smtClean="0">
                <a:solidFill>
                  <a:srgbClr val="FF0000"/>
                </a:solidFill>
              </a:rPr>
              <a:t>obj.a</a:t>
            </a:r>
            <a:r>
              <a:rPr lang="en-US" dirty="0" smtClean="0"/>
              <a:t>);</a:t>
            </a:r>
          </a:p>
          <a:p>
            <a:pPr lvl="2">
              <a:buNone/>
            </a:pPr>
            <a:r>
              <a:rPr lang="en-US" dirty="0" smtClean="0"/>
              <a:t>  </a:t>
            </a:r>
            <a:r>
              <a:rPr lang="en-US" dirty="0" err="1" smtClean="0">
                <a:solidFill>
                  <a:srgbClr val="FF0000"/>
                </a:solidFill>
              </a:rPr>
              <a:t>obj.show</a:t>
            </a:r>
            <a:r>
              <a:rPr lang="en-US" dirty="0" smtClean="0">
                <a:solidFill>
                  <a:srgbClr val="FF0000"/>
                </a:solidFill>
              </a:rPr>
              <a:t>();</a:t>
            </a:r>
          </a:p>
          <a:p>
            <a:pPr lvl="1">
              <a:buNone/>
            </a:pPr>
            <a:r>
              <a:rPr lang="en-US" dirty="0" smtClean="0"/>
              <a:t> }</a:t>
            </a:r>
          </a:p>
          <a:p>
            <a:pPr>
              <a:buNone/>
            </a:pPr>
            <a:r>
              <a:rPr lang="en-US" dirty="0" smtClean="0"/>
              <a:t>}</a:t>
            </a:r>
            <a:endParaRPr lang="en-US" dirty="0"/>
          </a:p>
        </p:txBody>
      </p:sp>
      <p:sp>
        <p:nvSpPr>
          <p:cNvPr id="4" name="Content Placeholder 2"/>
          <p:cNvSpPr txBox="1">
            <a:spLocks/>
          </p:cNvSpPr>
          <p:nvPr/>
        </p:nvSpPr>
        <p:spPr>
          <a:xfrm>
            <a:off x="609600" y="5410200"/>
            <a:ext cx="8229600" cy="12191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rgbClr val="FF0000"/>
                </a:solidFill>
                <a:effectLst/>
                <a:uLnTx/>
                <a:uFillTx/>
                <a:latin typeface="+mn-lt"/>
                <a:ea typeface="+mn-ea"/>
                <a:cs typeface="+mn-cs"/>
              </a:rPr>
              <a:t>Exception in thread "main" </a:t>
            </a:r>
            <a:r>
              <a:rPr kumimoji="0" lang="en-US" sz="1600" b="0" i="0" u="none" strike="noStrike" kern="1200" cap="none" spc="0" normalizeH="0" baseline="0" noProof="0" dirty="0" err="1" smtClean="0">
                <a:ln>
                  <a:noFill/>
                </a:ln>
                <a:solidFill>
                  <a:srgbClr val="FF0000"/>
                </a:solidFill>
                <a:effectLst/>
                <a:uLnTx/>
                <a:uFillTx/>
                <a:latin typeface="+mn-lt"/>
                <a:ea typeface="+mn-ea"/>
                <a:cs typeface="+mn-cs"/>
              </a:rPr>
              <a:t>java.lang.Error</a:t>
            </a:r>
            <a:r>
              <a:rPr kumimoji="0" lang="en-US" sz="1600" b="0" i="0" u="none" strike="noStrike" kern="1200" cap="none" spc="0" normalizeH="0" baseline="0" noProof="0" dirty="0" smtClean="0">
                <a:ln>
                  <a:noFill/>
                </a:ln>
                <a:solidFill>
                  <a:srgbClr val="FF0000"/>
                </a:solidFill>
                <a:effectLst/>
                <a:uLnTx/>
                <a:uFillTx/>
                <a:latin typeface="+mn-lt"/>
                <a:ea typeface="+mn-ea"/>
                <a:cs typeface="+mn-cs"/>
              </a:rPr>
              <a:t>: Unresolved compilation problems: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rgbClr val="FF0000"/>
                </a:solidFill>
                <a:effectLst/>
                <a:uLnTx/>
                <a:uFillTx/>
                <a:latin typeface="+mn-lt"/>
                <a:ea typeface="+mn-ea"/>
                <a:cs typeface="+mn-cs"/>
              </a:rPr>
              <a:t>The field </a:t>
            </a:r>
            <a:r>
              <a:rPr kumimoji="0" lang="en-US" sz="1600" b="0" i="0" u="none" strike="noStrike" kern="1200" cap="none" spc="0" normalizeH="0" baseline="0" noProof="0" dirty="0" err="1" smtClean="0">
                <a:ln>
                  <a:noFill/>
                </a:ln>
                <a:solidFill>
                  <a:srgbClr val="FF0000"/>
                </a:solidFill>
                <a:effectLst/>
                <a:uLnTx/>
                <a:uFillTx/>
                <a:latin typeface="+mn-lt"/>
                <a:ea typeface="+mn-ea"/>
                <a:cs typeface="+mn-cs"/>
              </a:rPr>
              <a:t>testModifiers.a</a:t>
            </a:r>
            <a:r>
              <a:rPr kumimoji="0" lang="en-US" sz="1600" b="0" i="0" u="none" strike="noStrike" kern="1200" cap="none" spc="0" normalizeH="0" baseline="0" noProof="0" dirty="0" smtClean="0">
                <a:ln>
                  <a:noFill/>
                </a:ln>
                <a:solidFill>
                  <a:srgbClr val="FF0000"/>
                </a:solidFill>
                <a:effectLst/>
                <a:uLnTx/>
                <a:uFillTx/>
                <a:latin typeface="+mn-lt"/>
                <a:ea typeface="+mn-ea"/>
                <a:cs typeface="+mn-cs"/>
              </a:rPr>
              <a:t> is not visible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rgbClr val="FF0000"/>
                </a:solidFill>
                <a:effectLst/>
                <a:uLnTx/>
                <a:uFillTx/>
                <a:latin typeface="+mn-lt"/>
                <a:ea typeface="+mn-ea"/>
                <a:cs typeface="+mn-cs"/>
              </a:rPr>
              <a:t>The method show() from the type </a:t>
            </a:r>
            <a:r>
              <a:rPr kumimoji="0" lang="en-US" sz="1600" b="0" i="0" u="none" strike="noStrike" kern="1200" cap="none" spc="0" normalizeH="0" baseline="0" noProof="0" dirty="0" err="1" smtClean="0">
                <a:ln>
                  <a:noFill/>
                </a:ln>
                <a:solidFill>
                  <a:srgbClr val="FF0000"/>
                </a:solidFill>
                <a:effectLst/>
                <a:uLnTx/>
                <a:uFillTx/>
                <a:latin typeface="+mn-lt"/>
                <a:ea typeface="+mn-ea"/>
                <a:cs typeface="+mn-cs"/>
              </a:rPr>
              <a:t>testModifiers</a:t>
            </a:r>
            <a:r>
              <a:rPr kumimoji="0" lang="en-US" sz="1600" b="0" i="0" u="none" strike="noStrike" kern="1200" cap="none" spc="0" normalizeH="0" baseline="0" noProof="0" dirty="0" smtClean="0">
                <a:ln>
                  <a:noFill/>
                </a:ln>
                <a:solidFill>
                  <a:srgbClr val="FF0000"/>
                </a:solidFill>
                <a:effectLst/>
                <a:uLnTx/>
                <a:uFillTx/>
                <a:latin typeface="+mn-lt"/>
                <a:ea typeface="+mn-ea"/>
                <a:cs typeface="+mn-cs"/>
              </a:rPr>
              <a:t> is not visible  at </a:t>
            </a:r>
            <a:r>
              <a:rPr kumimoji="0" lang="en-US" sz="1600" b="0" i="0" u="none" strike="noStrike" kern="1200" cap="none" spc="0" normalizeH="0" baseline="0" noProof="0" dirty="0" err="1" smtClean="0">
                <a:ln>
                  <a:noFill/>
                </a:ln>
                <a:solidFill>
                  <a:srgbClr val="FF0000"/>
                </a:solidFill>
                <a:effectLst/>
                <a:uLnTx/>
                <a:uFillTx/>
                <a:latin typeface="+mn-lt"/>
                <a:ea typeface="+mn-ea"/>
                <a:cs typeface="+mn-cs"/>
              </a:rPr>
              <a:t>test.demoModifiers.main</a:t>
            </a:r>
            <a:r>
              <a:rPr kumimoji="0" lang="en-US" sz="1600" b="0" i="0" u="none" strike="noStrike" kern="1200" cap="none" spc="0" normalizeH="0" baseline="0" noProof="0" dirty="0" smtClean="0">
                <a:ln>
                  <a:noFill/>
                </a:ln>
                <a:solidFill>
                  <a:srgbClr val="FF0000"/>
                </a:solidFill>
                <a:effectLst/>
                <a:uLnTx/>
                <a:uFillTx/>
                <a:latin typeface="+mn-lt"/>
                <a:ea typeface="+mn-ea"/>
                <a:cs typeface="+mn-cs"/>
              </a:rPr>
              <a:t>(</a:t>
            </a:r>
            <a:r>
              <a:rPr kumimoji="0" lang="en-US" sz="1600" b="0" i="0" u="sng" strike="noStrike" kern="1200" cap="none" spc="0" normalizeH="0" baseline="0" noProof="0" dirty="0" smtClean="0">
                <a:ln>
                  <a:noFill/>
                </a:ln>
                <a:solidFill>
                  <a:srgbClr val="FF0000"/>
                </a:solidFill>
                <a:effectLst/>
                <a:uLnTx/>
                <a:uFillTx/>
                <a:latin typeface="+mn-lt"/>
                <a:ea typeface="+mn-ea"/>
                <a:cs typeface="+mn-cs"/>
              </a:rPr>
              <a:t>demoModifiers.java:18)</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class </a:t>
            </a:r>
            <a:r>
              <a:rPr lang="en-US" b="1" dirty="0" err="1" smtClean="0"/>
              <a:t>demoModifiers</a:t>
            </a:r>
            <a:r>
              <a:rPr lang="en-US" b="1" dirty="0" smtClean="0"/>
              <a:t>{</a:t>
            </a:r>
          </a:p>
          <a:p>
            <a:pPr>
              <a:buNone/>
            </a:pPr>
            <a:endParaRPr lang="en-US" dirty="0" smtClean="0"/>
          </a:p>
          <a:p>
            <a:pPr lvl="1">
              <a:buNone/>
            </a:pPr>
            <a:r>
              <a:rPr lang="en-US" dirty="0" smtClean="0"/>
              <a:t>private </a:t>
            </a:r>
            <a:r>
              <a:rPr lang="en-US" dirty="0" err="1" smtClean="0"/>
              <a:t>int</a:t>
            </a:r>
            <a:r>
              <a:rPr lang="en-US" dirty="0" smtClean="0"/>
              <a:t> a=20;  </a:t>
            </a:r>
          </a:p>
          <a:p>
            <a:pPr lvl="1">
              <a:buNone/>
            </a:pPr>
            <a:endParaRPr lang="en-US" dirty="0" smtClean="0"/>
          </a:p>
          <a:p>
            <a:pPr lvl="1">
              <a:buNone/>
            </a:pPr>
            <a:r>
              <a:rPr lang="en-US" dirty="0" smtClean="0"/>
              <a:t>private void show(){</a:t>
            </a:r>
          </a:p>
          <a:p>
            <a:pPr lvl="2">
              <a:buNone/>
            </a:pPr>
            <a:r>
              <a:rPr lang="en-US" dirty="0" err="1" smtClean="0"/>
              <a:t>System.out.println</a:t>
            </a:r>
            <a:r>
              <a:rPr lang="en-US" dirty="0" smtClean="0"/>
              <a:t>("Hello java");</a:t>
            </a:r>
          </a:p>
          <a:p>
            <a:pPr lvl="1">
              <a:buNone/>
            </a:pPr>
            <a:r>
              <a:rPr lang="en-US" dirty="0" smtClean="0"/>
              <a:t>} </a:t>
            </a:r>
          </a:p>
          <a:p>
            <a:pPr>
              <a:buNone/>
            </a:pPr>
            <a:endParaRPr lang="en-US" dirty="0" smtClean="0"/>
          </a:p>
          <a:p>
            <a:pPr>
              <a:buNone/>
            </a:pPr>
            <a:endParaRPr lang="en-US" dirty="0" smtClean="0"/>
          </a:p>
          <a:p>
            <a:pPr lvl="1">
              <a:buNone/>
            </a:pPr>
            <a:r>
              <a:rPr lang="en-US" dirty="0" smtClean="0"/>
              <a:t>public static void main(String </a:t>
            </a:r>
            <a:r>
              <a:rPr lang="en-US" dirty="0" err="1" smtClean="0"/>
              <a:t>args</a:t>
            </a:r>
            <a:r>
              <a:rPr lang="en-US" dirty="0" smtClean="0"/>
              <a:t>[])</a:t>
            </a:r>
          </a:p>
          <a:p>
            <a:pPr lvl="1">
              <a:buNone/>
            </a:pPr>
            <a:r>
              <a:rPr lang="en-US" dirty="0" smtClean="0"/>
              <a:t> {  </a:t>
            </a:r>
          </a:p>
          <a:p>
            <a:pPr lvl="2">
              <a:buNone/>
            </a:pPr>
            <a:r>
              <a:rPr lang="en-US" dirty="0" err="1" smtClean="0"/>
              <a:t>demoModifiers</a:t>
            </a:r>
            <a:r>
              <a:rPr lang="en-US" dirty="0" smtClean="0"/>
              <a:t> </a:t>
            </a:r>
            <a:r>
              <a:rPr lang="en-US" dirty="0" err="1" smtClean="0"/>
              <a:t>obj</a:t>
            </a:r>
            <a:r>
              <a:rPr lang="en-US" dirty="0" smtClean="0"/>
              <a:t>=new </a:t>
            </a:r>
            <a:r>
              <a:rPr lang="en-US" dirty="0" err="1" smtClean="0"/>
              <a:t>demoModifiers</a:t>
            </a:r>
            <a:r>
              <a:rPr lang="en-US" dirty="0" smtClean="0"/>
              <a:t>();  </a:t>
            </a:r>
          </a:p>
          <a:p>
            <a:pPr lvl="2">
              <a:buNone/>
            </a:pPr>
            <a:r>
              <a:rPr lang="en-US" dirty="0" err="1" smtClean="0"/>
              <a:t>System.out.println</a:t>
            </a:r>
            <a:r>
              <a:rPr lang="en-US" dirty="0" smtClean="0"/>
              <a:t>("Value of a"+</a:t>
            </a:r>
            <a:r>
              <a:rPr lang="en-US" dirty="0" err="1" smtClean="0"/>
              <a:t>obj.a</a:t>
            </a:r>
            <a:r>
              <a:rPr lang="en-US" dirty="0" smtClean="0"/>
              <a:t>);</a:t>
            </a:r>
          </a:p>
          <a:p>
            <a:pPr lvl="2">
              <a:buNone/>
            </a:pPr>
            <a:r>
              <a:rPr lang="en-US" dirty="0" err="1" smtClean="0"/>
              <a:t>obj.show</a:t>
            </a:r>
            <a:r>
              <a:rPr lang="en-US" dirty="0" smtClean="0"/>
              <a:t>();</a:t>
            </a:r>
          </a:p>
          <a:p>
            <a:pPr lvl="1">
              <a:buNone/>
            </a:pPr>
            <a:r>
              <a:rPr lang="en-US" dirty="0" smtClean="0"/>
              <a:t>}</a:t>
            </a:r>
          </a:p>
          <a:p>
            <a:pPr>
              <a:buNone/>
            </a:pPr>
            <a:r>
              <a:rPr lang="en-US" dirty="0" smtClean="0"/>
              <a:t>}</a:t>
            </a:r>
          </a:p>
          <a:p>
            <a:pPr>
              <a:buNone/>
            </a:pPr>
            <a:r>
              <a:rPr lang="en-US" dirty="0" smtClean="0"/>
              <a:t>Output :</a:t>
            </a:r>
          </a:p>
          <a:p>
            <a:r>
              <a:rPr lang="en-US" dirty="0" smtClean="0"/>
              <a:t>Value of a20</a:t>
            </a:r>
          </a:p>
          <a:p>
            <a:r>
              <a:rPr lang="en-US" dirty="0" smtClean="0"/>
              <a:t>Hello java</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modifiers (Derived Class)</a:t>
            </a:r>
            <a:endParaRPr lang="en-US" dirty="0"/>
          </a:p>
        </p:txBody>
      </p:sp>
      <p:sp>
        <p:nvSpPr>
          <p:cNvPr id="3" name="Content Placeholder 2"/>
          <p:cNvSpPr>
            <a:spLocks noGrp="1"/>
          </p:cNvSpPr>
          <p:nvPr>
            <p:ph idx="1"/>
          </p:nvPr>
        </p:nvSpPr>
        <p:spPr>
          <a:xfrm>
            <a:off x="304800" y="1295400"/>
            <a:ext cx="8229600" cy="4525963"/>
          </a:xfrm>
        </p:spPr>
        <p:txBody>
          <a:bodyPr>
            <a:noAutofit/>
          </a:bodyPr>
          <a:lstStyle/>
          <a:p>
            <a:pPr>
              <a:buNone/>
            </a:pPr>
            <a:r>
              <a:rPr lang="en-US" sz="1600" b="1" dirty="0" smtClean="0"/>
              <a:t>class </a:t>
            </a:r>
            <a:r>
              <a:rPr lang="en-US" sz="1600" b="1" dirty="0" err="1" smtClean="0"/>
              <a:t>testModifiers</a:t>
            </a:r>
            <a:r>
              <a:rPr lang="en-US" sz="1600" b="1" dirty="0" smtClean="0"/>
              <a:t>{</a:t>
            </a:r>
          </a:p>
          <a:p>
            <a:pPr lvl="1">
              <a:buNone/>
            </a:pPr>
            <a:r>
              <a:rPr lang="en-US" dirty="0" smtClean="0"/>
              <a:t>private </a:t>
            </a:r>
            <a:r>
              <a:rPr lang="en-US" dirty="0" err="1" smtClean="0"/>
              <a:t>int</a:t>
            </a:r>
            <a:r>
              <a:rPr lang="en-US" dirty="0" smtClean="0"/>
              <a:t> a=20;  </a:t>
            </a:r>
          </a:p>
          <a:p>
            <a:pPr lvl="1">
              <a:buNone/>
            </a:pPr>
            <a:r>
              <a:rPr lang="en-US" dirty="0" smtClean="0"/>
              <a:t>private void show(){</a:t>
            </a:r>
          </a:p>
          <a:p>
            <a:pPr lvl="2">
              <a:buNone/>
            </a:pPr>
            <a:r>
              <a:rPr lang="en-US" dirty="0" err="1" smtClean="0"/>
              <a:t>System.out.println</a:t>
            </a:r>
            <a:r>
              <a:rPr lang="en-US" dirty="0" smtClean="0"/>
              <a:t>("Hello java");</a:t>
            </a:r>
          </a:p>
          <a:p>
            <a:pPr lvl="1">
              <a:buNone/>
            </a:pPr>
            <a:r>
              <a:rPr lang="en-US" dirty="0" smtClean="0"/>
              <a:t>} </a:t>
            </a:r>
          </a:p>
          <a:p>
            <a:pPr lvl="1">
              <a:buNone/>
            </a:pPr>
            <a:r>
              <a:rPr lang="en-US" dirty="0" smtClean="0"/>
              <a:t>public void access(){</a:t>
            </a:r>
          </a:p>
          <a:p>
            <a:pPr lvl="2">
              <a:buNone/>
            </a:pPr>
            <a:r>
              <a:rPr lang="en-US" dirty="0" err="1" smtClean="0"/>
              <a:t>System.out.println</a:t>
            </a:r>
            <a:r>
              <a:rPr lang="en-US" dirty="0" smtClean="0"/>
              <a:t>(a);</a:t>
            </a:r>
          </a:p>
          <a:p>
            <a:pPr lvl="2">
              <a:buNone/>
            </a:pPr>
            <a:r>
              <a:rPr lang="en-US" dirty="0" smtClean="0"/>
              <a:t>show();</a:t>
            </a:r>
          </a:p>
          <a:p>
            <a:pPr lvl="1">
              <a:buNone/>
            </a:pPr>
            <a:r>
              <a:rPr lang="en-US" dirty="0" smtClean="0"/>
              <a:t>} </a:t>
            </a:r>
          </a:p>
          <a:p>
            <a:pPr>
              <a:buNone/>
            </a:pPr>
            <a:r>
              <a:rPr lang="en-US" sz="1600" dirty="0" smtClean="0"/>
              <a:t>}  </a:t>
            </a:r>
          </a:p>
          <a:p>
            <a:pPr>
              <a:buNone/>
            </a:pPr>
            <a:r>
              <a:rPr lang="en-US" sz="1600" b="1" dirty="0" smtClean="0"/>
              <a:t>  public class </a:t>
            </a:r>
            <a:r>
              <a:rPr lang="en-US" sz="1600" b="1" dirty="0" err="1" smtClean="0"/>
              <a:t>demoModifiers</a:t>
            </a:r>
            <a:r>
              <a:rPr lang="en-US" sz="1600" b="1" dirty="0" smtClean="0"/>
              <a:t> extends </a:t>
            </a:r>
            <a:r>
              <a:rPr lang="en-US" sz="1600" b="1" dirty="0" err="1" smtClean="0"/>
              <a:t>testModifiers</a:t>
            </a:r>
            <a:r>
              <a:rPr lang="en-US" sz="1600" b="1" dirty="0" smtClean="0"/>
              <a:t>  {  </a:t>
            </a:r>
          </a:p>
          <a:p>
            <a:pPr lvl="1">
              <a:buNone/>
            </a:pPr>
            <a:r>
              <a:rPr lang="en-US" dirty="0" smtClean="0"/>
              <a:t> public static void main(String </a:t>
            </a:r>
            <a:r>
              <a:rPr lang="en-US" dirty="0" err="1" smtClean="0"/>
              <a:t>args</a:t>
            </a:r>
            <a:r>
              <a:rPr lang="en-US" dirty="0" smtClean="0"/>
              <a:t>[]) {  </a:t>
            </a:r>
          </a:p>
          <a:p>
            <a:pPr lvl="2">
              <a:buNone/>
            </a:pPr>
            <a:r>
              <a:rPr lang="en-US" dirty="0" smtClean="0"/>
              <a:t>  </a:t>
            </a:r>
            <a:r>
              <a:rPr lang="en-US" dirty="0" err="1" smtClean="0"/>
              <a:t>demoModifiers</a:t>
            </a:r>
            <a:r>
              <a:rPr lang="en-US" dirty="0" smtClean="0"/>
              <a:t> </a:t>
            </a:r>
            <a:r>
              <a:rPr lang="en-US" dirty="0" err="1" smtClean="0"/>
              <a:t>obj</a:t>
            </a:r>
            <a:r>
              <a:rPr lang="en-US" dirty="0" smtClean="0"/>
              <a:t>=new </a:t>
            </a:r>
            <a:r>
              <a:rPr lang="en-US" dirty="0" err="1" smtClean="0"/>
              <a:t>demoModifiers</a:t>
            </a:r>
            <a:r>
              <a:rPr lang="en-US" dirty="0" smtClean="0"/>
              <a:t>();  </a:t>
            </a:r>
          </a:p>
          <a:p>
            <a:pPr lvl="2">
              <a:buNone/>
            </a:pPr>
            <a:r>
              <a:rPr lang="en-US" dirty="0" smtClean="0"/>
              <a:t>  </a:t>
            </a:r>
            <a:r>
              <a:rPr lang="en-US" dirty="0" err="1" smtClean="0"/>
              <a:t>obj.access</a:t>
            </a:r>
            <a:r>
              <a:rPr lang="en-US" dirty="0" smtClean="0"/>
              <a:t>(); </a:t>
            </a:r>
          </a:p>
          <a:p>
            <a:pPr lvl="1">
              <a:buNone/>
            </a:pPr>
            <a:r>
              <a:rPr lang="en-US" dirty="0" smtClean="0"/>
              <a:t>}</a:t>
            </a:r>
          </a:p>
          <a:p>
            <a:pPr>
              <a:buNone/>
            </a:pPr>
            <a:r>
              <a:rPr lang="en-US" dirty="0" smtClean="0"/>
              <a:t>}</a:t>
            </a:r>
          </a:p>
          <a:p>
            <a:pPr>
              <a:buNone/>
            </a:pPr>
            <a:r>
              <a:rPr lang="en-US" sz="1600" dirty="0" smtClean="0"/>
              <a:t>Output</a:t>
            </a:r>
          </a:p>
          <a:p>
            <a:r>
              <a:rPr lang="en-US" sz="1600" dirty="0" smtClean="0"/>
              <a:t>20</a:t>
            </a:r>
          </a:p>
          <a:p>
            <a:r>
              <a:rPr lang="en-US" sz="1600" dirty="0" smtClean="0"/>
              <a:t>Hello java</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animEffect transition="in" filter="blinds(horizontal)">
                                      <p:cBhvr>
                                        <p:cTn id="7" dur="500"/>
                                        <p:tgtEl>
                                          <p:spTgt spid="3">
                                            <p:txEl>
                                              <p:pRg st="17" end="1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8" end="18"/>
                                            </p:txEl>
                                          </p:spTgt>
                                        </p:tgtEl>
                                        <p:attrNameLst>
                                          <p:attrName>style.visibility</p:attrName>
                                        </p:attrNameLst>
                                      </p:cBhvr>
                                      <p:to>
                                        <p:strVal val="visible"/>
                                      </p:to>
                                    </p:set>
                                    <p:animEffect transition="in" filter="blinds(horizontal)">
                                      <p:cBhvr>
                                        <p:cTn id="10"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modifiers (Derived Class)</a:t>
            </a:r>
            <a:endParaRPr lang="en-US" dirty="0"/>
          </a:p>
        </p:txBody>
      </p:sp>
      <p:sp>
        <p:nvSpPr>
          <p:cNvPr id="3" name="Content Placeholder 2"/>
          <p:cNvSpPr>
            <a:spLocks noGrp="1"/>
          </p:cNvSpPr>
          <p:nvPr>
            <p:ph idx="1"/>
          </p:nvPr>
        </p:nvSpPr>
        <p:spPr>
          <a:xfrm>
            <a:off x="304800" y="1295400"/>
            <a:ext cx="8229600" cy="4525963"/>
          </a:xfrm>
        </p:spPr>
        <p:txBody>
          <a:bodyPr>
            <a:noAutofit/>
          </a:bodyPr>
          <a:lstStyle/>
          <a:p>
            <a:pPr>
              <a:buNone/>
            </a:pPr>
            <a:r>
              <a:rPr lang="en-US" sz="1600" b="1" dirty="0" smtClean="0"/>
              <a:t>class </a:t>
            </a:r>
            <a:r>
              <a:rPr lang="en-US" sz="1600" b="1" dirty="0" err="1" smtClean="0"/>
              <a:t>testModifiers</a:t>
            </a:r>
            <a:r>
              <a:rPr lang="en-US" sz="1600" b="1" dirty="0" smtClean="0"/>
              <a:t>{</a:t>
            </a:r>
          </a:p>
          <a:p>
            <a:pPr lvl="1">
              <a:buNone/>
            </a:pPr>
            <a:r>
              <a:rPr lang="en-US" dirty="0" smtClean="0"/>
              <a:t>private </a:t>
            </a:r>
            <a:r>
              <a:rPr lang="en-US" dirty="0" err="1" smtClean="0"/>
              <a:t>int</a:t>
            </a:r>
            <a:r>
              <a:rPr lang="en-US" dirty="0" smtClean="0"/>
              <a:t> a=20;  </a:t>
            </a:r>
          </a:p>
          <a:p>
            <a:pPr lvl="1">
              <a:buNone/>
            </a:pPr>
            <a:r>
              <a:rPr lang="en-US" dirty="0" smtClean="0"/>
              <a:t>private void show(){</a:t>
            </a:r>
          </a:p>
          <a:p>
            <a:pPr lvl="2">
              <a:buNone/>
            </a:pPr>
            <a:r>
              <a:rPr lang="en-US" dirty="0" err="1" smtClean="0"/>
              <a:t>System.out.println</a:t>
            </a:r>
            <a:r>
              <a:rPr lang="en-US" dirty="0" smtClean="0"/>
              <a:t>("Hello java");</a:t>
            </a:r>
          </a:p>
          <a:p>
            <a:pPr lvl="1">
              <a:buNone/>
            </a:pPr>
            <a:r>
              <a:rPr lang="en-US" dirty="0" smtClean="0"/>
              <a:t>} </a:t>
            </a:r>
          </a:p>
          <a:p>
            <a:pPr lvl="1">
              <a:buNone/>
            </a:pPr>
            <a:r>
              <a:rPr lang="en-US" dirty="0" smtClean="0"/>
              <a:t>public void access(){</a:t>
            </a:r>
          </a:p>
          <a:p>
            <a:pPr lvl="2">
              <a:buNone/>
            </a:pPr>
            <a:r>
              <a:rPr lang="en-US" dirty="0" err="1" smtClean="0"/>
              <a:t>System.out.println</a:t>
            </a:r>
            <a:r>
              <a:rPr lang="en-US" dirty="0" smtClean="0"/>
              <a:t>(a);</a:t>
            </a:r>
          </a:p>
          <a:p>
            <a:pPr lvl="2">
              <a:buNone/>
            </a:pPr>
            <a:r>
              <a:rPr lang="en-US" dirty="0" smtClean="0"/>
              <a:t>show();</a:t>
            </a:r>
          </a:p>
          <a:p>
            <a:pPr lvl="1">
              <a:buNone/>
            </a:pPr>
            <a:r>
              <a:rPr lang="en-US" dirty="0" smtClean="0"/>
              <a:t>} </a:t>
            </a:r>
          </a:p>
          <a:p>
            <a:pPr>
              <a:buNone/>
            </a:pPr>
            <a:r>
              <a:rPr lang="en-US" sz="1600" dirty="0" smtClean="0"/>
              <a:t>}  </a:t>
            </a:r>
          </a:p>
          <a:p>
            <a:pPr>
              <a:buNone/>
            </a:pPr>
            <a:r>
              <a:rPr lang="en-US" sz="1600" b="1" dirty="0" smtClean="0"/>
              <a:t>  public class </a:t>
            </a:r>
            <a:r>
              <a:rPr lang="en-US" sz="1600" b="1" dirty="0" err="1" smtClean="0"/>
              <a:t>demoModifiers</a:t>
            </a:r>
            <a:r>
              <a:rPr lang="en-US" sz="1600" b="1" dirty="0" smtClean="0"/>
              <a:t> extends </a:t>
            </a:r>
            <a:r>
              <a:rPr lang="en-US" sz="1600" b="1" dirty="0" err="1" smtClean="0"/>
              <a:t>testModifiers</a:t>
            </a:r>
            <a:r>
              <a:rPr lang="en-US" sz="1600" b="1" dirty="0" smtClean="0"/>
              <a:t>  {  </a:t>
            </a:r>
          </a:p>
          <a:p>
            <a:pPr lvl="1">
              <a:buNone/>
            </a:pPr>
            <a:r>
              <a:rPr lang="en-US" dirty="0" smtClean="0"/>
              <a:t> public static void main(String </a:t>
            </a:r>
            <a:r>
              <a:rPr lang="en-US" dirty="0" err="1" smtClean="0"/>
              <a:t>args</a:t>
            </a:r>
            <a:r>
              <a:rPr lang="en-US" dirty="0" smtClean="0"/>
              <a:t>[]) {  </a:t>
            </a:r>
          </a:p>
          <a:p>
            <a:pPr lvl="2">
              <a:buNone/>
            </a:pPr>
            <a:r>
              <a:rPr lang="en-US" dirty="0" smtClean="0"/>
              <a:t>  </a:t>
            </a:r>
            <a:r>
              <a:rPr lang="en-US" dirty="0" err="1" smtClean="0"/>
              <a:t>demoModifiers</a:t>
            </a:r>
            <a:r>
              <a:rPr lang="en-US" dirty="0" smtClean="0"/>
              <a:t> </a:t>
            </a:r>
            <a:r>
              <a:rPr lang="en-US" dirty="0" err="1" smtClean="0"/>
              <a:t>obj</a:t>
            </a:r>
            <a:r>
              <a:rPr lang="en-US" dirty="0" smtClean="0"/>
              <a:t>=new </a:t>
            </a:r>
            <a:r>
              <a:rPr lang="en-US" dirty="0" err="1" smtClean="0"/>
              <a:t>demoModifiers</a:t>
            </a:r>
            <a:r>
              <a:rPr lang="en-US" dirty="0" smtClean="0"/>
              <a:t>(); </a:t>
            </a:r>
          </a:p>
          <a:p>
            <a:pPr lvl="2">
              <a:buNone/>
            </a:pPr>
            <a:r>
              <a:rPr lang="en-US" dirty="0"/>
              <a:t> </a:t>
            </a:r>
            <a:r>
              <a:rPr lang="en-US" dirty="0" smtClean="0"/>
              <a:t>  </a:t>
            </a:r>
            <a:r>
              <a:rPr lang="en-US" dirty="0" err="1" smtClean="0"/>
              <a:t>System.out.println</a:t>
            </a:r>
            <a:r>
              <a:rPr lang="en-US" dirty="0" smtClean="0"/>
              <a:t>(“a value is:” + </a:t>
            </a:r>
            <a:r>
              <a:rPr lang="en-US" b="1" dirty="0" err="1" smtClean="0">
                <a:solidFill>
                  <a:srgbClr val="FF0000"/>
                </a:solidFill>
              </a:rPr>
              <a:t>obj.a</a:t>
            </a:r>
            <a:r>
              <a:rPr lang="en-US" dirty="0" smtClean="0"/>
              <a:t>);</a:t>
            </a:r>
          </a:p>
          <a:p>
            <a:pPr lvl="2">
              <a:buNone/>
            </a:pPr>
            <a:r>
              <a:rPr lang="en-US" dirty="0" smtClean="0"/>
              <a:t>  </a:t>
            </a:r>
            <a:r>
              <a:rPr lang="en-US" b="1" dirty="0" err="1" smtClean="0">
                <a:solidFill>
                  <a:srgbClr val="FF0000"/>
                </a:solidFill>
              </a:rPr>
              <a:t>obj.show</a:t>
            </a:r>
            <a:r>
              <a:rPr lang="en-US" b="1" dirty="0" smtClean="0">
                <a:solidFill>
                  <a:srgbClr val="FF0000"/>
                </a:solidFill>
              </a:rPr>
              <a:t>();</a:t>
            </a:r>
            <a:r>
              <a:rPr lang="en-US" dirty="0" smtClean="0"/>
              <a:t> </a:t>
            </a:r>
          </a:p>
          <a:p>
            <a:pPr lvl="1">
              <a:buNone/>
            </a:pPr>
            <a:r>
              <a:rPr lang="en-US" dirty="0" smtClean="0"/>
              <a:t>}</a:t>
            </a:r>
          </a:p>
          <a:p>
            <a:pPr>
              <a:buNone/>
            </a:pPr>
            <a:r>
              <a:rPr lang="en-US" dirty="0" smtClean="0"/>
              <a:t>}</a:t>
            </a:r>
          </a:p>
          <a:p>
            <a:pPr>
              <a:buNone/>
            </a:pPr>
            <a:r>
              <a:rPr lang="en-US" b="1" dirty="0" smtClean="0">
                <a:solidFill>
                  <a:srgbClr val="FF0000"/>
                </a:solidFill>
              </a:rPr>
              <a:t>Error: Can not access private data member or member function of parent class</a:t>
            </a:r>
            <a:endParaRPr lang="en-US" sz="1600" b="1" dirty="0">
              <a:solidFill>
                <a:srgbClr val="FF0000"/>
              </a:solidFill>
            </a:endParaRPr>
          </a:p>
        </p:txBody>
      </p:sp>
    </p:spTree>
    <p:extLst>
      <p:ext uri="{BB962C8B-B14F-4D97-AF65-F5344CB8AC3E}">
        <p14:creationId xmlns:p14="http://schemas.microsoft.com/office/powerpoint/2010/main" val="831990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modifiers (Derived Class)</a:t>
            </a:r>
            <a:endParaRPr lang="en-US" dirty="0"/>
          </a:p>
        </p:txBody>
      </p:sp>
      <p:sp>
        <p:nvSpPr>
          <p:cNvPr id="3" name="Content Placeholder 2"/>
          <p:cNvSpPr>
            <a:spLocks noGrp="1"/>
          </p:cNvSpPr>
          <p:nvPr>
            <p:ph idx="1"/>
          </p:nvPr>
        </p:nvSpPr>
        <p:spPr>
          <a:xfrm>
            <a:off x="304800" y="1295400"/>
            <a:ext cx="8229600" cy="4525963"/>
          </a:xfrm>
        </p:spPr>
        <p:txBody>
          <a:bodyPr>
            <a:noAutofit/>
          </a:bodyPr>
          <a:lstStyle/>
          <a:p>
            <a:pPr>
              <a:buNone/>
            </a:pPr>
            <a:r>
              <a:rPr lang="en-US" sz="1600" b="1" dirty="0" smtClean="0"/>
              <a:t>class </a:t>
            </a:r>
            <a:r>
              <a:rPr lang="en-US" sz="1600" b="1" dirty="0" err="1" smtClean="0"/>
              <a:t>testModifiers</a:t>
            </a:r>
            <a:r>
              <a:rPr lang="en-US" sz="1600" b="1" dirty="0" smtClean="0"/>
              <a:t>{</a:t>
            </a:r>
          </a:p>
          <a:p>
            <a:pPr lvl="1">
              <a:buNone/>
            </a:pPr>
            <a:r>
              <a:rPr lang="en-US" b="1" dirty="0" smtClean="0">
                <a:solidFill>
                  <a:srgbClr val="00B0F0"/>
                </a:solidFill>
              </a:rPr>
              <a:t>protected</a:t>
            </a:r>
            <a:r>
              <a:rPr lang="en-US" dirty="0" smtClean="0">
                <a:solidFill>
                  <a:srgbClr val="00B0F0"/>
                </a:solidFill>
              </a:rPr>
              <a:t> </a:t>
            </a:r>
            <a:r>
              <a:rPr lang="en-US" dirty="0" err="1" smtClean="0"/>
              <a:t>int</a:t>
            </a:r>
            <a:r>
              <a:rPr lang="en-US" dirty="0" smtClean="0"/>
              <a:t> a=20;  </a:t>
            </a:r>
          </a:p>
          <a:p>
            <a:pPr lvl="1">
              <a:buNone/>
            </a:pPr>
            <a:r>
              <a:rPr lang="en-US" dirty="0" smtClean="0"/>
              <a:t>private void show(){</a:t>
            </a:r>
          </a:p>
          <a:p>
            <a:pPr lvl="2">
              <a:buNone/>
            </a:pPr>
            <a:r>
              <a:rPr lang="en-US" dirty="0" err="1" smtClean="0"/>
              <a:t>System.out.println</a:t>
            </a:r>
            <a:r>
              <a:rPr lang="en-US" dirty="0" smtClean="0"/>
              <a:t>("Hello java");</a:t>
            </a:r>
          </a:p>
          <a:p>
            <a:pPr lvl="1">
              <a:buNone/>
            </a:pPr>
            <a:r>
              <a:rPr lang="en-US" dirty="0" smtClean="0"/>
              <a:t>} </a:t>
            </a:r>
          </a:p>
          <a:p>
            <a:pPr lvl="1">
              <a:buNone/>
            </a:pPr>
            <a:r>
              <a:rPr lang="en-US" dirty="0" smtClean="0"/>
              <a:t>public void access(){</a:t>
            </a:r>
          </a:p>
          <a:p>
            <a:pPr lvl="2">
              <a:buNone/>
            </a:pPr>
            <a:r>
              <a:rPr lang="en-US" dirty="0" err="1" smtClean="0"/>
              <a:t>System.out.println</a:t>
            </a:r>
            <a:r>
              <a:rPr lang="en-US" dirty="0" smtClean="0"/>
              <a:t>(a);</a:t>
            </a:r>
          </a:p>
          <a:p>
            <a:pPr lvl="2">
              <a:buNone/>
            </a:pPr>
            <a:r>
              <a:rPr lang="en-US" dirty="0" smtClean="0"/>
              <a:t>show();</a:t>
            </a:r>
          </a:p>
          <a:p>
            <a:pPr lvl="1">
              <a:buNone/>
            </a:pPr>
            <a:r>
              <a:rPr lang="en-US" dirty="0" smtClean="0"/>
              <a:t>} </a:t>
            </a:r>
          </a:p>
          <a:p>
            <a:pPr>
              <a:buNone/>
            </a:pPr>
            <a:r>
              <a:rPr lang="en-US" sz="1600" dirty="0" smtClean="0"/>
              <a:t>}  </a:t>
            </a:r>
          </a:p>
          <a:p>
            <a:pPr>
              <a:buNone/>
            </a:pPr>
            <a:r>
              <a:rPr lang="en-US" sz="1600" b="1" dirty="0" smtClean="0"/>
              <a:t>  public class </a:t>
            </a:r>
            <a:r>
              <a:rPr lang="en-US" sz="1600" b="1" dirty="0" err="1" smtClean="0"/>
              <a:t>demoModifiers</a:t>
            </a:r>
            <a:r>
              <a:rPr lang="en-US" sz="1600" b="1" dirty="0" smtClean="0"/>
              <a:t> extends </a:t>
            </a:r>
            <a:r>
              <a:rPr lang="en-US" sz="1600" b="1" dirty="0" err="1" smtClean="0"/>
              <a:t>testModifiers</a:t>
            </a:r>
            <a:r>
              <a:rPr lang="en-US" sz="1600" b="1" dirty="0" smtClean="0"/>
              <a:t>  {  </a:t>
            </a:r>
          </a:p>
          <a:p>
            <a:pPr lvl="1">
              <a:buNone/>
            </a:pPr>
            <a:r>
              <a:rPr lang="en-US" dirty="0" smtClean="0"/>
              <a:t> public static void main(String </a:t>
            </a:r>
            <a:r>
              <a:rPr lang="en-US" dirty="0" err="1" smtClean="0"/>
              <a:t>args</a:t>
            </a:r>
            <a:r>
              <a:rPr lang="en-US" dirty="0" smtClean="0"/>
              <a:t>[]) {  </a:t>
            </a:r>
          </a:p>
          <a:p>
            <a:pPr lvl="2">
              <a:buNone/>
            </a:pPr>
            <a:r>
              <a:rPr lang="en-US" dirty="0" smtClean="0"/>
              <a:t>  </a:t>
            </a:r>
            <a:r>
              <a:rPr lang="en-US" dirty="0" err="1" smtClean="0"/>
              <a:t>demoModifiers</a:t>
            </a:r>
            <a:r>
              <a:rPr lang="en-US" dirty="0" smtClean="0"/>
              <a:t> </a:t>
            </a:r>
            <a:r>
              <a:rPr lang="en-US" dirty="0" err="1" smtClean="0"/>
              <a:t>obj</a:t>
            </a:r>
            <a:r>
              <a:rPr lang="en-US" dirty="0" smtClean="0"/>
              <a:t>=new </a:t>
            </a:r>
            <a:r>
              <a:rPr lang="en-US" dirty="0" err="1" smtClean="0"/>
              <a:t>demoModifiers</a:t>
            </a:r>
            <a:r>
              <a:rPr lang="en-US" dirty="0" smtClean="0"/>
              <a:t>(); </a:t>
            </a:r>
          </a:p>
          <a:p>
            <a:pPr lvl="2">
              <a:buNone/>
            </a:pPr>
            <a:r>
              <a:rPr lang="en-US" dirty="0"/>
              <a:t> </a:t>
            </a:r>
            <a:r>
              <a:rPr lang="en-US" dirty="0" smtClean="0"/>
              <a:t>  </a:t>
            </a:r>
            <a:r>
              <a:rPr lang="en-US" dirty="0" err="1" smtClean="0"/>
              <a:t>System.out.println</a:t>
            </a:r>
            <a:r>
              <a:rPr lang="en-US" dirty="0" smtClean="0"/>
              <a:t>(“a value is:” + </a:t>
            </a:r>
            <a:r>
              <a:rPr lang="en-US" dirty="0" err="1" smtClean="0"/>
              <a:t>obj.a</a:t>
            </a:r>
            <a:r>
              <a:rPr lang="en-US" dirty="0" smtClean="0"/>
              <a:t>);</a:t>
            </a:r>
          </a:p>
          <a:p>
            <a:pPr lvl="1">
              <a:buNone/>
            </a:pPr>
            <a:r>
              <a:rPr lang="en-US" dirty="0" smtClean="0"/>
              <a:t>}</a:t>
            </a:r>
          </a:p>
          <a:p>
            <a:pPr>
              <a:buNone/>
            </a:pPr>
            <a:r>
              <a:rPr lang="en-US" dirty="0" smtClean="0"/>
              <a:t>}</a:t>
            </a:r>
          </a:p>
          <a:p>
            <a:pPr>
              <a:buNone/>
            </a:pPr>
            <a:r>
              <a:rPr lang="en-US" u="sng" dirty="0" smtClean="0"/>
              <a:t>Output:</a:t>
            </a:r>
            <a:r>
              <a:rPr lang="en-US" dirty="0" smtClean="0"/>
              <a:t>	</a:t>
            </a:r>
          </a:p>
          <a:p>
            <a:pPr>
              <a:buNone/>
            </a:pPr>
            <a:r>
              <a:rPr lang="en-US" dirty="0"/>
              <a:t>	</a:t>
            </a:r>
            <a:r>
              <a:rPr lang="en-US" dirty="0" smtClean="0"/>
              <a:t>	a value is 20</a:t>
            </a:r>
            <a:endParaRPr lang="en-US" sz="1600" dirty="0"/>
          </a:p>
        </p:txBody>
      </p:sp>
    </p:spTree>
    <p:extLst>
      <p:ext uri="{BB962C8B-B14F-4D97-AF65-F5344CB8AC3E}">
        <p14:creationId xmlns:p14="http://schemas.microsoft.com/office/powerpoint/2010/main" val="13590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Inheritance is a fundamental Object Oriented concept</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1000" dirty="0" smtClean="0">
              <a:latin typeface="+mj-lt"/>
            </a:endParaRP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A class can be defined as a "subclass" of another class.</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The subclass inherits all data attributes of its </a:t>
            </a:r>
            <a:r>
              <a:rPr lang="en-GB" sz="1800" dirty="0" err="1" smtClean="0">
                <a:latin typeface="+mj-lt"/>
              </a:rPr>
              <a:t>superclass</a:t>
            </a:r>
            <a:endParaRPr lang="en-GB" sz="1800" dirty="0" smtClean="0">
              <a:latin typeface="+mj-lt"/>
            </a:endParaRP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The subclass inherits all methods of its </a:t>
            </a:r>
            <a:r>
              <a:rPr lang="en-GB" sz="1800" dirty="0" err="1" smtClean="0">
                <a:latin typeface="+mj-lt"/>
              </a:rPr>
              <a:t>superclass</a:t>
            </a:r>
            <a:endParaRPr lang="en-GB" sz="1800" dirty="0" smtClean="0">
              <a:latin typeface="+mj-lt"/>
            </a:endParaRP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The subclass inherits all associations of its </a:t>
            </a:r>
            <a:r>
              <a:rPr lang="en-GB" sz="1800" dirty="0" err="1" smtClean="0">
                <a:latin typeface="+mj-lt"/>
              </a:rPr>
              <a:t>superclass</a:t>
            </a:r>
            <a:endParaRPr lang="en-GB" sz="1800" dirty="0" smtClean="0">
              <a:latin typeface="+mj-lt"/>
            </a:endParaRP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1800" dirty="0" smtClean="0">
              <a:latin typeface="+mj-lt"/>
            </a:endParaRP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The subclass can:</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Add new functionality</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Use inherited functionality</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latin typeface="+mj-lt"/>
              </a:rPr>
              <a:t>Override inherited functionality</a:t>
            </a:r>
            <a:endParaRPr lang="en-GB" sz="1800" dirty="0">
              <a:latin typeface="+mj-lt"/>
            </a:endParaRPr>
          </a:p>
        </p:txBody>
      </p:sp>
      <p:sp>
        <p:nvSpPr>
          <p:cNvPr id="4" name="AutoShape 4"/>
          <p:cNvSpPr>
            <a:spLocks noChangeArrowheads="1"/>
          </p:cNvSpPr>
          <p:nvPr/>
        </p:nvSpPr>
        <p:spPr bwMode="auto">
          <a:xfrm>
            <a:off x="6698520" y="1671855"/>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5" name="Line 5"/>
          <p:cNvSpPr>
            <a:spLocks noChangeShapeType="1"/>
          </p:cNvSpPr>
          <p:nvPr/>
        </p:nvSpPr>
        <p:spPr bwMode="auto">
          <a:xfrm flipV="1">
            <a:off x="7582679" y="2675640"/>
            <a:ext cx="0" cy="744559"/>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6" name="AutoShape 6"/>
          <p:cNvSpPr>
            <a:spLocks noChangeArrowheads="1"/>
          </p:cNvSpPr>
          <p:nvPr/>
        </p:nvSpPr>
        <p:spPr bwMode="auto">
          <a:xfrm>
            <a:off x="6698520" y="3343870"/>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7" name="Text Box 7"/>
          <p:cNvSpPr txBox="1">
            <a:spLocks noChangeArrowheads="1"/>
          </p:cNvSpPr>
          <p:nvPr/>
        </p:nvSpPr>
        <p:spPr bwMode="auto">
          <a:xfrm>
            <a:off x="7091047" y="1393503"/>
            <a:ext cx="974626" cy="230832"/>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sz="1500" dirty="0" err="1">
                <a:latin typeface="Times" charset="0"/>
              </a:rPr>
              <a:t>superclass</a:t>
            </a:r>
            <a:r>
              <a:rPr lang="en-GB" sz="1500" dirty="0">
                <a:latin typeface="Times" charset="0"/>
              </a:rPr>
              <a:t>:</a:t>
            </a:r>
          </a:p>
        </p:txBody>
      </p:sp>
      <p:sp>
        <p:nvSpPr>
          <p:cNvPr id="8" name="Text Box 8"/>
          <p:cNvSpPr txBox="1">
            <a:spLocks noChangeArrowheads="1"/>
          </p:cNvSpPr>
          <p:nvPr/>
        </p:nvSpPr>
        <p:spPr bwMode="auto">
          <a:xfrm>
            <a:off x="6344183" y="3027221"/>
            <a:ext cx="803105" cy="230832"/>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sz="1500" dirty="0">
                <a:latin typeface="Times" charset="0"/>
              </a:rPr>
              <a:t>subclass: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Example of how to use</a:t>
            </a:r>
            <a:endParaRPr lang="en-US" dirty="0"/>
          </a:p>
        </p:txBody>
      </p:sp>
      <p:sp>
        <p:nvSpPr>
          <p:cNvPr id="3" name="Content Placeholder 2"/>
          <p:cNvSpPr>
            <a:spLocks noGrp="1"/>
          </p:cNvSpPr>
          <p:nvPr>
            <p:ph idx="1"/>
          </p:nvPr>
        </p:nvSpPr>
        <p:spPr/>
        <p:txBody>
          <a:bodyPr>
            <a:normAutofit/>
          </a:bodyPr>
          <a:lstStyle/>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1800" dirty="0">
              <a:latin typeface="+mj-lt"/>
            </a:endParaRPr>
          </a:p>
        </p:txBody>
      </p:sp>
      <p:sp>
        <p:nvSpPr>
          <p:cNvPr id="4" name="AutoShape 4"/>
          <p:cNvSpPr>
            <a:spLocks noChangeArrowheads="1"/>
          </p:cNvSpPr>
          <p:nvPr/>
        </p:nvSpPr>
        <p:spPr bwMode="auto">
          <a:xfrm>
            <a:off x="1380420" y="2381455"/>
            <a:ext cx="1759680" cy="3693319"/>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b="1" dirty="0" err="1" smtClean="0">
                <a:latin typeface="Times" charset="0"/>
              </a:rPr>
              <a:t>Hourly_Employee</a:t>
            </a:r>
            <a:endParaRPr lang="en-GB" sz="1500" b="1"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smtClean="0">
                <a:latin typeface="Times" charset="0"/>
              </a:rPr>
              <a:t>Attributes</a:t>
            </a:r>
            <a:r>
              <a:rPr lang="en-GB" sz="1500" dirty="0" smtClean="0">
                <a:latin typeface="Times" charset="0"/>
              </a:rPr>
              <a:t>:</a:t>
            </a:r>
          </a:p>
          <a:p>
            <a:pPr>
              <a:buClr>
                <a:srgbClr val="000000"/>
              </a:buClr>
              <a:buSzPct val="67000"/>
              <a:tabLst>
                <a:tab pos="656650" algn="l"/>
                <a:tab pos="1313299" algn="l"/>
              </a:tabLst>
            </a:pPr>
            <a:r>
              <a:rPr lang="en-GB" sz="1500" dirty="0" smtClean="0">
                <a:latin typeface="Times" charset="0"/>
              </a:rPr>
              <a:t>+</a:t>
            </a:r>
            <a:r>
              <a:rPr lang="en-GB" sz="1500" dirty="0" smtClean="0">
                <a:latin typeface="Times" charset="0"/>
              </a:rPr>
              <a:t>name</a:t>
            </a:r>
            <a:r>
              <a:rPr lang="en-GB" sz="1500" dirty="0">
                <a:latin typeface="Times" charset="0"/>
              </a:rPr>
              <a:t>: String          </a:t>
            </a:r>
          </a:p>
          <a:p>
            <a:pPr>
              <a:buClr>
                <a:srgbClr val="000000"/>
              </a:buClr>
              <a:buSzPct val="67000"/>
              <a:tabLst>
                <a:tab pos="656650" algn="l"/>
                <a:tab pos="1313299" algn="l"/>
              </a:tabLst>
            </a:pPr>
            <a:r>
              <a:rPr lang="en-GB" sz="1500" dirty="0" smtClean="0">
                <a:latin typeface="Times" charset="0"/>
              </a:rPr>
              <a:t>+dob</a:t>
            </a:r>
            <a:r>
              <a:rPr lang="en-GB" sz="1500" dirty="0">
                <a:latin typeface="Times" charset="0"/>
              </a:rPr>
              <a:t>: </a:t>
            </a:r>
            <a:r>
              <a:rPr lang="en-GB" sz="1500" dirty="0" smtClean="0">
                <a:latin typeface="Times" charset="0"/>
              </a:rPr>
              <a:t>Date</a:t>
            </a: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hourRate</a:t>
            </a:r>
            <a:r>
              <a:rPr lang="en-GB" sz="1500" dirty="0" smtClean="0">
                <a:latin typeface="Times" charset="0"/>
              </a:rPr>
              <a:t>: </a:t>
            </a:r>
            <a:r>
              <a:rPr lang="en-GB" sz="1500" dirty="0" err="1" smtClean="0">
                <a:latin typeface="Times" charset="0"/>
              </a:rPr>
              <a:t>int</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hoursWork</a:t>
            </a:r>
            <a:r>
              <a:rPr lang="en-GB" sz="1500" dirty="0" smtClean="0">
                <a:latin typeface="Times" charset="0"/>
              </a:rPr>
              <a:t>: </a:t>
            </a:r>
            <a:r>
              <a:rPr lang="en-GB" sz="1500" dirty="0" err="1" smtClean="0">
                <a:latin typeface="Times" charset="0"/>
              </a:rPr>
              <a:t>int</a:t>
            </a:r>
            <a:endParaRPr lang="en-GB" sz="1500"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err="1" smtClean="0">
                <a:latin typeface="Times" charset="0"/>
              </a:rPr>
              <a:t>Behaviors</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getName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setName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getDOB</a:t>
            </a:r>
            <a:endParaRPr lang="en-GB" sz="1500" dirty="0" smtClean="0">
              <a:latin typeface="Times" charset="0"/>
            </a:endParaRPr>
          </a:p>
          <a:p>
            <a:pPr>
              <a:buClr>
                <a:srgbClr val="000000"/>
              </a:buClr>
              <a:buSzPct val="67000"/>
              <a:tabLst>
                <a:tab pos="656650" algn="l"/>
                <a:tab pos="1313299" algn="l"/>
              </a:tabLst>
            </a:pPr>
            <a:r>
              <a:rPr lang="en-GB" sz="1500" dirty="0">
                <a:latin typeface="Times" charset="0"/>
              </a:rPr>
              <a:t>+</a:t>
            </a:r>
            <a:r>
              <a:rPr lang="en-GB" sz="1500" dirty="0" err="1" smtClean="0">
                <a:latin typeface="Times" charset="0"/>
              </a:rPr>
              <a:t>setDOB</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getHourRate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setHourRate</a:t>
            </a:r>
            <a:endParaRPr lang="en-GB" sz="1500" dirty="0">
              <a:latin typeface="Times" charset="0"/>
            </a:endParaRPr>
          </a:p>
          <a:p>
            <a:pPr>
              <a:buClr>
                <a:srgbClr val="000000"/>
              </a:buClr>
              <a:buSzPct val="67000"/>
              <a:tabLst>
                <a:tab pos="656650" algn="l"/>
                <a:tab pos="1313299" algn="l"/>
              </a:tabLst>
            </a:pPr>
            <a:endParaRPr lang="en-GB" sz="1500" dirty="0">
              <a:latin typeface="Times" charset="0"/>
            </a:endParaRPr>
          </a:p>
        </p:txBody>
      </p:sp>
      <p:sp>
        <p:nvSpPr>
          <p:cNvPr id="10" name="AutoShape 4"/>
          <p:cNvSpPr>
            <a:spLocks noChangeArrowheads="1"/>
          </p:cNvSpPr>
          <p:nvPr/>
        </p:nvSpPr>
        <p:spPr bwMode="auto">
          <a:xfrm>
            <a:off x="3962400" y="2493705"/>
            <a:ext cx="1828800" cy="3462486"/>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1500" b="1" dirty="0" err="1" smtClean="0">
                <a:latin typeface="Times" charset="0"/>
              </a:rPr>
              <a:t>Permanent_Employee</a:t>
            </a:r>
            <a:endParaRPr lang="en-GB" sz="1500" b="1"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smtClean="0">
                <a:latin typeface="Times" charset="0"/>
              </a:rPr>
              <a:t>Attributes</a:t>
            </a:r>
            <a:r>
              <a:rPr lang="en-GB" sz="1500" dirty="0" smtClean="0">
                <a:latin typeface="Times" charset="0"/>
              </a:rPr>
              <a:t>:</a:t>
            </a:r>
          </a:p>
          <a:p>
            <a:pPr>
              <a:buClr>
                <a:srgbClr val="000000"/>
              </a:buClr>
              <a:buSzPct val="67000"/>
              <a:tabLst>
                <a:tab pos="656650" algn="l"/>
                <a:tab pos="1313299" algn="l"/>
              </a:tabLst>
            </a:pPr>
            <a:r>
              <a:rPr lang="en-GB" sz="1500" dirty="0" smtClean="0">
                <a:latin typeface="Times" charset="0"/>
              </a:rPr>
              <a:t>+</a:t>
            </a:r>
            <a:r>
              <a:rPr lang="en-GB" sz="1500" dirty="0" smtClean="0">
                <a:latin typeface="Times" charset="0"/>
              </a:rPr>
              <a:t>name</a:t>
            </a:r>
            <a:r>
              <a:rPr lang="en-GB" sz="1500" dirty="0">
                <a:latin typeface="Times" charset="0"/>
              </a:rPr>
              <a:t>: String          </a:t>
            </a:r>
          </a:p>
          <a:p>
            <a:pPr>
              <a:buClr>
                <a:srgbClr val="000000"/>
              </a:buClr>
              <a:buSzPct val="67000"/>
              <a:tabLst>
                <a:tab pos="656650" algn="l"/>
                <a:tab pos="1313299" algn="l"/>
              </a:tabLst>
            </a:pPr>
            <a:r>
              <a:rPr lang="en-GB" sz="1500" dirty="0" smtClean="0">
                <a:latin typeface="Times" charset="0"/>
              </a:rPr>
              <a:t>+dob</a:t>
            </a:r>
            <a:r>
              <a:rPr lang="en-GB" sz="1500" dirty="0">
                <a:latin typeface="Times" charset="0"/>
              </a:rPr>
              <a:t>: </a:t>
            </a:r>
            <a:r>
              <a:rPr lang="en-GB" sz="1500" dirty="0" smtClean="0">
                <a:latin typeface="Times" charset="0"/>
              </a:rPr>
              <a:t>Date</a:t>
            </a:r>
          </a:p>
          <a:p>
            <a:pPr>
              <a:buClr>
                <a:srgbClr val="000000"/>
              </a:buClr>
              <a:buSzPct val="67000"/>
              <a:tabLst>
                <a:tab pos="656650" algn="l"/>
                <a:tab pos="1313299" algn="l"/>
              </a:tabLst>
            </a:pPr>
            <a:r>
              <a:rPr lang="en-GB" sz="1500" dirty="0" smtClean="0">
                <a:latin typeface="Times" charset="0"/>
              </a:rPr>
              <a:t>+pension: </a:t>
            </a:r>
            <a:r>
              <a:rPr lang="en-GB" sz="1500" dirty="0" err="1" smtClean="0">
                <a:latin typeface="Times" charset="0"/>
              </a:rPr>
              <a:t>int</a:t>
            </a:r>
            <a:endParaRPr lang="en-GB" sz="1500" dirty="0" smtClean="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err="1" smtClean="0">
                <a:latin typeface="Times" charset="0"/>
              </a:rPr>
              <a:t>Behaviors</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getName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setName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getDOB</a:t>
            </a:r>
            <a:endParaRPr lang="en-GB" sz="1500" dirty="0" smtClean="0">
              <a:latin typeface="Times" charset="0"/>
            </a:endParaRPr>
          </a:p>
          <a:p>
            <a:pPr>
              <a:buClr>
                <a:srgbClr val="000000"/>
              </a:buClr>
              <a:buSzPct val="67000"/>
              <a:tabLst>
                <a:tab pos="656650" algn="l"/>
                <a:tab pos="1313299" algn="l"/>
              </a:tabLst>
            </a:pPr>
            <a:r>
              <a:rPr lang="en-GB" sz="1500" dirty="0">
                <a:latin typeface="Times" charset="0"/>
              </a:rPr>
              <a:t>+</a:t>
            </a:r>
            <a:r>
              <a:rPr lang="en-GB" sz="1500" dirty="0" err="1" smtClean="0">
                <a:latin typeface="Times" charset="0"/>
              </a:rPr>
              <a:t>setDOB</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getPension</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setPension</a:t>
            </a:r>
            <a:endParaRPr lang="en-GB" sz="1500" dirty="0">
              <a:latin typeface="Times" charset="0"/>
            </a:endParaRPr>
          </a:p>
          <a:p>
            <a:pPr>
              <a:buClr>
                <a:srgbClr val="000000"/>
              </a:buClr>
              <a:buSzPct val="67000"/>
              <a:tabLst>
                <a:tab pos="656650" algn="l"/>
                <a:tab pos="1313299" algn="l"/>
              </a:tabLst>
            </a:pPr>
            <a:endParaRPr lang="en-GB" sz="1500" dirty="0">
              <a:latin typeface="Times" charset="0"/>
            </a:endParaRPr>
          </a:p>
        </p:txBody>
      </p:sp>
      <p:sp>
        <p:nvSpPr>
          <p:cNvPr id="11" name="AutoShape 4"/>
          <p:cNvSpPr>
            <a:spLocks noChangeArrowheads="1"/>
          </p:cNvSpPr>
          <p:nvPr/>
        </p:nvSpPr>
        <p:spPr bwMode="auto">
          <a:xfrm>
            <a:off x="6613500" y="2489916"/>
            <a:ext cx="1894944" cy="3462486"/>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1500" b="1" dirty="0" err="1" smtClean="0">
                <a:latin typeface="Times" charset="0"/>
              </a:rPr>
              <a:t>Temporary_Employee</a:t>
            </a:r>
            <a:endParaRPr lang="en-GB" sz="1500" b="1"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smtClean="0">
                <a:latin typeface="Times" charset="0"/>
              </a:rPr>
              <a:t>Attributes</a:t>
            </a:r>
            <a:r>
              <a:rPr lang="en-GB" sz="1500" dirty="0" smtClean="0">
                <a:latin typeface="Times" charset="0"/>
              </a:rPr>
              <a:t>:</a:t>
            </a:r>
          </a:p>
          <a:p>
            <a:pPr>
              <a:buClr>
                <a:srgbClr val="000000"/>
              </a:buClr>
              <a:buSzPct val="67000"/>
              <a:tabLst>
                <a:tab pos="656650" algn="l"/>
                <a:tab pos="1313299" algn="l"/>
              </a:tabLst>
            </a:pPr>
            <a:r>
              <a:rPr lang="en-GB" sz="1500" dirty="0" smtClean="0">
                <a:latin typeface="Times" charset="0"/>
              </a:rPr>
              <a:t>+</a:t>
            </a:r>
            <a:r>
              <a:rPr lang="en-GB" sz="1500" dirty="0" smtClean="0">
                <a:latin typeface="Times" charset="0"/>
              </a:rPr>
              <a:t>name</a:t>
            </a:r>
            <a:r>
              <a:rPr lang="en-GB" sz="1500" dirty="0">
                <a:latin typeface="Times" charset="0"/>
              </a:rPr>
              <a:t>: String          </a:t>
            </a:r>
          </a:p>
          <a:p>
            <a:pPr>
              <a:buClr>
                <a:srgbClr val="000000"/>
              </a:buClr>
              <a:buSzPct val="67000"/>
              <a:tabLst>
                <a:tab pos="656650" algn="l"/>
                <a:tab pos="1313299" algn="l"/>
              </a:tabLst>
            </a:pPr>
            <a:r>
              <a:rPr lang="en-GB" sz="1500" dirty="0" smtClean="0">
                <a:latin typeface="Times" charset="0"/>
              </a:rPr>
              <a:t>+dob</a:t>
            </a:r>
            <a:r>
              <a:rPr lang="en-GB" sz="1500" dirty="0">
                <a:latin typeface="Times" charset="0"/>
              </a:rPr>
              <a:t>: </a:t>
            </a:r>
            <a:r>
              <a:rPr lang="en-GB" sz="1500" dirty="0" smtClean="0">
                <a:latin typeface="Times" charset="0"/>
              </a:rPr>
              <a:t>Date</a:t>
            </a:r>
          </a:p>
          <a:p>
            <a:pPr>
              <a:buClr>
                <a:srgbClr val="000000"/>
              </a:buClr>
              <a:buSzPct val="67000"/>
              <a:tabLst>
                <a:tab pos="656650" algn="l"/>
                <a:tab pos="1313299" algn="l"/>
              </a:tabLst>
            </a:pPr>
            <a:r>
              <a:rPr lang="en-GB" sz="1500" dirty="0" smtClean="0">
                <a:latin typeface="Times" charset="0"/>
              </a:rPr>
              <a:t>+commission: </a:t>
            </a:r>
            <a:r>
              <a:rPr lang="en-GB" sz="1500" dirty="0" err="1" smtClean="0">
                <a:latin typeface="Times" charset="0"/>
              </a:rPr>
              <a:t>int</a:t>
            </a:r>
            <a:endParaRPr lang="en-GB" sz="1500" dirty="0" smtClean="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err="1" smtClean="0">
                <a:latin typeface="Times" charset="0"/>
              </a:rPr>
              <a:t>Behaviors</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getName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setName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getDOB</a:t>
            </a:r>
            <a:endParaRPr lang="en-GB" sz="1500" dirty="0" smtClean="0">
              <a:latin typeface="Times" charset="0"/>
            </a:endParaRPr>
          </a:p>
          <a:p>
            <a:pPr>
              <a:buClr>
                <a:srgbClr val="000000"/>
              </a:buClr>
              <a:buSzPct val="67000"/>
              <a:tabLst>
                <a:tab pos="656650" algn="l"/>
                <a:tab pos="1313299" algn="l"/>
              </a:tabLst>
            </a:pPr>
            <a:r>
              <a:rPr lang="en-GB" sz="1500" dirty="0">
                <a:latin typeface="Times" charset="0"/>
              </a:rPr>
              <a:t>+</a:t>
            </a:r>
            <a:r>
              <a:rPr lang="en-GB" sz="1500" dirty="0" err="1" smtClean="0">
                <a:latin typeface="Times" charset="0"/>
              </a:rPr>
              <a:t>setDOB</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getCommission</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setCommission</a:t>
            </a:r>
            <a:endParaRPr lang="en-GB" sz="1500" dirty="0" smtClean="0">
              <a:latin typeface="Times" charset="0"/>
            </a:endParaRPr>
          </a:p>
          <a:p>
            <a:pPr>
              <a:buClr>
                <a:srgbClr val="000000"/>
              </a:buClr>
              <a:buSzPct val="67000"/>
              <a:tabLst>
                <a:tab pos="656650" algn="l"/>
                <a:tab pos="1313299" algn="l"/>
              </a:tabLst>
            </a:pPr>
            <a:endParaRPr lang="en-GB" sz="1500" dirty="0">
              <a:latin typeface="Times" charset="0"/>
            </a:endParaRPr>
          </a:p>
        </p:txBody>
      </p:sp>
    </p:spTree>
    <p:extLst>
      <p:ext uri="{BB962C8B-B14F-4D97-AF65-F5344CB8AC3E}">
        <p14:creationId xmlns:p14="http://schemas.microsoft.com/office/powerpoint/2010/main" val="900243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Example of how to use</a:t>
            </a:r>
            <a:endParaRPr lang="en-US" dirty="0"/>
          </a:p>
        </p:txBody>
      </p:sp>
      <p:sp>
        <p:nvSpPr>
          <p:cNvPr id="3" name="Content Placeholder 2"/>
          <p:cNvSpPr>
            <a:spLocks noGrp="1"/>
          </p:cNvSpPr>
          <p:nvPr>
            <p:ph idx="1"/>
          </p:nvPr>
        </p:nvSpPr>
        <p:spPr/>
        <p:txBody>
          <a:bodyPr>
            <a:normAutofit/>
          </a:bodyPr>
          <a:lstStyle/>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1800" dirty="0">
              <a:latin typeface="+mj-lt"/>
            </a:endParaRPr>
          </a:p>
        </p:txBody>
      </p:sp>
      <p:sp>
        <p:nvSpPr>
          <p:cNvPr id="4" name="AutoShape 4"/>
          <p:cNvSpPr>
            <a:spLocks noChangeArrowheads="1"/>
          </p:cNvSpPr>
          <p:nvPr/>
        </p:nvSpPr>
        <p:spPr bwMode="auto">
          <a:xfrm>
            <a:off x="1189366" y="4572000"/>
            <a:ext cx="1759680" cy="2077492"/>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b="1" dirty="0" err="1" smtClean="0">
                <a:latin typeface="Times" charset="0"/>
              </a:rPr>
              <a:t>Hourly_Employee</a:t>
            </a:r>
            <a:endParaRPr lang="en-GB" sz="1500" b="1"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smtClean="0">
                <a:latin typeface="Times" charset="0"/>
              </a:rPr>
              <a:t>Attributes</a:t>
            </a:r>
            <a:r>
              <a:rPr lang="en-GB" sz="1500" dirty="0" smtClean="0">
                <a:latin typeface="Times" charset="0"/>
              </a:rPr>
              <a:t>:</a:t>
            </a: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hourRate</a:t>
            </a:r>
            <a:r>
              <a:rPr lang="en-GB" sz="1500" dirty="0" smtClean="0">
                <a:latin typeface="Times" charset="0"/>
              </a:rPr>
              <a:t>: </a:t>
            </a:r>
            <a:r>
              <a:rPr lang="en-GB" sz="1500" dirty="0" err="1" smtClean="0">
                <a:latin typeface="Times" charset="0"/>
              </a:rPr>
              <a:t>int</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hoursWork</a:t>
            </a:r>
            <a:r>
              <a:rPr lang="en-GB" sz="1500" dirty="0" smtClean="0">
                <a:latin typeface="Times" charset="0"/>
              </a:rPr>
              <a:t>: </a:t>
            </a:r>
            <a:r>
              <a:rPr lang="en-GB" sz="1500" dirty="0" err="1" smtClean="0">
                <a:latin typeface="Times" charset="0"/>
              </a:rPr>
              <a:t>int</a:t>
            </a:r>
            <a:endParaRPr lang="en-GB" sz="1500"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err="1" smtClean="0">
                <a:latin typeface="Times" charset="0"/>
              </a:rPr>
              <a:t>Behaviors</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getHourRate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setHourRate</a:t>
            </a:r>
            <a:endParaRPr lang="en-GB" sz="1500" dirty="0">
              <a:latin typeface="Times" charset="0"/>
            </a:endParaRPr>
          </a:p>
        </p:txBody>
      </p:sp>
      <p:sp>
        <p:nvSpPr>
          <p:cNvPr id="10" name="AutoShape 4"/>
          <p:cNvSpPr>
            <a:spLocks noChangeArrowheads="1"/>
          </p:cNvSpPr>
          <p:nvPr/>
        </p:nvSpPr>
        <p:spPr bwMode="auto">
          <a:xfrm>
            <a:off x="3681212" y="4572000"/>
            <a:ext cx="1828800" cy="2077492"/>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1500" b="1" dirty="0" err="1" smtClean="0">
                <a:latin typeface="Times" charset="0"/>
              </a:rPr>
              <a:t>Permanent_Employee</a:t>
            </a:r>
            <a:endParaRPr lang="en-GB" sz="1500" b="1"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smtClean="0">
                <a:latin typeface="Times" charset="0"/>
              </a:rPr>
              <a:t>Attributes</a:t>
            </a:r>
            <a:r>
              <a:rPr lang="en-GB" sz="1500" dirty="0" smtClean="0">
                <a:latin typeface="Times" charset="0"/>
              </a:rPr>
              <a:t>:</a:t>
            </a:r>
          </a:p>
          <a:p>
            <a:pPr>
              <a:buClr>
                <a:srgbClr val="000000"/>
              </a:buClr>
              <a:buSzPct val="67000"/>
              <a:tabLst>
                <a:tab pos="656650" algn="l"/>
                <a:tab pos="1313299" algn="l"/>
              </a:tabLst>
            </a:pPr>
            <a:r>
              <a:rPr lang="en-GB" sz="1500" dirty="0" smtClean="0">
                <a:latin typeface="Times" charset="0"/>
              </a:rPr>
              <a:t>+pension: </a:t>
            </a:r>
            <a:r>
              <a:rPr lang="en-GB" sz="1500" dirty="0" err="1" smtClean="0">
                <a:latin typeface="Times" charset="0"/>
              </a:rPr>
              <a:t>int</a:t>
            </a:r>
            <a:endParaRPr lang="en-GB" sz="1500" dirty="0" smtClean="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err="1" smtClean="0">
                <a:latin typeface="Times" charset="0"/>
              </a:rPr>
              <a:t>Behaviors</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getPension</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setPension</a:t>
            </a:r>
            <a:endParaRPr lang="en-GB" sz="1500" dirty="0">
              <a:latin typeface="Times" charset="0"/>
            </a:endParaRPr>
          </a:p>
          <a:p>
            <a:pPr>
              <a:buClr>
                <a:srgbClr val="000000"/>
              </a:buClr>
              <a:buSzPct val="67000"/>
              <a:tabLst>
                <a:tab pos="656650" algn="l"/>
                <a:tab pos="1313299" algn="l"/>
              </a:tabLst>
            </a:pPr>
            <a:endParaRPr lang="en-GB" sz="1500" dirty="0">
              <a:latin typeface="Times" charset="0"/>
            </a:endParaRPr>
          </a:p>
        </p:txBody>
      </p:sp>
      <p:sp>
        <p:nvSpPr>
          <p:cNvPr id="11" name="AutoShape 4"/>
          <p:cNvSpPr>
            <a:spLocks noChangeArrowheads="1"/>
          </p:cNvSpPr>
          <p:nvPr/>
        </p:nvSpPr>
        <p:spPr bwMode="auto">
          <a:xfrm>
            <a:off x="6477000" y="4572000"/>
            <a:ext cx="1894944" cy="2077492"/>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1500" b="1" dirty="0" err="1" smtClean="0">
                <a:latin typeface="Times" charset="0"/>
              </a:rPr>
              <a:t>Temporary_Employee</a:t>
            </a:r>
            <a:endParaRPr lang="en-GB" sz="1500" b="1"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smtClean="0">
                <a:latin typeface="Times" charset="0"/>
              </a:rPr>
              <a:t>Attributes</a:t>
            </a:r>
            <a:r>
              <a:rPr lang="en-GB" sz="1500" dirty="0" smtClean="0">
                <a:latin typeface="Times" charset="0"/>
              </a:rPr>
              <a:t>:</a:t>
            </a:r>
          </a:p>
          <a:p>
            <a:pPr>
              <a:buClr>
                <a:srgbClr val="000000"/>
              </a:buClr>
              <a:buSzPct val="67000"/>
              <a:tabLst>
                <a:tab pos="656650" algn="l"/>
                <a:tab pos="1313299" algn="l"/>
              </a:tabLst>
            </a:pPr>
            <a:r>
              <a:rPr lang="en-GB" sz="1500" dirty="0" smtClean="0">
                <a:latin typeface="Times" charset="0"/>
              </a:rPr>
              <a:t>+commission: </a:t>
            </a:r>
            <a:r>
              <a:rPr lang="en-GB" sz="1500" dirty="0" err="1" smtClean="0">
                <a:latin typeface="Times" charset="0"/>
              </a:rPr>
              <a:t>int</a:t>
            </a:r>
            <a:endParaRPr lang="en-GB" sz="1500" dirty="0" smtClean="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err="1" smtClean="0">
                <a:latin typeface="Times" charset="0"/>
              </a:rPr>
              <a:t>Behaviors</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getCommission</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setCommission</a:t>
            </a:r>
            <a:endParaRPr lang="en-GB" sz="1500" dirty="0" smtClean="0">
              <a:latin typeface="Times" charset="0"/>
            </a:endParaRPr>
          </a:p>
          <a:p>
            <a:pPr>
              <a:buClr>
                <a:srgbClr val="000000"/>
              </a:buClr>
              <a:buSzPct val="67000"/>
              <a:tabLst>
                <a:tab pos="656650" algn="l"/>
                <a:tab pos="1313299" algn="l"/>
              </a:tabLst>
            </a:pPr>
            <a:endParaRPr lang="en-GB" sz="1500" dirty="0">
              <a:latin typeface="Times" charset="0"/>
            </a:endParaRPr>
          </a:p>
        </p:txBody>
      </p:sp>
      <p:sp>
        <p:nvSpPr>
          <p:cNvPr id="8" name="AutoShape 4"/>
          <p:cNvSpPr>
            <a:spLocks noChangeArrowheads="1"/>
          </p:cNvSpPr>
          <p:nvPr/>
        </p:nvSpPr>
        <p:spPr bwMode="auto">
          <a:xfrm>
            <a:off x="3612000" y="1132846"/>
            <a:ext cx="1759680" cy="2539157"/>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b="1" dirty="0" smtClean="0">
                <a:latin typeface="Times" charset="0"/>
              </a:rPr>
              <a:t>Employee</a:t>
            </a:r>
            <a:endParaRPr lang="en-GB" sz="1500" b="1" dirty="0">
              <a:latin typeface="Times" charset="0"/>
            </a:endParaRP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smtClean="0">
                <a:latin typeface="Times" charset="0"/>
              </a:rPr>
              <a:t>Attributes</a:t>
            </a:r>
            <a:r>
              <a:rPr lang="en-GB" sz="1500" dirty="0" smtClean="0">
                <a:latin typeface="Times" charset="0"/>
              </a:rPr>
              <a:t>:</a:t>
            </a:r>
          </a:p>
          <a:p>
            <a:pPr>
              <a:buClr>
                <a:srgbClr val="000000"/>
              </a:buClr>
              <a:buSzPct val="67000"/>
              <a:tabLst>
                <a:tab pos="656650" algn="l"/>
                <a:tab pos="1313299" algn="l"/>
              </a:tabLst>
            </a:pPr>
            <a:r>
              <a:rPr lang="en-GB" sz="1500" dirty="0" smtClean="0">
                <a:latin typeface="Times" charset="0"/>
              </a:rPr>
              <a:t>+</a:t>
            </a:r>
            <a:r>
              <a:rPr lang="en-GB" sz="1500" dirty="0" smtClean="0">
                <a:latin typeface="Times" charset="0"/>
              </a:rPr>
              <a:t>name</a:t>
            </a:r>
            <a:r>
              <a:rPr lang="en-GB" sz="1500" dirty="0">
                <a:latin typeface="Times" charset="0"/>
              </a:rPr>
              <a:t>: String          </a:t>
            </a:r>
          </a:p>
          <a:p>
            <a:pPr>
              <a:buClr>
                <a:srgbClr val="000000"/>
              </a:buClr>
              <a:buSzPct val="67000"/>
              <a:tabLst>
                <a:tab pos="656650" algn="l"/>
                <a:tab pos="1313299" algn="l"/>
              </a:tabLst>
            </a:pPr>
            <a:r>
              <a:rPr lang="en-GB" sz="1500" dirty="0" smtClean="0">
                <a:latin typeface="Times" charset="0"/>
              </a:rPr>
              <a:t>+dob</a:t>
            </a:r>
            <a:r>
              <a:rPr lang="en-GB" sz="1500" dirty="0">
                <a:latin typeface="Times" charset="0"/>
              </a:rPr>
              <a:t>: </a:t>
            </a:r>
            <a:r>
              <a:rPr lang="en-GB" sz="1500" dirty="0" smtClean="0">
                <a:latin typeface="Times" charset="0"/>
              </a:rPr>
              <a:t>Date</a:t>
            </a:r>
          </a:p>
          <a:p>
            <a:pPr>
              <a:buClr>
                <a:srgbClr val="000000"/>
              </a:buClr>
              <a:buSzPct val="67000"/>
              <a:tabLst>
                <a:tab pos="656650" algn="l"/>
                <a:tab pos="1313299" algn="l"/>
              </a:tabLst>
            </a:pPr>
            <a:endParaRPr lang="en-GB" sz="1500" u="sng" dirty="0" smtClean="0">
              <a:latin typeface="Times" charset="0"/>
            </a:endParaRPr>
          </a:p>
          <a:p>
            <a:pPr>
              <a:buClr>
                <a:srgbClr val="000000"/>
              </a:buClr>
              <a:buSzPct val="67000"/>
              <a:tabLst>
                <a:tab pos="656650" algn="l"/>
                <a:tab pos="1313299" algn="l"/>
              </a:tabLst>
            </a:pPr>
            <a:r>
              <a:rPr lang="en-GB" sz="1500" b="1" u="sng" dirty="0" err="1" smtClean="0">
                <a:latin typeface="Times" charset="0"/>
              </a:rPr>
              <a:t>Behaviors</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getName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setName</a:t>
            </a:r>
            <a:endParaRPr lang="en-GB" sz="1500" dirty="0" smtClean="0">
              <a:latin typeface="Times" charset="0"/>
            </a:endParaRPr>
          </a:p>
          <a:p>
            <a:pPr>
              <a:buClr>
                <a:srgbClr val="000000"/>
              </a:buClr>
              <a:buSzPct val="67000"/>
              <a:tabLst>
                <a:tab pos="656650" algn="l"/>
                <a:tab pos="1313299" algn="l"/>
              </a:tabLst>
            </a:pPr>
            <a:r>
              <a:rPr lang="en-GB" sz="1500" dirty="0" smtClean="0">
                <a:latin typeface="Times" charset="0"/>
              </a:rPr>
              <a:t>+</a:t>
            </a:r>
            <a:r>
              <a:rPr lang="en-GB" sz="1500" dirty="0" err="1" smtClean="0">
                <a:latin typeface="Times" charset="0"/>
              </a:rPr>
              <a:t>getDOB</a:t>
            </a:r>
            <a:endParaRPr lang="en-GB" sz="1500" dirty="0" smtClean="0">
              <a:latin typeface="Times" charset="0"/>
            </a:endParaRPr>
          </a:p>
          <a:p>
            <a:pPr>
              <a:buClr>
                <a:srgbClr val="000000"/>
              </a:buClr>
              <a:buSzPct val="67000"/>
              <a:tabLst>
                <a:tab pos="656650" algn="l"/>
                <a:tab pos="1313299" algn="l"/>
              </a:tabLst>
            </a:pPr>
            <a:r>
              <a:rPr lang="en-GB" sz="1500" dirty="0">
                <a:latin typeface="Times" charset="0"/>
              </a:rPr>
              <a:t>+</a:t>
            </a:r>
            <a:r>
              <a:rPr lang="en-GB" sz="1500" dirty="0" err="1" smtClean="0">
                <a:latin typeface="Times" charset="0"/>
              </a:rPr>
              <a:t>setDOB</a:t>
            </a:r>
            <a:endParaRPr lang="en-GB" sz="1500" dirty="0" smtClean="0">
              <a:latin typeface="Times" charset="0"/>
            </a:endParaRPr>
          </a:p>
        </p:txBody>
      </p:sp>
      <p:cxnSp>
        <p:nvCxnSpPr>
          <p:cNvPr id="6" name="Straight Arrow Connector 5"/>
          <p:cNvCxnSpPr>
            <a:stCxn id="4" idx="0"/>
            <a:endCxn id="8" idx="2"/>
          </p:cNvCxnSpPr>
          <p:nvPr/>
        </p:nvCxnSpPr>
        <p:spPr>
          <a:xfrm flipV="1">
            <a:off x="2069206" y="3672003"/>
            <a:ext cx="2422634" cy="899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0"/>
            <a:endCxn id="8" idx="2"/>
          </p:cNvCxnSpPr>
          <p:nvPr/>
        </p:nvCxnSpPr>
        <p:spPr>
          <a:xfrm flipH="1" flipV="1">
            <a:off x="4491840" y="3672003"/>
            <a:ext cx="103772" cy="899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0"/>
            <a:endCxn id="8" idx="2"/>
          </p:cNvCxnSpPr>
          <p:nvPr/>
        </p:nvCxnSpPr>
        <p:spPr>
          <a:xfrm flipH="1" flipV="1">
            <a:off x="4491840" y="3672003"/>
            <a:ext cx="2932632" cy="899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66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When an object is created using new, the system must allocate enough memory to hold all its instance variables.</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This includes any inherited instance variables</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In this example, we can say that an Employee "is a kind of" Person.  </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An Employee object inherits all of the attributes, methods and associations of Person</a:t>
            </a:r>
          </a:p>
          <a:p>
            <a:endParaRPr lang="en-US" dirty="0"/>
          </a:p>
        </p:txBody>
      </p:sp>
      <p:sp>
        <p:nvSpPr>
          <p:cNvPr id="4" name="AutoShape 4"/>
          <p:cNvSpPr>
            <a:spLocks noChangeArrowheads="1"/>
          </p:cNvSpPr>
          <p:nvPr/>
        </p:nvSpPr>
        <p:spPr bwMode="auto">
          <a:xfrm>
            <a:off x="1344960" y="3793359"/>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5" name="Line 5"/>
          <p:cNvSpPr>
            <a:spLocks noChangeShapeType="1"/>
          </p:cNvSpPr>
          <p:nvPr/>
        </p:nvSpPr>
        <p:spPr bwMode="auto">
          <a:xfrm flipV="1">
            <a:off x="2229120" y="4882113"/>
            <a:ext cx="0" cy="745998"/>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6" name="AutoShape 6"/>
          <p:cNvSpPr>
            <a:spLocks noChangeArrowheads="1"/>
          </p:cNvSpPr>
          <p:nvPr/>
        </p:nvSpPr>
        <p:spPr bwMode="auto">
          <a:xfrm>
            <a:off x="1344960" y="5293996"/>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7" name="Oval 7"/>
          <p:cNvSpPr>
            <a:spLocks noChangeArrowheads="1"/>
          </p:cNvSpPr>
          <p:nvPr/>
        </p:nvSpPr>
        <p:spPr bwMode="auto">
          <a:xfrm>
            <a:off x="3607200" y="3770316"/>
            <a:ext cx="2302560" cy="1298377"/>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dirty="0">
                <a:latin typeface="Times" charset="0"/>
              </a:rPr>
              <a:t>Person</a:t>
            </a:r>
          </a:p>
          <a:p>
            <a:pPr>
              <a:buClr>
                <a:srgbClr val="000000"/>
              </a:buClr>
              <a:buSzPct val="67000"/>
              <a:tabLst>
                <a:tab pos="656650" algn="l"/>
                <a:tab pos="1313299" algn="l"/>
                <a:tab pos="1969949" algn="l"/>
              </a:tabLst>
            </a:pPr>
            <a:r>
              <a:rPr lang="en-GB" sz="1500" dirty="0">
                <a:latin typeface="Times" charset="0"/>
              </a:rPr>
              <a:t>name = </a:t>
            </a:r>
            <a:r>
              <a:rPr lang="en-GB" sz="1500" dirty="0" smtClean="0">
                <a:latin typeface="Times" charset="0"/>
              </a:rPr>
              <a:t>“</a:t>
            </a:r>
            <a:r>
              <a:rPr lang="en-GB" sz="1500" dirty="0" err="1" smtClean="0">
                <a:latin typeface="Times" charset="0"/>
              </a:rPr>
              <a:t>abc</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 pos="1969949" algn="l"/>
              </a:tabLst>
            </a:pPr>
            <a:r>
              <a:rPr lang="en-GB" sz="1500" dirty="0">
                <a:latin typeface="Times" charset="0"/>
              </a:rPr>
              <a:t>dob = Jan 13, 1954</a:t>
            </a:r>
          </a:p>
        </p:txBody>
      </p:sp>
      <p:sp>
        <p:nvSpPr>
          <p:cNvPr id="8" name="Oval 8"/>
          <p:cNvSpPr>
            <a:spLocks noChangeArrowheads="1"/>
          </p:cNvSpPr>
          <p:nvPr/>
        </p:nvSpPr>
        <p:spPr bwMode="auto">
          <a:xfrm>
            <a:off x="5716800" y="4396782"/>
            <a:ext cx="2520000" cy="2337078"/>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dirty="0">
                <a:latin typeface="Times" charset="0"/>
              </a:rPr>
              <a:t>Employee</a:t>
            </a:r>
          </a:p>
          <a:p>
            <a:pPr>
              <a:buClr>
                <a:srgbClr val="000000"/>
              </a:buClr>
              <a:buSzPct val="67000"/>
              <a:tabLst>
                <a:tab pos="656650" algn="l"/>
                <a:tab pos="1313299" algn="l"/>
                <a:tab pos="1969949" algn="l"/>
              </a:tabLst>
            </a:pPr>
            <a:r>
              <a:rPr lang="en-GB" sz="1500" dirty="0">
                <a:latin typeface="Times" charset="0"/>
              </a:rPr>
              <a:t>name = </a:t>
            </a:r>
            <a:r>
              <a:rPr lang="en-GB" sz="1500" dirty="0" smtClean="0">
                <a:latin typeface="Times" charset="0"/>
              </a:rPr>
              <a:t>“xyz"</a:t>
            </a:r>
            <a:endParaRPr lang="en-GB" sz="1500" dirty="0">
              <a:latin typeface="Times" charset="0"/>
            </a:endParaRPr>
          </a:p>
          <a:p>
            <a:pPr>
              <a:buClr>
                <a:srgbClr val="000000"/>
              </a:buClr>
              <a:buSzPct val="67000"/>
              <a:tabLst>
                <a:tab pos="656650" algn="l"/>
                <a:tab pos="1313299" algn="l"/>
                <a:tab pos="1969949" algn="l"/>
              </a:tabLst>
            </a:pPr>
            <a:r>
              <a:rPr lang="en-GB" sz="1500" dirty="0">
                <a:latin typeface="Times" charset="0"/>
              </a:rPr>
              <a:t>dob = Mar 15, 1968</a:t>
            </a:r>
          </a:p>
          <a:p>
            <a:pPr>
              <a:buClr>
                <a:srgbClr val="000000"/>
              </a:buClr>
              <a:buSzPct val="67000"/>
              <a:tabLst>
                <a:tab pos="656650" algn="l"/>
                <a:tab pos="1313299" algn="l"/>
                <a:tab pos="1969949" algn="l"/>
              </a:tabLst>
            </a:pPr>
            <a:r>
              <a:rPr lang="en-GB" sz="1500" dirty="0" err="1">
                <a:latin typeface="Times" charset="0"/>
              </a:rPr>
              <a:t>employeeID</a:t>
            </a:r>
            <a:r>
              <a:rPr lang="en-GB" sz="1500" dirty="0">
                <a:latin typeface="Times" charset="0"/>
              </a:rPr>
              <a:t> = 37518</a:t>
            </a:r>
          </a:p>
          <a:p>
            <a:pPr>
              <a:buClr>
                <a:srgbClr val="000000"/>
              </a:buClr>
              <a:buSzPct val="67000"/>
              <a:tabLst>
                <a:tab pos="656650" algn="l"/>
                <a:tab pos="1313299" algn="l"/>
                <a:tab pos="1969949" algn="l"/>
              </a:tabLst>
            </a:pPr>
            <a:r>
              <a:rPr lang="en-GB" sz="1500" dirty="0">
                <a:latin typeface="Times" charset="0"/>
              </a:rPr>
              <a:t>salary = 65000</a:t>
            </a:r>
          </a:p>
          <a:p>
            <a:pPr>
              <a:buClr>
                <a:srgbClr val="000000"/>
              </a:buClr>
              <a:buSzPct val="67000"/>
              <a:tabLst>
                <a:tab pos="656650" algn="l"/>
                <a:tab pos="1313299" algn="l"/>
                <a:tab pos="1969949" algn="l"/>
              </a:tabLst>
            </a:pPr>
            <a:r>
              <a:rPr lang="en-GB" sz="1500" dirty="0" err="1">
                <a:latin typeface="Times" charset="0"/>
              </a:rPr>
              <a:t>startDate</a:t>
            </a:r>
            <a:r>
              <a:rPr lang="en-GB" sz="1500" dirty="0">
                <a:latin typeface="Times" charset="0"/>
              </a:rPr>
              <a:t> = Dec 15, 2000</a:t>
            </a:r>
          </a:p>
        </p:txBody>
      </p:sp>
      <p:sp>
        <p:nvSpPr>
          <p:cNvPr id="9" name="Text Box 9"/>
          <p:cNvSpPr txBox="1">
            <a:spLocks noChangeArrowheads="1"/>
          </p:cNvSpPr>
          <p:nvPr/>
        </p:nvSpPr>
        <p:spPr bwMode="auto">
          <a:xfrm>
            <a:off x="2288161" y="5000205"/>
            <a:ext cx="920124" cy="230832"/>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sz="1500" dirty="0">
                <a:latin typeface="Times" charset="0"/>
              </a:rPr>
              <a:t>is a kind of</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Line 1"/>
          <p:cNvSpPr>
            <a:spLocks noChangeShapeType="1"/>
          </p:cNvSpPr>
          <p:nvPr/>
        </p:nvSpPr>
        <p:spPr bwMode="auto">
          <a:xfrm>
            <a:off x="580320" y="959141"/>
            <a:ext cx="7964640" cy="0"/>
          </a:xfrm>
          <a:prstGeom prst="line">
            <a:avLst/>
          </a:prstGeom>
          <a:noFill/>
          <a:ln w="54720">
            <a:solidFill>
              <a:srgbClr val="000000"/>
            </a:solidFill>
            <a:round/>
            <a:headEnd/>
            <a:tailEnd/>
          </a:ln>
        </p:spPr>
        <p:txBody>
          <a:bodyPr lIns="82945" tIns="41473" rIns="82945" bIns="41473"/>
          <a:lstStyle/>
          <a:p>
            <a:endParaRPr lang="en-US"/>
          </a:p>
        </p:txBody>
      </p:sp>
      <p:sp>
        <p:nvSpPr>
          <p:cNvPr id="7170" name="Text Box 2"/>
          <p:cNvSpPr txBox="1">
            <a:spLocks noChangeArrowheads="1"/>
          </p:cNvSpPr>
          <p:nvPr/>
        </p:nvSpPr>
        <p:spPr bwMode="auto">
          <a:xfrm>
            <a:off x="2927521" y="481011"/>
            <a:ext cx="3839040"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Lst>
            </a:pPr>
            <a:r>
              <a:rPr lang="en-GB" sz="2500" dirty="0">
                <a:latin typeface="Helvetica" charset="0"/>
              </a:rPr>
              <a:t>Inheritance Hierarchy</a:t>
            </a:r>
          </a:p>
        </p:txBody>
      </p:sp>
      <p:sp>
        <p:nvSpPr>
          <p:cNvPr id="7171" name="Text Box 3"/>
          <p:cNvSpPr txBox="1">
            <a:spLocks noChangeArrowheads="1"/>
          </p:cNvSpPr>
          <p:nvPr/>
        </p:nvSpPr>
        <p:spPr bwMode="auto">
          <a:xfrm>
            <a:off x="606240" y="1212607"/>
            <a:ext cx="7768800" cy="180305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B050"/>
                </a:solidFill>
                <a:latin typeface="Helvetica" charset="0"/>
              </a:rPr>
              <a:t>Each Java class has </a:t>
            </a:r>
            <a:r>
              <a:rPr lang="en-GB" dirty="0">
                <a:solidFill>
                  <a:srgbClr val="00B0F0"/>
                </a:solidFill>
                <a:latin typeface="Helvetica" charset="0"/>
              </a:rPr>
              <a:t>one (and only one) </a:t>
            </a:r>
            <a:r>
              <a:rPr lang="en-GB" dirty="0" smtClean="0">
                <a:solidFill>
                  <a:srgbClr val="00B0F0"/>
                </a:solidFill>
                <a:latin typeface="Helvetica" charset="0"/>
              </a:rPr>
              <a:t>superclass</a:t>
            </a:r>
            <a:endParaRPr lang="en-GB" dirty="0">
              <a:solidFill>
                <a:srgbClr val="00B0F0"/>
              </a:solidFill>
              <a:latin typeface="Helvetica" charset="0"/>
            </a:endParaRP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C++ allows for multiple inheritance</a:t>
            </a: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B050"/>
                </a:solidFill>
                <a:latin typeface="Helvetica" charset="0"/>
              </a:rPr>
              <a:t>Inheritance creates </a:t>
            </a:r>
            <a:r>
              <a:rPr lang="en-GB" dirty="0">
                <a:solidFill>
                  <a:srgbClr val="00B0F0"/>
                </a:solidFill>
                <a:latin typeface="Helvetica" charset="0"/>
              </a:rPr>
              <a:t>a class hierarchy</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Classes higher in the hierarchy are </a:t>
            </a:r>
            <a:r>
              <a:rPr lang="en-GB" i="1" dirty="0">
                <a:latin typeface="Helvetica" charset="0"/>
              </a:rPr>
              <a:t>more general and more abstract</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Classes lower in the hierarchy are </a:t>
            </a:r>
            <a:r>
              <a:rPr lang="en-GB" i="1" dirty="0">
                <a:latin typeface="Helvetica" charset="0"/>
              </a:rPr>
              <a:t>more specific and concrete</a:t>
            </a:r>
          </a:p>
        </p:txBody>
      </p:sp>
      <p:sp>
        <p:nvSpPr>
          <p:cNvPr id="7172" name="AutoShape 4"/>
          <p:cNvSpPr>
            <a:spLocks noChangeArrowheads="1"/>
          </p:cNvSpPr>
          <p:nvPr/>
        </p:nvSpPr>
        <p:spPr bwMode="auto">
          <a:xfrm>
            <a:off x="6429600" y="320577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smtClean="0">
                <a:latin typeface="Times" charset="0"/>
              </a:rPr>
              <a:t>Class</a:t>
            </a:r>
            <a:endParaRPr lang="en-GB" sz="1500" dirty="0">
              <a:latin typeface="Times" charset="0"/>
            </a:endParaRPr>
          </a:p>
        </p:txBody>
      </p:sp>
      <p:sp>
        <p:nvSpPr>
          <p:cNvPr id="7173" name="Text Box 5"/>
          <p:cNvSpPr txBox="1">
            <a:spLocks noChangeArrowheads="1"/>
          </p:cNvSpPr>
          <p:nvPr/>
        </p:nvSpPr>
        <p:spPr bwMode="auto">
          <a:xfrm>
            <a:off x="629280" y="3241781"/>
            <a:ext cx="3915360" cy="1461939"/>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Lst>
            </a:pPr>
            <a:r>
              <a:rPr lang="en-GB" dirty="0">
                <a:solidFill>
                  <a:srgbClr val="00B050"/>
                </a:solidFill>
                <a:latin typeface="Helvetica" charset="0"/>
              </a:rPr>
              <a:t>There is </a:t>
            </a:r>
            <a:r>
              <a:rPr lang="en-GB" dirty="0">
                <a:solidFill>
                  <a:srgbClr val="00B0F0"/>
                </a:solidFill>
                <a:latin typeface="Helvetica" charset="0"/>
              </a:rPr>
              <a:t>no limit to the number of subclasses</a:t>
            </a:r>
            <a:r>
              <a:rPr lang="en-GB" dirty="0">
                <a:solidFill>
                  <a:srgbClr val="00B050"/>
                </a:solidFill>
                <a:latin typeface="Helvetica" charset="0"/>
              </a:rPr>
              <a:t> a class can have</a:t>
            </a:r>
          </a:p>
          <a:p>
            <a:pPr marL="191523" indent="-191523">
              <a:spcBef>
                <a:spcPts val="249"/>
              </a:spcBef>
              <a:buClr>
                <a:srgbClr val="000000"/>
              </a:buClr>
              <a:buSzPct val="85000"/>
              <a:buFont typeface="Arial" pitchFamily="34" charset="0"/>
              <a:buChar char="•"/>
              <a:tabLst>
                <a:tab pos="656650" algn="l"/>
                <a:tab pos="1313299" algn="l"/>
                <a:tab pos="1969949" algn="l"/>
                <a:tab pos="2626599" algn="l"/>
                <a:tab pos="3283248" algn="l"/>
              </a:tabLst>
            </a:pPr>
            <a:endParaRPr lang="en-GB" dirty="0">
              <a:solidFill>
                <a:srgbClr val="00B050"/>
              </a:solidFill>
              <a:latin typeface="Helvetica"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Lst>
            </a:pPr>
            <a:r>
              <a:rPr lang="en-GB" dirty="0">
                <a:solidFill>
                  <a:srgbClr val="00B050"/>
                </a:solidFill>
                <a:latin typeface="Helvetica" charset="0"/>
              </a:rPr>
              <a:t>There is </a:t>
            </a:r>
            <a:r>
              <a:rPr lang="en-GB" dirty="0">
                <a:solidFill>
                  <a:srgbClr val="00B0F0"/>
                </a:solidFill>
                <a:latin typeface="Helvetica" charset="0"/>
              </a:rPr>
              <a:t>no limit to the depth </a:t>
            </a:r>
            <a:r>
              <a:rPr lang="en-GB" dirty="0">
                <a:solidFill>
                  <a:srgbClr val="00B050"/>
                </a:solidFill>
                <a:latin typeface="Helvetica" charset="0"/>
              </a:rPr>
              <a:t>of the class tree.</a:t>
            </a:r>
          </a:p>
        </p:txBody>
      </p:sp>
      <p:sp>
        <p:nvSpPr>
          <p:cNvPr id="7174" name="AutoShape 6"/>
          <p:cNvSpPr>
            <a:spLocks noChangeArrowheads="1"/>
          </p:cNvSpPr>
          <p:nvPr/>
        </p:nvSpPr>
        <p:spPr bwMode="auto">
          <a:xfrm>
            <a:off x="5428801" y="3895610"/>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smtClean="0">
                <a:latin typeface="Times" charset="0"/>
              </a:rPr>
              <a:t>Class</a:t>
            </a:r>
            <a:endParaRPr lang="en-GB" sz="1500" dirty="0">
              <a:latin typeface="Times" charset="0"/>
            </a:endParaRPr>
          </a:p>
        </p:txBody>
      </p:sp>
      <p:sp>
        <p:nvSpPr>
          <p:cNvPr id="7175" name="AutoShape 7"/>
          <p:cNvSpPr>
            <a:spLocks noChangeArrowheads="1"/>
          </p:cNvSpPr>
          <p:nvPr/>
        </p:nvSpPr>
        <p:spPr bwMode="auto">
          <a:xfrm>
            <a:off x="6577921" y="3895610"/>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smtClean="0">
                <a:latin typeface="Times" charset="0"/>
              </a:rPr>
              <a:t>Class</a:t>
            </a:r>
            <a:endParaRPr lang="en-GB" sz="1500" dirty="0">
              <a:latin typeface="Times" charset="0"/>
            </a:endParaRPr>
          </a:p>
        </p:txBody>
      </p:sp>
      <p:sp>
        <p:nvSpPr>
          <p:cNvPr id="7176" name="AutoShape 8"/>
          <p:cNvSpPr>
            <a:spLocks noChangeArrowheads="1"/>
          </p:cNvSpPr>
          <p:nvPr/>
        </p:nvSpPr>
        <p:spPr bwMode="auto">
          <a:xfrm>
            <a:off x="7709761" y="3895610"/>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a:latin typeface="Times" charset="0"/>
              </a:rPr>
              <a:t>Class</a:t>
            </a:r>
          </a:p>
        </p:txBody>
      </p:sp>
      <p:sp>
        <p:nvSpPr>
          <p:cNvPr id="7177" name="AutoShape 9"/>
          <p:cNvSpPr>
            <a:spLocks noChangeArrowheads="1"/>
          </p:cNvSpPr>
          <p:nvPr/>
        </p:nvSpPr>
        <p:spPr bwMode="auto">
          <a:xfrm>
            <a:off x="4940640" y="5783648"/>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a:latin typeface="Times" charset="0"/>
              </a:rPr>
              <a:t>Class</a:t>
            </a:r>
          </a:p>
        </p:txBody>
      </p:sp>
      <p:sp>
        <p:nvSpPr>
          <p:cNvPr id="7178" name="AutoShape 10"/>
          <p:cNvSpPr>
            <a:spLocks noChangeArrowheads="1"/>
          </p:cNvSpPr>
          <p:nvPr/>
        </p:nvSpPr>
        <p:spPr bwMode="auto">
          <a:xfrm>
            <a:off x="4963680" y="4756820"/>
            <a:ext cx="1046880" cy="230832"/>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a:latin typeface="Times" charset="0"/>
              </a:rPr>
              <a:t>Class</a:t>
            </a:r>
          </a:p>
        </p:txBody>
      </p:sp>
      <p:sp>
        <p:nvSpPr>
          <p:cNvPr id="7179" name="AutoShape 11"/>
          <p:cNvSpPr>
            <a:spLocks noChangeArrowheads="1"/>
          </p:cNvSpPr>
          <p:nvPr/>
        </p:nvSpPr>
        <p:spPr bwMode="auto">
          <a:xfrm>
            <a:off x="7757280" y="4756820"/>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a:latin typeface="Times" charset="0"/>
              </a:rPr>
              <a:t>Class</a:t>
            </a:r>
          </a:p>
        </p:txBody>
      </p:sp>
      <p:sp>
        <p:nvSpPr>
          <p:cNvPr id="7180" name="AutoShape 12"/>
          <p:cNvSpPr>
            <a:spLocks noChangeArrowheads="1"/>
          </p:cNvSpPr>
          <p:nvPr/>
        </p:nvSpPr>
        <p:spPr bwMode="auto">
          <a:xfrm>
            <a:off x="6554881" y="4756820"/>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a:latin typeface="Times" charset="0"/>
              </a:rPr>
              <a:t>Class</a:t>
            </a:r>
          </a:p>
        </p:txBody>
      </p:sp>
      <p:sp>
        <p:nvSpPr>
          <p:cNvPr id="7181" name="Line 13"/>
          <p:cNvSpPr>
            <a:spLocks noChangeShapeType="1"/>
          </p:cNvSpPr>
          <p:nvPr/>
        </p:nvSpPr>
        <p:spPr bwMode="auto">
          <a:xfrm flipV="1">
            <a:off x="5423040" y="5219108"/>
            <a:ext cx="0" cy="564539"/>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7182" name="Line 14"/>
          <p:cNvSpPr>
            <a:spLocks noChangeShapeType="1"/>
          </p:cNvSpPr>
          <p:nvPr/>
        </p:nvSpPr>
        <p:spPr bwMode="auto">
          <a:xfrm flipV="1">
            <a:off x="5639040" y="4357898"/>
            <a:ext cx="279360" cy="407563"/>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7183" name="Line 15"/>
          <p:cNvSpPr>
            <a:spLocks noChangeShapeType="1"/>
          </p:cNvSpPr>
          <p:nvPr/>
        </p:nvSpPr>
        <p:spPr bwMode="auto">
          <a:xfrm flipV="1">
            <a:off x="7346880" y="4365099"/>
            <a:ext cx="504000" cy="375879"/>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7184" name="Line 16"/>
          <p:cNvSpPr>
            <a:spLocks noChangeShapeType="1"/>
          </p:cNvSpPr>
          <p:nvPr/>
        </p:nvSpPr>
        <p:spPr bwMode="auto">
          <a:xfrm flipH="1" flipV="1">
            <a:off x="8059680" y="4373740"/>
            <a:ext cx="109440" cy="367238"/>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7185" name="Line 17"/>
          <p:cNvSpPr>
            <a:spLocks noChangeShapeType="1"/>
          </p:cNvSpPr>
          <p:nvPr/>
        </p:nvSpPr>
        <p:spPr bwMode="auto">
          <a:xfrm flipH="1" flipV="1">
            <a:off x="7454881" y="3675266"/>
            <a:ext cx="341280" cy="220344"/>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7186" name="Line 18"/>
          <p:cNvSpPr>
            <a:spLocks noChangeShapeType="1"/>
          </p:cNvSpPr>
          <p:nvPr/>
        </p:nvSpPr>
        <p:spPr bwMode="auto">
          <a:xfrm flipV="1">
            <a:off x="7043040" y="3675266"/>
            <a:ext cx="0" cy="211703"/>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7187" name="Line 19"/>
          <p:cNvSpPr>
            <a:spLocks noChangeShapeType="1"/>
          </p:cNvSpPr>
          <p:nvPr/>
        </p:nvSpPr>
        <p:spPr bwMode="auto">
          <a:xfrm flipV="1">
            <a:off x="6181920" y="3668066"/>
            <a:ext cx="334080" cy="218903"/>
          </a:xfrm>
          <a:prstGeom prst="line">
            <a:avLst/>
          </a:prstGeom>
          <a:noFill/>
          <a:ln w="9525">
            <a:solidFill>
              <a:srgbClr val="000000"/>
            </a:solidFill>
            <a:round/>
            <a:headEnd/>
            <a:tailEnd type="triangle" w="lg" len="lg"/>
          </a:ln>
        </p:spPr>
        <p:txBody>
          <a:bodyPr lIns="82945" tIns="41473" rIns="82945" bIns="41473"/>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function</a:t>
            </a:r>
            <a:endParaRPr lang="en-US" dirty="0"/>
          </a:p>
        </p:txBody>
      </p:sp>
      <p:sp>
        <p:nvSpPr>
          <p:cNvPr id="3" name="Content Placeholder 2"/>
          <p:cNvSpPr>
            <a:spLocks noGrp="1"/>
          </p:cNvSpPr>
          <p:nvPr>
            <p:ph idx="1"/>
          </p:nvPr>
        </p:nvSpPr>
        <p:spPr>
          <a:xfrm>
            <a:off x="304800" y="1219200"/>
            <a:ext cx="8229600" cy="4525963"/>
          </a:xfrm>
        </p:spPr>
        <p:txBody>
          <a:bodyPr>
            <a:noAutofit/>
          </a:bodyPr>
          <a:lstStyle/>
          <a:p>
            <a:pPr>
              <a:buNone/>
            </a:pPr>
            <a:endParaRPr lang="en-US" dirty="0" smtClean="0"/>
          </a:p>
          <a:p>
            <a:pPr>
              <a:buNone/>
            </a:pPr>
            <a:r>
              <a:rPr lang="en-US" sz="2000" dirty="0" smtClean="0"/>
              <a:t>class </a:t>
            </a:r>
            <a:r>
              <a:rPr lang="en-US" sz="2000" b="1" dirty="0" err="1" smtClean="0">
                <a:solidFill>
                  <a:schemeClr val="tx2"/>
                </a:solidFill>
              </a:rPr>
              <a:t>ParentClass</a:t>
            </a:r>
            <a:r>
              <a:rPr lang="en-US" sz="2000" dirty="0" smtClean="0">
                <a:solidFill>
                  <a:schemeClr val="tx2"/>
                </a:solidFill>
              </a:rPr>
              <a:t> </a:t>
            </a:r>
            <a:r>
              <a:rPr lang="en-US" sz="2000" dirty="0" smtClean="0"/>
              <a:t>{</a:t>
            </a:r>
            <a:endParaRPr lang="en-US" sz="2000" dirty="0" smtClean="0"/>
          </a:p>
          <a:p>
            <a:pPr lvl="1">
              <a:buNone/>
            </a:pPr>
            <a:r>
              <a:rPr lang="en-US" sz="2000" dirty="0" smtClean="0"/>
              <a:t>public  void fun(){</a:t>
            </a:r>
          </a:p>
          <a:p>
            <a:pPr lvl="2">
              <a:buNone/>
            </a:pPr>
            <a:r>
              <a:rPr lang="en-US" sz="2000" dirty="0" err="1" smtClean="0"/>
              <a:t>System.out.print</a:t>
            </a:r>
            <a:r>
              <a:rPr lang="en-US" sz="2000" dirty="0" smtClean="0"/>
              <a:t>("Hello word");</a:t>
            </a:r>
          </a:p>
          <a:p>
            <a:pPr lvl="1">
              <a:buNone/>
            </a:pPr>
            <a:r>
              <a:rPr lang="en-US" sz="2000" dirty="0" smtClean="0"/>
              <a:t>}</a:t>
            </a:r>
          </a:p>
          <a:p>
            <a:pPr>
              <a:buNone/>
            </a:pPr>
            <a:r>
              <a:rPr lang="en-US" sz="2000" dirty="0" smtClean="0"/>
              <a:t>}</a:t>
            </a:r>
          </a:p>
          <a:p>
            <a:pPr>
              <a:buNone/>
            </a:pPr>
            <a:endParaRPr lang="en-US" sz="2000" dirty="0"/>
          </a:p>
          <a:p>
            <a:pPr>
              <a:buNone/>
            </a:pPr>
            <a:r>
              <a:rPr lang="en-US" sz="2000" dirty="0" smtClean="0"/>
              <a:t>public class </a:t>
            </a:r>
            <a:r>
              <a:rPr lang="en-US" sz="2000" b="1" dirty="0" err="1" smtClean="0">
                <a:solidFill>
                  <a:schemeClr val="accent6">
                    <a:lumMod val="75000"/>
                  </a:schemeClr>
                </a:solidFill>
              </a:rPr>
              <a:t>ChildClass</a:t>
            </a:r>
            <a:r>
              <a:rPr lang="en-US" sz="2000" dirty="0" smtClean="0">
                <a:solidFill>
                  <a:schemeClr val="accent6">
                    <a:lumMod val="75000"/>
                  </a:schemeClr>
                </a:solidFill>
              </a:rPr>
              <a:t> </a:t>
            </a:r>
            <a:r>
              <a:rPr lang="en-US" sz="2000" dirty="0" smtClean="0"/>
              <a:t>{</a:t>
            </a:r>
            <a:endParaRPr lang="en-US" sz="2000" dirty="0" smtClean="0"/>
          </a:p>
          <a:p>
            <a:pPr lvl="1">
              <a:buNone/>
            </a:pPr>
            <a:r>
              <a:rPr lang="en-US" sz="2000" dirty="0" smtClean="0"/>
              <a:t>public static void main(String </a:t>
            </a:r>
            <a:r>
              <a:rPr lang="en-US" sz="2000" dirty="0" err="1" smtClean="0"/>
              <a:t>args</a:t>
            </a:r>
            <a:r>
              <a:rPr lang="en-US" sz="2000" dirty="0" smtClean="0"/>
              <a:t>[]) {</a:t>
            </a:r>
          </a:p>
          <a:p>
            <a:pPr lvl="2">
              <a:buNone/>
            </a:pPr>
            <a:r>
              <a:rPr lang="en-US" sz="2000" dirty="0" err="1" smtClean="0"/>
              <a:t>ParentClass</a:t>
            </a:r>
            <a:r>
              <a:rPr lang="en-US" sz="2000" dirty="0" smtClean="0"/>
              <a:t> p </a:t>
            </a:r>
            <a:r>
              <a:rPr lang="en-US" sz="2000" dirty="0" smtClean="0"/>
              <a:t>= new </a:t>
            </a:r>
            <a:r>
              <a:rPr lang="en-US" sz="2000" dirty="0" err="1" smtClean="0"/>
              <a:t>ParentClass</a:t>
            </a:r>
            <a:r>
              <a:rPr lang="en-US" sz="2000" dirty="0" smtClean="0"/>
              <a:t>();</a:t>
            </a:r>
            <a:endParaRPr lang="en-US" sz="2000" dirty="0" smtClean="0"/>
          </a:p>
          <a:p>
            <a:pPr lvl="2">
              <a:buNone/>
            </a:pPr>
            <a:r>
              <a:rPr lang="en-US" sz="2000" dirty="0" err="1" smtClean="0"/>
              <a:t>p.fun</a:t>
            </a:r>
            <a:r>
              <a:rPr lang="en-US" sz="2000" dirty="0" smtClean="0"/>
              <a:t>();</a:t>
            </a:r>
          </a:p>
          <a:p>
            <a:pPr lvl="1">
              <a:buNone/>
            </a:pPr>
            <a:r>
              <a:rPr lang="en-US" sz="2000" dirty="0" smtClean="0"/>
              <a:t>}</a:t>
            </a:r>
          </a:p>
          <a:p>
            <a:pPr>
              <a:buNone/>
            </a:pPr>
            <a:r>
              <a:rPr lang="en-US" sz="2000" dirty="0" err="1"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18745</TotalTime>
  <Words>1647</Words>
  <Application>Microsoft Office PowerPoint</Application>
  <PresentationFormat>On-screen Show (4:3)</PresentationFormat>
  <Paragraphs>656</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Helvetica</vt:lpstr>
      <vt:lpstr>Times</vt:lpstr>
      <vt:lpstr>Office Theme</vt:lpstr>
      <vt:lpstr>Principles of OOP</vt:lpstr>
      <vt:lpstr>Four main OOPs concepts in Java</vt:lpstr>
      <vt:lpstr>1.  Inheritance</vt:lpstr>
      <vt:lpstr>Inheritance</vt:lpstr>
      <vt:lpstr>Inheritance – Example of how to use</vt:lpstr>
      <vt:lpstr>Inheritance – Example of how to use</vt:lpstr>
      <vt:lpstr>Inheritance</vt:lpstr>
      <vt:lpstr>PowerPoint Presentation</vt:lpstr>
      <vt:lpstr>Accessing function</vt:lpstr>
      <vt:lpstr>Quiz: Write the output of the following program</vt:lpstr>
      <vt:lpstr>Using extends Keyword</vt:lpstr>
      <vt:lpstr>Using extends Keyword</vt:lpstr>
      <vt:lpstr>Example</vt:lpstr>
      <vt:lpstr> Types of inheritance in java </vt:lpstr>
      <vt:lpstr> Single Inheritance Example </vt:lpstr>
      <vt:lpstr> Multilevel Inheritance Example  </vt:lpstr>
      <vt:lpstr> Hierarchical Inheritance Example </vt:lpstr>
      <vt:lpstr>Super Keyword</vt:lpstr>
      <vt:lpstr>Super Keyword</vt:lpstr>
      <vt:lpstr>access the variables of parent class without super </vt:lpstr>
      <vt:lpstr>super keyword to access the variables of parent class </vt:lpstr>
      <vt:lpstr>Function overriding </vt:lpstr>
      <vt:lpstr>Function overriding &amp; usage of super</vt:lpstr>
      <vt:lpstr>super keyword to access the function of parent class – multi-level</vt:lpstr>
      <vt:lpstr> What if the child class is not overriding any method?  </vt:lpstr>
      <vt:lpstr>Constructor</vt:lpstr>
      <vt:lpstr>Constructor &amp; super</vt:lpstr>
      <vt:lpstr>Constructor &amp; super</vt:lpstr>
      <vt:lpstr>Constructor &amp; super</vt:lpstr>
      <vt:lpstr>Access modifiers</vt:lpstr>
      <vt:lpstr>Access modifiers</vt:lpstr>
      <vt:lpstr>Access modifiers (Public)</vt:lpstr>
      <vt:lpstr>Output ???</vt:lpstr>
      <vt:lpstr>Output ???</vt:lpstr>
      <vt:lpstr>Access modifiers (Derived Class)</vt:lpstr>
      <vt:lpstr>Access modifiers (Derived Class)</vt:lpstr>
      <vt:lpstr>Access modifiers (Derived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Umar</dc:creator>
  <cp:lastModifiedBy>Salabat Khan</cp:lastModifiedBy>
  <cp:revision>340</cp:revision>
  <dcterms:created xsi:type="dcterms:W3CDTF">2013-12-27T17:24:34Z</dcterms:created>
  <dcterms:modified xsi:type="dcterms:W3CDTF">2020-04-07T15:22:02Z</dcterms:modified>
</cp:coreProperties>
</file>