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9" r:id="rId2"/>
    <p:sldId id="270" r:id="rId3"/>
    <p:sldId id="271" r:id="rId4"/>
    <p:sldId id="272" r:id="rId5"/>
    <p:sldId id="274" r:id="rId6"/>
    <p:sldId id="275" r:id="rId7"/>
    <p:sldId id="276" r:id="rId8"/>
    <p:sldId id="277" r:id="rId9"/>
    <p:sldId id="278" r:id="rId10"/>
    <p:sldId id="256" r:id="rId11"/>
    <p:sldId id="257" r:id="rId12"/>
    <p:sldId id="258" r:id="rId13"/>
    <p:sldId id="259" r:id="rId14"/>
    <p:sldId id="260" r:id="rId15"/>
    <p:sldId id="267" r:id="rId16"/>
    <p:sldId id="268" r:id="rId17"/>
    <p:sldId id="261"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EBEFE-565C-4685-9462-5160CE9F5D57}" type="datetimeFigureOut">
              <a:rPr lang="en-US" smtClean="0"/>
              <a:pPr/>
              <a:t>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5D1B91-A814-4A5E-8780-D9F4804B6F7F}" type="slidenum">
              <a:rPr lang="en-US" smtClean="0"/>
              <a:pPr/>
              <a:t>‹#›</a:t>
            </a:fld>
            <a:endParaRPr lang="en-US"/>
          </a:p>
        </p:txBody>
      </p:sp>
    </p:spTree>
    <p:extLst>
      <p:ext uri="{BB962C8B-B14F-4D97-AF65-F5344CB8AC3E}">
        <p14:creationId xmlns:p14="http://schemas.microsoft.com/office/powerpoint/2010/main" val="294601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322A0C-1544-4E7F-AC4B-85D9D485ACD2}" type="slidenum">
              <a:rPr lang="en-US" altLang="en-US" smtClean="0">
                <a:latin typeface="Times New Roman" pitchFamily="18" charset="0"/>
              </a:rPr>
              <a:pPr/>
              <a:t>12</a:t>
            </a:fld>
            <a:endParaRPr lang="en-US" altLang="en-US" smtClean="0">
              <a:latin typeface="Times New Roman" pitchFamily="18" charset="0"/>
            </a:endParaRPr>
          </a:p>
        </p:txBody>
      </p:sp>
    </p:spTree>
    <p:extLst>
      <p:ext uri="{BB962C8B-B14F-4D97-AF65-F5344CB8AC3E}">
        <p14:creationId xmlns:p14="http://schemas.microsoft.com/office/powerpoint/2010/main" val="246916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9B73F-CC66-4D05-9185-463A4DB1B41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9B73F-CC66-4D05-9185-463A4DB1B41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9B73F-CC66-4D05-9185-463A4DB1B41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9B73F-CC66-4D05-9185-463A4DB1B41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9B73F-CC66-4D05-9185-463A4DB1B41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9B73F-CC66-4D05-9185-463A4DB1B410}"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E9B73F-CC66-4D05-9185-463A4DB1B410}" type="datetimeFigureOut">
              <a:rPr lang="en-US" smtClean="0"/>
              <a:pPr/>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9B73F-CC66-4D05-9185-463A4DB1B410}" type="datetimeFigureOut">
              <a:rPr lang="en-US" smtClean="0"/>
              <a:pPr/>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9B73F-CC66-4D05-9185-463A4DB1B410}" type="datetimeFigureOut">
              <a:rPr lang="en-US" smtClean="0"/>
              <a:pPr/>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9B73F-CC66-4D05-9185-463A4DB1B410}"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9B73F-CC66-4D05-9185-463A4DB1B410}"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02983-5B48-4718-BCFA-A4D399DEEE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9B73F-CC66-4D05-9185-463A4DB1B410}" type="datetimeFigureOut">
              <a:rPr lang="en-US" smtClean="0"/>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02983-5B48-4718-BCFA-A4D399DEEE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ackoverflow.com/questions/32247563/why-subclass-reference-cant-hold-superclass-object-in-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Encapsulation</a:t>
            </a:r>
            <a:r>
              <a:rPr lang="en-US" dirty="0"/>
              <a:t> </a:t>
            </a:r>
            <a:br>
              <a:rPr lang="en-US" dirty="0"/>
            </a:br>
            <a:endParaRPr lang="en-US" dirty="0"/>
          </a:p>
        </p:txBody>
      </p:sp>
      <p:sp>
        <p:nvSpPr>
          <p:cNvPr id="3" name="Content Placeholder 2"/>
          <p:cNvSpPr>
            <a:spLocks noGrp="1"/>
          </p:cNvSpPr>
          <p:nvPr>
            <p:ph idx="1"/>
          </p:nvPr>
        </p:nvSpPr>
        <p:spPr>
          <a:xfrm>
            <a:off x="457200" y="1600200"/>
            <a:ext cx="5943600" cy="4525963"/>
          </a:xfrm>
        </p:spPr>
        <p:txBody>
          <a:bodyPr/>
          <a:lstStyle/>
          <a:p>
            <a:r>
              <a:rPr lang="en-US" sz="2000" b="1" dirty="0"/>
              <a:t>Encapsulation in java</a:t>
            </a:r>
            <a:r>
              <a:rPr lang="en-US" sz="2000" dirty="0"/>
              <a:t> is a process of wrapping code and data together into a single unit, for example capsule i.e. mixed of several medicines</a:t>
            </a:r>
            <a:r>
              <a:rPr lang="en-US" sz="2000" dirty="0" smtClean="0"/>
              <a:t>.</a:t>
            </a:r>
          </a:p>
          <a:p>
            <a:pPr>
              <a:buNone/>
            </a:pPr>
            <a:endParaRPr lang="en-US" sz="2000" dirty="0"/>
          </a:p>
          <a:p>
            <a:r>
              <a:rPr lang="en-US" sz="2000" dirty="0"/>
              <a:t>We can create a fully encapsulated class in java by making all the data members of the class private. Now we can use setter and getter methods to set and get the data in it.</a:t>
            </a:r>
          </a:p>
          <a:p>
            <a:pPr>
              <a:buNone/>
            </a:pPr>
            <a:endParaRPr lang="en-US" dirty="0" smtClean="0"/>
          </a:p>
          <a:p>
            <a:r>
              <a:rPr lang="en-US" sz="2000" dirty="0" smtClean="0"/>
              <a:t>The flexibility of a program is increased by making the variables as write-only or read-only by omitting the getter and setter methods. </a:t>
            </a:r>
            <a:endParaRPr lang="en-US" dirty="0"/>
          </a:p>
        </p:txBody>
      </p:sp>
      <p:pic>
        <p:nvPicPr>
          <p:cNvPr id="1026" name="Picture 2" descr="C:\Users\test\Desktop\encapsulation.png"/>
          <p:cNvPicPr>
            <a:picLocks noChangeAspect="1" noChangeArrowheads="1"/>
          </p:cNvPicPr>
          <p:nvPr/>
        </p:nvPicPr>
        <p:blipFill>
          <a:blip r:embed="rId2"/>
          <a:srcRect/>
          <a:stretch>
            <a:fillRect/>
          </a:stretch>
        </p:blipFill>
        <p:spPr bwMode="auto">
          <a:xfrm>
            <a:off x="6315075" y="1828800"/>
            <a:ext cx="2828925" cy="1885950"/>
          </a:xfrm>
          <a:prstGeom prst="rect">
            <a:avLst/>
          </a:prstGeom>
          <a:noFill/>
        </p:spPr>
      </p:pic>
    </p:spTree>
    <p:extLst>
      <p:ext uri="{BB962C8B-B14F-4D97-AF65-F5344CB8AC3E}">
        <p14:creationId xmlns:p14="http://schemas.microsoft.com/office/powerpoint/2010/main" val="26828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smtClean="0"/>
              <a:t>Polymorphism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Polymorphism</a:t>
            </a:r>
            <a:endParaRPr lang="en-US" dirty="0"/>
          </a:p>
        </p:txBody>
      </p:sp>
      <p:sp>
        <p:nvSpPr>
          <p:cNvPr id="3" name="Content Placeholder 2"/>
          <p:cNvSpPr>
            <a:spLocks noGrp="1"/>
          </p:cNvSpPr>
          <p:nvPr>
            <p:ph idx="1"/>
          </p:nvPr>
        </p:nvSpPr>
        <p:spPr/>
        <p:txBody>
          <a:bodyPr/>
          <a:lstStyle/>
          <a:p>
            <a:r>
              <a:rPr lang="en-US" sz="2400" dirty="0" smtClean="0">
                <a:solidFill>
                  <a:schemeClr val="tx1"/>
                </a:solidFill>
              </a:rPr>
              <a:t>Polymorphism</a:t>
            </a:r>
            <a:r>
              <a:rPr lang="en-US" sz="2400" dirty="0" smtClean="0"/>
              <a:t> comes from Greek meaning “many forms.”</a:t>
            </a:r>
          </a:p>
          <a:p>
            <a:endParaRPr lang="en-US" sz="2400" dirty="0"/>
          </a:p>
          <a:p>
            <a:r>
              <a:rPr lang="en-US" sz="2400" dirty="0"/>
              <a:t>Polymorphism is the ability of an object to take on many forms. The most common use of polymorphism in OOP occurs when a </a:t>
            </a:r>
            <a:r>
              <a:rPr lang="en-US" sz="2400" b="1" u="sng" dirty="0">
                <a:solidFill>
                  <a:srgbClr val="00B050"/>
                </a:solidFill>
              </a:rPr>
              <a:t>parent class reference is used to refer to a child class</a:t>
            </a:r>
            <a:r>
              <a:rPr lang="en-US" sz="2400" dirty="0"/>
              <a:t> object.</a:t>
            </a:r>
            <a:endParaRPr lang="en-US" sz="24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5"/>
          <p:cNvSpPr>
            <a:spLocks noChangeArrowheads="1"/>
          </p:cNvSpPr>
          <p:nvPr/>
        </p:nvSpPr>
        <p:spPr bwMode="auto">
          <a:xfrm>
            <a:off x="1776412" y="3276600"/>
            <a:ext cx="1500188" cy="1000125"/>
          </a:xfrm>
          <a:prstGeom prst="rect">
            <a:avLst/>
          </a:prstGeom>
          <a:solidFill>
            <a:schemeClr val="bg1"/>
          </a:solidFill>
          <a:ln w="9525" algn="ctr">
            <a:solidFill>
              <a:schemeClr val="tx1"/>
            </a:solidFill>
            <a:round/>
            <a:headEnd/>
            <a:tailEnd/>
          </a:ln>
        </p:spPr>
        <p:txBody>
          <a:bodyPr wrap="none"/>
          <a:lstStyle/>
          <a:p>
            <a:endParaRPr lang="en-GB" altLang="en-US"/>
          </a:p>
        </p:txBody>
      </p:sp>
      <p:sp>
        <p:nvSpPr>
          <p:cNvPr id="48131" name="Title 1"/>
          <p:cNvSpPr>
            <a:spLocks noGrp="1"/>
          </p:cNvSpPr>
          <p:nvPr>
            <p:ph type="title"/>
          </p:nvPr>
        </p:nvSpPr>
        <p:spPr>
          <a:xfrm>
            <a:off x="1071563" y="0"/>
            <a:ext cx="7772400" cy="1143000"/>
          </a:xfrm>
        </p:spPr>
        <p:txBody>
          <a:bodyPr/>
          <a:lstStyle/>
          <a:p>
            <a:r>
              <a:rPr lang="en-GB" altLang="en-US" dirty="0" smtClean="0"/>
              <a:t>Polymorphism</a:t>
            </a:r>
            <a:endParaRPr lang="en-US" altLang="en-US" dirty="0" smtClean="0"/>
          </a:p>
        </p:txBody>
      </p:sp>
      <p:pic>
        <p:nvPicPr>
          <p:cNvPr id="48132" name="Picture 3" descr="C:\Documents and Settings\spannm\Local Settings\Temporary Internet Files\Content.IE5\RAR7SAL1\MPj04317670000[1].jpg"/>
          <p:cNvPicPr>
            <a:picLocks noChangeAspect="1" noChangeArrowheads="1"/>
          </p:cNvPicPr>
          <p:nvPr/>
        </p:nvPicPr>
        <p:blipFill>
          <a:blip r:embed="rId3"/>
          <a:srcRect/>
          <a:stretch>
            <a:fillRect/>
          </a:stretch>
        </p:blipFill>
        <p:spPr bwMode="auto">
          <a:xfrm>
            <a:off x="5378450" y="1166813"/>
            <a:ext cx="1344613" cy="1146175"/>
          </a:xfrm>
          <a:prstGeom prst="rect">
            <a:avLst/>
          </a:prstGeom>
          <a:noFill/>
          <a:ln w="9525">
            <a:noFill/>
            <a:miter lim="800000"/>
            <a:headEnd/>
            <a:tailEnd/>
          </a:ln>
        </p:spPr>
      </p:pic>
      <p:pic>
        <p:nvPicPr>
          <p:cNvPr id="48133" name="Picture 4" descr="C:\Documents and Settings\spannm\Local Settings\Temporary Internet Files\Content.IE5\JAK1AZ7M\MPj04064980000[1].jpg"/>
          <p:cNvPicPr>
            <a:picLocks noChangeAspect="1" noChangeArrowheads="1"/>
          </p:cNvPicPr>
          <p:nvPr/>
        </p:nvPicPr>
        <p:blipFill>
          <a:blip r:embed="rId4"/>
          <a:srcRect/>
          <a:stretch>
            <a:fillRect/>
          </a:stretch>
        </p:blipFill>
        <p:spPr bwMode="auto">
          <a:xfrm>
            <a:off x="5429250" y="3571875"/>
            <a:ext cx="1582738" cy="1042988"/>
          </a:xfrm>
          <a:prstGeom prst="rect">
            <a:avLst/>
          </a:prstGeom>
          <a:noFill/>
          <a:ln w="9525">
            <a:noFill/>
            <a:miter lim="800000"/>
            <a:headEnd/>
            <a:tailEnd/>
          </a:ln>
        </p:spPr>
      </p:pic>
      <p:pic>
        <p:nvPicPr>
          <p:cNvPr id="48134" name="Picture 5" descr="C:\Documents and Settings\spannm\Local Settings\Temporary Internet Files\Content.IE5\JQLWHPG4\MPj04070910000[1].jpg"/>
          <p:cNvPicPr>
            <a:picLocks noChangeAspect="1" noChangeArrowheads="1"/>
          </p:cNvPicPr>
          <p:nvPr/>
        </p:nvPicPr>
        <p:blipFill>
          <a:blip r:embed="rId5"/>
          <a:srcRect/>
          <a:stretch>
            <a:fillRect/>
          </a:stretch>
        </p:blipFill>
        <p:spPr bwMode="auto">
          <a:xfrm>
            <a:off x="5429250" y="2446338"/>
            <a:ext cx="1495425" cy="1004887"/>
          </a:xfrm>
          <a:prstGeom prst="rect">
            <a:avLst/>
          </a:prstGeom>
          <a:noFill/>
          <a:ln w="9525">
            <a:noFill/>
            <a:miter lim="800000"/>
            <a:headEnd/>
            <a:tailEnd/>
          </a:ln>
        </p:spPr>
      </p:pic>
      <p:sp>
        <p:nvSpPr>
          <p:cNvPr id="48135" name="Right Arrow Callout 13"/>
          <p:cNvSpPr>
            <a:spLocks noChangeArrowheads="1"/>
          </p:cNvSpPr>
          <p:nvPr/>
        </p:nvSpPr>
        <p:spPr bwMode="auto">
          <a:xfrm>
            <a:off x="4141788" y="1217613"/>
            <a:ext cx="1165225" cy="4878387"/>
          </a:xfrm>
          <a:prstGeom prst="rightArrowCallout">
            <a:avLst>
              <a:gd name="adj1" fmla="val 29229"/>
              <a:gd name="adj2" fmla="val 30741"/>
              <a:gd name="adj3" fmla="val 25000"/>
              <a:gd name="adj4" fmla="val 64977"/>
            </a:avLst>
          </a:prstGeom>
          <a:solidFill>
            <a:schemeClr val="bg1"/>
          </a:solidFill>
          <a:ln w="9525" algn="ctr">
            <a:solidFill>
              <a:schemeClr val="tx1"/>
            </a:solidFill>
            <a:round/>
            <a:headEnd/>
            <a:tailEnd/>
          </a:ln>
        </p:spPr>
        <p:txBody>
          <a:bodyPr wrap="none"/>
          <a:lstStyle/>
          <a:p>
            <a:endParaRPr lang="en-GB" altLang="en-US"/>
          </a:p>
        </p:txBody>
      </p:sp>
      <p:sp>
        <p:nvSpPr>
          <p:cNvPr id="48136" name="TextBox 14"/>
          <p:cNvSpPr txBox="1">
            <a:spLocks noChangeArrowheads="1"/>
          </p:cNvSpPr>
          <p:nvPr/>
        </p:nvSpPr>
        <p:spPr bwMode="auto">
          <a:xfrm>
            <a:off x="4092575" y="3452813"/>
            <a:ext cx="1100138" cy="461962"/>
          </a:xfrm>
          <a:prstGeom prst="rect">
            <a:avLst/>
          </a:prstGeom>
          <a:noFill/>
          <a:ln w="9525">
            <a:noFill/>
            <a:miter lim="800000"/>
            <a:headEnd/>
            <a:tailEnd/>
          </a:ln>
        </p:spPr>
        <p:txBody>
          <a:bodyPr>
            <a:spAutoFit/>
          </a:bodyPr>
          <a:lstStyle/>
          <a:p>
            <a:r>
              <a:rPr lang="en-GB" altLang="en-US"/>
              <a:t>Move</a:t>
            </a:r>
            <a:endParaRPr lang="en-US" altLang="en-US"/>
          </a:p>
        </p:txBody>
      </p:sp>
      <p:sp>
        <p:nvSpPr>
          <p:cNvPr id="48137" name="TextBox 13"/>
          <p:cNvSpPr txBox="1">
            <a:spLocks noChangeArrowheads="1"/>
          </p:cNvSpPr>
          <p:nvPr/>
        </p:nvSpPr>
        <p:spPr bwMode="auto">
          <a:xfrm>
            <a:off x="4235450" y="6142038"/>
            <a:ext cx="1857375" cy="830262"/>
          </a:xfrm>
          <a:prstGeom prst="rect">
            <a:avLst/>
          </a:prstGeom>
          <a:noFill/>
          <a:ln w="9525">
            <a:noFill/>
            <a:miter lim="800000"/>
            <a:headEnd/>
            <a:tailEnd/>
          </a:ln>
        </p:spPr>
        <p:txBody>
          <a:bodyPr>
            <a:spAutoFit/>
          </a:bodyPr>
          <a:lstStyle/>
          <a:p>
            <a:r>
              <a:rPr lang="en-GB" altLang="en-US"/>
              <a:t>.</a:t>
            </a:r>
          </a:p>
          <a:p>
            <a:r>
              <a:rPr lang="en-GB" altLang="en-US"/>
              <a:t>.</a:t>
            </a:r>
          </a:p>
        </p:txBody>
      </p:sp>
      <p:sp>
        <p:nvSpPr>
          <p:cNvPr id="48138" name="TextBox 14"/>
          <p:cNvSpPr txBox="1">
            <a:spLocks noChangeArrowheads="1"/>
          </p:cNvSpPr>
          <p:nvPr/>
        </p:nvSpPr>
        <p:spPr bwMode="auto">
          <a:xfrm>
            <a:off x="2057400" y="3524250"/>
            <a:ext cx="1643063" cy="369332"/>
          </a:xfrm>
          <a:prstGeom prst="rect">
            <a:avLst/>
          </a:prstGeom>
          <a:noFill/>
          <a:ln w="9525">
            <a:noFill/>
            <a:miter lim="800000"/>
            <a:headEnd/>
            <a:tailEnd/>
          </a:ln>
        </p:spPr>
        <p:txBody>
          <a:bodyPr>
            <a:spAutoFit/>
          </a:bodyPr>
          <a:lstStyle/>
          <a:p>
            <a:r>
              <a:rPr lang="en-GB" altLang="en-US" dirty="0" smtClean="0"/>
              <a:t>Test</a:t>
            </a:r>
            <a:endParaRPr lang="en-US" altLang="en-US" dirty="0"/>
          </a:p>
        </p:txBody>
      </p:sp>
      <p:cxnSp>
        <p:nvCxnSpPr>
          <p:cNvPr id="48139" name="Straight Arrow Connector 19"/>
          <p:cNvCxnSpPr>
            <a:cxnSpLocks noChangeShapeType="1"/>
          </p:cNvCxnSpPr>
          <p:nvPr/>
        </p:nvCxnSpPr>
        <p:spPr bwMode="auto">
          <a:xfrm>
            <a:off x="3235325" y="3738563"/>
            <a:ext cx="857250" cy="1587"/>
          </a:xfrm>
          <a:prstGeom prst="straightConnector1">
            <a:avLst/>
          </a:prstGeom>
          <a:noFill/>
          <a:ln w="9525" algn="ctr">
            <a:solidFill>
              <a:schemeClr val="tx1"/>
            </a:solidFill>
            <a:round/>
            <a:headEnd/>
            <a:tailEnd type="arrow" w="med" len="med"/>
          </a:ln>
        </p:spPr>
      </p:cxnSp>
      <p:pic>
        <p:nvPicPr>
          <p:cNvPr id="48140" name="Picture 14" descr="https://encrypted-tbn1.gstatic.com/images?q=tbn:ANd9GcSTI4OY56QiTeaD0xceUED7XjqY1epgpr1v1tl13-wqWfqv4bLj0w"/>
          <p:cNvPicPr>
            <a:picLocks noChangeAspect="1" noChangeArrowheads="1"/>
          </p:cNvPicPr>
          <p:nvPr/>
        </p:nvPicPr>
        <p:blipFill>
          <a:blip r:embed="rId6"/>
          <a:srcRect/>
          <a:stretch>
            <a:fillRect/>
          </a:stretch>
        </p:blipFill>
        <p:spPr bwMode="auto">
          <a:xfrm>
            <a:off x="5459413" y="4797425"/>
            <a:ext cx="1577975" cy="1150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Autofit/>
          </a:bodyPr>
          <a:lstStyle/>
          <a:p>
            <a:pPr>
              <a:buNone/>
            </a:pPr>
            <a:r>
              <a:rPr lang="en-US" sz="1600" b="1" dirty="0" smtClean="0">
                <a:solidFill>
                  <a:srgbClr val="0070C0"/>
                </a:solidFill>
              </a:rPr>
              <a:t>class A</a:t>
            </a:r>
            <a:r>
              <a:rPr lang="en-US" sz="1600" dirty="0" smtClean="0"/>
              <a:t>{	</a:t>
            </a:r>
          </a:p>
          <a:p>
            <a:pPr>
              <a:buNone/>
            </a:pPr>
            <a:r>
              <a:rPr lang="en-US" sz="1600" dirty="0"/>
              <a:t>	</a:t>
            </a:r>
            <a:r>
              <a:rPr lang="en-US" sz="1600" dirty="0" err="1" smtClean="0"/>
              <a:t>int</a:t>
            </a:r>
            <a:r>
              <a:rPr lang="en-US" sz="1600" dirty="0" smtClean="0"/>
              <a:t> </a:t>
            </a:r>
            <a:r>
              <a:rPr lang="en-US" sz="1600" dirty="0"/>
              <a:t>x; </a:t>
            </a:r>
          </a:p>
          <a:p>
            <a:pPr>
              <a:buNone/>
            </a:pPr>
            <a:r>
              <a:rPr lang="en-US" sz="1600" dirty="0" smtClean="0"/>
              <a:t>	</a:t>
            </a:r>
            <a:r>
              <a:rPr lang="en-US" sz="1600" b="1" dirty="0" smtClean="0">
                <a:solidFill>
                  <a:srgbClr val="00B0F0"/>
                </a:solidFill>
              </a:rPr>
              <a:t>public void test()</a:t>
            </a:r>
            <a:r>
              <a:rPr lang="en-US" sz="1600" dirty="0" smtClean="0"/>
              <a:t>{</a:t>
            </a:r>
          </a:p>
          <a:p>
            <a:pPr>
              <a:buNone/>
            </a:pPr>
            <a:r>
              <a:rPr lang="en-US" sz="1600" dirty="0" smtClean="0"/>
              <a:t>		</a:t>
            </a:r>
            <a:r>
              <a:rPr lang="en-US" sz="1600" dirty="0" err="1" smtClean="0"/>
              <a:t>System.out.print</a:t>
            </a:r>
            <a:r>
              <a:rPr lang="en-US" sz="1600" dirty="0" smtClean="0"/>
              <a:t>("Hello from class A");</a:t>
            </a:r>
          </a:p>
          <a:p>
            <a:pPr>
              <a:buNone/>
            </a:pPr>
            <a:r>
              <a:rPr lang="en-US" sz="1600" dirty="0" smtClean="0"/>
              <a:t>	}</a:t>
            </a:r>
          </a:p>
          <a:p>
            <a:pPr>
              <a:buNone/>
            </a:pPr>
            <a:r>
              <a:rPr lang="en-US" sz="1600" dirty="0" smtClean="0"/>
              <a:t>}</a:t>
            </a:r>
          </a:p>
          <a:p>
            <a:pPr>
              <a:buNone/>
            </a:pPr>
            <a:r>
              <a:rPr lang="en-US" sz="1600" b="1" dirty="0" smtClean="0">
                <a:solidFill>
                  <a:srgbClr val="0070C0"/>
                </a:solidFill>
              </a:rPr>
              <a:t>class </a:t>
            </a:r>
            <a:r>
              <a:rPr lang="en-US" sz="1600" b="1" dirty="0">
                <a:solidFill>
                  <a:srgbClr val="0070C0"/>
                </a:solidFill>
              </a:rPr>
              <a:t>B extends A</a:t>
            </a:r>
            <a:r>
              <a:rPr lang="en-US" sz="1600" dirty="0"/>
              <a:t>{</a:t>
            </a:r>
          </a:p>
          <a:p>
            <a:pPr>
              <a:buNone/>
            </a:pPr>
            <a:r>
              <a:rPr lang="en-US" sz="1600" dirty="0" smtClean="0"/>
              <a:t>	</a:t>
            </a:r>
            <a:r>
              <a:rPr lang="en-US" sz="1600" dirty="0" err="1" smtClean="0"/>
              <a:t>int</a:t>
            </a:r>
            <a:r>
              <a:rPr lang="en-US" sz="1600" dirty="0" smtClean="0"/>
              <a:t> </a:t>
            </a:r>
            <a:r>
              <a:rPr lang="en-US" sz="1600" dirty="0"/>
              <a:t>y;</a:t>
            </a:r>
          </a:p>
          <a:p>
            <a:pPr>
              <a:buNone/>
            </a:pPr>
            <a:r>
              <a:rPr lang="en-US" sz="1600" dirty="0" smtClean="0"/>
              <a:t>	</a:t>
            </a:r>
            <a:r>
              <a:rPr lang="en-US" sz="1600" b="1" dirty="0" smtClean="0">
                <a:solidFill>
                  <a:srgbClr val="00B0F0"/>
                </a:solidFill>
              </a:rPr>
              <a:t>public </a:t>
            </a:r>
            <a:r>
              <a:rPr lang="en-US" sz="1600" b="1" dirty="0">
                <a:solidFill>
                  <a:srgbClr val="00B0F0"/>
                </a:solidFill>
              </a:rPr>
              <a:t>void test()</a:t>
            </a:r>
            <a:r>
              <a:rPr lang="en-US" sz="1600" dirty="0"/>
              <a:t>{</a:t>
            </a:r>
          </a:p>
          <a:p>
            <a:pPr>
              <a:buNone/>
            </a:pPr>
            <a:r>
              <a:rPr lang="en-US" sz="1600" dirty="0" smtClean="0"/>
              <a:t>		</a:t>
            </a:r>
            <a:r>
              <a:rPr lang="en-US" sz="1600" dirty="0" err="1" smtClean="0"/>
              <a:t>System.out.print</a:t>
            </a:r>
            <a:r>
              <a:rPr lang="en-US" sz="1600" dirty="0"/>
              <a:t>("Hello from class B</a:t>
            </a:r>
            <a:r>
              <a:rPr lang="en-US" sz="1600" dirty="0" smtClean="0"/>
              <a:t>");</a:t>
            </a:r>
          </a:p>
          <a:p>
            <a:pPr>
              <a:buNone/>
            </a:pPr>
            <a:r>
              <a:rPr lang="en-US" sz="1600" dirty="0" smtClean="0"/>
              <a:t>	}</a:t>
            </a:r>
            <a:endParaRPr lang="en-US" sz="1600" dirty="0"/>
          </a:p>
          <a:p>
            <a:pPr>
              <a:buNone/>
            </a:pPr>
            <a:r>
              <a:rPr lang="en-US" sz="1600" dirty="0" smtClean="0"/>
              <a:t>	</a:t>
            </a:r>
            <a:r>
              <a:rPr lang="en-US" sz="1600" b="1" dirty="0" smtClean="0">
                <a:solidFill>
                  <a:srgbClr val="00B0F0"/>
                </a:solidFill>
              </a:rPr>
              <a:t>public </a:t>
            </a:r>
            <a:r>
              <a:rPr lang="en-US" sz="1600" b="1" dirty="0">
                <a:solidFill>
                  <a:srgbClr val="00B0F0"/>
                </a:solidFill>
              </a:rPr>
              <a:t>void test2()</a:t>
            </a:r>
            <a:r>
              <a:rPr lang="en-US" sz="1600" dirty="0"/>
              <a:t>{</a:t>
            </a:r>
          </a:p>
          <a:p>
            <a:pPr>
              <a:buNone/>
            </a:pPr>
            <a:r>
              <a:rPr lang="en-US" sz="1600" dirty="0" smtClean="0"/>
              <a:t>		</a:t>
            </a:r>
            <a:r>
              <a:rPr lang="en-US" sz="1600" dirty="0" err="1" smtClean="0"/>
              <a:t>System.out.print</a:t>
            </a:r>
            <a:r>
              <a:rPr lang="en-US" sz="1600" dirty="0"/>
              <a:t>("Hello from </a:t>
            </a:r>
            <a:r>
              <a:rPr lang="en-US" sz="1600" dirty="0">
                <a:effectLst>
                  <a:outerShdw blurRad="38100" dist="38100" dir="2700000" algn="tl">
                    <a:srgbClr val="000000">
                      <a:alpha val="43137"/>
                    </a:srgbClr>
                  </a:outerShdw>
                </a:effectLst>
              </a:rPr>
              <a:t>class</a:t>
            </a:r>
            <a:r>
              <a:rPr lang="en-US" sz="1600" dirty="0"/>
              <a:t> B");</a:t>
            </a:r>
          </a:p>
          <a:p>
            <a:pPr>
              <a:buNone/>
            </a:pPr>
            <a:r>
              <a:rPr lang="en-US" sz="1600" dirty="0" smtClean="0"/>
              <a:t>	}</a:t>
            </a:r>
          </a:p>
          <a:p>
            <a:pPr>
              <a:buNone/>
            </a:pPr>
            <a:r>
              <a:rPr lang="en-US" sz="1600" dirty="0" smtClean="0"/>
              <a:t>	</a:t>
            </a:r>
            <a:r>
              <a:rPr lang="en-US" sz="1600" b="1" dirty="0" smtClean="0">
                <a:solidFill>
                  <a:srgbClr val="00B0F0"/>
                </a:solidFill>
              </a:rPr>
              <a:t>public </a:t>
            </a:r>
            <a:r>
              <a:rPr lang="en-US" sz="1600" b="1" dirty="0">
                <a:solidFill>
                  <a:srgbClr val="00B0F0"/>
                </a:solidFill>
              </a:rPr>
              <a:t>static void main(String </a:t>
            </a:r>
            <a:r>
              <a:rPr lang="en-US" sz="1600" b="1" dirty="0" err="1">
                <a:solidFill>
                  <a:srgbClr val="00B0F0"/>
                </a:solidFill>
              </a:rPr>
              <a:t>args</a:t>
            </a:r>
            <a:r>
              <a:rPr lang="en-US" sz="1600" b="1" dirty="0">
                <a:solidFill>
                  <a:srgbClr val="00B0F0"/>
                </a:solidFill>
              </a:rPr>
              <a:t>[])</a:t>
            </a:r>
            <a:r>
              <a:rPr lang="en-US" sz="1600" dirty="0"/>
              <a:t>{</a:t>
            </a:r>
          </a:p>
          <a:p>
            <a:pPr>
              <a:buNone/>
            </a:pPr>
            <a:r>
              <a:rPr lang="en-US" sz="1600" dirty="0" smtClean="0"/>
              <a:t>		</a:t>
            </a:r>
            <a:r>
              <a:rPr lang="en-US" sz="1600" b="1" dirty="0" smtClean="0">
                <a:solidFill>
                  <a:srgbClr val="7030A0"/>
                </a:solidFill>
              </a:rPr>
              <a:t>B </a:t>
            </a:r>
            <a:r>
              <a:rPr lang="en-US" sz="1600" b="1" dirty="0">
                <a:solidFill>
                  <a:srgbClr val="7030A0"/>
                </a:solidFill>
              </a:rPr>
              <a:t>b1= new B</a:t>
            </a:r>
            <a:r>
              <a:rPr lang="en-US" sz="1600" b="1" dirty="0" smtClean="0">
                <a:solidFill>
                  <a:srgbClr val="7030A0"/>
                </a:solidFill>
              </a:rPr>
              <a:t>();   //Reference of child class </a:t>
            </a:r>
            <a:endParaRPr lang="en-US" sz="1600" b="1" dirty="0">
              <a:solidFill>
                <a:srgbClr val="7030A0"/>
              </a:solidFill>
            </a:endParaRPr>
          </a:p>
          <a:p>
            <a:pPr>
              <a:buNone/>
            </a:pPr>
            <a:r>
              <a:rPr lang="en-US" sz="1600" dirty="0" smtClean="0"/>
              <a:t>		b1.x </a:t>
            </a:r>
            <a:r>
              <a:rPr lang="en-US" sz="1600" dirty="0"/>
              <a:t>=5;</a:t>
            </a:r>
          </a:p>
          <a:p>
            <a:pPr>
              <a:buNone/>
            </a:pPr>
            <a:r>
              <a:rPr lang="en-US" sz="1600" dirty="0" smtClean="0"/>
              <a:t>		b1.y=23</a:t>
            </a:r>
            <a:r>
              <a:rPr lang="en-US" sz="1600" dirty="0"/>
              <a:t>;</a:t>
            </a:r>
          </a:p>
          <a:p>
            <a:pPr>
              <a:buNone/>
            </a:pPr>
            <a:r>
              <a:rPr lang="en-US" sz="1600" dirty="0" smtClean="0"/>
              <a:t>		b1.test</a:t>
            </a:r>
            <a:r>
              <a:rPr lang="en-US" sz="1600" dirty="0"/>
              <a:t>();</a:t>
            </a:r>
          </a:p>
          <a:p>
            <a:pPr>
              <a:buNone/>
            </a:pPr>
            <a:r>
              <a:rPr lang="en-US" sz="1600" dirty="0" smtClean="0"/>
              <a:t>		b1.test2();</a:t>
            </a:r>
          </a:p>
          <a:p>
            <a:pPr>
              <a:buNone/>
            </a:pPr>
            <a:r>
              <a:rPr lang="en-US" sz="1600" dirty="0" smtClean="0"/>
              <a:t>	}</a:t>
            </a:r>
          </a:p>
          <a:p>
            <a:pPr>
              <a:buNone/>
            </a:pPr>
            <a:r>
              <a:rPr lang="en-US" sz="1600" dirty="0" smtClean="0"/>
              <a:t>}</a:t>
            </a:r>
            <a:endParaRPr lang="en-US" sz="1600" dirty="0"/>
          </a:p>
        </p:txBody>
      </p:sp>
      <p:sp>
        <p:nvSpPr>
          <p:cNvPr id="4" name="Title 1"/>
          <p:cNvSpPr>
            <a:spLocks noGrp="1"/>
          </p:cNvSpPr>
          <p:nvPr>
            <p:ph type="title"/>
          </p:nvPr>
        </p:nvSpPr>
        <p:spPr>
          <a:xfrm rot="19982504">
            <a:off x="4338637" y="1066800"/>
            <a:ext cx="4805363" cy="1143000"/>
          </a:xfrm>
        </p:spPr>
        <p:txBody>
          <a:bodyPr/>
          <a:lstStyle/>
          <a:p>
            <a:r>
              <a:rPr lang="en-GB" altLang="en-US" dirty="0" smtClean="0"/>
              <a:t>Inheritance</a:t>
            </a:r>
            <a:endParaRPr lang="en-US"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705600"/>
          </a:xfrm>
        </p:spPr>
        <p:txBody>
          <a:bodyPr>
            <a:noAutofit/>
          </a:bodyPr>
          <a:lstStyle/>
          <a:p>
            <a:pPr>
              <a:buNone/>
            </a:pPr>
            <a:r>
              <a:rPr lang="en-US" sz="1600" b="1" dirty="0">
                <a:solidFill>
                  <a:srgbClr val="0070C0"/>
                </a:solidFill>
              </a:rPr>
              <a:t>class A</a:t>
            </a:r>
            <a:r>
              <a:rPr lang="en-US" sz="1600" dirty="0"/>
              <a:t>{</a:t>
            </a:r>
          </a:p>
          <a:p>
            <a:pPr>
              <a:buNone/>
            </a:pPr>
            <a:r>
              <a:rPr lang="en-US" sz="1600" dirty="0" smtClean="0"/>
              <a:t>	</a:t>
            </a:r>
            <a:r>
              <a:rPr lang="en-US" sz="1600" dirty="0" err="1" smtClean="0"/>
              <a:t>int</a:t>
            </a:r>
            <a:r>
              <a:rPr lang="en-US" sz="1600" dirty="0" smtClean="0"/>
              <a:t> </a:t>
            </a:r>
            <a:r>
              <a:rPr lang="en-US" sz="1600" dirty="0"/>
              <a:t>x; </a:t>
            </a:r>
          </a:p>
          <a:p>
            <a:pPr>
              <a:buNone/>
            </a:pPr>
            <a:r>
              <a:rPr lang="en-US" sz="1600" dirty="0" smtClean="0"/>
              <a:t>	</a:t>
            </a:r>
            <a:r>
              <a:rPr lang="en-US" sz="1600" dirty="0" smtClean="0">
                <a:solidFill>
                  <a:srgbClr val="00B0F0"/>
                </a:solidFill>
              </a:rPr>
              <a:t>public </a:t>
            </a:r>
            <a:r>
              <a:rPr lang="en-US" sz="1600" dirty="0">
                <a:solidFill>
                  <a:srgbClr val="00B0F0"/>
                </a:solidFill>
              </a:rPr>
              <a:t>void test()</a:t>
            </a:r>
            <a:r>
              <a:rPr lang="en-US" sz="1600" dirty="0"/>
              <a:t>{</a:t>
            </a:r>
          </a:p>
          <a:p>
            <a:pPr>
              <a:buNone/>
            </a:pPr>
            <a:r>
              <a:rPr lang="en-US" sz="1600" dirty="0" smtClean="0"/>
              <a:t>		</a:t>
            </a:r>
            <a:r>
              <a:rPr lang="en-US" sz="1600" dirty="0" err="1" smtClean="0"/>
              <a:t>System.out.print</a:t>
            </a:r>
            <a:r>
              <a:rPr lang="en-US" sz="1600" dirty="0"/>
              <a:t>("Hello from class A");</a:t>
            </a:r>
          </a:p>
          <a:p>
            <a:pPr>
              <a:buNone/>
            </a:pPr>
            <a:r>
              <a:rPr lang="en-US" sz="1600" dirty="0" smtClean="0"/>
              <a:t>	}</a:t>
            </a:r>
          </a:p>
          <a:p>
            <a:pPr>
              <a:buNone/>
            </a:pPr>
            <a:r>
              <a:rPr lang="en-US" sz="1600" dirty="0" smtClean="0"/>
              <a:t>}</a:t>
            </a:r>
          </a:p>
          <a:p>
            <a:pPr>
              <a:buNone/>
            </a:pPr>
            <a:r>
              <a:rPr lang="en-US" sz="1600" b="1" dirty="0" smtClean="0">
                <a:solidFill>
                  <a:srgbClr val="0070C0"/>
                </a:solidFill>
              </a:rPr>
              <a:t>class </a:t>
            </a:r>
            <a:r>
              <a:rPr lang="en-US" sz="1600" b="1" dirty="0">
                <a:solidFill>
                  <a:srgbClr val="0070C0"/>
                </a:solidFill>
              </a:rPr>
              <a:t>B extends A</a:t>
            </a:r>
            <a:r>
              <a:rPr lang="en-US" sz="1600" dirty="0"/>
              <a:t>{</a:t>
            </a:r>
          </a:p>
          <a:p>
            <a:pPr>
              <a:buNone/>
            </a:pPr>
            <a:r>
              <a:rPr lang="en-US" sz="1600" dirty="0" smtClean="0"/>
              <a:t>	</a:t>
            </a:r>
            <a:r>
              <a:rPr lang="en-US" sz="1600" dirty="0" err="1" smtClean="0"/>
              <a:t>int</a:t>
            </a:r>
            <a:r>
              <a:rPr lang="en-US" sz="1600" dirty="0" smtClean="0"/>
              <a:t> </a:t>
            </a:r>
            <a:r>
              <a:rPr lang="en-US" sz="1600" dirty="0"/>
              <a:t>y;</a:t>
            </a:r>
          </a:p>
          <a:p>
            <a:pPr>
              <a:buNone/>
            </a:pPr>
            <a:r>
              <a:rPr lang="en-US" sz="1600" dirty="0" smtClean="0"/>
              <a:t>	</a:t>
            </a:r>
            <a:r>
              <a:rPr lang="en-US" sz="1600" dirty="0" smtClean="0">
                <a:solidFill>
                  <a:srgbClr val="00B0F0"/>
                </a:solidFill>
              </a:rPr>
              <a:t>public </a:t>
            </a:r>
            <a:r>
              <a:rPr lang="en-US" sz="1600" dirty="0">
                <a:solidFill>
                  <a:srgbClr val="00B0F0"/>
                </a:solidFill>
              </a:rPr>
              <a:t>void test()</a:t>
            </a:r>
            <a:r>
              <a:rPr lang="en-US" sz="1600" dirty="0"/>
              <a:t>{</a:t>
            </a:r>
          </a:p>
          <a:p>
            <a:pPr>
              <a:buNone/>
            </a:pPr>
            <a:r>
              <a:rPr lang="en-US" sz="1600" dirty="0" smtClean="0"/>
              <a:t>		</a:t>
            </a:r>
            <a:r>
              <a:rPr lang="en-US" sz="1600" dirty="0" err="1" smtClean="0"/>
              <a:t>System.out.print</a:t>
            </a:r>
            <a:r>
              <a:rPr lang="en-US" sz="1600" dirty="0"/>
              <a:t>("Hello from class B");</a:t>
            </a:r>
          </a:p>
          <a:p>
            <a:pPr>
              <a:buNone/>
            </a:pPr>
            <a:r>
              <a:rPr lang="en-US" sz="1600" dirty="0" smtClean="0"/>
              <a:t>	}</a:t>
            </a:r>
            <a:endParaRPr lang="en-US" sz="1600" dirty="0"/>
          </a:p>
          <a:p>
            <a:pPr>
              <a:buNone/>
            </a:pPr>
            <a:r>
              <a:rPr lang="en-US" sz="1600" dirty="0" smtClean="0"/>
              <a:t>	</a:t>
            </a:r>
            <a:r>
              <a:rPr lang="en-US" sz="1600" dirty="0" smtClean="0">
                <a:solidFill>
                  <a:srgbClr val="00B0F0"/>
                </a:solidFill>
              </a:rPr>
              <a:t>public </a:t>
            </a:r>
            <a:r>
              <a:rPr lang="en-US" sz="1600" dirty="0">
                <a:solidFill>
                  <a:srgbClr val="00B0F0"/>
                </a:solidFill>
              </a:rPr>
              <a:t>void test2</a:t>
            </a:r>
            <a:r>
              <a:rPr lang="en-US" sz="1600" dirty="0" smtClean="0">
                <a:solidFill>
                  <a:srgbClr val="00B0F0"/>
                </a:solidFill>
              </a:rPr>
              <a:t>()</a:t>
            </a:r>
            <a:r>
              <a:rPr lang="en-US" sz="1600" dirty="0" smtClean="0"/>
              <a:t>{</a:t>
            </a:r>
            <a:endParaRPr lang="en-US" sz="1600" dirty="0"/>
          </a:p>
          <a:p>
            <a:pPr>
              <a:buNone/>
            </a:pPr>
            <a:r>
              <a:rPr lang="en-US" sz="1600" dirty="0" smtClean="0"/>
              <a:t>		</a:t>
            </a:r>
            <a:r>
              <a:rPr lang="en-US" sz="1600" dirty="0" err="1" smtClean="0"/>
              <a:t>System.out.print</a:t>
            </a:r>
            <a:r>
              <a:rPr lang="en-US" sz="1600" dirty="0"/>
              <a:t>("Hello from class B");</a:t>
            </a:r>
          </a:p>
          <a:p>
            <a:pPr>
              <a:buNone/>
            </a:pPr>
            <a:r>
              <a:rPr lang="en-US" sz="1600" dirty="0" smtClean="0"/>
              <a:t>	}</a:t>
            </a:r>
            <a:endParaRPr lang="en-US" sz="1600" dirty="0"/>
          </a:p>
          <a:p>
            <a:pPr>
              <a:buNone/>
            </a:pPr>
            <a:r>
              <a:rPr lang="en-US" sz="1600" dirty="0" smtClean="0"/>
              <a:t>	</a:t>
            </a:r>
            <a:r>
              <a:rPr lang="en-US" sz="1600" dirty="0" smtClean="0">
                <a:solidFill>
                  <a:srgbClr val="00B0F0"/>
                </a:solidFill>
              </a:rPr>
              <a:t>public </a:t>
            </a:r>
            <a:r>
              <a:rPr lang="en-US" sz="1600" dirty="0">
                <a:solidFill>
                  <a:srgbClr val="00B0F0"/>
                </a:solidFill>
              </a:rPr>
              <a:t>static void main(String </a:t>
            </a:r>
            <a:r>
              <a:rPr lang="en-US" sz="1600" dirty="0" err="1">
                <a:solidFill>
                  <a:srgbClr val="00B0F0"/>
                </a:solidFill>
              </a:rPr>
              <a:t>args</a:t>
            </a:r>
            <a:r>
              <a:rPr lang="en-US" sz="1600" dirty="0">
                <a:solidFill>
                  <a:srgbClr val="00B0F0"/>
                </a:solidFill>
              </a:rPr>
              <a:t>[])</a:t>
            </a:r>
            <a:r>
              <a:rPr lang="en-US" sz="1600" dirty="0"/>
              <a:t>{</a:t>
            </a:r>
          </a:p>
          <a:p>
            <a:pPr>
              <a:buNone/>
            </a:pPr>
            <a:r>
              <a:rPr lang="en-US" sz="1600" dirty="0" smtClean="0"/>
              <a:t>		</a:t>
            </a:r>
            <a:r>
              <a:rPr lang="en-US" sz="1600" b="1" dirty="0" smtClean="0">
                <a:solidFill>
                  <a:srgbClr val="7030A0"/>
                </a:solidFill>
              </a:rPr>
              <a:t>A </a:t>
            </a:r>
            <a:r>
              <a:rPr lang="en-US" sz="1600" b="1" dirty="0">
                <a:solidFill>
                  <a:srgbClr val="7030A0"/>
                </a:solidFill>
              </a:rPr>
              <a:t>a1= new B();</a:t>
            </a:r>
          </a:p>
          <a:p>
            <a:pPr>
              <a:buNone/>
            </a:pPr>
            <a:r>
              <a:rPr lang="en-US" sz="1600" dirty="0" smtClean="0"/>
              <a:t>		a1.x </a:t>
            </a:r>
            <a:r>
              <a:rPr lang="en-US" sz="1600" dirty="0"/>
              <a:t>=5;</a:t>
            </a:r>
          </a:p>
          <a:p>
            <a:pPr>
              <a:buNone/>
            </a:pPr>
            <a:r>
              <a:rPr lang="en-US" sz="1600" dirty="0" smtClean="0"/>
              <a:t>		</a:t>
            </a:r>
            <a:r>
              <a:rPr lang="en-US" sz="1600" b="1" dirty="0" smtClean="0">
                <a:solidFill>
                  <a:srgbClr val="FF0000"/>
                </a:solidFill>
              </a:rPr>
              <a:t>a1.y=23</a:t>
            </a:r>
            <a:r>
              <a:rPr lang="en-US" sz="1600" b="1" dirty="0">
                <a:solidFill>
                  <a:srgbClr val="FF0000"/>
                </a:solidFill>
              </a:rPr>
              <a:t>; </a:t>
            </a:r>
            <a:r>
              <a:rPr lang="en-US" sz="1600" b="1" dirty="0" smtClean="0">
                <a:solidFill>
                  <a:srgbClr val="FF0000"/>
                </a:solidFill>
              </a:rPr>
              <a:t>	//Error</a:t>
            </a:r>
            <a:endParaRPr lang="en-US" sz="1600" b="1" dirty="0">
              <a:solidFill>
                <a:srgbClr val="FF0000"/>
              </a:solidFill>
            </a:endParaRPr>
          </a:p>
          <a:p>
            <a:pPr>
              <a:buNone/>
            </a:pPr>
            <a:r>
              <a:rPr lang="en-US" sz="1600" dirty="0" smtClean="0"/>
              <a:t>		a1.test</a:t>
            </a:r>
            <a:r>
              <a:rPr lang="en-US" sz="1600" dirty="0"/>
              <a:t>();</a:t>
            </a:r>
          </a:p>
          <a:p>
            <a:pPr>
              <a:buNone/>
            </a:pPr>
            <a:r>
              <a:rPr lang="en-US" sz="1600" dirty="0" smtClean="0"/>
              <a:t>		</a:t>
            </a:r>
            <a:r>
              <a:rPr lang="en-US" sz="1600" b="1" dirty="0" smtClean="0">
                <a:solidFill>
                  <a:srgbClr val="FF0000"/>
                </a:solidFill>
              </a:rPr>
              <a:t>a1.test2();   //Error</a:t>
            </a:r>
          </a:p>
          <a:p>
            <a:pPr>
              <a:buNone/>
            </a:pPr>
            <a:r>
              <a:rPr lang="en-US" sz="1600" dirty="0" smtClean="0"/>
              <a:t>	}</a:t>
            </a:r>
          </a:p>
          <a:p>
            <a:pPr>
              <a:buNone/>
            </a:pPr>
            <a:r>
              <a:rPr lang="en-US" sz="1600" dirty="0" smtClean="0"/>
              <a:t>}</a:t>
            </a:r>
            <a:endParaRPr lang="en-US" sz="1800" dirty="0"/>
          </a:p>
        </p:txBody>
      </p:sp>
      <p:sp>
        <p:nvSpPr>
          <p:cNvPr id="6" name="Content Placeholder 2"/>
          <p:cNvSpPr txBox="1">
            <a:spLocks/>
          </p:cNvSpPr>
          <p:nvPr/>
        </p:nvSpPr>
        <p:spPr>
          <a:xfrm>
            <a:off x="3352800" y="4953000"/>
            <a:ext cx="5791200" cy="16764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R="0" lvl="0" algn="ctr"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Whatever method u want to call using </a:t>
            </a:r>
            <a:r>
              <a:rPr kumimoji="0" lang="en-US" sz="1800" b="0" i="0" u="none" strike="noStrike" kern="1200" cap="none" spc="0" normalizeH="0" baseline="0" noProof="0" dirty="0" err="1" smtClean="0">
                <a:ln>
                  <a:noFill/>
                </a:ln>
                <a:solidFill>
                  <a:srgbClr val="0070C0"/>
                </a:solidFill>
                <a:effectLst/>
                <a:uLnTx/>
                <a:uFillTx/>
                <a:latin typeface="+mn-lt"/>
                <a:ea typeface="+mn-ea"/>
                <a:cs typeface="+mn-cs"/>
              </a:rPr>
              <a:t>obj</a:t>
            </a:r>
            <a:r>
              <a:rPr kumimoji="0" lang="en-US" sz="1800" b="0" i="0" u="none" strike="noStrike" kern="1200" cap="none" spc="0" normalizeH="0" baseline="0" noProof="0" dirty="0" smtClean="0">
                <a:ln>
                  <a:noFill/>
                </a:ln>
                <a:solidFill>
                  <a:srgbClr val="0070C0"/>
                </a:solidFill>
                <a:effectLst/>
                <a:uLnTx/>
                <a:uFillTx/>
                <a:latin typeface="+mn-lt"/>
                <a:ea typeface="+mn-ea"/>
                <a:cs typeface="+mn-cs"/>
              </a:rPr>
              <a:t> reference of Parent type</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those method </a:t>
            </a:r>
            <a:r>
              <a:rPr kumimoji="0" lang="en-US" sz="1800" b="0" i="0" u="none" strike="noStrike" kern="1200" cap="none" spc="0" normalizeH="0" baseline="0" noProof="0" dirty="0" smtClean="0">
                <a:ln>
                  <a:noFill/>
                </a:ln>
                <a:solidFill>
                  <a:srgbClr val="0070C0"/>
                </a:solidFill>
                <a:effectLst/>
                <a:uLnTx/>
                <a:uFillTx/>
                <a:latin typeface="+mn-lt"/>
                <a:ea typeface="+mn-ea"/>
                <a:cs typeface="+mn-cs"/>
              </a:rPr>
              <a:t>should present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Parent class because during compile time the compiler will strictly check for those methods presence in Parent class even though it may be present in Child class</a:t>
            </a:r>
          </a:p>
        </p:txBody>
      </p:sp>
      <p:sp>
        <p:nvSpPr>
          <p:cNvPr id="7" name="Title 1"/>
          <p:cNvSpPr txBox="1">
            <a:spLocks/>
          </p:cNvSpPr>
          <p:nvPr/>
        </p:nvSpPr>
        <p:spPr>
          <a:xfrm rot="19617356">
            <a:off x="4779392" y="1109803"/>
            <a:ext cx="4409601"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altLang="en-US" sz="4400" b="0" i="0" u="none" strike="noStrike" kern="1200" cap="none" spc="0" normalizeH="0" baseline="0" noProof="0" dirty="0" smtClean="0">
                <a:ln>
                  <a:noFill/>
                </a:ln>
                <a:solidFill>
                  <a:schemeClr val="tx1"/>
                </a:solidFill>
                <a:effectLst/>
                <a:uLnTx/>
                <a:uFillTx/>
                <a:latin typeface="+mj-lt"/>
                <a:ea typeface="+mj-ea"/>
                <a:cs typeface="+mj-cs"/>
              </a:rPr>
              <a:t>Polymorphism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smtClean="0">
                <a:hlinkClick r:id="rId2"/>
              </a:rPr>
              <a:t/>
            </a:r>
            <a:br>
              <a:rPr lang="en-US" dirty="0" smtClean="0">
                <a:hlinkClick r:id="rId2"/>
              </a:rPr>
            </a:br>
            <a:r>
              <a:rPr lang="en-US" dirty="0" smtClean="0">
                <a:hlinkClick r:id="rId2"/>
              </a:rPr>
              <a:t/>
            </a:r>
            <a:br>
              <a:rPr lang="en-US" dirty="0" smtClean="0">
                <a:hlinkClick r:id="rId2"/>
              </a:rPr>
            </a:br>
            <a:r>
              <a:rPr lang="en-US" dirty="0" smtClean="0"/>
              <a:t/>
            </a:r>
            <a:br>
              <a:rPr lang="en-US" dirty="0" smtClean="0"/>
            </a:br>
            <a:r>
              <a:rPr lang="en-US" altLang="en-US" sz="3600" dirty="0" smtClean="0">
                <a:latin typeface="+mn-lt"/>
                <a:ea typeface="+mn-ea"/>
                <a:cs typeface="+mn-cs"/>
              </a:rPr>
              <a:t>why subclass reference can't hold </a:t>
            </a:r>
            <a:r>
              <a:rPr lang="en-US" altLang="en-US" sz="3600" dirty="0" err="1" smtClean="0">
                <a:latin typeface="+mn-lt"/>
                <a:ea typeface="+mn-ea"/>
                <a:cs typeface="+mn-cs"/>
              </a:rPr>
              <a:t>superclass</a:t>
            </a:r>
            <a:r>
              <a:rPr lang="en-US" altLang="en-US" sz="3600" dirty="0" smtClean="0">
                <a:latin typeface="+mn-lt"/>
                <a:ea typeface="+mn-ea"/>
                <a:cs typeface="+mn-cs"/>
              </a:rPr>
              <a:t> object in java</a:t>
            </a:r>
            <a:r>
              <a:rPr lang="en-US" altLang="en-US" sz="3600" u="sng" dirty="0" smtClean="0">
                <a:latin typeface="+mn-lt"/>
                <a:ea typeface="+mn-ea"/>
                <a:cs typeface="+mn-cs"/>
              </a:rPr>
              <a:t/>
            </a:r>
            <a:br>
              <a:rPr lang="en-US" altLang="en-US" sz="3600" u="sng" dirty="0" smtClean="0">
                <a:latin typeface="+mn-lt"/>
                <a:ea typeface="+mn-ea"/>
                <a:cs typeface="+mn-cs"/>
              </a:rPr>
            </a:br>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solidFill>
                  <a:srgbClr val="0070C0"/>
                </a:solidFill>
              </a:rPr>
              <a:t>class One</a:t>
            </a:r>
            <a:r>
              <a:rPr lang="en-US" dirty="0" smtClean="0"/>
              <a:t>{</a:t>
            </a:r>
          </a:p>
          <a:p>
            <a:pPr>
              <a:buNone/>
            </a:pPr>
            <a:endParaRPr lang="en-US" dirty="0" smtClean="0"/>
          </a:p>
          <a:p>
            <a:pPr>
              <a:buNone/>
            </a:pPr>
            <a:r>
              <a:rPr lang="en-US" dirty="0" smtClean="0"/>
              <a:t>}</a:t>
            </a:r>
          </a:p>
          <a:p>
            <a:pPr>
              <a:buNone/>
            </a:pPr>
            <a:endParaRPr lang="en-US" dirty="0" smtClean="0"/>
          </a:p>
          <a:p>
            <a:pPr>
              <a:buNone/>
            </a:pPr>
            <a:r>
              <a:rPr lang="en-US" dirty="0" smtClean="0">
                <a:solidFill>
                  <a:srgbClr val="0070C0"/>
                </a:solidFill>
              </a:rPr>
              <a:t>class Two extends One</a:t>
            </a:r>
            <a:r>
              <a:rPr lang="en-US" dirty="0" smtClean="0"/>
              <a:t>{</a:t>
            </a:r>
          </a:p>
          <a:p>
            <a:pPr>
              <a:buNone/>
            </a:pPr>
            <a:endParaRPr lang="en-US" dirty="0" smtClean="0"/>
          </a:p>
          <a:p>
            <a:pPr>
              <a:buNone/>
            </a:pPr>
            <a:r>
              <a:rPr lang="en-US" dirty="0" smtClean="0"/>
              <a:t>}</a:t>
            </a:r>
          </a:p>
          <a:p>
            <a:pPr>
              <a:buNone/>
            </a:pPr>
            <a:endParaRPr lang="en-US" dirty="0" smtClean="0"/>
          </a:p>
          <a:p>
            <a:pPr>
              <a:buNone/>
            </a:pPr>
            <a:r>
              <a:rPr lang="en-US" dirty="0" smtClean="0">
                <a:solidFill>
                  <a:srgbClr val="0070C0"/>
                </a:solidFill>
              </a:rPr>
              <a:t>class Main</a:t>
            </a:r>
            <a:r>
              <a:rPr lang="en-US" dirty="0" smtClean="0"/>
              <a:t>{</a:t>
            </a:r>
          </a:p>
          <a:p>
            <a:pPr>
              <a:buNone/>
            </a:pPr>
            <a:endParaRPr lang="en-US" dirty="0" smtClean="0"/>
          </a:p>
          <a:p>
            <a:pPr>
              <a:buNone/>
            </a:pPr>
            <a:r>
              <a:rPr lang="en-US" dirty="0" smtClean="0"/>
              <a:t>      </a:t>
            </a:r>
            <a:r>
              <a:rPr lang="en-US" dirty="0" smtClean="0">
                <a:solidFill>
                  <a:srgbClr val="00B0F0"/>
                </a:solidFill>
              </a:rPr>
              <a:t>public static void main(String[]  </a:t>
            </a:r>
            <a:r>
              <a:rPr lang="en-US" dirty="0" err="1" smtClean="0">
                <a:solidFill>
                  <a:srgbClr val="00B0F0"/>
                </a:solidFill>
              </a:rPr>
              <a:t>args</a:t>
            </a:r>
            <a:r>
              <a:rPr lang="en-US" dirty="0" smtClean="0">
                <a:solidFill>
                  <a:srgbClr val="00B0F0"/>
                </a:solidFill>
              </a:rPr>
              <a:t>)</a:t>
            </a:r>
            <a:r>
              <a:rPr lang="en-US" dirty="0" smtClean="0"/>
              <a:t>{</a:t>
            </a:r>
          </a:p>
          <a:p>
            <a:pPr>
              <a:buNone/>
            </a:pPr>
            <a:r>
              <a:rPr lang="en-US" dirty="0" smtClean="0"/>
              <a:t>       	</a:t>
            </a:r>
            <a:r>
              <a:rPr lang="en-US" dirty="0" smtClean="0">
                <a:solidFill>
                  <a:srgbClr val="FF0000"/>
                </a:solidFill>
              </a:rPr>
              <a:t>Two t = new One();   //Error</a:t>
            </a:r>
          </a:p>
          <a:p>
            <a:pPr>
              <a:buNone/>
            </a:pPr>
            <a:endParaRPr lang="en-US" dirty="0" smtClean="0"/>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dirty="0" smtClean="0"/>
              <a:t>why subclass reference can't hold </a:t>
            </a:r>
            <a:r>
              <a:rPr lang="en-US" altLang="en-US" sz="3200" dirty="0" err="1" smtClean="0"/>
              <a:t>superclass</a:t>
            </a:r>
            <a:r>
              <a:rPr lang="en-US" altLang="en-US" sz="3200" dirty="0" smtClean="0"/>
              <a:t> object in java</a:t>
            </a:r>
            <a:endParaRPr lang="en-US" sz="3200" dirty="0"/>
          </a:p>
        </p:txBody>
      </p:sp>
      <p:sp>
        <p:nvSpPr>
          <p:cNvPr id="3" name="Content Placeholder 2"/>
          <p:cNvSpPr>
            <a:spLocks noGrp="1"/>
          </p:cNvSpPr>
          <p:nvPr>
            <p:ph idx="1"/>
          </p:nvPr>
        </p:nvSpPr>
        <p:spPr>
          <a:xfrm>
            <a:off x="228600" y="1600200"/>
            <a:ext cx="3810000" cy="4525963"/>
          </a:xfrm>
        </p:spPr>
        <p:txBody>
          <a:bodyPr>
            <a:normAutofit/>
          </a:bodyPr>
          <a:lstStyle/>
          <a:p>
            <a:pPr>
              <a:buNone/>
            </a:pPr>
            <a:r>
              <a:rPr lang="en-US" sz="1800" dirty="0" smtClean="0">
                <a:solidFill>
                  <a:srgbClr val="0070C0"/>
                </a:solidFill>
              </a:rPr>
              <a:t>class Animal</a:t>
            </a:r>
            <a:r>
              <a:rPr lang="en-US" sz="1800" dirty="0" smtClean="0"/>
              <a:t>{  </a:t>
            </a:r>
          </a:p>
          <a:p>
            <a:pPr>
              <a:buNone/>
            </a:pPr>
            <a:r>
              <a:rPr lang="en-US" sz="1800" dirty="0" smtClean="0"/>
              <a:t>	void eat(){</a:t>
            </a:r>
          </a:p>
          <a:p>
            <a:pPr>
              <a:buNone/>
            </a:pPr>
            <a:r>
              <a:rPr lang="en-US" sz="1800" dirty="0" smtClean="0"/>
              <a:t>	     </a:t>
            </a:r>
            <a:r>
              <a:rPr lang="en-US" sz="1800" dirty="0" err="1" smtClean="0"/>
              <a:t>System.out.println</a:t>
            </a:r>
            <a:r>
              <a:rPr lang="en-US" sz="1800" dirty="0" smtClean="0"/>
              <a:t>("eating...");</a:t>
            </a:r>
          </a:p>
          <a:p>
            <a:pPr>
              <a:buNone/>
            </a:pPr>
            <a:r>
              <a:rPr lang="en-US" sz="1800" dirty="0"/>
              <a:t>	</a:t>
            </a:r>
            <a:r>
              <a:rPr lang="en-US" sz="1800" dirty="0" smtClean="0"/>
              <a:t>}  </a:t>
            </a:r>
          </a:p>
          <a:p>
            <a:pPr>
              <a:buNone/>
            </a:pPr>
            <a:r>
              <a:rPr lang="en-US" sz="1800" dirty="0" smtClean="0"/>
              <a:t>}  </a:t>
            </a:r>
          </a:p>
          <a:p>
            <a:pPr>
              <a:buNone/>
            </a:pPr>
            <a:r>
              <a:rPr lang="en-US" sz="1800" dirty="0" smtClean="0">
                <a:solidFill>
                  <a:srgbClr val="0070C0"/>
                </a:solidFill>
              </a:rPr>
              <a:t>class Dog extends Animal</a:t>
            </a:r>
            <a:r>
              <a:rPr lang="en-US" sz="1800" dirty="0" smtClean="0"/>
              <a:t>{  </a:t>
            </a:r>
          </a:p>
          <a:p>
            <a:pPr>
              <a:buNone/>
            </a:pPr>
            <a:r>
              <a:rPr lang="en-US" sz="1800" dirty="0" smtClean="0"/>
              <a:t>	void bark(){</a:t>
            </a:r>
          </a:p>
          <a:p>
            <a:pPr>
              <a:buNone/>
            </a:pPr>
            <a:r>
              <a:rPr lang="en-US" sz="1800" dirty="0" smtClean="0"/>
              <a:t>	      </a:t>
            </a:r>
            <a:r>
              <a:rPr lang="en-US" sz="1800" dirty="0" err="1" smtClean="0"/>
              <a:t>System.out.println</a:t>
            </a:r>
            <a:r>
              <a:rPr lang="en-US" sz="1800" dirty="0" smtClean="0"/>
              <a:t>("barking...");</a:t>
            </a:r>
          </a:p>
          <a:p>
            <a:pPr>
              <a:buNone/>
            </a:pPr>
            <a:r>
              <a:rPr lang="en-US" sz="1800" dirty="0" smtClean="0"/>
              <a:t>	}  </a:t>
            </a:r>
            <a:endParaRPr lang="en-US" dirty="0"/>
          </a:p>
          <a:p>
            <a:pPr>
              <a:buNone/>
            </a:pPr>
            <a:r>
              <a:rPr lang="en-US" sz="1800" dirty="0"/>
              <a:t>}</a:t>
            </a:r>
            <a:endParaRPr lang="en-US" sz="1800" dirty="0" smtClean="0"/>
          </a:p>
        </p:txBody>
      </p:sp>
      <p:sp>
        <p:nvSpPr>
          <p:cNvPr id="4" name="Content Placeholder 2"/>
          <p:cNvSpPr txBox="1">
            <a:spLocks/>
          </p:cNvSpPr>
          <p:nvPr/>
        </p:nvSpPr>
        <p:spPr>
          <a:xfrm>
            <a:off x="4495800" y="1676400"/>
            <a:ext cx="4572000" cy="48006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smtClean="0">
                <a:ln>
                  <a:noFill/>
                </a:ln>
                <a:solidFill>
                  <a:srgbClr val="0070C0"/>
                </a:solidFill>
                <a:effectLst/>
                <a:uLnTx/>
                <a:uFillTx/>
                <a:latin typeface="+mn-lt"/>
                <a:ea typeface="+mn-ea"/>
                <a:cs typeface="+mn-cs"/>
              </a:rPr>
              <a:t>class Cat extends Animal</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void meow(){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US" b="0" i="0" u="none" strike="noStrike" kern="1200" cap="none" spc="0" normalizeH="0" baseline="0" noProof="0" dirty="0" smtClean="0">
                <a:ln>
                  <a:noFill/>
                </a:ln>
                <a:solidFill>
                  <a:schemeClr val="tx1"/>
                </a:solidFill>
                <a:effectLst/>
                <a:uLnTx/>
                <a:uFillTx/>
                <a:latin typeface="+mn-lt"/>
                <a:ea typeface="+mn-ea"/>
                <a:cs typeface="+mn-cs"/>
              </a:rPr>
              <a:t>("meowing...");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	</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class TestInheritance3</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public static void main(String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args</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Cat c=new Cat();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c.meow</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c.eat</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1" i="0" u="sng"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smtClean="0">
                <a:ln>
                  <a:noFill/>
                </a:ln>
                <a:effectLst/>
                <a:uLnTx/>
                <a:uFillTx/>
                <a:latin typeface="+mn-lt"/>
                <a:ea typeface="+mn-ea"/>
                <a:cs typeface="+mn-cs"/>
              </a:rPr>
              <a:t>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6">
                    <a:lumMod val="50000"/>
                  </a:schemeClr>
                </a:solidFill>
                <a:effectLst/>
                <a:uLnTx/>
                <a:uFillTx/>
                <a:latin typeface="+mn-lt"/>
                <a:ea typeface="+mn-ea"/>
                <a:cs typeface="+mn-cs"/>
              </a:rPr>
              <a:t>meowing...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6">
                    <a:lumMod val="50000"/>
                  </a:schemeClr>
                </a:solidFill>
                <a:effectLst/>
                <a:uLnTx/>
                <a:uFillTx/>
                <a:latin typeface="+mn-lt"/>
                <a:ea typeface="+mn-ea"/>
                <a:cs typeface="+mn-cs"/>
              </a:rPr>
              <a:t>eating...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303663" y="5181600"/>
            <a:ext cx="37338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dirty="0" smtClean="0"/>
              <a:t>Because a dog has all the behaviors of an animal, but something that is only known to be an animal is not guaranteed to have all the behaviors of a dog.</a:t>
            </a:r>
            <a:endParaRPr lang="en-US" dirty="0"/>
          </a:p>
        </p:txBody>
      </p:sp>
      <p:cxnSp>
        <p:nvCxnSpPr>
          <p:cNvPr id="7" name="Straight Connector 6"/>
          <p:cNvCxnSpPr/>
          <p:nvPr/>
        </p:nvCxnSpPr>
        <p:spPr>
          <a:xfrm>
            <a:off x="4267200" y="1295400"/>
            <a:ext cx="76200" cy="544036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Polymorphism (</a:t>
            </a:r>
            <a:r>
              <a:rPr lang="en-GB" altLang="en-US" dirty="0" smtClean="0">
                <a:solidFill>
                  <a:srgbClr val="00B050"/>
                </a:solidFill>
              </a:rPr>
              <a:t>Dynamic Binding</a:t>
            </a:r>
            <a:r>
              <a:rPr lang="en-GB" altLang="en-US" dirty="0" smtClean="0"/>
              <a:t>)</a:t>
            </a:r>
            <a:endParaRPr lang="en-US" dirty="0"/>
          </a:p>
        </p:txBody>
      </p:sp>
      <p:sp>
        <p:nvSpPr>
          <p:cNvPr id="3" name="Content Placeholder 2"/>
          <p:cNvSpPr>
            <a:spLocks noGrp="1"/>
          </p:cNvSpPr>
          <p:nvPr>
            <p:ph idx="1"/>
          </p:nvPr>
        </p:nvSpPr>
        <p:spPr>
          <a:xfrm>
            <a:off x="0" y="1600200"/>
            <a:ext cx="5105400" cy="5029200"/>
          </a:xfrm>
        </p:spPr>
        <p:txBody>
          <a:bodyPr>
            <a:normAutofit/>
          </a:bodyPr>
          <a:lstStyle/>
          <a:p>
            <a:pPr>
              <a:buNone/>
            </a:pPr>
            <a:r>
              <a:rPr lang="en-US" sz="1600" b="1" dirty="0">
                <a:solidFill>
                  <a:srgbClr val="0070C0"/>
                </a:solidFill>
              </a:rPr>
              <a:t>class</a:t>
            </a:r>
            <a:r>
              <a:rPr lang="en-US" sz="1600" dirty="0">
                <a:solidFill>
                  <a:srgbClr val="0070C0"/>
                </a:solidFill>
              </a:rPr>
              <a:t> Shape</a:t>
            </a:r>
            <a:r>
              <a:rPr lang="en-US" sz="1600" dirty="0"/>
              <a:t>{  </a:t>
            </a:r>
          </a:p>
          <a:p>
            <a:pPr>
              <a:buNone/>
            </a:pPr>
            <a:r>
              <a:rPr lang="en-US" sz="1600" b="1" dirty="0" smtClean="0"/>
              <a:t>	void</a:t>
            </a:r>
            <a:r>
              <a:rPr lang="en-US" sz="1600" dirty="0"/>
              <a:t> draw(){</a:t>
            </a:r>
            <a:r>
              <a:rPr lang="en-US" sz="1600" dirty="0" err="1"/>
              <a:t>System.out.println</a:t>
            </a:r>
            <a:r>
              <a:rPr lang="en-US" sz="1600" dirty="0"/>
              <a:t>("drawing...");}  </a:t>
            </a:r>
          </a:p>
          <a:p>
            <a:pPr>
              <a:buNone/>
            </a:pPr>
            <a:r>
              <a:rPr lang="en-US" sz="1600" dirty="0"/>
              <a:t>}  </a:t>
            </a:r>
            <a:endParaRPr lang="en-US" sz="1600" dirty="0" smtClean="0"/>
          </a:p>
          <a:p>
            <a:pPr>
              <a:buNone/>
            </a:pPr>
            <a:endParaRPr lang="en-US" sz="1600" dirty="0"/>
          </a:p>
          <a:p>
            <a:pPr>
              <a:buNone/>
            </a:pPr>
            <a:r>
              <a:rPr lang="en-US" sz="1600" b="1" dirty="0">
                <a:solidFill>
                  <a:srgbClr val="0070C0"/>
                </a:solidFill>
              </a:rPr>
              <a:t>class</a:t>
            </a:r>
            <a:r>
              <a:rPr lang="en-US" sz="1600" dirty="0">
                <a:solidFill>
                  <a:srgbClr val="0070C0"/>
                </a:solidFill>
              </a:rPr>
              <a:t> Rectangle </a:t>
            </a:r>
            <a:r>
              <a:rPr lang="en-US" sz="1600" b="1" dirty="0">
                <a:solidFill>
                  <a:srgbClr val="0070C0"/>
                </a:solidFill>
              </a:rPr>
              <a:t>extends</a:t>
            </a:r>
            <a:r>
              <a:rPr lang="en-US" sz="1600" dirty="0">
                <a:solidFill>
                  <a:srgbClr val="0070C0"/>
                </a:solidFill>
              </a:rPr>
              <a:t> Shape</a:t>
            </a:r>
            <a:r>
              <a:rPr lang="en-US" sz="1600" dirty="0"/>
              <a:t>{  </a:t>
            </a:r>
          </a:p>
          <a:p>
            <a:pPr>
              <a:buNone/>
            </a:pPr>
            <a:r>
              <a:rPr lang="en-US" sz="1600" b="1" dirty="0" smtClean="0"/>
              <a:t>	void</a:t>
            </a:r>
            <a:r>
              <a:rPr lang="en-US" sz="1600" dirty="0"/>
              <a:t> draw(){</a:t>
            </a:r>
            <a:r>
              <a:rPr lang="en-US" sz="1600" dirty="0" err="1"/>
              <a:t>System.out.println</a:t>
            </a:r>
            <a:r>
              <a:rPr lang="en-US" sz="1600" dirty="0"/>
              <a:t>("drawing rectangle</a:t>
            </a:r>
            <a:r>
              <a:rPr lang="en-US" sz="1600" dirty="0" smtClean="0"/>
              <a:t>...");</a:t>
            </a:r>
            <a:r>
              <a:rPr lang="en-US" sz="1600" dirty="0"/>
              <a:t> </a:t>
            </a:r>
          </a:p>
          <a:p>
            <a:pPr>
              <a:buNone/>
            </a:pPr>
            <a:r>
              <a:rPr lang="en-US" sz="1600" dirty="0"/>
              <a:t>}  </a:t>
            </a:r>
            <a:endParaRPr lang="en-US" sz="1600" dirty="0" smtClean="0"/>
          </a:p>
          <a:p>
            <a:pPr>
              <a:buNone/>
            </a:pPr>
            <a:endParaRPr lang="en-US" sz="1600" dirty="0"/>
          </a:p>
          <a:p>
            <a:pPr>
              <a:buNone/>
            </a:pPr>
            <a:r>
              <a:rPr lang="en-US" sz="1600" b="1" dirty="0">
                <a:solidFill>
                  <a:srgbClr val="0070C0"/>
                </a:solidFill>
              </a:rPr>
              <a:t>class</a:t>
            </a:r>
            <a:r>
              <a:rPr lang="en-US" sz="1600" dirty="0">
                <a:solidFill>
                  <a:srgbClr val="0070C0"/>
                </a:solidFill>
              </a:rPr>
              <a:t> Circle </a:t>
            </a:r>
            <a:r>
              <a:rPr lang="en-US" sz="1600" b="1" dirty="0">
                <a:solidFill>
                  <a:srgbClr val="0070C0"/>
                </a:solidFill>
              </a:rPr>
              <a:t>extends</a:t>
            </a:r>
            <a:r>
              <a:rPr lang="en-US" sz="1600" dirty="0">
                <a:solidFill>
                  <a:srgbClr val="0070C0"/>
                </a:solidFill>
              </a:rPr>
              <a:t> Shape</a:t>
            </a:r>
            <a:r>
              <a:rPr lang="en-US" sz="1600" dirty="0"/>
              <a:t>{  </a:t>
            </a:r>
          </a:p>
          <a:p>
            <a:pPr>
              <a:buNone/>
            </a:pPr>
            <a:r>
              <a:rPr lang="en-US" sz="1600" b="1" dirty="0" smtClean="0"/>
              <a:t>	void</a:t>
            </a:r>
            <a:r>
              <a:rPr lang="en-US" sz="1600" dirty="0"/>
              <a:t> draw(){</a:t>
            </a:r>
            <a:r>
              <a:rPr lang="en-US" sz="1600" dirty="0" err="1"/>
              <a:t>System.out.println</a:t>
            </a:r>
            <a:r>
              <a:rPr lang="en-US" sz="1600" dirty="0"/>
              <a:t>("drawing circle...");}  </a:t>
            </a:r>
          </a:p>
          <a:p>
            <a:pPr>
              <a:buNone/>
            </a:pPr>
            <a:r>
              <a:rPr lang="en-US" sz="1600" dirty="0"/>
              <a:t>}  </a:t>
            </a:r>
            <a:endParaRPr lang="en-US" sz="1600" dirty="0" smtClean="0"/>
          </a:p>
          <a:p>
            <a:pPr>
              <a:buNone/>
            </a:pPr>
            <a:endParaRPr lang="en-US" sz="1600" dirty="0"/>
          </a:p>
          <a:p>
            <a:pPr>
              <a:buNone/>
            </a:pPr>
            <a:r>
              <a:rPr lang="en-US" sz="1600" b="1" dirty="0">
                <a:solidFill>
                  <a:srgbClr val="0070C0"/>
                </a:solidFill>
              </a:rPr>
              <a:t>class</a:t>
            </a:r>
            <a:r>
              <a:rPr lang="en-US" sz="1600" dirty="0">
                <a:solidFill>
                  <a:srgbClr val="0070C0"/>
                </a:solidFill>
              </a:rPr>
              <a:t> Triangle </a:t>
            </a:r>
            <a:r>
              <a:rPr lang="en-US" sz="1600" b="1" dirty="0">
                <a:solidFill>
                  <a:srgbClr val="0070C0"/>
                </a:solidFill>
              </a:rPr>
              <a:t>extends</a:t>
            </a:r>
            <a:r>
              <a:rPr lang="en-US" sz="1600" dirty="0">
                <a:solidFill>
                  <a:srgbClr val="0070C0"/>
                </a:solidFill>
              </a:rPr>
              <a:t> Shape</a:t>
            </a:r>
            <a:r>
              <a:rPr lang="en-US" sz="1600" dirty="0"/>
              <a:t>{  </a:t>
            </a:r>
          </a:p>
          <a:p>
            <a:pPr>
              <a:buNone/>
            </a:pPr>
            <a:r>
              <a:rPr lang="en-US" sz="1600" b="1" dirty="0" smtClean="0"/>
              <a:t>	void</a:t>
            </a:r>
            <a:r>
              <a:rPr lang="en-US" sz="1600" dirty="0"/>
              <a:t> draw(){</a:t>
            </a:r>
            <a:r>
              <a:rPr lang="en-US" sz="1600" dirty="0" err="1"/>
              <a:t>System.out.println</a:t>
            </a:r>
            <a:r>
              <a:rPr lang="en-US" sz="1600" dirty="0"/>
              <a:t>("drawing triangle...");}  </a:t>
            </a:r>
          </a:p>
          <a:p>
            <a:pPr>
              <a:buNone/>
            </a:pPr>
            <a:r>
              <a:rPr lang="en-US" sz="1600" dirty="0"/>
              <a:t>}  </a:t>
            </a:r>
          </a:p>
        </p:txBody>
      </p:sp>
      <p:sp>
        <p:nvSpPr>
          <p:cNvPr id="4" name="Content Placeholder 2"/>
          <p:cNvSpPr txBox="1">
            <a:spLocks/>
          </p:cNvSpPr>
          <p:nvPr/>
        </p:nvSpPr>
        <p:spPr>
          <a:xfrm>
            <a:off x="5257800" y="1600200"/>
            <a:ext cx="3657600" cy="50292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rgbClr val="0070C0"/>
                </a:solidFill>
                <a:effectLst/>
                <a:uLnTx/>
                <a:uFillTx/>
                <a:latin typeface="+mn-lt"/>
                <a:ea typeface="+mn-ea"/>
                <a:cs typeface="+mn-cs"/>
              </a:rPr>
              <a:t>class</a:t>
            </a:r>
            <a:r>
              <a:rPr kumimoji="0" lang="en-US" b="0" i="0" u="none" strike="noStrike" kern="1200" cap="none" spc="0" normalizeH="0" baseline="0" noProof="0" dirty="0" smtClean="0">
                <a:ln>
                  <a:noFill/>
                </a:ln>
                <a:solidFill>
                  <a:srgbClr val="0070C0"/>
                </a:solidFill>
                <a:effectLst/>
                <a:uLnTx/>
                <a:uFillTx/>
                <a:latin typeface="+mn-lt"/>
                <a:ea typeface="+mn-ea"/>
                <a:cs typeface="+mn-cs"/>
              </a:rPr>
              <a:t> </a:t>
            </a:r>
            <a:r>
              <a:rPr kumimoji="0" lang="en-US" b="0" i="0" u="none" strike="noStrike" kern="1200" cap="none" spc="0" normalizeH="0" baseline="0" noProof="0" dirty="0" err="1" smtClean="0">
                <a:ln>
                  <a:noFill/>
                </a:ln>
                <a:solidFill>
                  <a:srgbClr val="0070C0"/>
                </a:solidFill>
                <a:effectLst/>
                <a:uLnTx/>
                <a:uFillTx/>
                <a:latin typeface="+mn-lt"/>
                <a:ea typeface="+mn-ea"/>
                <a:cs typeface="+mn-cs"/>
              </a:rPr>
              <a:t>TestPolymorphism</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public</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chemeClr val="tx1"/>
                </a:solidFill>
                <a:effectLst/>
                <a:uLnTx/>
                <a:uFillTx/>
                <a:latin typeface="+mn-lt"/>
                <a:ea typeface="+mn-ea"/>
                <a:cs typeface="+mn-cs"/>
              </a:rPr>
              <a:t>static</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chemeClr val="tx1"/>
                </a:solidFill>
                <a:effectLst/>
                <a:uLnTx/>
                <a:uFillTx/>
                <a:latin typeface="+mn-lt"/>
                <a:ea typeface="+mn-ea"/>
                <a:cs typeface="+mn-cs"/>
              </a:rPr>
              <a:t>void</a:t>
            </a:r>
            <a:r>
              <a:rPr kumimoji="0" lang="en-US" b="0" i="0" u="none" strike="noStrike" kern="1200" cap="none" spc="0" normalizeH="0" baseline="0" noProof="0" dirty="0" smtClean="0">
                <a:ln>
                  <a:noFill/>
                </a:ln>
                <a:solidFill>
                  <a:schemeClr val="tx1"/>
                </a:solidFill>
                <a:effectLst/>
                <a:uLnTx/>
                <a:uFillTx/>
                <a:latin typeface="+mn-lt"/>
                <a:ea typeface="+mn-ea"/>
                <a:cs typeface="+mn-cs"/>
              </a:rPr>
              <a:t> main(String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args</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Shape 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s=</a:t>
            </a:r>
            <a:r>
              <a:rPr kumimoji="0" lang="en-US" b="1" i="0" u="none" strike="noStrike" kern="1200" cap="none" spc="0" normalizeH="0" baseline="0" noProof="0" dirty="0" smtClean="0">
                <a:ln>
                  <a:noFill/>
                </a:ln>
                <a:solidFill>
                  <a:schemeClr val="tx1"/>
                </a:solidFill>
                <a:effectLst/>
                <a:uLnTx/>
                <a:uFillTx/>
                <a:latin typeface="+mn-lt"/>
                <a:ea typeface="+mn-ea"/>
                <a:cs typeface="+mn-cs"/>
              </a:rPr>
              <a:t>new</a:t>
            </a:r>
            <a:r>
              <a:rPr kumimoji="0" lang="en-US" b="0" i="0" u="none" strike="noStrike" kern="1200" cap="none" spc="0" normalizeH="0" baseline="0" noProof="0" dirty="0" smtClean="0">
                <a:ln>
                  <a:noFill/>
                </a:ln>
                <a:solidFill>
                  <a:schemeClr val="tx1"/>
                </a:solidFill>
                <a:effectLst/>
                <a:uLnTx/>
                <a:uFillTx/>
                <a:latin typeface="+mn-lt"/>
                <a:ea typeface="+mn-ea"/>
                <a:cs typeface="+mn-cs"/>
              </a:rPr>
              <a:t> Rectangle();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rgbClr val="00B0F0"/>
                </a:solidFill>
                <a:effectLst/>
                <a:uLnTx/>
                <a:uFillTx/>
                <a:latin typeface="+mn-lt"/>
                <a:ea typeface="+mn-ea"/>
                <a:cs typeface="+mn-cs"/>
              </a:rPr>
              <a:t>s.draw</a:t>
            </a:r>
            <a:r>
              <a:rPr kumimoji="0" lang="en-US" b="0" i="0" u="none" strike="noStrike" kern="1200" cap="none" spc="0" normalizeH="0" baseline="0" noProof="0" dirty="0" smtClean="0">
                <a:ln>
                  <a:noFill/>
                </a:ln>
                <a:solidFill>
                  <a:srgbClr val="00B0F0"/>
                </a:solidFill>
                <a:effectLst/>
                <a:uLnTx/>
                <a:uFillTx/>
                <a:latin typeface="+mn-lt"/>
                <a:ea typeface="+mn-ea"/>
                <a:cs typeface="+mn-cs"/>
              </a:rPr>
              <a:t>(); </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s=</a:t>
            </a:r>
            <a:r>
              <a:rPr kumimoji="0" lang="en-US" b="1" i="0" u="none" strike="noStrike" kern="1200" cap="none" spc="0" normalizeH="0" baseline="0" noProof="0" dirty="0" smtClean="0">
                <a:ln>
                  <a:noFill/>
                </a:ln>
                <a:solidFill>
                  <a:schemeClr val="tx1"/>
                </a:solidFill>
                <a:effectLst/>
                <a:uLnTx/>
                <a:uFillTx/>
                <a:latin typeface="+mn-lt"/>
                <a:ea typeface="+mn-ea"/>
                <a:cs typeface="+mn-cs"/>
              </a:rPr>
              <a:t>new</a:t>
            </a:r>
            <a:r>
              <a:rPr kumimoji="0" lang="en-US" b="0" i="0" u="none" strike="noStrike" kern="1200" cap="none" spc="0" normalizeH="0" baseline="0" noProof="0" dirty="0" smtClean="0">
                <a:ln>
                  <a:noFill/>
                </a:ln>
                <a:solidFill>
                  <a:schemeClr val="tx1"/>
                </a:solidFill>
                <a:effectLst/>
                <a:uLnTx/>
                <a:uFillTx/>
                <a:latin typeface="+mn-lt"/>
                <a:ea typeface="+mn-ea"/>
                <a:cs typeface="+mn-cs"/>
              </a:rPr>
              <a:t> Circle();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rgbClr val="7030A0"/>
                </a:solidFill>
                <a:effectLst/>
                <a:uLnTx/>
                <a:uFillTx/>
                <a:latin typeface="+mn-lt"/>
                <a:ea typeface="+mn-ea"/>
                <a:cs typeface="+mn-cs"/>
              </a:rPr>
              <a:t>s.draw</a:t>
            </a:r>
            <a:r>
              <a:rPr kumimoji="0" lang="en-US" b="0" i="0" u="none" strike="noStrike" kern="1200" cap="none" spc="0" normalizeH="0" baseline="0" noProof="0" dirty="0" smtClean="0">
                <a:ln>
                  <a:noFill/>
                </a:ln>
                <a:solidFill>
                  <a:srgbClr val="7030A0"/>
                </a:solidFill>
                <a:effectLst/>
                <a:uLnTx/>
                <a:uFillTx/>
                <a:latin typeface="+mn-lt"/>
                <a:ea typeface="+mn-ea"/>
                <a:cs typeface="+mn-cs"/>
              </a:rPr>
              <a:t>();</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s=</a:t>
            </a:r>
            <a:r>
              <a:rPr kumimoji="0" lang="en-US" b="1" i="0" u="none" strike="noStrike" kern="1200" cap="none" spc="0" normalizeH="0" baseline="0" noProof="0" dirty="0" smtClean="0">
                <a:ln>
                  <a:noFill/>
                </a:ln>
                <a:solidFill>
                  <a:schemeClr val="tx1"/>
                </a:solidFill>
                <a:effectLst/>
                <a:uLnTx/>
                <a:uFillTx/>
                <a:latin typeface="+mn-lt"/>
                <a:ea typeface="+mn-ea"/>
                <a:cs typeface="+mn-cs"/>
              </a:rPr>
              <a:t>new</a:t>
            </a:r>
            <a:r>
              <a:rPr kumimoji="0" lang="en-US" b="0" i="0" u="none" strike="noStrike" kern="1200" cap="none" spc="0" normalizeH="0" baseline="0" noProof="0" dirty="0" smtClean="0">
                <a:ln>
                  <a:noFill/>
                </a:ln>
                <a:solidFill>
                  <a:schemeClr val="tx1"/>
                </a:solidFill>
                <a:effectLst/>
                <a:uLnTx/>
                <a:uFillTx/>
                <a:latin typeface="+mn-lt"/>
                <a:ea typeface="+mn-ea"/>
                <a:cs typeface="+mn-cs"/>
              </a:rPr>
              <a:t> Triangle();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rgbClr val="00B050"/>
                </a:solidFill>
                <a:effectLst/>
                <a:uLnTx/>
                <a:uFillTx/>
                <a:latin typeface="+mn-lt"/>
                <a:ea typeface="+mn-ea"/>
                <a:cs typeface="+mn-cs"/>
              </a:rPr>
              <a:t>s.draw</a:t>
            </a:r>
            <a:r>
              <a:rPr kumimoji="0" lang="en-US" b="0" i="0" u="none" strike="noStrike" kern="1200" cap="none" spc="0" normalizeH="0" baseline="0" noProof="0" dirty="0" smtClean="0">
                <a:ln>
                  <a:noFill/>
                </a:ln>
                <a:solidFill>
                  <a:srgbClr val="00B050"/>
                </a:solidFill>
                <a:effectLst/>
                <a:uLnTx/>
                <a:uFillTx/>
                <a:latin typeface="+mn-lt"/>
                <a:ea typeface="+mn-ea"/>
                <a:cs typeface="+mn-cs"/>
              </a:rPr>
              <a:t>();</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200" u="sng" dirty="0" smtClean="0"/>
              <a:t>Output:</a:t>
            </a:r>
            <a:endParaRPr kumimoji="0" lang="en-US" sz="2200" b="0" i="0" u="sng" strike="noStrike" kern="1200" cap="none" spc="0" normalizeH="0" baseline="0" noProof="0" dirty="0" smtClean="0">
              <a:ln>
                <a:noFill/>
              </a:ln>
              <a:solidFill>
                <a:schemeClr val="tx1"/>
              </a:solidFill>
              <a:effectLst/>
              <a:uLnTx/>
              <a:uFillTx/>
            </a:endParaRPr>
          </a:p>
          <a:p>
            <a:pPr marL="342900" lvl="0" indent="-342900">
              <a:spcBef>
                <a:spcPct val="20000"/>
              </a:spcBef>
              <a:buFont typeface="Arial" pitchFamily="34" charset="0"/>
              <a:buChar char="•"/>
            </a:pPr>
            <a:r>
              <a:rPr lang="en-US" sz="2000" dirty="0" smtClean="0">
                <a:solidFill>
                  <a:srgbClr val="00B0F0"/>
                </a:solidFill>
              </a:rPr>
              <a:t>drawing rectangle...</a:t>
            </a:r>
            <a:r>
              <a:rPr lang="en-US" sz="2000" dirty="0" smtClean="0"/>
              <a:t> </a:t>
            </a:r>
          </a:p>
          <a:p>
            <a:pPr marL="342900" lvl="0" indent="-342900">
              <a:spcBef>
                <a:spcPct val="20000"/>
              </a:spcBef>
              <a:buFont typeface="Arial" pitchFamily="34" charset="0"/>
              <a:buChar char="•"/>
            </a:pPr>
            <a:r>
              <a:rPr lang="en-US" sz="2000" dirty="0" smtClean="0">
                <a:solidFill>
                  <a:srgbClr val="7030A0"/>
                </a:solidFill>
              </a:rPr>
              <a:t>drawing circle... </a:t>
            </a:r>
          </a:p>
          <a:p>
            <a:pPr marL="342900" lvl="0" indent="-342900">
              <a:spcBef>
                <a:spcPct val="20000"/>
              </a:spcBef>
              <a:buFont typeface="Arial" pitchFamily="34" charset="0"/>
              <a:buChar char="•"/>
            </a:pPr>
            <a:r>
              <a:rPr lang="en-US" sz="2000" dirty="0" smtClean="0">
                <a:solidFill>
                  <a:srgbClr val="00B050"/>
                </a:solidFill>
              </a:rPr>
              <a:t>drawing triangle...</a:t>
            </a:r>
            <a:endParaRPr kumimoji="0" lang="en-US" sz="2000" b="0" i="0" u="none" strike="noStrike" kern="1200" cap="none" spc="0" normalizeH="0" baseline="0" noProof="0" dirty="0" smtClean="0">
              <a:ln>
                <a:noFill/>
              </a:ln>
              <a:solidFill>
                <a:srgbClr val="00B050"/>
              </a:solidFill>
              <a:effectLst/>
              <a:uLnTx/>
              <a:uFillTx/>
            </a:endParaRPr>
          </a:p>
        </p:txBody>
      </p:sp>
      <p:cxnSp>
        <p:nvCxnSpPr>
          <p:cNvPr id="6" name="Straight Connector 5"/>
          <p:cNvCxnSpPr/>
          <p:nvPr/>
        </p:nvCxnSpPr>
        <p:spPr>
          <a:xfrm>
            <a:off x="5029200" y="1219200"/>
            <a:ext cx="0" cy="5638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Effect transition="in" filter="blinds(horizontal)">
                                      <p:cBhvr>
                                        <p:cTn id="7" dur="500"/>
                                        <p:tgtEl>
                                          <p:spTgt spid="4">
                                            <p:txEl>
                                              <p:pRg st="12"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3" end="13"/>
                                            </p:txEl>
                                          </p:spTgt>
                                        </p:tgtEl>
                                        <p:attrNameLst>
                                          <p:attrName>style.visibility</p:attrName>
                                        </p:attrNameLst>
                                      </p:cBhvr>
                                      <p:to>
                                        <p:strVal val="visible"/>
                                      </p:to>
                                    </p:set>
                                    <p:animEffect transition="in" filter="blinds(horizontal)">
                                      <p:cBhvr>
                                        <p:cTn id="10" dur="500"/>
                                        <p:tgtEl>
                                          <p:spTgt spid="4">
                                            <p:txEl>
                                              <p:pRg st="13" end="1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14" end="14"/>
                                            </p:txEl>
                                          </p:spTgt>
                                        </p:tgtEl>
                                        <p:attrNameLst>
                                          <p:attrName>style.visibility</p:attrName>
                                        </p:attrNameLst>
                                      </p:cBhvr>
                                      <p:to>
                                        <p:strVal val="visible"/>
                                      </p:to>
                                    </p:set>
                                    <p:animEffect transition="in" filter="blinds(horizontal)">
                                      <p:cBhvr>
                                        <p:cTn id="13"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305800" cy="6858000"/>
          </a:xfrm>
        </p:spPr>
        <p:txBody>
          <a:bodyPr>
            <a:noAutofit/>
          </a:bodyPr>
          <a:lstStyle/>
          <a:p>
            <a:pPr>
              <a:buNone/>
            </a:pPr>
            <a:endParaRPr lang="en-US" sz="1600" dirty="0" smtClean="0"/>
          </a:p>
          <a:p>
            <a:pPr>
              <a:buNone/>
            </a:pPr>
            <a:endParaRPr lang="en-US" sz="1600" dirty="0"/>
          </a:p>
          <a:p>
            <a:pPr>
              <a:buNone/>
            </a:pPr>
            <a:r>
              <a:rPr lang="en-US" sz="1600" dirty="0" smtClean="0">
                <a:solidFill>
                  <a:srgbClr val="0070C0"/>
                </a:solidFill>
              </a:rPr>
              <a:t>class </a:t>
            </a:r>
            <a:r>
              <a:rPr lang="en-US" sz="1600" dirty="0">
                <a:solidFill>
                  <a:srgbClr val="0070C0"/>
                </a:solidFill>
              </a:rPr>
              <a:t>Bank</a:t>
            </a:r>
            <a:r>
              <a:rPr lang="en-US" sz="1600" dirty="0"/>
              <a:t>{  </a:t>
            </a:r>
          </a:p>
          <a:p>
            <a:pPr>
              <a:buNone/>
            </a:pPr>
            <a:r>
              <a:rPr lang="en-US" sz="1600" dirty="0" smtClean="0"/>
              <a:t>	float </a:t>
            </a:r>
            <a:r>
              <a:rPr lang="en-US" sz="1600" dirty="0" err="1"/>
              <a:t>getRateOfInterest</a:t>
            </a:r>
            <a:r>
              <a:rPr lang="en-US" sz="1600" dirty="0" smtClean="0"/>
              <a:t>(){</a:t>
            </a:r>
          </a:p>
          <a:p>
            <a:pPr>
              <a:buNone/>
            </a:pPr>
            <a:r>
              <a:rPr lang="en-US" sz="1600" dirty="0"/>
              <a:t>	</a:t>
            </a:r>
            <a:r>
              <a:rPr lang="en-US" sz="1600" dirty="0" smtClean="0"/>
              <a:t>	return </a:t>
            </a:r>
            <a:r>
              <a:rPr lang="en-US" sz="1600" dirty="0"/>
              <a:t>0</a:t>
            </a:r>
            <a:r>
              <a:rPr lang="en-US" sz="1600" dirty="0" smtClean="0"/>
              <a:t>;</a:t>
            </a:r>
          </a:p>
          <a:p>
            <a:pPr>
              <a:buNone/>
            </a:pPr>
            <a:r>
              <a:rPr lang="en-US" sz="1600" dirty="0"/>
              <a:t>	</a:t>
            </a:r>
            <a:r>
              <a:rPr lang="en-US" sz="1600" dirty="0" smtClean="0"/>
              <a:t>}  </a:t>
            </a:r>
            <a:endParaRPr lang="en-US" sz="1600" dirty="0"/>
          </a:p>
          <a:p>
            <a:pPr>
              <a:buNone/>
            </a:pPr>
            <a:r>
              <a:rPr lang="en-US" sz="1600" dirty="0"/>
              <a:t>}  </a:t>
            </a:r>
            <a:endParaRPr lang="en-US" sz="1600" dirty="0" smtClean="0"/>
          </a:p>
          <a:p>
            <a:pPr>
              <a:buNone/>
            </a:pPr>
            <a:r>
              <a:rPr lang="en-US" sz="1600" dirty="0" smtClean="0">
                <a:solidFill>
                  <a:srgbClr val="0070C0"/>
                </a:solidFill>
              </a:rPr>
              <a:t>class </a:t>
            </a:r>
            <a:r>
              <a:rPr lang="en-US" sz="1600" dirty="0">
                <a:solidFill>
                  <a:srgbClr val="0070C0"/>
                </a:solidFill>
              </a:rPr>
              <a:t>HBL extends Bank</a:t>
            </a:r>
            <a:r>
              <a:rPr lang="en-US" sz="1600" dirty="0"/>
              <a:t>{  </a:t>
            </a:r>
          </a:p>
          <a:p>
            <a:pPr>
              <a:buNone/>
            </a:pPr>
            <a:r>
              <a:rPr lang="en-US" sz="1600" dirty="0" smtClean="0"/>
              <a:t>	float </a:t>
            </a:r>
            <a:r>
              <a:rPr lang="en-US" sz="1600" dirty="0" err="1"/>
              <a:t>getRateOfInterest</a:t>
            </a:r>
            <a:r>
              <a:rPr lang="en-US" sz="1600" dirty="0" smtClean="0"/>
              <a:t>(){</a:t>
            </a:r>
          </a:p>
          <a:p>
            <a:pPr>
              <a:buNone/>
            </a:pPr>
            <a:r>
              <a:rPr lang="en-US" sz="1600" dirty="0" smtClean="0"/>
              <a:t>		return 8.4f;</a:t>
            </a:r>
          </a:p>
          <a:p>
            <a:pPr>
              <a:buNone/>
            </a:pPr>
            <a:r>
              <a:rPr lang="en-US" sz="1600" dirty="0"/>
              <a:t>	</a:t>
            </a:r>
            <a:r>
              <a:rPr lang="en-US" sz="1600" dirty="0" smtClean="0"/>
              <a:t>} </a:t>
            </a:r>
            <a:endParaRPr lang="en-US" sz="1600" dirty="0"/>
          </a:p>
          <a:p>
            <a:pPr>
              <a:buNone/>
            </a:pPr>
            <a:r>
              <a:rPr lang="en-US" sz="1600" dirty="0" smtClean="0"/>
              <a:t>	public </a:t>
            </a:r>
            <a:r>
              <a:rPr lang="en-US" sz="1600" dirty="0"/>
              <a:t>void a(){}</a:t>
            </a:r>
          </a:p>
          <a:p>
            <a:pPr>
              <a:buNone/>
            </a:pPr>
            <a:r>
              <a:rPr lang="en-US" sz="1600" dirty="0" smtClean="0"/>
              <a:t>}  </a:t>
            </a:r>
            <a:endParaRPr lang="en-US" sz="1600" dirty="0"/>
          </a:p>
          <a:p>
            <a:pPr>
              <a:buNone/>
            </a:pPr>
            <a:r>
              <a:rPr lang="en-US" sz="1600" dirty="0">
                <a:solidFill>
                  <a:srgbClr val="0070C0"/>
                </a:solidFill>
              </a:rPr>
              <a:t>class Allied extends Bank</a:t>
            </a:r>
            <a:r>
              <a:rPr lang="en-US" sz="1600" dirty="0"/>
              <a:t>{  </a:t>
            </a:r>
          </a:p>
          <a:p>
            <a:pPr>
              <a:buNone/>
            </a:pPr>
            <a:r>
              <a:rPr lang="en-US" sz="1600" dirty="0" smtClean="0"/>
              <a:t>	float </a:t>
            </a:r>
            <a:r>
              <a:rPr lang="en-US" sz="1600" dirty="0" err="1"/>
              <a:t>getRateOfInterest</a:t>
            </a:r>
            <a:r>
              <a:rPr lang="en-US" sz="1600" dirty="0" smtClean="0"/>
              <a:t>(){</a:t>
            </a:r>
          </a:p>
          <a:p>
            <a:pPr>
              <a:buNone/>
            </a:pPr>
            <a:r>
              <a:rPr lang="en-US" sz="1600" dirty="0"/>
              <a:t>	</a:t>
            </a:r>
            <a:r>
              <a:rPr lang="en-US" sz="1600" dirty="0" smtClean="0"/>
              <a:t>	return 7.3f;</a:t>
            </a:r>
          </a:p>
          <a:p>
            <a:pPr>
              <a:buNone/>
            </a:pPr>
            <a:r>
              <a:rPr lang="en-US" sz="1600" dirty="0"/>
              <a:t>	</a:t>
            </a:r>
            <a:r>
              <a:rPr lang="en-US" sz="1600" dirty="0" smtClean="0"/>
              <a:t>} </a:t>
            </a:r>
          </a:p>
          <a:p>
            <a:pPr>
              <a:buNone/>
            </a:pPr>
            <a:r>
              <a:rPr lang="en-US" sz="1600" dirty="0" smtClean="0"/>
              <a:t>	public </a:t>
            </a:r>
            <a:r>
              <a:rPr lang="en-US" sz="1600" dirty="0"/>
              <a:t>void b(){}</a:t>
            </a:r>
          </a:p>
          <a:p>
            <a:pPr>
              <a:buNone/>
            </a:pPr>
            <a:r>
              <a:rPr lang="en-US" sz="1600" dirty="0"/>
              <a:t>}  </a:t>
            </a:r>
            <a:r>
              <a:rPr lang="en-US" sz="1600" dirty="0" smtClean="0"/>
              <a:t> </a:t>
            </a:r>
          </a:p>
        </p:txBody>
      </p:sp>
      <p:sp>
        <p:nvSpPr>
          <p:cNvPr id="5" name="Rectangle 4"/>
          <p:cNvSpPr/>
          <p:nvPr/>
        </p:nvSpPr>
        <p:spPr>
          <a:xfrm>
            <a:off x="3124200" y="0"/>
            <a:ext cx="4191000" cy="1077218"/>
          </a:xfrm>
          <a:prstGeom prst="rect">
            <a:avLst/>
          </a:prstGeom>
        </p:spPr>
        <p:txBody>
          <a:bodyPr wrap="square">
            <a:spAutoFit/>
          </a:bodyPr>
          <a:lstStyle/>
          <a:p>
            <a:pPr algn="ctr"/>
            <a:r>
              <a:rPr lang="en-GB" altLang="en-US" sz="3200" dirty="0" smtClean="0"/>
              <a:t>Polymorphism (</a:t>
            </a:r>
            <a:r>
              <a:rPr lang="en-GB" altLang="en-US" sz="3200" dirty="0" smtClean="0">
                <a:solidFill>
                  <a:srgbClr val="00B050"/>
                </a:solidFill>
              </a:rPr>
              <a:t>Dynamic Binding</a:t>
            </a:r>
            <a:r>
              <a:rPr lang="en-GB" altLang="en-US" sz="3200" dirty="0" smtClean="0"/>
              <a:t>)</a:t>
            </a:r>
            <a:endParaRPr lang="en-US" dirty="0"/>
          </a:p>
        </p:txBody>
      </p:sp>
      <p:sp>
        <p:nvSpPr>
          <p:cNvPr id="2" name="TextBox 1"/>
          <p:cNvSpPr txBox="1"/>
          <p:nvPr/>
        </p:nvSpPr>
        <p:spPr>
          <a:xfrm>
            <a:off x="3124200" y="2151727"/>
            <a:ext cx="6172200" cy="2554545"/>
          </a:xfrm>
          <a:prstGeom prst="rect">
            <a:avLst/>
          </a:prstGeom>
          <a:noFill/>
        </p:spPr>
        <p:txBody>
          <a:bodyPr wrap="square" rtlCol="0">
            <a:spAutoFit/>
          </a:bodyPr>
          <a:lstStyle/>
          <a:p>
            <a:pPr>
              <a:buNone/>
            </a:pPr>
            <a:r>
              <a:rPr lang="en-US" sz="1600" dirty="0">
                <a:solidFill>
                  <a:srgbClr val="0070C0"/>
                </a:solidFill>
              </a:rPr>
              <a:t>class </a:t>
            </a:r>
            <a:r>
              <a:rPr lang="en-US" sz="1600" dirty="0" err="1">
                <a:solidFill>
                  <a:srgbClr val="0070C0"/>
                </a:solidFill>
              </a:rPr>
              <a:t>TestPolymorphism</a:t>
            </a:r>
            <a:r>
              <a:rPr lang="en-US" sz="1600" dirty="0"/>
              <a:t>{  </a:t>
            </a:r>
          </a:p>
          <a:p>
            <a:pPr>
              <a:buNone/>
            </a:pPr>
            <a:r>
              <a:rPr lang="en-US" sz="1600" dirty="0" smtClean="0"/>
              <a:t>   public </a:t>
            </a:r>
            <a:r>
              <a:rPr lang="en-US" sz="1600" dirty="0"/>
              <a:t>static void main(String </a:t>
            </a:r>
            <a:r>
              <a:rPr lang="en-US" sz="1600" dirty="0" err="1"/>
              <a:t>args</a:t>
            </a:r>
            <a:r>
              <a:rPr lang="en-US" sz="1600" dirty="0"/>
              <a:t>[]){  </a:t>
            </a:r>
          </a:p>
          <a:p>
            <a:pPr>
              <a:buNone/>
            </a:pPr>
            <a:r>
              <a:rPr lang="en-US" sz="1600" dirty="0" smtClean="0"/>
              <a:t>      Bank </a:t>
            </a:r>
            <a:r>
              <a:rPr lang="en-US" sz="1600" dirty="0"/>
              <a:t>b;  </a:t>
            </a:r>
          </a:p>
          <a:p>
            <a:pPr>
              <a:buNone/>
            </a:pPr>
            <a:r>
              <a:rPr lang="en-US" sz="1600" dirty="0"/>
              <a:t> </a:t>
            </a:r>
            <a:r>
              <a:rPr lang="en-US" sz="1600" dirty="0" smtClean="0"/>
              <a:t>     b=new </a:t>
            </a:r>
            <a:r>
              <a:rPr lang="en-US" sz="1600" dirty="0"/>
              <a:t>HBL();  </a:t>
            </a:r>
          </a:p>
          <a:p>
            <a:pPr>
              <a:buNone/>
            </a:pPr>
            <a:r>
              <a:rPr lang="en-US" sz="1600" dirty="0" smtClean="0"/>
              <a:t>      </a:t>
            </a:r>
            <a:r>
              <a:rPr lang="en-US" sz="1600" dirty="0" err="1" smtClean="0"/>
              <a:t>System.out.println</a:t>
            </a:r>
            <a:r>
              <a:rPr lang="en-US" sz="1600" dirty="0"/>
              <a:t>("HBL Rate of Interest</a:t>
            </a:r>
            <a:r>
              <a:rPr lang="en-US" sz="1600" dirty="0" smtClean="0"/>
              <a:t>:"+</a:t>
            </a:r>
            <a:r>
              <a:rPr lang="en-US" sz="1600" dirty="0" err="1"/>
              <a:t>b.getRateOfInterest</a:t>
            </a:r>
            <a:r>
              <a:rPr lang="en-US" sz="1600" dirty="0"/>
              <a:t>());  </a:t>
            </a:r>
          </a:p>
          <a:p>
            <a:pPr>
              <a:buNone/>
            </a:pPr>
            <a:r>
              <a:rPr lang="en-US" sz="1600" dirty="0" smtClean="0"/>
              <a:t>      b=new </a:t>
            </a:r>
            <a:r>
              <a:rPr lang="en-US" sz="1600" dirty="0"/>
              <a:t>Allied();  </a:t>
            </a:r>
          </a:p>
          <a:p>
            <a:pPr>
              <a:buNone/>
            </a:pPr>
            <a:r>
              <a:rPr lang="en-US" sz="1600" dirty="0" smtClean="0"/>
              <a:t>      </a:t>
            </a:r>
            <a:r>
              <a:rPr lang="en-US" sz="1600" dirty="0" err="1" smtClean="0"/>
              <a:t>System.out.println</a:t>
            </a:r>
            <a:r>
              <a:rPr lang="en-US" sz="1600" dirty="0"/>
              <a:t>("Allied Rate of Interest: "+</a:t>
            </a:r>
            <a:r>
              <a:rPr lang="en-US" sz="1600" dirty="0" err="1"/>
              <a:t>b.getRateOfInterest</a:t>
            </a:r>
            <a:r>
              <a:rPr lang="en-US" sz="1600" dirty="0"/>
              <a:t>()); </a:t>
            </a:r>
            <a:endParaRPr lang="en-US" sz="1600" dirty="0" smtClean="0"/>
          </a:p>
          <a:p>
            <a:pPr>
              <a:buNone/>
            </a:pPr>
            <a:r>
              <a:rPr lang="en-US" sz="1600" dirty="0"/>
              <a:t> </a:t>
            </a:r>
            <a:r>
              <a:rPr lang="en-US" sz="1600" dirty="0" smtClean="0"/>
              <a:t>   }  </a:t>
            </a:r>
          </a:p>
          <a:p>
            <a:pPr>
              <a:buNone/>
            </a:pPr>
            <a:r>
              <a:rPr lang="en-US" sz="1600" dirty="0" smtClean="0"/>
              <a:t>}</a:t>
            </a:r>
            <a:endParaRPr lang="en-US" sz="1600" dirty="0"/>
          </a:p>
          <a:p>
            <a:endParaRPr lang="en-US" sz="1600" dirty="0"/>
          </a:p>
        </p:txBody>
      </p:sp>
      <p:cxnSp>
        <p:nvCxnSpPr>
          <p:cNvPr id="6" name="Straight Connector 5"/>
          <p:cNvCxnSpPr/>
          <p:nvPr/>
        </p:nvCxnSpPr>
        <p:spPr>
          <a:xfrm>
            <a:off x="29718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Tightly Encapsulated Class</a:t>
            </a:r>
            <a:br>
              <a:rPr lang="en-US" b="1"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40000" lnSpcReduction="20000"/>
          </a:bodyPr>
          <a:lstStyle/>
          <a:p>
            <a:r>
              <a:rPr lang="en-US" sz="3800" dirty="0" smtClean="0"/>
              <a:t>The tightly encapsulated class is a class whose every variable is declared private, whether getter or setter methods are present or not or they are marked as public or not.</a:t>
            </a:r>
          </a:p>
          <a:p>
            <a:endParaRPr lang="en-US" dirty="0" smtClean="0"/>
          </a:p>
          <a:p>
            <a:pPr>
              <a:buNone/>
            </a:pPr>
            <a:r>
              <a:rPr lang="en-US" sz="4000" dirty="0" smtClean="0"/>
              <a:t>class </a:t>
            </a:r>
            <a:r>
              <a:rPr lang="en-US" sz="4000" b="1" dirty="0" smtClean="0">
                <a:solidFill>
                  <a:srgbClr val="00B050"/>
                </a:solidFill>
              </a:rPr>
              <a:t>P</a:t>
            </a:r>
          </a:p>
          <a:p>
            <a:pPr>
              <a:buNone/>
            </a:pPr>
            <a:r>
              <a:rPr lang="en-US" sz="4000" dirty="0" smtClean="0"/>
              <a:t>{</a:t>
            </a:r>
          </a:p>
          <a:p>
            <a:pPr lvl="1">
              <a:buNone/>
            </a:pPr>
            <a:r>
              <a:rPr lang="en-US" sz="3500" dirty="0" err="1" smtClean="0"/>
              <a:t>int</a:t>
            </a:r>
            <a:r>
              <a:rPr lang="en-US" sz="3500" dirty="0" smtClean="0"/>
              <a:t> p =19;    </a:t>
            </a:r>
          </a:p>
          <a:p>
            <a:pPr lvl="1">
              <a:buNone/>
            </a:pPr>
            <a:r>
              <a:rPr lang="en-US" sz="3500" dirty="0" smtClean="0"/>
              <a:t>//not tightly encapsulated class</a:t>
            </a:r>
          </a:p>
          <a:p>
            <a:pPr>
              <a:buNone/>
            </a:pPr>
            <a:r>
              <a:rPr lang="en-US" sz="4000" dirty="0" smtClean="0"/>
              <a:t>}       </a:t>
            </a:r>
          </a:p>
          <a:p>
            <a:pPr>
              <a:buNone/>
            </a:pPr>
            <a:r>
              <a:rPr lang="en-US" sz="4000" dirty="0" smtClean="0"/>
              <a:t>  </a:t>
            </a:r>
          </a:p>
          <a:p>
            <a:pPr>
              <a:buNone/>
            </a:pPr>
            <a:r>
              <a:rPr lang="en-US" sz="4000" dirty="0" smtClean="0"/>
              <a:t>class </a:t>
            </a:r>
            <a:r>
              <a:rPr lang="en-US" sz="4000" b="1" dirty="0" smtClean="0">
                <a:solidFill>
                  <a:srgbClr val="00B050"/>
                </a:solidFill>
              </a:rPr>
              <a:t>Q</a:t>
            </a:r>
            <a:r>
              <a:rPr lang="en-US" sz="4000" dirty="0" smtClean="0"/>
              <a:t> </a:t>
            </a:r>
            <a:r>
              <a:rPr lang="en-US" sz="4000" b="1" dirty="0" smtClean="0">
                <a:solidFill>
                  <a:srgbClr val="00B0F0"/>
                </a:solidFill>
              </a:rPr>
              <a:t>extends</a:t>
            </a:r>
            <a:r>
              <a:rPr lang="en-US" sz="4000" dirty="0" smtClean="0">
                <a:solidFill>
                  <a:srgbClr val="00B0F0"/>
                </a:solidFill>
              </a:rPr>
              <a:t> </a:t>
            </a:r>
            <a:r>
              <a:rPr lang="en-US" sz="4000" b="1" dirty="0" smtClean="0">
                <a:solidFill>
                  <a:srgbClr val="00B050"/>
                </a:solidFill>
              </a:rPr>
              <a:t>P</a:t>
            </a:r>
          </a:p>
          <a:p>
            <a:pPr>
              <a:buNone/>
            </a:pPr>
            <a:r>
              <a:rPr lang="en-US" sz="4000" dirty="0" smtClean="0"/>
              <a:t>{</a:t>
            </a:r>
          </a:p>
          <a:p>
            <a:pPr lvl="1">
              <a:buNone/>
            </a:pPr>
            <a:r>
              <a:rPr lang="en-US" sz="3500" dirty="0" smtClean="0"/>
              <a:t>private </a:t>
            </a:r>
            <a:r>
              <a:rPr lang="en-US" sz="3500" dirty="0" err="1" smtClean="0"/>
              <a:t>int</a:t>
            </a:r>
            <a:r>
              <a:rPr lang="en-US" sz="3500" dirty="0" smtClean="0"/>
              <a:t> q=20;   </a:t>
            </a:r>
          </a:p>
          <a:p>
            <a:pPr lvl="1">
              <a:buNone/>
            </a:pPr>
            <a:r>
              <a:rPr lang="en-US" sz="3500" dirty="0" smtClean="0"/>
              <a:t> //not tightly encapsulated class because it extends class P</a:t>
            </a:r>
          </a:p>
          <a:p>
            <a:pPr>
              <a:buNone/>
            </a:pPr>
            <a:r>
              <a:rPr lang="en-US" sz="4000" dirty="0" smtClean="0"/>
              <a:t>}</a:t>
            </a:r>
          </a:p>
          <a:p>
            <a:pPr>
              <a:buNone/>
            </a:pPr>
            <a:endParaRPr lang="en-US" sz="4000" dirty="0" smtClean="0"/>
          </a:p>
          <a:p>
            <a:pPr>
              <a:buNone/>
            </a:pPr>
            <a:r>
              <a:rPr lang="en-US" sz="4000" dirty="0" smtClean="0"/>
              <a:t>class </a:t>
            </a:r>
            <a:r>
              <a:rPr lang="en-US" sz="4000" b="1" dirty="0" smtClean="0">
                <a:solidFill>
                  <a:srgbClr val="00B050"/>
                </a:solidFill>
              </a:rPr>
              <a:t>R</a:t>
            </a:r>
            <a:r>
              <a:rPr lang="en-US" sz="4000" dirty="0" smtClean="0"/>
              <a:t> </a:t>
            </a:r>
            <a:r>
              <a:rPr lang="en-US" sz="4000" b="1" dirty="0" smtClean="0">
                <a:solidFill>
                  <a:srgbClr val="00B0F0"/>
                </a:solidFill>
              </a:rPr>
              <a:t>extends</a:t>
            </a:r>
            <a:r>
              <a:rPr lang="en-US" sz="4000" dirty="0" smtClean="0">
                <a:solidFill>
                  <a:srgbClr val="00B0F0"/>
                </a:solidFill>
              </a:rPr>
              <a:t> </a:t>
            </a:r>
            <a:r>
              <a:rPr lang="en-US" sz="4000" b="1" dirty="0" smtClean="0">
                <a:solidFill>
                  <a:srgbClr val="00B050"/>
                </a:solidFill>
              </a:rPr>
              <a:t>Q</a:t>
            </a:r>
          </a:p>
          <a:p>
            <a:pPr>
              <a:buNone/>
            </a:pPr>
            <a:r>
              <a:rPr lang="en-US" sz="4000" dirty="0" smtClean="0"/>
              <a:t>{</a:t>
            </a:r>
          </a:p>
          <a:p>
            <a:pPr lvl="1">
              <a:buNone/>
            </a:pPr>
            <a:r>
              <a:rPr lang="en-US" sz="3500" dirty="0" smtClean="0"/>
              <a:t>private </a:t>
            </a:r>
            <a:r>
              <a:rPr lang="en-US" sz="3500" dirty="0" err="1" smtClean="0"/>
              <a:t>int</a:t>
            </a:r>
            <a:r>
              <a:rPr lang="en-US" sz="3500" dirty="0" smtClean="0"/>
              <a:t> r=23;  </a:t>
            </a:r>
          </a:p>
          <a:p>
            <a:pPr lvl="1">
              <a:buNone/>
            </a:pPr>
            <a:r>
              <a:rPr lang="en-US" sz="3500" dirty="0" smtClean="0"/>
              <a:t>//not tightly encapsulated class because it extends class Q</a:t>
            </a:r>
          </a:p>
          <a:p>
            <a:pPr>
              <a:buNone/>
            </a:pPr>
            <a:r>
              <a:rPr lang="en-US" sz="4000" dirty="0" smtClean="0"/>
              <a:t>}</a:t>
            </a:r>
            <a:endParaRPr lang="en-US" sz="4000" dirty="0"/>
          </a:p>
        </p:txBody>
      </p:sp>
    </p:spTree>
    <p:extLst>
      <p:ext uri="{BB962C8B-B14F-4D97-AF65-F5344CB8AC3E}">
        <p14:creationId xmlns:p14="http://schemas.microsoft.com/office/powerpoint/2010/main" val="283988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7" end="17"/>
                                            </p:txEl>
                                          </p:spTgt>
                                        </p:tgtEl>
                                        <p:attrNameLst>
                                          <p:attrName>style.visibility</p:attrName>
                                        </p:attrNameLst>
                                      </p:cBhvr>
                                      <p:to>
                                        <p:strVal val="visible"/>
                                      </p:to>
                                    </p:set>
                                    <p:animEffect transition="in" filter="blinds(horizontal)">
                                      <p:cBhvr>
                                        <p:cTn id="1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a:t>
            </a:r>
            <a:endParaRPr lang="en-US" dirty="0"/>
          </a:p>
        </p:txBody>
      </p:sp>
    </p:spTree>
    <p:extLst>
      <p:ext uri="{BB962C8B-B14F-4D97-AF65-F5344CB8AC3E}">
        <p14:creationId xmlns:p14="http://schemas.microsoft.com/office/powerpoint/2010/main" val="3383355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Final</a:t>
            </a:r>
            <a:r>
              <a:rPr lang="en-US" dirty="0" smtClean="0"/>
              <a:t> </a:t>
            </a:r>
            <a:endParaRPr lang="en-US" dirty="0"/>
          </a:p>
        </p:txBody>
      </p:sp>
      <p:sp>
        <p:nvSpPr>
          <p:cNvPr id="3" name="Content Placeholder 2"/>
          <p:cNvSpPr>
            <a:spLocks noGrp="1"/>
          </p:cNvSpPr>
          <p:nvPr>
            <p:ph idx="1"/>
          </p:nvPr>
        </p:nvSpPr>
        <p:spPr/>
        <p:txBody>
          <a:bodyPr/>
          <a:lstStyle/>
          <a:p>
            <a:r>
              <a:rPr lang="en-US" dirty="0" smtClean="0"/>
              <a:t>Final keyword is used to restrict further modification of a variable or a method or a class. </a:t>
            </a:r>
          </a:p>
          <a:p>
            <a:r>
              <a:rPr lang="en-US" dirty="0" smtClean="0"/>
              <a:t>The value of a variable which is declared as final can’t be modified once it gets a value. A final method can not be overridden in the sub class and you can not create a sub class to a final class.</a:t>
            </a:r>
            <a:endParaRPr lang="en-US" dirty="0"/>
          </a:p>
        </p:txBody>
      </p:sp>
      <p:pic>
        <p:nvPicPr>
          <p:cNvPr id="4" name="Picture 2"/>
          <p:cNvPicPr>
            <a:picLocks noChangeAspect="1" noChangeArrowheads="1"/>
          </p:cNvPicPr>
          <p:nvPr/>
        </p:nvPicPr>
        <p:blipFill>
          <a:blip r:embed="rId2"/>
          <a:srcRect/>
          <a:stretch>
            <a:fillRect/>
          </a:stretch>
        </p:blipFill>
        <p:spPr bwMode="auto">
          <a:xfrm>
            <a:off x="3217345" y="5334000"/>
            <a:ext cx="5469455" cy="1451769"/>
          </a:xfrm>
          <a:prstGeom prst="rect">
            <a:avLst/>
          </a:prstGeom>
          <a:noFill/>
          <a:ln w="9525">
            <a:noFill/>
            <a:miter lim="800000"/>
            <a:headEnd/>
            <a:tailEnd/>
          </a:ln>
          <a:effectLst/>
        </p:spPr>
      </p:pic>
    </p:spTree>
    <p:extLst>
      <p:ext uri="{BB962C8B-B14F-4D97-AF65-F5344CB8AC3E}">
        <p14:creationId xmlns:p14="http://schemas.microsoft.com/office/powerpoint/2010/main" val="3083495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Final Keyword</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a:buNone/>
            </a:pPr>
            <a:r>
              <a:rPr lang="en-US" b="1" dirty="0" smtClean="0"/>
              <a:t>class </a:t>
            </a:r>
            <a:r>
              <a:rPr lang="en-US" b="1" dirty="0" err="1" smtClean="0"/>
              <a:t>testModifiers</a:t>
            </a:r>
            <a:endParaRPr lang="en-US" b="1" dirty="0" smtClean="0"/>
          </a:p>
          <a:p>
            <a:pPr>
              <a:buNone/>
            </a:pPr>
            <a:r>
              <a:rPr lang="en-US" dirty="0" smtClean="0"/>
              <a:t>{</a:t>
            </a:r>
          </a:p>
          <a:p>
            <a:pPr lvl="1">
              <a:buNone/>
            </a:pPr>
            <a:r>
              <a:rPr lang="en-US" dirty="0" err="1" smtClean="0"/>
              <a:t>int</a:t>
            </a:r>
            <a:r>
              <a:rPr lang="en-US" dirty="0" smtClean="0"/>
              <a:t> a=20;  </a:t>
            </a:r>
          </a:p>
          <a:p>
            <a:pPr>
              <a:buNone/>
            </a:pPr>
            <a:r>
              <a:rPr lang="en-US" dirty="0" smtClean="0"/>
              <a:t>}  </a:t>
            </a:r>
          </a:p>
          <a:p>
            <a:pPr>
              <a:buNone/>
            </a:pPr>
            <a:r>
              <a:rPr lang="en-US" dirty="0" smtClean="0"/>
              <a:t>  </a:t>
            </a:r>
          </a:p>
          <a:p>
            <a:pPr>
              <a:buNone/>
            </a:pPr>
            <a:r>
              <a:rPr lang="en-US" b="1" dirty="0" smtClean="0"/>
              <a:t>public class </a:t>
            </a:r>
            <a:r>
              <a:rPr lang="en-US" b="1" dirty="0" err="1" smtClean="0"/>
              <a:t>demoModifiers</a:t>
            </a:r>
            <a:r>
              <a:rPr lang="en-US" b="1" dirty="0" smtClean="0"/>
              <a:t> extends </a:t>
            </a:r>
            <a:r>
              <a:rPr lang="en-US" b="1" dirty="0" err="1" smtClean="0"/>
              <a:t>testModifiers</a:t>
            </a:r>
            <a:r>
              <a:rPr lang="en-US" b="1" dirty="0" smtClean="0"/>
              <a:t>  {  </a:t>
            </a:r>
          </a:p>
          <a:p>
            <a:pPr lvl="1">
              <a:buNone/>
            </a:pPr>
            <a:r>
              <a:rPr lang="en-US" dirty="0" smtClean="0"/>
              <a:t> public static void main(String </a:t>
            </a:r>
            <a:r>
              <a:rPr lang="en-US" dirty="0" err="1" smtClean="0"/>
              <a:t>args</a:t>
            </a:r>
            <a:r>
              <a:rPr lang="en-US" dirty="0" smtClean="0"/>
              <a:t>[])</a:t>
            </a:r>
          </a:p>
          <a:p>
            <a:pPr lvl="1">
              <a:buNone/>
            </a:pPr>
            <a:r>
              <a:rPr lang="en-US" dirty="0" smtClean="0"/>
              <a:t> {  </a:t>
            </a:r>
          </a:p>
          <a:p>
            <a:pPr lvl="2">
              <a:buNone/>
            </a:pPr>
            <a:r>
              <a:rPr lang="en-US" dirty="0" smtClean="0"/>
              <a:t>  </a:t>
            </a:r>
            <a:r>
              <a:rPr lang="en-US" dirty="0" err="1" smtClean="0"/>
              <a:t>demoModifiers</a:t>
            </a:r>
            <a:r>
              <a:rPr lang="en-US" dirty="0" smtClean="0"/>
              <a:t> </a:t>
            </a:r>
            <a:r>
              <a:rPr lang="en-US" dirty="0" err="1" smtClean="0"/>
              <a:t>obj</a:t>
            </a:r>
            <a:r>
              <a:rPr lang="en-US" dirty="0" smtClean="0"/>
              <a:t>=new </a:t>
            </a:r>
            <a:r>
              <a:rPr lang="en-US" dirty="0" err="1" smtClean="0"/>
              <a:t>demoModifiers</a:t>
            </a:r>
            <a:r>
              <a:rPr lang="en-US" dirty="0" smtClean="0"/>
              <a:t>();  </a:t>
            </a:r>
          </a:p>
          <a:p>
            <a:pPr lvl="2">
              <a:buNone/>
            </a:pPr>
            <a:r>
              <a:rPr lang="en-US" dirty="0" smtClean="0"/>
              <a:t>  </a:t>
            </a:r>
            <a:r>
              <a:rPr lang="en-US" dirty="0" err="1" smtClean="0"/>
              <a:t>obj.a</a:t>
            </a:r>
            <a:r>
              <a:rPr lang="en-US" dirty="0" smtClean="0"/>
              <a:t>=25;  </a:t>
            </a:r>
          </a:p>
          <a:p>
            <a:pPr lvl="2">
              <a:buNone/>
            </a:pPr>
            <a:r>
              <a:rPr lang="en-US" dirty="0" smtClean="0"/>
              <a:t>  </a:t>
            </a:r>
            <a:r>
              <a:rPr lang="en-US" dirty="0" err="1" smtClean="0"/>
              <a:t>System.out.println</a:t>
            </a:r>
            <a:r>
              <a:rPr lang="en-US" dirty="0" smtClean="0"/>
              <a:t>(</a:t>
            </a:r>
            <a:r>
              <a:rPr lang="en-US" dirty="0" err="1" smtClean="0"/>
              <a:t>obj.a</a:t>
            </a:r>
            <a:r>
              <a:rPr lang="en-US" dirty="0" smtClean="0"/>
              <a:t>);</a:t>
            </a:r>
          </a:p>
          <a:p>
            <a:pPr lvl="1">
              <a:buNone/>
            </a:pPr>
            <a:r>
              <a:rPr lang="en-US" dirty="0" smtClean="0"/>
              <a:t> }</a:t>
            </a:r>
          </a:p>
          <a:p>
            <a:pPr>
              <a:buNone/>
            </a:pPr>
            <a:r>
              <a:rPr lang="en-US" dirty="0" smtClean="0"/>
              <a:t>}</a:t>
            </a:r>
          </a:p>
          <a:p>
            <a:pPr>
              <a:buNone/>
            </a:pPr>
            <a:endParaRPr lang="en-US" dirty="0" smtClean="0"/>
          </a:p>
          <a:p>
            <a:pPr>
              <a:buNone/>
            </a:pPr>
            <a:r>
              <a:rPr lang="en-US" dirty="0" smtClean="0"/>
              <a:t>Output:	</a:t>
            </a:r>
            <a:r>
              <a:rPr lang="en-US" smtClean="0"/>
              <a:t>	</a:t>
            </a:r>
            <a:r>
              <a:rPr lang="en-US" smtClean="0"/>
              <a:t>25</a:t>
            </a:r>
            <a:endParaRPr lang="en-US" dirty="0"/>
          </a:p>
        </p:txBody>
      </p:sp>
    </p:spTree>
    <p:extLst>
      <p:ext uri="{BB962C8B-B14F-4D97-AF65-F5344CB8AC3E}">
        <p14:creationId xmlns:p14="http://schemas.microsoft.com/office/powerpoint/2010/main" val="541115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Keyword with Variable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class </a:t>
            </a:r>
            <a:r>
              <a:rPr lang="en-US" dirty="0" err="1" smtClean="0"/>
              <a:t>testModifiers</a:t>
            </a:r>
            <a:endParaRPr lang="en-US" dirty="0" smtClean="0"/>
          </a:p>
          <a:p>
            <a:pPr>
              <a:buNone/>
            </a:pPr>
            <a:r>
              <a:rPr lang="en-US" dirty="0" smtClean="0"/>
              <a:t>{</a:t>
            </a:r>
          </a:p>
          <a:p>
            <a:pPr>
              <a:buNone/>
            </a:pPr>
            <a:r>
              <a:rPr lang="en-US" b="1" dirty="0" smtClean="0"/>
              <a:t>	</a:t>
            </a:r>
            <a:r>
              <a:rPr lang="en-US" b="1" dirty="0" smtClean="0">
                <a:solidFill>
                  <a:srgbClr val="00B0F0"/>
                </a:solidFill>
              </a:rPr>
              <a:t>final</a:t>
            </a:r>
            <a:r>
              <a:rPr lang="en-US" dirty="0" smtClean="0">
                <a:solidFill>
                  <a:srgbClr val="00B0F0"/>
                </a:solidFill>
              </a:rPr>
              <a:t> </a:t>
            </a:r>
            <a:r>
              <a:rPr lang="en-US" dirty="0" err="1" smtClean="0"/>
              <a:t>int</a:t>
            </a:r>
            <a:r>
              <a:rPr lang="en-US" dirty="0" smtClean="0"/>
              <a:t> a=20;  </a:t>
            </a:r>
          </a:p>
          <a:p>
            <a:pPr>
              <a:buNone/>
            </a:pPr>
            <a:r>
              <a:rPr lang="en-US" dirty="0" smtClean="0"/>
              <a:t>}  </a:t>
            </a:r>
          </a:p>
          <a:p>
            <a:pPr>
              <a:buNone/>
            </a:pPr>
            <a:r>
              <a:rPr lang="en-US" dirty="0" smtClean="0"/>
              <a:t>  </a:t>
            </a:r>
          </a:p>
          <a:p>
            <a:pPr>
              <a:buNone/>
            </a:pPr>
            <a:r>
              <a:rPr lang="en-US" dirty="0" smtClean="0"/>
              <a:t>public class </a:t>
            </a:r>
            <a:r>
              <a:rPr lang="en-US" dirty="0" err="1" smtClean="0"/>
              <a:t>demoModifiers</a:t>
            </a:r>
            <a:r>
              <a:rPr lang="en-US" dirty="0" smtClean="0"/>
              <a:t> extends </a:t>
            </a:r>
            <a:r>
              <a:rPr lang="en-US" dirty="0" err="1" smtClean="0"/>
              <a:t>testModifiers</a:t>
            </a:r>
            <a:r>
              <a:rPr lang="en-US" dirty="0" smtClean="0"/>
              <a:t>  {  </a:t>
            </a:r>
          </a:p>
          <a:p>
            <a:pPr lvl="1">
              <a:buNone/>
            </a:pPr>
            <a:r>
              <a:rPr lang="en-US" dirty="0" smtClean="0"/>
              <a:t> public static void main(String </a:t>
            </a:r>
            <a:r>
              <a:rPr lang="en-US" dirty="0" err="1" smtClean="0"/>
              <a:t>args</a:t>
            </a:r>
            <a:r>
              <a:rPr lang="en-US" dirty="0" smtClean="0"/>
              <a:t>[])</a:t>
            </a:r>
          </a:p>
          <a:p>
            <a:pPr lvl="1">
              <a:buNone/>
            </a:pPr>
            <a:r>
              <a:rPr lang="en-US" dirty="0" smtClean="0"/>
              <a:t> {  </a:t>
            </a:r>
          </a:p>
          <a:p>
            <a:pPr lvl="2">
              <a:buNone/>
            </a:pPr>
            <a:r>
              <a:rPr lang="en-US" dirty="0" smtClean="0"/>
              <a:t>  </a:t>
            </a:r>
            <a:r>
              <a:rPr lang="en-US" dirty="0" err="1" smtClean="0"/>
              <a:t>demoModifiers</a:t>
            </a:r>
            <a:r>
              <a:rPr lang="en-US" dirty="0" smtClean="0"/>
              <a:t> </a:t>
            </a:r>
            <a:r>
              <a:rPr lang="en-US" dirty="0" err="1" smtClean="0"/>
              <a:t>obj</a:t>
            </a:r>
            <a:r>
              <a:rPr lang="en-US" dirty="0" smtClean="0"/>
              <a:t>=new </a:t>
            </a:r>
            <a:r>
              <a:rPr lang="en-US" dirty="0" err="1" smtClean="0"/>
              <a:t>demoModifiers</a:t>
            </a:r>
            <a:r>
              <a:rPr lang="en-US" dirty="0" smtClean="0"/>
              <a:t>();  </a:t>
            </a:r>
          </a:p>
          <a:p>
            <a:pPr lvl="2">
              <a:buNone/>
            </a:pPr>
            <a:r>
              <a:rPr lang="en-US" dirty="0" smtClean="0"/>
              <a:t>  </a:t>
            </a:r>
            <a:r>
              <a:rPr lang="en-US" b="1" dirty="0" err="1" smtClean="0">
                <a:solidFill>
                  <a:srgbClr val="FF0000"/>
                </a:solidFill>
              </a:rPr>
              <a:t>obj.a</a:t>
            </a:r>
            <a:r>
              <a:rPr lang="en-US" b="1" dirty="0" smtClean="0">
                <a:solidFill>
                  <a:srgbClr val="FF0000"/>
                </a:solidFill>
              </a:rPr>
              <a:t>=25;  //  Error</a:t>
            </a:r>
          </a:p>
          <a:p>
            <a:pPr lvl="1">
              <a:buNone/>
            </a:pPr>
            <a:r>
              <a:rPr lang="en-US" dirty="0" smtClean="0"/>
              <a:t> }</a:t>
            </a:r>
          </a:p>
          <a:p>
            <a:pPr>
              <a:buNone/>
            </a:pPr>
            <a:r>
              <a:rPr lang="en-US" dirty="0" smtClean="0"/>
              <a:t>}</a:t>
            </a:r>
            <a:endParaRPr lang="en-US" dirty="0"/>
          </a:p>
        </p:txBody>
      </p:sp>
    </p:spTree>
    <p:extLst>
      <p:ext uri="{BB962C8B-B14F-4D97-AF65-F5344CB8AC3E}">
        <p14:creationId xmlns:p14="http://schemas.microsoft.com/office/powerpoint/2010/main" val="3936960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keyword with class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solidFill>
                  <a:srgbClr val="00B0F0"/>
                </a:solidFill>
              </a:rPr>
              <a:t>final</a:t>
            </a:r>
            <a:r>
              <a:rPr lang="en-US" dirty="0" smtClean="0">
                <a:solidFill>
                  <a:srgbClr val="00B0F0"/>
                </a:solidFill>
              </a:rPr>
              <a:t> </a:t>
            </a:r>
            <a:r>
              <a:rPr lang="en-US" dirty="0" smtClean="0"/>
              <a:t>class </a:t>
            </a:r>
            <a:r>
              <a:rPr lang="en-US" dirty="0" err="1" smtClean="0"/>
              <a:t>testModifiers</a:t>
            </a:r>
            <a:endParaRPr lang="en-US" dirty="0" smtClean="0"/>
          </a:p>
          <a:p>
            <a:pPr>
              <a:buNone/>
            </a:pPr>
            <a:r>
              <a:rPr lang="en-US" dirty="0" smtClean="0"/>
              <a:t>{</a:t>
            </a:r>
          </a:p>
          <a:p>
            <a:pPr lvl="1">
              <a:buNone/>
            </a:pPr>
            <a:r>
              <a:rPr lang="en-US" dirty="0" err="1" smtClean="0"/>
              <a:t>int</a:t>
            </a:r>
            <a:r>
              <a:rPr lang="en-US" dirty="0" smtClean="0"/>
              <a:t> a=20;  </a:t>
            </a:r>
          </a:p>
          <a:p>
            <a:pPr>
              <a:buNone/>
            </a:pPr>
            <a:r>
              <a:rPr lang="en-US" dirty="0" smtClean="0"/>
              <a:t>}  </a:t>
            </a:r>
          </a:p>
          <a:p>
            <a:pPr>
              <a:buNone/>
            </a:pPr>
            <a:r>
              <a:rPr lang="en-US" dirty="0" smtClean="0"/>
              <a:t>  </a:t>
            </a:r>
          </a:p>
          <a:p>
            <a:pPr>
              <a:buNone/>
            </a:pPr>
            <a:r>
              <a:rPr lang="en-US" dirty="0" smtClean="0"/>
              <a:t>public class </a:t>
            </a:r>
            <a:r>
              <a:rPr lang="en-US" dirty="0" err="1" smtClean="0"/>
              <a:t>demoModifiers</a:t>
            </a:r>
            <a:r>
              <a:rPr lang="en-US" dirty="0" smtClean="0"/>
              <a:t> </a:t>
            </a:r>
            <a:r>
              <a:rPr lang="en-US" b="1" dirty="0" smtClean="0">
                <a:solidFill>
                  <a:srgbClr val="FF0000"/>
                </a:solidFill>
              </a:rPr>
              <a:t>extends</a:t>
            </a:r>
            <a:r>
              <a:rPr lang="en-US" dirty="0" smtClean="0"/>
              <a:t> </a:t>
            </a:r>
            <a:r>
              <a:rPr lang="en-US" dirty="0" err="1" smtClean="0"/>
              <a:t>testModifiers</a:t>
            </a:r>
            <a:r>
              <a:rPr lang="en-US" dirty="0" smtClean="0"/>
              <a:t>  {  </a:t>
            </a:r>
            <a:r>
              <a:rPr lang="en-US" b="1" dirty="0" smtClean="0">
                <a:solidFill>
                  <a:srgbClr val="FF0000"/>
                </a:solidFill>
              </a:rPr>
              <a:t>// Error</a:t>
            </a:r>
          </a:p>
          <a:p>
            <a:pPr lvl="1">
              <a:buNone/>
            </a:pPr>
            <a:r>
              <a:rPr lang="en-US" dirty="0" smtClean="0"/>
              <a:t> public static void main(String </a:t>
            </a:r>
            <a:r>
              <a:rPr lang="en-US" dirty="0" err="1" smtClean="0"/>
              <a:t>args</a:t>
            </a:r>
            <a:r>
              <a:rPr lang="en-US" dirty="0" smtClean="0"/>
              <a:t>[])</a:t>
            </a:r>
          </a:p>
          <a:p>
            <a:pPr lvl="1">
              <a:buNone/>
            </a:pPr>
            <a:r>
              <a:rPr lang="en-US" dirty="0" smtClean="0"/>
              <a:t> {  </a:t>
            </a:r>
          </a:p>
          <a:p>
            <a:pPr lvl="2">
              <a:buNone/>
            </a:pPr>
            <a:r>
              <a:rPr lang="en-US" dirty="0" smtClean="0"/>
              <a:t>  </a:t>
            </a:r>
            <a:r>
              <a:rPr lang="en-US" dirty="0" err="1" smtClean="0"/>
              <a:t>demoModifiers</a:t>
            </a:r>
            <a:r>
              <a:rPr lang="en-US" dirty="0" smtClean="0"/>
              <a:t> </a:t>
            </a:r>
            <a:r>
              <a:rPr lang="en-US" dirty="0" err="1" smtClean="0"/>
              <a:t>obj</a:t>
            </a:r>
            <a:r>
              <a:rPr lang="en-US" dirty="0" smtClean="0"/>
              <a:t>=new </a:t>
            </a:r>
            <a:r>
              <a:rPr lang="en-US" dirty="0" err="1" smtClean="0"/>
              <a:t>demoModifiers</a:t>
            </a:r>
            <a:r>
              <a:rPr lang="en-US" dirty="0" smtClean="0"/>
              <a:t>();  </a:t>
            </a:r>
          </a:p>
          <a:p>
            <a:pPr lvl="1">
              <a:buNone/>
            </a:pPr>
            <a:r>
              <a:rPr lang="en-US" dirty="0" smtClean="0"/>
              <a:t> }</a:t>
            </a:r>
          </a:p>
          <a:p>
            <a:pPr>
              <a:buNone/>
            </a:pPr>
            <a:r>
              <a:rPr lang="en-US" dirty="0" smtClean="0"/>
              <a:t>}</a:t>
            </a:r>
            <a:endParaRPr lang="en-US" dirty="0"/>
          </a:p>
        </p:txBody>
      </p:sp>
    </p:spTree>
    <p:extLst>
      <p:ext uri="{BB962C8B-B14F-4D97-AF65-F5344CB8AC3E}">
        <p14:creationId xmlns:p14="http://schemas.microsoft.com/office/powerpoint/2010/main" val="3715462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t>
            </a:r>
            <a:r>
              <a:rPr lang="en-US" dirty="0" smtClean="0"/>
              <a:t>without Final Keyword</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buNone/>
            </a:pPr>
            <a:r>
              <a:rPr lang="en-US" dirty="0" smtClean="0"/>
              <a:t>class </a:t>
            </a:r>
            <a:r>
              <a:rPr lang="en-US" dirty="0" err="1" smtClean="0"/>
              <a:t>ParentClass</a:t>
            </a:r>
            <a:r>
              <a:rPr lang="en-US" dirty="0" smtClean="0"/>
              <a:t> {</a:t>
            </a:r>
          </a:p>
          <a:p>
            <a:pPr lvl="1">
              <a:buNone/>
            </a:pPr>
            <a:r>
              <a:rPr lang="en-US" dirty="0" smtClean="0"/>
              <a:t>public void fun() {</a:t>
            </a:r>
          </a:p>
          <a:p>
            <a:pPr lvl="2">
              <a:buNone/>
            </a:pPr>
            <a:r>
              <a:rPr lang="en-US" dirty="0" err="1" smtClean="0"/>
              <a:t>System.out.println</a:t>
            </a:r>
            <a:r>
              <a:rPr lang="en-US" dirty="0" smtClean="0"/>
              <a:t>("Parent class fun ");</a:t>
            </a:r>
          </a:p>
          <a:p>
            <a:pPr lvl="1">
              <a:buNone/>
            </a:pPr>
            <a:r>
              <a:rPr lang="en-US" dirty="0" smtClean="0"/>
              <a:t>}</a:t>
            </a:r>
          </a:p>
          <a:p>
            <a:pPr>
              <a:buNone/>
            </a:pPr>
            <a:r>
              <a:rPr lang="en-US" dirty="0" smtClean="0"/>
              <a:t>}</a:t>
            </a:r>
          </a:p>
          <a:p>
            <a:pPr>
              <a:buNone/>
            </a:pPr>
            <a:r>
              <a:rPr lang="en-US" dirty="0" smtClean="0"/>
              <a:t>public class </a:t>
            </a:r>
            <a:r>
              <a:rPr lang="en-US" dirty="0" err="1" smtClean="0"/>
              <a:t>ChildClass</a:t>
            </a:r>
            <a:r>
              <a:rPr lang="en-US" dirty="0" smtClean="0"/>
              <a:t> extends </a:t>
            </a:r>
            <a:r>
              <a:rPr lang="en-US" dirty="0" err="1" smtClean="0"/>
              <a:t>ParentClass</a:t>
            </a:r>
            <a:r>
              <a:rPr lang="en-US" dirty="0" smtClean="0"/>
              <a:t>{</a:t>
            </a:r>
          </a:p>
          <a:p>
            <a:pPr lvl="1">
              <a:buNone/>
            </a:pPr>
            <a:r>
              <a:rPr lang="en-US" dirty="0" smtClean="0"/>
              <a:t>public void fun() {</a:t>
            </a:r>
          </a:p>
          <a:p>
            <a:pPr lvl="2">
              <a:buNone/>
            </a:pPr>
            <a:r>
              <a:rPr lang="en-US" dirty="0" err="1" smtClean="0"/>
              <a:t>System.out.print</a:t>
            </a:r>
            <a:r>
              <a:rPr lang="en-US" dirty="0" smtClean="0"/>
              <a:t>("Child class fun");</a:t>
            </a:r>
          </a:p>
          <a:p>
            <a:pPr lvl="1">
              <a:buNone/>
            </a:pPr>
            <a:r>
              <a:rPr lang="en-US" dirty="0" smtClean="0"/>
              <a:t>}</a:t>
            </a:r>
          </a:p>
          <a:p>
            <a:pPr>
              <a:buNone/>
            </a:pPr>
            <a:endParaRPr lang="en-US" dirty="0" smtClean="0"/>
          </a:p>
          <a:p>
            <a:pPr lvl="1">
              <a:buNone/>
            </a:pPr>
            <a:r>
              <a:rPr lang="en-US" dirty="0" smtClean="0"/>
              <a:t>public static void main(String </a:t>
            </a:r>
            <a:r>
              <a:rPr lang="en-US" dirty="0" err="1" smtClean="0"/>
              <a:t>args</a:t>
            </a:r>
            <a:r>
              <a:rPr lang="en-US" dirty="0" smtClean="0"/>
              <a:t>[]) {</a:t>
            </a:r>
          </a:p>
          <a:p>
            <a:pPr lvl="2">
              <a:buNone/>
            </a:pPr>
            <a:r>
              <a:rPr lang="en-US" dirty="0" err="1" smtClean="0"/>
              <a:t>ChildClass</a:t>
            </a:r>
            <a:r>
              <a:rPr lang="en-US" dirty="0" smtClean="0"/>
              <a:t> c = new </a:t>
            </a:r>
            <a:r>
              <a:rPr lang="en-US" dirty="0" err="1" smtClean="0"/>
              <a:t>ChildClass</a:t>
            </a:r>
            <a:r>
              <a:rPr lang="en-US" dirty="0" smtClean="0"/>
              <a:t>();</a:t>
            </a:r>
          </a:p>
          <a:p>
            <a:pPr lvl="2">
              <a:buNone/>
            </a:pPr>
            <a:r>
              <a:rPr lang="en-US" dirty="0" smtClean="0"/>
              <a:t>c.fun();</a:t>
            </a:r>
          </a:p>
          <a:p>
            <a:pPr lvl="1">
              <a:buNone/>
            </a:pPr>
            <a:r>
              <a:rPr lang="en-US" dirty="0" smtClean="0"/>
              <a:t>}</a:t>
            </a:r>
          </a:p>
          <a:p>
            <a:pPr>
              <a:buNone/>
            </a:pPr>
            <a:r>
              <a:rPr lang="en-US" dirty="0" smtClean="0"/>
              <a:t>}</a:t>
            </a:r>
            <a:endParaRPr lang="en-US" dirty="0"/>
          </a:p>
        </p:txBody>
      </p:sp>
    </p:spTree>
    <p:extLst>
      <p:ext uri="{BB962C8B-B14F-4D97-AF65-F5344CB8AC3E}">
        <p14:creationId xmlns:p14="http://schemas.microsoft.com/office/powerpoint/2010/main" val="921715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with Final </a:t>
            </a:r>
            <a:r>
              <a:rPr lang="en-US" dirty="0"/>
              <a:t>Keyword</a:t>
            </a: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buNone/>
            </a:pPr>
            <a:r>
              <a:rPr lang="en-US" dirty="0" smtClean="0"/>
              <a:t>class </a:t>
            </a:r>
            <a:r>
              <a:rPr lang="en-US" dirty="0" err="1" smtClean="0"/>
              <a:t>ParentClass</a:t>
            </a:r>
            <a:r>
              <a:rPr lang="en-US" dirty="0" smtClean="0"/>
              <a:t> {</a:t>
            </a:r>
          </a:p>
          <a:p>
            <a:pPr lvl="1">
              <a:buNone/>
            </a:pPr>
            <a:r>
              <a:rPr lang="en-US" b="1" dirty="0" smtClean="0">
                <a:solidFill>
                  <a:srgbClr val="00B0F0"/>
                </a:solidFill>
              </a:rPr>
              <a:t>final</a:t>
            </a:r>
            <a:r>
              <a:rPr lang="en-US" dirty="0" smtClean="0">
                <a:solidFill>
                  <a:srgbClr val="00B0F0"/>
                </a:solidFill>
              </a:rPr>
              <a:t> </a:t>
            </a:r>
            <a:r>
              <a:rPr lang="en-US" dirty="0" smtClean="0"/>
              <a:t>void fun() {</a:t>
            </a:r>
          </a:p>
          <a:p>
            <a:pPr lvl="2">
              <a:buNone/>
            </a:pPr>
            <a:r>
              <a:rPr lang="en-US" dirty="0" err="1" smtClean="0"/>
              <a:t>System.out.println</a:t>
            </a:r>
            <a:r>
              <a:rPr lang="en-US" dirty="0" smtClean="0"/>
              <a:t>("Parent class fun ");</a:t>
            </a:r>
          </a:p>
          <a:p>
            <a:pPr lvl="1">
              <a:buNone/>
            </a:pPr>
            <a:r>
              <a:rPr lang="en-US" dirty="0" smtClean="0"/>
              <a:t>}</a:t>
            </a:r>
          </a:p>
          <a:p>
            <a:pPr>
              <a:buNone/>
            </a:pPr>
            <a:r>
              <a:rPr lang="en-US" dirty="0" smtClean="0"/>
              <a:t>}</a:t>
            </a:r>
          </a:p>
          <a:p>
            <a:pPr>
              <a:buNone/>
            </a:pPr>
            <a:endParaRPr lang="en-US" dirty="0" smtClean="0"/>
          </a:p>
          <a:p>
            <a:pPr>
              <a:buNone/>
            </a:pPr>
            <a:r>
              <a:rPr lang="en-US" dirty="0" smtClean="0"/>
              <a:t>public class </a:t>
            </a:r>
            <a:r>
              <a:rPr lang="en-US" dirty="0" err="1" smtClean="0"/>
              <a:t>ChildClass</a:t>
            </a:r>
            <a:r>
              <a:rPr lang="en-US" dirty="0" smtClean="0"/>
              <a:t> extends </a:t>
            </a:r>
            <a:r>
              <a:rPr lang="en-US" dirty="0" err="1" smtClean="0"/>
              <a:t>ParentClass</a:t>
            </a:r>
            <a:r>
              <a:rPr lang="en-US" dirty="0" smtClean="0"/>
              <a:t>{</a:t>
            </a:r>
          </a:p>
          <a:p>
            <a:pPr lvl="1">
              <a:buNone/>
            </a:pPr>
            <a:r>
              <a:rPr lang="en-US" b="1" dirty="0" smtClean="0">
                <a:solidFill>
                  <a:srgbClr val="FF0000"/>
                </a:solidFill>
              </a:rPr>
              <a:t>public void fun() { // error</a:t>
            </a:r>
          </a:p>
          <a:p>
            <a:pPr lvl="2">
              <a:buNone/>
            </a:pPr>
            <a:r>
              <a:rPr lang="en-US" b="1" dirty="0" err="1" smtClean="0">
                <a:solidFill>
                  <a:srgbClr val="FF0000"/>
                </a:solidFill>
              </a:rPr>
              <a:t>System.out.print</a:t>
            </a:r>
            <a:r>
              <a:rPr lang="en-US" b="1" dirty="0" smtClean="0">
                <a:solidFill>
                  <a:srgbClr val="FF0000"/>
                </a:solidFill>
              </a:rPr>
              <a:t>("Child class fun");</a:t>
            </a:r>
          </a:p>
          <a:p>
            <a:pPr lvl="1">
              <a:buNone/>
            </a:pPr>
            <a:r>
              <a:rPr lang="en-US" b="1" dirty="0" smtClean="0">
                <a:solidFill>
                  <a:srgbClr val="FF0000"/>
                </a:solidFill>
              </a:rPr>
              <a:t>}</a:t>
            </a:r>
          </a:p>
          <a:p>
            <a:pPr>
              <a:buNone/>
            </a:pPr>
            <a:endParaRPr lang="en-US" dirty="0" smtClean="0"/>
          </a:p>
          <a:p>
            <a:pPr lvl="1">
              <a:buNone/>
            </a:pPr>
            <a:r>
              <a:rPr lang="en-US" dirty="0" smtClean="0"/>
              <a:t>public static void main(String </a:t>
            </a:r>
            <a:r>
              <a:rPr lang="en-US" dirty="0" err="1" smtClean="0"/>
              <a:t>args</a:t>
            </a:r>
            <a:r>
              <a:rPr lang="en-US" dirty="0" smtClean="0"/>
              <a:t>[]) {</a:t>
            </a:r>
          </a:p>
          <a:p>
            <a:pPr lvl="2">
              <a:buNone/>
            </a:pPr>
            <a:r>
              <a:rPr lang="en-US" dirty="0" err="1" smtClean="0"/>
              <a:t>ChildClass</a:t>
            </a:r>
            <a:r>
              <a:rPr lang="en-US" dirty="0" smtClean="0"/>
              <a:t> c = new </a:t>
            </a:r>
            <a:r>
              <a:rPr lang="en-US" dirty="0" err="1" smtClean="0"/>
              <a:t>ChildClass</a:t>
            </a:r>
            <a:r>
              <a:rPr lang="en-US" dirty="0" smtClean="0"/>
              <a:t>();</a:t>
            </a:r>
          </a:p>
          <a:p>
            <a:pPr lvl="2">
              <a:buNone/>
            </a:pPr>
            <a:r>
              <a:rPr lang="en-US" dirty="0" smtClean="0"/>
              <a:t>c.fun();</a:t>
            </a:r>
          </a:p>
          <a:p>
            <a:pPr lvl="1">
              <a:buNone/>
            </a:pPr>
            <a:r>
              <a:rPr lang="en-US" dirty="0" smtClean="0"/>
              <a:t>}</a:t>
            </a:r>
          </a:p>
          <a:p>
            <a:pPr>
              <a:buNone/>
            </a:pPr>
            <a:r>
              <a:rPr lang="en-US" dirty="0" smtClean="0"/>
              <a:t>}</a:t>
            </a:r>
            <a:endParaRPr lang="en-US" dirty="0"/>
          </a:p>
        </p:txBody>
      </p:sp>
    </p:spTree>
    <p:extLst>
      <p:ext uri="{BB962C8B-B14F-4D97-AF65-F5344CB8AC3E}">
        <p14:creationId xmlns:p14="http://schemas.microsoft.com/office/powerpoint/2010/main" val="350994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526</Words>
  <Application>Microsoft Office PowerPoint</Application>
  <PresentationFormat>On-screen Show (4:3)</PresentationFormat>
  <Paragraphs>266</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 Encapsulation  </vt:lpstr>
      <vt:lpstr> Tightly Encapsulated Class </vt:lpstr>
      <vt:lpstr>Final</vt:lpstr>
      <vt:lpstr>Final </vt:lpstr>
      <vt:lpstr>Without Final Keyword</vt:lpstr>
      <vt:lpstr>Final Keyword with Variable</vt:lpstr>
      <vt:lpstr>Final keyword with class</vt:lpstr>
      <vt:lpstr>Function without Final Keyword</vt:lpstr>
      <vt:lpstr>Function with Final Keyword</vt:lpstr>
      <vt:lpstr>Polymorphism</vt:lpstr>
      <vt:lpstr>Polymorphism</vt:lpstr>
      <vt:lpstr>Polymorphism</vt:lpstr>
      <vt:lpstr>Inheritance</vt:lpstr>
      <vt:lpstr>PowerPoint Presentation</vt:lpstr>
      <vt:lpstr>   why subclass reference can't hold superclass object in java   </vt:lpstr>
      <vt:lpstr>why subclass reference can't hold superclass object in java</vt:lpstr>
      <vt:lpstr>Polymorphism (Dynamic Binding)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test</dc:creator>
  <cp:lastModifiedBy>Salabat Khan</cp:lastModifiedBy>
  <cp:revision>48</cp:revision>
  <dcterms:created xsi:type="dcterms:W3CDTF">2018-04-24T16:43:36Z</dcterms:created>
  <dcterms:modified xsi:type="dcterms:W3CDTF">2020-04-12T11:57:11Z</dcterms:modified>
</cp:coreProperties>
</file>