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sldIdLst>
    <p:sldId id="256" r:id="rId2"/>
    <p:sldId id="291" r:id="rId3"/>
    <p:sldId id="292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310" r:id="rId22"/>
    <p:sldId id="311" r:id="rId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F1B7242-1976-4F99-8B01-A671B0A4AC20}" type="datetimeFigureOut">
              <a:rPr lang="en-US"/>
              <a:pPr>
                <a:defRPr/>
              </a:pPr>
              <a:t>4/26/2020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C0C673D-C4E6-4CED-B5FF-7FA28395C3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6551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DA19A30-EE3D-4E0A-81BD-70103956F87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381653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42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36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94A888B-232F-4CE8-91A2-4FE41B5180B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321281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F2B2A02-2ECF-4DD3-803E-862673848C2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783282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752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57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E10A56C-E7C5-4CC3-99BE-1914A6459F7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628222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957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A51AA3B-98C5-4DC8-9C46-52101C9F98C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908711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1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77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5DCF946-7393-49E1-872F-383A0D75F7B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641276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366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87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37C1BB1-56ED-440C-8AB8-07BE0FDE3D6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524288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571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98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D264713-B1B4-4D05-8817-2B40963AD999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172883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77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08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E02ABB-F350-4417-8E64-FF896463DC2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326531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18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349F56F-1C03-402B-BD23-4DF684F7C67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772156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5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28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69E8811-7A3C-4E2A-A269-CF3263B0018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24181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456D38E-5A36-4E58-BBCB-DA08C0A3A45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281298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390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390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BFDA0A-CF0B-440F-86C3-D7A5053F664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345770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390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390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BFDA0A-CF0B-440F-86C3-D7A5053F664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584843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390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390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BFDA0A-CF0B-440F-86C3-D7A5053F664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859756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1D46297-3164-4BF1-BA6E-E052D3B7E27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097570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3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E4E83ED-3309-4ECE-81D5-C8B05664E08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021557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85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1B0701-3341-4187-8242-922B1572C5B9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74599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2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95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B6F38F7-72D2-4F18-BED5-54789D9E3D1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660372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05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1C731F9-B52E-4E9D-8AF8-653E5A48379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917831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33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16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E5E39F2-F16E-41C8-A384-BD49E9DD1B0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895713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137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26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D5670C6-D507-4A62-838B-988B21727D8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17823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C10B6B-501E-45B1-8545-6511A4178FF3}" type="datetime1">
              <a:rPr lang="en-US"/>
              <a:pPr>
                <a:defRPr/>
              </a:pPr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13-</a:t>
            </a:r>
            <a:fld id="{87F60152-D566-428F-947C-1F66FE57E9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566A0F-6AA6-49D6-906E-9A501A6DEEA1}" type="datetime1">
              <a:rPr lang="en-US"/>
              <a:pPr>
                <a:defRPr/>
              </a:pPr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13-</a:t>
            </a:r>
            <a:fld id="{D24EF3F4-96C9-4725-8D1A-F0014C0E6D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ED076-5798-416C-A5D7-42085C92CF81}" type="datetime1">
              <a:rPr lang="en-US"/>
              <a:pPr>
                <a:defRPr/>
              </a:pPr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13-</a:t>
            </a:r>
            <a:fld id="{AC8CA9A2-2FB8-4A81-8B60-C3AE6A71C3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4876800" y="6324600"/>
            <a:ext cx="914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6BB6A6-42C8-4D5E-A613-20570073DC19}" type="datetime1">
              <a:rPr lang="en-US"/>
              <a:pPr>
                <a:defRPr/>
              </a:pPr>
              <a:t>4/26/2020</a:t>
            </a:fld>
            <a:endParaRPr lang="en-US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13-</a:t>
            </a:r>
            <a:fld id="{AF842017-7483-4968-9122-5FB9B7CB05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457200" y="6340475"/>
            <a:ext cx="4343400" cy="365125"/>
          </a:xfrm>
        </p:spPr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B42D6A-0F10-488C-8BC4-56C7230367E4}" type="datetime1">
              <a:rPr lang="en-US"/>
              <a:pPr>
                <a:defRPr/>
              </a:pPr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13-</a:t>
            </a:r>
            <a:fld id="{6EA82A33-7329-4365-A875-6F48022CE1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4FD576-3FB0-4B76-AA89-6108F9E84588}" type="datetime1">
              <a:rPr lang="en-US"/>
              <a:pPr>
                <a:defRPr/>
              </a:pPr>
              <a:t>4/26/2020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13-</a:t>
            </a:r>
            <a:fld id="{7A7194DC-2C04-4ED9-BF3C-496F5BA1CA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DD2E8E-7154-4370-B36D-EDB6B38870EB}" type="datetime1">
              <a:rPr lang="en-US"/>
              <a:pPr>
                <a:defRPr/>
              </a:pPr>
              <a:t>4/26/2020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13-</a:t>
            </a:r>
            <a:fld id="{E4EC3F06-E729-4760-9F08-AC340E8E31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0B812-9B98-4C00-A5B3-0B152C5308FA}" type="datetime1">
              <a:rPr lang="en-US"/>
              <a:pPr>
                <a:defRPr/>
              </a:pPr>
              <a:t>4/26/2020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13-</a:t>
            </a:r>
            <a:fld id="{5CDE5A36-9E4E-4776-B08C-82F2175148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BCDD18-3A3A-4ECD-947B-FECA26446B6C}" type="datetime1">
              <a:rPr lang="en-US"/>
              <a:pPr>
                <a:defRPr/>
              </a:pPr>
              <a:t>4/26/2020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13-</a:t>
            </a:r>
            <a:fld id="{97EA894B-ADE7-4B84-A195-DB14A0D244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39BCBB-E534-40F2-B596-8EC1DDB80D38}" type="datetime1">
              <a:rPr lang="en-US"/>
              <a:pPr>
                <a:defRPr/>
              </a:pPr>
              <a:t>4/26/2020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13-</a:t>
            </a:r>
            <a:fld id="{3B0A06FF-825E-4612-8568-180C7B4329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AA8AC1-E2EF-4E28-B7AF-090A3FF7A648}" type="datetime1">
              <a:rPr lang="en-US"/>
              <a:pPr>
                <a:defRPr/>
              </a:pPr>
              <a:t>4/26/2020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13-</a:t>
            </a:r>
            <a:fld id="{A1EC5F60-10CF-4BD5-A7E8-853AC8E21C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48200" y="6340475"/>
            <a:ext cx="9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B638365-1FBE-4829-AF4D-0663A674A721}" type="datetime1">
              <a:rPr lang="en-US"/>
              <a:pPr>
                <a:defRPr/>
              </a:pPr>
              <a:t>4/26/2020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dirty="0">
                <a:solidFill>
                  <a:srgbClr val="898989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Copyright © </a:t>
            </a:r>
            <a:r>
              <a:rPr lang="en-US" smtClean="0"/>
              <a:t>2012 </a:t>
            </a:r>
            <a:r>
              <a:rPr lang="en-US"/>
              <a:t>Pearson Addison-Wesley. All rights reserved.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1-</a:t>
            </a:r>
            <a:fld id="{76BAC47A-938F-4B84-B1D1-BD474D0B7A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2"/>
          <p:cNvPicPr>
            <a:picLocks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1524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ctrTitle"/>
          </p:nvPr>
        </p:nvSpPr>
        <p:spPr>
          <a:xfrm>
            <a:off x="5638800" y="457200"/>
            <a:ext cx="3276600" cy="1470025"/>
          </a:xfrm>
        </p:spPr>
        <p:txBody>
          <a:bodyPr/>
          <a:lstStyle/>
          <a:p>
            <a:pPr eaLnBrk="1" hangingPunct="1"/>
            <a:r>
              <a:rPr lang="en-US" dirty="0" smtClean="0"/>
              <a:t>Chapter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8800" y="1905000"/>
            <a:ext cx="3352800" cy="1752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Inner </a:t>
            </a:r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829300" y="4989165"/>
            <a:ext cx="2971800" cy="1384995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tx1">
                    <a:alpha val="42000"/>
                  </a:schemeClr>
                </a:solidFill>
              </a:rPr>
              <a:t>Slides prepared by Rose Williams, </a:t>
            </a:r>
            <a:r>
              <a:rPr lang="en-US" sz="1400" i="1" dirty="0">
                <a:solidFill>
                  <a:schemeClr val="tx1">
                    <a:alpha val="42000"/>
                  </a:schemeClr>
                </a:solidFill>
              </a:rPr>
              <a:t>Binghamton University</a:t>
            </a:r>
            <a:r>
              <a:rPr lang="en-US" sz="1400" dirty="0">
                <a:solidFill>
                  <a:schemeClr val="tx1">
                    <a:alpha val="42000"/>
                  </a:schemeClr>
                </a:solidFill>
              </a:rPr>
              <a:t> </a:t>
            </a:r>
            <a:endParaRPr lang="en-US" sz="1400" dirty="0" smtClean="0">
              <a:solidFill>
                <a:schemeClr val="tx1">
                  <a:alpha val="42000"/>
                </a:schemeClr>
              </a:solidFill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>
              <a:solidFill>
                <a:schemeClr val="tx1">
                  <a:alpha val="42000"/>
                </a:schemeClr>
              </a:solidFill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solidFill>
                  <a:schemeClr val="tx1">
                    <a:alpha val="42000"/>
                  </a:schemeClr>
                </a:solidFill>
              </a:rPr>
              <a:t>Kenrick Mock, </a:t>
            </a:r>
            <a:r>
              <a:rPr lang="en-US" sz="1400" i="1" dirty="0" smtClean="0">
                <a:solidFill>
                  <a:schemeClr val="tx1">
                    <a:alpha val="42000"/>
                  </a:schemeClr>
                </a:solidFill>
              </a:rPr>
              <a:t>University of Alaska Anchorage</a:t>
            </a:r>
            <a:r>
              <a:rPr lang="en-US" sz="1400" dirty="0" smtClean="0">
                <a:solidFill>
                  <a:schemeClr val="tx1">
                    <a:alpha val="42000"/>
                  </a:schemeClr>
                </a:solidFill>
              </a:rPr>
              <a:t> </a:t>
            </a:r>
            <a:endParaRPr lang="en-US" sz="1400" dirty="0">
              <a:solidFill>
                <a:schemeClr val="tx1">
                  <a:alpha val="42000"/>
                </a:schemeClr>
              </a:solidFill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>
              <a:solidFill>
                <a:schemeClr val="tx1">
                  <a:alpha val="42000"/>
                </a:schemeClr>
              </a:solidFill>
            </a:endParaRPr>
          </a:p>
        </p:txBody>
      </p:sp>
      <p:pic>
        <p:nvPicPr>
          <p:cNvPr id="14342" name="Picture 7" descr="http://www.mypearsonstore.com/ShowCover.asp?isbn=0132830310&amp;type=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900" y="484188"/>
            <a:ext cx="4762500" cy="587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4" name="Picture 10" descr="DG_Bar_Blue_USLetter_RGB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6324600"/>
            <a:ext cx="914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Static Inner Classes</a:t>
            </a:r>
          </a:p>
        </p:txBody>
      </p:sp>
      <p:sp>
        <p:nvSpPr>
          <p:cNvPr id="1024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A normal inner class has a connection between its objects and the outer class object that created the inner class object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This allows an inner class definition to reference an instance variable, or invoke a method of the outer class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There are certain situations, however, when an inner class must be static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If an object of the inner class is created within a static method of the outer class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If the inner class must have static members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13-</a:t>
            </a:r>
            <a:fld id="{E36ADD8C-1698-4980-9D77-091F104D31AB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102404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Static Inner Classes</a:t>
            </a:r>
          </a:p>
        </p:txBody>
      </p:sp>
      <p:sp>
        <p:nvSpPr>
          <p:cNvPr id="1044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Since a static inner class has no connection to an object of the outer class, within an inner class method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Instance variables of the outer class cannot be referenced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Nonstatic methods of the outer class cannot be invoked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To invoke a static method or to name a static variable of a static inner class within the outer class, preface each with the name of the inner class and a dot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13-</a:t>
            </a:r>
            <a:fld id="{5521034D-CAB1-40C2-82CE-C88562CC2E3A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104452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Public Inner Classes</a:t>
            </a:r>
          </a:p>
        </p:txBody>
      </p:sp>
      <p:sp>
        <p:nvSpPr>
          <p:cNvPr id="1064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696200" cy="4038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If an inner class is marked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public</a:t>
            </a:r>
            <a:r>
              <a:rPr lang="en-US" sz="2800" smtClean="0"/>
              <a:t>, then it can be used outside of the outer class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In the case of a nonstatic inner class, it must be created using an object of the outer class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BankAccount account = new BankAccount();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BankAccount.Money amount = 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</a:t>
            </a:r>
            <a:r>
              <a:rPr lang="en-US" sz="2000" b="1" i="1" smtClean="0">
                <a:solidFill>
                  <a:srgbClr val="034CA1"/>
                </a:solidFill>
                <a:latin typeface="Courier New" pitchFamily="49" charset="0"/>
              </a:rPr>
              <a:t>account.new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Money("41.99");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Note that the prefix </a:t>
            </a:r>
            <a:r>
              <a:rPr lang="en-US" sz="2400" b="1" i="1" smtClean="0">
                <a:solidFill>
                  <a:srgbClr val="034CA1"/>
                </a:solidFill>
                <a:latin typeface="Courier New" pitchFamily="49" charset="0"/>
              </a:rPr>
              <a:t>account.</a:t>
            </a:r>
            <a:r>
              <a:rPr lang="en-US" sz="2400" smtClean="0"/>
              <a:t> must come before </a:t>
            </a:r>
            <a:r>
              <a:rPr lang="en-US" sz="2400" b="1" i="1" smtClean="0">
                <a:solidFill>
                  <a:srgbClr val="034CA1"/>
                </a:solidFill>
                <a:latin typeface="Courier New" pitchFamily="49" charset="0"/>
              </a:rPr>
              <a:t>new</a:t>
            </a:r>
            <a:endParaRPr lang="en-US" sz="2400" smtClean="0"/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The new object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amount</a:t>
            </a:r>
            <a:r>
              <a:rPr lang="en-US" sz="2400" smtClean="0"/>
              <a:t> can now invoke methods from the inner class, but only from the inner class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13-</a:t>
            </a:r>
            <a:fld id="{6A6E855E-B783-4616-813F-DDB5EF8DE07B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106500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Public Inner Classes</a:t>
            </a:r>
          </a:p>
        </p:txBody>
      </p:sp>
      <p:sp>
        <p:nvSpPr>
          <p:cNvPr id="1085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848600" cy="4038600"/>
          </a:xfrm>
        </p:spPr>
        <p:txBody>
          <a:bodyPr/>
          <a:lstStyle/>
          <a:p>
            <a:pPr eaLnBrk="1" hangingPunct="1"/>
            <a:r>
              <a:rPr lang="en-US" smtClean="0"/>
              <a:t>In the case of a static inner class, the procedure is similar to, but simpler than, that for nonstatic inner classes</a:t>
            </a:r>
          </a:p>
          <a:p>
            <a:pPr lvl="2" eaLnBrk="1" hangingPunct="1"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OuterClass.InnerClass innerObject = </a:t>
            </a:r>
          </a:p>
          <a:p>
            <a:pPr lvl="2" eaLnBrk="1" hangingPunct="1"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              new OuterClass.InnerClass();</a:t>
            </a:r>
          </a:p>
          <a:p>
            <a:pPr lvl="1" eaLnBrk="1" hangingPunct="1"/>
            <a:r>
              <a:rPr lang="en-US" smtClean="0"/>
              <a:t>Note that all of the following are acceptable</a:t>
            </a:r>
          </a:p>
          <a:p>
            <a:pPr lvl="2" eaLnBrk="1" hangingPunct="1"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innerObject.nonstaticMethod();</a:t>
            </a:r>
          </a:p>
          <a:p>
            <a:pPr lvl="2" eaLnBrk="1" hangingPunct="1"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innerObject.staticMethod();</a:t>
            </a:r>
          </a:p>
          <a:p>
            <a:pPr lvl="2" eaLnBrk="1" hangingPunct="1"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OuterClass.InnerClass.staticMethod();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13-</a:t>
            </a:r>
            <a:fld id="{6387E90C-8C9C-4243-A6ED-00CA0AA9182B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108548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Tip:  Referring to a Method of the Outer Class</a:t>
            </a:r>
          </a:p>
        </p:txBody>
      </p:sp>
      <p:sp>
        <p:nvSpPr>
          <p:cNvPr id="11059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If a method is invoked in an inner class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If the inner class has no such method, then it is assumed to be an invocation of the method of that name in the outer class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If both the inner and outer class have a method with the same name, then it is assumed to be an invocation of the method in the inner class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If both the inner and outer class have a method with the same name, and the intent is to invoke the method in the outer class, then the following invocation must be used: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b="1" i="1" smtClean="0">
                <a:solidFill>
                  <a:srgbClr val="034CA1"/>
                </a:solidFill>
                <a:latin typeface="Courier New" pitchFamily="49" charset="0"/>
              </a:rPr>
              <a:t>OuterClassName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.this.</a:t>
            </a:r>
            <a:r>
              <a:rPr lang="en-US" sz="2000" b="1" i="1" smtClean="0">
                <a:solidFill>
                  <a:srgbClr val="034CA1"/>
                </a:solidFill>
                <a:latin typeface="Courier New" pitchFamily="49" charset="0"/>
              </a:rPr>
              <a:t>methodName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()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13-</a:t>
            </a:r>
            <a:fld id="{1EF4049F-F581-49C2-B9B2-00C803716B06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110596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Nesting Inner Classes</a:t>
            </a:r>
          </a:p>
        </p:txBody>
      </p:sp>
      <p:sp>
        <p:nvSpPr>
          <p:cNvPr id="11264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It is legal to nest inner classes within inner classes</a:t>
            </a:r>
          </a:p>
          <a:p>
            <a:pPr lvl="1" eaLnBrk="1" hangingPunct="1"/>
            <a:r>
              <a:rPr lang="en-US" sz="2400" smtClean="0"/>
              <a:t>The rules are the same as before, but the names get longer</a:t>
            </a:r>
          </a:p>
          <a:p>
            <a:pPr lvl="1" eaLnBrk="1" hangingPunct="1"/>
            <a:r>
              <a:rPr lang="en-US" sz="2400" smtClean="0"/>
              <a:t>Given class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A</a:t>
            </a:r>
            <a:r>
              <a:rPr lang="en-US" sz="2400" smtClean="0"/>
              <a:t>, which has public inner class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B</a:t>
            </a:r>
            <a:r>
              <a:rPr lang="en-US" sz="2400" smtClean="0"/>
              <a:t>, which has public inner class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C</a:t>
            </a:r>
            <a:r>
              <a:rPr lang="en-US" sz="2400" smtClean="0"/>
              <a:t>, then the following is valid:</a:t>
            </a:r>
          </a:p>
          <a:p>
            <a:pPr lvl="2" eaLnBrk="1" hangingPunct="1"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A aObject = new A();</a:t>
            </a:r>
          </a:p>
          <a:p>
            <a:pPr lvl="2" eaLnBrk="1" hangingPunct="1"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A.B bObject = aObject.new B();</a:t>
            </a:r>
          </a:p>
          <a:p>
            <a:pPr lvl="2" eaLnBrk="1" hangingPunct="1"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A.B.C cObject = bObject.new C();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13-</a:t>
            </a:r>
            <a:fld id="{F00116FD-DA73-4053-8C09-4BBE7032ED16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112644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Inner Classes and Inheritance</a:t>
            </a:r>
          </a:p>
        </p:txBody>
      </p:sp>
      <p:sp>
        <p:nvSpPr>
          <p:cNvPr id="11469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Given an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OuterClass</a:t>
            </a:r>
            <a:r>
              <a:rPr lang="en-US" sz="2800" smtClean="0"/>
              <a:t> that has an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InnerClass</a:t>
            </a:r>
          </a:p>
          <a:p>
            <a:pPr lvl="1" eaLnBrk="1" hangingPunct="1"/>
            <a:r>
              <a:rPr lang="en-US" sz="2400" smtClean="0"/>
              <a:t>Any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DerivedClass</a:t>
            </a:r>
            <a:r>
              <a:rPr lang="en-US" sz="2400" smtClean="0"/>
              <a:t> of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OuterClass</a:t>
            </a:r>
            <a:r>
              <a:rPr lang="en-US" sz="2400" smtClean="0"/>
              <a:t> will automatically have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InnerClass</a:t>
            </a:r>
            <a:r>
              <a:rPr lang="en-US" sz="2400" smtClean="0"/>
              <a:t> as an inner class</a:t>
            </a:r>
          </a:p>
          <a:p>
            <a:pPr lvl="1" eaLnBrk="1" hangingPunct="1"/>
            <a:r>
              <a:rPr lang="en-US" sz="2400" smtClean="0"/>
              <a:t>In this case, the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DerivedClass</a:t>
            </a:r>
            <a:r>
              <a:rPr lang="en-US" sz="2400" smtClean="0"/>
              <a:t> cannot override the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InnerClass</a:t>
            </a:r>
          </a:p>
          <a:p>
            <a:pPr eaLnBrk="1" hangingPunct="1"/>
            <a:r>
              <a:rPr lang="en-US" sz="2800" smtClean="0"/>
              <a:t>An outer class can be a derived class</a:t>
            </a:r>
          </a:p>
          <a:p>
            <a:pPr eaLnBrk="1" hangingPunct="1"/>
            <a:r>
              <a:rPr lang="en-US" sz="2800" smtClean="0"/>
              <a:t>An inner class can be a derived class also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13-</a:t>
            </a:r>
            <a:fld id="{A4C4BDC2-0609-4244-A6EB-D41012EA82F7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114692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Anonymous Classes</a:t>
            </a:r>
          </a:p>
        </p:txBody>
      </p:sp>
      <p:sp>
        <p:nvSpPr>
          <p:cNvPr id="11673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If an object is to be created, but there is no need to name the object's class, then an </a:t>
            </a:r>
            <a:r>
              <a:rPr lang="en-US" sz="2400" i="1" dirty="0" smtClean="0"/>
              <a:t>anonymous class</a:t>
            </a:r>
            <a:r>
              <a:rPr lang="en-US" sz="2400" dirty="0" smtClean="0"/>
              <a:t> definition can be used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The class definition is embedded inside the expression with the </a:t>
            </a:r>
            <a:r>
              <a:rPr lang="en-US" sz="2000" b="1" dirty="0" smtClean="0">
                <a:solidFill>
                  <a:srgbClr val="034CA1"/>
                </a:solidFill>
                <a:latin typeface="Courier New" pitchFamily="49" charset="0"/>
              </a:rPr>
              <a:t>new</a:t>
            </a:r>
            <a:r>
              <a:rPr lang="en-US" sz="2000" dirty="0" smtClean="0"/>
              <a:t> operator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Anonymous classes are sometimes used when they are to be assigned to a variable of another type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The other type must be such that an object of the anonymous class is also an object of the other type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The other type is usually a Java interface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13-</a:t>
            </a:r>
            <a:fld id="{5BDFAD6B-2F20-4628-8D4B-5C2609DFE4E6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116740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Anonymous Classes</a:t>
            </a:r>
          </a:p>
        </p:txBody>
      </p:sp>
      <p:pic>
        <p:nvPicPr>
          <p:cNvPr id="118786" name="Picture 4" descr="D13_11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1447800"/>
            <a:ext cx="7543800" cy="428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13-</a:t>
            </a:r>
            <a:fld id="{3FB9E6E6-1A1A-44CD-A85D-DADB67CE1B9F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118788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Anonymous Classes</a:t>
            </a:r>
          </a:p>
        </p:txBody>
      </p:sp>
      <p:pic>
        <p:nvPicPr>
          <p:cNvPr id="120834" name="Picture 4" descr="D13_11b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776288"/>
            <a:ext cx="6677025" cy="570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13-</a:t>
            </a:r>
            <a:fld id="{EEF7425E-52DB-4E0B-8B13-12776980B91A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120836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Simple Uses of Inner Classes</a:t>
            </a:r>
          </a:p>
        </p:txBody>
      </p:sp>
      <p:sp>
        <p:nvSpPr>
          <p:cNvPr id="8601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Inner classes are classes defined within other classes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The class that includes the inner class is called the outer class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There is no particular location where the  definition of the inner class (or classes) must be place within the outer class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Placing it first or last, however, will guarantee that it is easy to find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13-</a:t>
            </a:r>
            <a:fld id="{B7541B3D-07AB-41FB-B752-267F67E47DE0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86020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Anonymous Classes</a:t>
            </a:r>
          </a:p>
        </p:txBody>
      </p:sp>
      <p:pic>
        <p:nvPicPr>
          <p:cNvPr id="122882" name="Picture 4" descr="D13_11c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1600200"/>
            <a:ext cx="7539038" cy="342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13-</a:t>
            </a:r>
            <a:fld id="{42208C85-7853-4130-8C31-E1F0D8164F22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122884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Method- local Inner Class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13-</a:t>
            </a:r>
            <a:fld id="{42208C85-7853-4130-8C31-E1F0D8164F22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33400" y="1600200"/>
            <a:ext cx="77724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In Java, we can write  a class within a method and this will be a local type. </a:t>
            </a:r>
            <a:endParaRPr lang="en-US" sz="2400" dirty="0" smtClean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j-lt"/>
              </a:rPr>
              <a:t>Like </a:t>
            </a:r>
            <a:r>
              <a:rPr lang="en-US" sz="2400" dirty="0">
                <a:latin typeface="+mj-lt"/>
              </a:rPr>
              <a:t>local </a:t>
            </a:r>
            <a:r>
              <a:rPr lang="en-US" sz="2400" dirty="0" smtClean="0">
                <a:latin typeface="+mj-lt"/>
              </a:rPr>
              <a:t>variables</a:t>
            </a:r>
            <a:r>
              <a:rPr lang="en-US" sz="2400" dirty="0">
                <a:latin typeface="+mj-lt"/>
              </a:rPr>
              <a:t>, the scope of the inner class is restricted within the method. </a:t>
            </a:r>
            <a:endParaRPr lang="en-US" sz="2400" dirty="0" smtClean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j-lt"/>
              </a:rPr>
              <a:t>A </a:t>
            </a:r>
            <a:r>
              <a:rPr lang="en-US" sz="2400" dirty="0">
                <a:latin typeface="+mj-lt"/>
              </a:rPr>
              <a:t>method-local inner </a:t>
            </a:r>
            <a:r>
              <a:rPr lang="en-US" sz="2400" dirty="0" smtClean="0">
                <a:latin typeface="+mj-lt"/>
              </a:rPr>
              <a:t>class </a:t>
            </a:r>
            <a:r>
              <a:rPr lang="en-US" sz="2400" dirty="0">
                <a:latin typeface="+mj-lt"/>
              </a:rPr>
              <a:t>can be instantiated only within the method where the inner class is defined.</a:t>
            </a:r>
          </a:p>
        </p:txBody>
      </p:sp>
    </p:spTree>
    <p:extLst>
      <p:ext uri="{BB962C8B-B14F-4D97-AF65-F5344CB8AC3E}">
        <p14:creationId xmlns:p14="http://schemas.microsoft.com/office/powerpoint/2010/main" val="305650959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Method- local Inner Class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13-</a:t>
            </a:r>
            <a:fld id="{42208C85-7853-4130-8C31-E1F0D8164F22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143000" y="1347838"/>
            <a:ext cx="77724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/>
              <a:t>public </a:t>
            </a:r>
            <a:r>
              <a:rPr lang="en-US" sz="1700" b="1" dirty="0"/>
              <a:t>class</a:t>
            </a:r>
            <a:r>
              <a:rPr lang="en-US" sz="1700" dirty="0"/>
              <a:t> </a:t>
            </a:r>
            <a:r>
              <a:rPr lang="en-US" sz="17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Outerclass</a:t>
            </a:r>
            <a:r>
              <a:rPr lang="en-US" sz="1700" dirty="0"/>
              <a:t>{</a:t>
            </a:r>
          </a:p>
          <a:p>
            <a:r>
              <a:rPr lang="en-US" sz="1700" dirty="0"/>
              <a:t>//instance method of the outer class </a:t>
            </a:r>
          </a:p>
          <a:p>
            <a:pPr lvl="1"/>
            <a:r>
              <a:rPr lang="en-US" sz="1700" dirty="0"/>
              <a:t>void </a:t>
            </a:r>
            <a:r>
              <a:rPr lang="en-US" sz="1700" b="1" dirty="0" err="1">
                <a:solidFill>
                  <a:srgbClr val="FF0000"/>
                </a:solidFill>
              </a:rPr>
              <a:t>my_Method</a:t>
            </a:r>
            <a:r>
              <a:rPr lang="en-US" sz="1700" dirty="0"/>
              <a:t>(){</a:t>
            </a:r>
          </a:p>
          <a:p>
            <a:pPr lvl="2"/>
            <a:r>
              <a:rPr lang="en-US" sz="1700" dirty="0" err="1"/>
              <a:t>int</a:t>
            </a:r>
            <a:r>
              <a:rPr lang="en-US" sz="1700" dirty="0"/>
              <a:t> </a:t>
            </a:r>
            <a:r>
              <a:rPr lang="en-US" sz="1700" dirty="0" err="1"/>
              <a:t>num</a:t>
            </a:r>
            <a:r>
              <a:rPr lang="en-US" sz="1700" dirty="0"/>
              <a:t> = 23;</a:t>
            </a:r>
          </a:p>
          <a:p>
            <a:pPr lvl="3"/>
            <a:r>
              <a:rPr lang="en-US" sz="1700" dirty="0"/>
              <a:t>//method-local inner class</a:t>
            </a:r>
          </a:p>
          <a:p>
            <a:pPr lvl="3"/>
            <a:r>
              <a:rPr lang="en-US" sz="1700" b="1" dirty="0"/>
              <a:t>class</a:t>
            </a:r>
            <a:r>
              <a:rPr lang="en-US" sz="1700" dirty="0"/>
              <a:t> </a:t>
            </a:r>
            <a:r>
              <a:rPr lang="en-US" sz="17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MethodInner_Demo</a:t>
            </a:r>
            <a:r>
              <a:rPr lang="en-US" sz="1700" dirty="0"/>
              <a:t>{</a:t>
            </a:r>
          </a:p>
          <a:p>
            <a:pPr lvl="4"/>
            <a:r>
              <a:rPr lang="en-US" sz="1700" dirty="0"/>
              <a:t>public void print</a:t>
            </a:r>
            <a:r>
              <a:rPr lang="en-US" sz="1700" dirty="0" smtClean="0"/>
              <a:t>(){</a:t>
            </a:r>
            <a:endParaRPr lang="en-US" sz="1700" dirty="0"/>
          </a:p>
          <a:p>
            <a:pPr lvl="5"/>
            <a:r>
              <a:rPr lang="en-US" sz="1700" dirty="0" err="1"/>
              <a:t>System.out.println</a:t>
            </a:r>
            <a:r>
              <a:rPr lang="en-US" sz="1700" dirty="0"/>
              <a:t>("This is method inner class "+</a:t>
            </a:r>
            <a:r>
              <a:rPr lang="en-US" sz="1700" dirty="0" err="1"/>
              <a:t>num</a:t>
            </a:r>
            <a:r>
              <a:rPr lang="en-US" sz="1700" dirty="0"/>
              <a:t>); </a:t>
            </a:r>
          </a:p>
          <a:p>
            <a:pPr lvl="4"/>
            <a:r>
              <a:rPr lang="en-US" sz="1700" dirty="0"/>
              <a:t>} </a:t>
            </a:r>
          </a:p>
          <a:p>
            <a:pPr lvl="3"/>
            <a:r>
              <a:rPr lang="en-US" sz="1700" dirty="0"/>
              <a:t>}//end of inner </a:t>
            </a:r>
            <a:r>
              <a:rPr lang="en-US" sz="1700" dirty="0" smtClean="0"/>
              <a:t>class</a:t>
            </a:r>
          </a:p>
          <a:p>
            <a:pPr lvl="2"/>
            <a:r>
              <a:rPr lang="en-US" sz="1700" dirty="0"/>
              <a:t>//Accessing the inner class</a:t>
            </a:r>
          </a:p>
          <a:p>
            <a:pPr lvl="2"/>
            <a:r>
              <a:rPr lang="en-US" sz="1700" dirty="0" err="1"/>
              <a:t>MethodInner_Demo</a:t>
            </a:r>
            <a:r>
              <a:rPr lang="en-US" sz="1700" dirty="0"/>
              <a:t> inner = new </a:t>
            </a:r>
            <a:r>
              <a:rPr lang="en-US" sz="1700" dirty="0" err="1"/>
              <a:t>MethodInner_Demo</a:t>
            </a:r>
            <a:r>
              <a:rPr lang="en-US" sz="1700" dirty="0"/>
              <a:t>();</a:t>
            </a:r>
          </a:p>
          <a:p>
            <a:pPr lvl="2"/>
            <a:r>
              <a:rPr lang="en-US" sz="1700" dirty="0" err="1"/>
              <a:t>inner.print</a:t>
            </a:r>
            <a:r>
              <a:rPr lang="en-US" sz="1700" dirty="0"/>
              <a:t>();</a:t>
            </a:r>
          </a:p>
          <a:p>
            <a:pPr lvl="1"/>
            <a:r>
              <a:rPr lang="en-US" sz="1700" dirty="0"/>
              <a:t>}</a:t>
            </a:r>
          </a:p>
          <a:p>
            <a:pPr lvl="1"/>
            <a:r>
              <a:rPr lang="en-US" sz="1700" dirty="0"/>
              <a:t>public static void main(String </a:t>
            </a:r>
            <a:r>
              <a:rPr lang="en-US" sz="1700" dirty="0" err="1"/>
              <a:t>args</a:t>
            </a:r>
            <a:r>
              <a:rPr lang="en-US" sz="1700" dirty="0"/>
              <a:t>[]){</a:t>
            </a:r>
          </a:p>
          <a:p>
            <a:pPr lvl="2"/>
            <a:r>
              <a:rPr lang="en-US" sz="1700" dirty="0" err="1"/>
              <a:t>Outerclass</a:t>
            </a:r>
            <a:r>
              <a:rPr lang="en-US" sz="1700" dirty="0"/>
              <a:t> outer = new </a:t>
            </a:r>
            <a:r>
              <a:rPr lang="en-US" sz="1700" dirty="0" err="1"/>
              <a:t>Outerclass</a:t>
            </a:r>
            <a:r>
              <a:rPr lang="en-US" sz="1700" dirty="0"/>
              <a:t>();</a:t>
            </a:r>
          </a:p>
          <a:p>
            <a:pPr lvl="2"/>
            <a:r>
              <a:rPr lang="en-US" sz="1700" dirty="0" err="1"/>
              <a:t>outer.my_Method</a:t>
            </a:r>
            <a:r>
              <a:rPr lang="en-US" sz="1700" dirty="0"/>
              <a:t>();     </a:t>
            </a:r>
          </a:p>
          <a:p>
            <a:pPr lvl="1"/>
            <a:r>
              <a:rPr lang="en-US" sz="1700" dirty="0"/>
              <a:t>}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1600200" y="1905000"/>
            <a:ext cx="7239000" cy="3124200"/>
          </a:xfrm>
          <a:prstGeom prst="rect">
            <a:avLst/>
          </a:prstGeom>
          <a:solidFill>
            <a:schemeClr val="tx2">
              <a:lumMod val="60000"/>
              <a:lumOff val="40000"/>
              <a:alpha val="16078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18574492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Simple Uses of Inner Classes</a:t>
            </a:r>
          </a:p>
        </p:txBody>
      </p:sp>
      <p:sp>
        <p:nvSpPr>
          <p:cNvPr id="8806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An inner class definition is a member of the outer class in the same way that the instance variables and methods of the outer class are members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An inner class is local to the outer class definition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The name of an inner class may be reused for something else outside the outer class definition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If the inner class is private, then the inner class cannot be accessed by name outside the definition of the outer class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13-</a:t>
            </a:r>
            <a:fld id="{1809D73F-94B9-4FDC-B12A-E83312A59F28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88068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Simple Uses of Inner Classes</a:t>
            </a:r>
          </a:p>
        </p:txBody>
      </p:sp>
      <p:sp>
        <p:nvSpPr>
          <p:cNvPr id="901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543800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There are two main advantages to inner classes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They can make the outer class more self-contained since they are defined inside a class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Both of their methods have access to each other's private methods and instance variables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Using an inner class as a helping class is one of the most useful applications of inner classes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If used as a helping class, an inner class should be marked private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13-</a:t>
            </a:r>
            <a:fld id="{BD6A8B7E-6D6E-4C3A-BE92-F3726A083FDA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90116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7620000" cy="1143000"/>
          </a:xfrm>
        </p:spPr>
        <p:txBody>
          <a:bodyPr/>
          <a:lstStyle/>
          <a:p>
            <a:pPr eaLnBrk="1" hangingPunct="1"/>
            <a:r>
              <a:rPr lang="en-US" sz="3200" smtClean="0"/>
              <a:t>Tip:  Inner and Outer Classes Have Access to Each Other's Private Members</a:t>
            </a:r>
          </a:p>
        </p:txBody>
      </p:sp>
      <p:sp>
        <p:nvSpPr>
          <p:cNvPr id="9216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Within the definition of a method of an inner class: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It is legal to reference a private instance variable of the outer class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It is legal to invoke a private method of the outer class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Within the definition of a method of the outer class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It is legal to reference a private instance variable of the inner class on an object of the inner class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It is legal to invoke a (nonstatic) method of the inner class as long as an object of the inner class is used as a calling object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Within the definition of the inner or outer classes, the modifiers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public</a:t>
            </a:r>
            <a:r>
              <a:rPr lang="en-US" sz="2400" smtClean="0"/>
              <a:t> and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private</a:t>
            </a:r>
            <a:r>
              <a:rPr lang="en-US" sz="2400" smtClean="0"/>
              <a:t> are equivalent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13-</a:t>
            </a:r>
            <a:fld id="{72B802F2-811E-4ABF-8984-58B3793BEB32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92164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Class with an Inner Class</a:t>
            </a:r>
          </a:p>
        </p:txBody>
      </p:sp>
      <p:pic>
        <p:nvPicPr>
          <p:cNvPr id="94210" name="Picture 5" descr="D13_9_1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17588" y="800100"/>
            <a:ext cx="7212012" cy="544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13-</a:t>
            </a:r>
            <a:fld id="{E8562045-ADD1-4DDB-ABB6-021067C8FE5A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94212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Class with an Inner Class</a:t>
            </a:r>
          </a:p>
        </p:txBody>
      </p:sp>
      <p:pic>
        <p:nvPicPr>
          <p:cNvPr id="96258" name="Picture 4" descr="D13_9_1b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52500" y="1171575"/>
            <a:ext cx="7505700" cy="461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13-</a:t>
            </a:r>
            <a:fld id="{CB52B65C-2F06-4328-9748-F08A9128279D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96260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Class with an Inner Class</a:t>
            </a:r>
          </a:p>
        </p:txBody>
      </p:sp>
      <p:pic>
        <p:nvPicPr>
          <p:cNvPr id="98306" name="Picture 4" descr="D13_9_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838200"/>
            <a:ext cx="7134225" cy="561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13-</a:t>
            </a:r>
            <a:fld id="{A41E0CB0-669C-403B-A722-94BDEC774B18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98308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</a:t>
            </a:r>
            <a:r>
              <a:rPr lang="en-US" b="1" smtClean="0">
                <a:latin typeface="Courier New" pitchFamily="49" charset="0"/>
              </a:rPr>
              <a:t>.class</a:t>
            </a:r>
            <a:r>
              <a:rPr lang="en-US" smtClean="0"/>
              <a:t> File for an Inner Class</a:t>
            </a:r>
          </a:p>
        </p:txBody>
      </p:sp>
      <p:sp>
        <p:nvSpPr>
          <p:cNvPr id="10035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Compiling any class in Java produces a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.class</a:t>
            </a:r>
            <a:r>
              <a:rPr lang="en-US" sz="2800" smtClean="0"/>
              <a:t> file named </a:t>
            </a:r>
            <a:r>
              <a:rPr lang="en-US" sz="2800" b="1" i="1" smtClean="0">
                <a:solidFill>
                  <a:srgbClr val="034CA1"/>
                </a:solidFill>
                <a:latin typeface="Courier New" pitchFamily="49" charset="0"/>
              </a:rPr>
              <a:t>ClassName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.class</a:t>
            </a:r>
          </a:p>
          <a:p>
            <a:pPr eaLnBrk="1" hangingPunct="1"/>
            <a:r>
              <a:rPr lang="en-US" sz="2800" smtClean="0"/>
              <a:t>Compiling a class with one (or more) inner classes causes both (or more) classes to be compiled, and produces two (or more) .class files</a:t>
            </a:r>
          </a:p>
          <a:p>
            <a:pPr lvl="1" eaLnBrk="1" hangingPunct="1"/>
            <a:r>
              <a:rPr lang="en-US" sz="2400" smtClean="0"/>
              <a:t>Such as </a:t>
            </a:r>
            <a:r>
              <a:rPr lang="en-US" sz="2400" b="1" i="1" smtClean="0">
                <a:solidFill>
                  <a:srgbClr val="034CA1"/>
                </a:solidFill>
                <a:latin typeface="Courier New" pitchFamily="49" charset="0"/>
              </a:rPr>
              <a:t>ClassName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.class </a:t>
            </a:r>
            <a:r>
              <a:rPr lang="en-US" sz="2400" b="1" smtClean="0"/>
              <a:t>and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 </a:t>
            </a:r>
            <a:r>
              <a:rPr lang="en-US" sz="2400" b="1" i="1" smtClean="0">
                <a:solidFill>
                  <a:srgbClr val="034CA1"/>
                </a:solidFill>
                <a:latin typeface="Courier New" pitchFamily="49" charset="0"/>
              </a:rPr>
              <a:t>ClassName$InnerClassName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.class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13-</a:t>
            </a:r>
            <a:fld id="{BE37E2E4-3494-489E-9DC9-7AEAE56306FE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100356" name="Footer Placeholder 6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Copyright © 2012 Pearson Addison-Wesley. All rights reserved.</a:t>
            </a:r>
            <a:endParaRPr lang="en-CA" smtClean="0"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1422</Words>
  <Application>Microsoft Office PowerPoint</Application>
  <PresentationFormat>On-screen Show (4:3)</PresentationFormat>
  <Paragraphs>179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Courier New</vt:lpstr>
      <vt:lpstr>Office Theme</vt:lpstr>
      <vt:lpstr>Chapter 13</vt:lpstr>
      <vt:lpstr>Simple Uses of Inner Classes</vt:lpstr>
      <vt:lpstr>Simple Uses of Inner Classes</vt:lpstr>
      <vt:lpstr>Simple Uses of Inner Classes</vt:lpstr>
      <vt:lpstr>Tip:  Inner and Outer Classes Have Access to Each Other's Private Members</vt:lpstr>
      <vt:lpstr>Class with an Inner Class</vt:lpstr>
      <vt:lpstr>Class with an Inner Class</vt:lpstr>
      <vt:lpstr>Class with an Inner Class</vt:lpstr>
      <vt:lpstr>The .class File for an Inner Class</vt:lpstr>
      <vt:lpstr>Static Inner Classes</vt:lpstr>
      <vt:lpstr>Static Inner Classes</vt:lpstr>
      <vt:lpstr>Public Inner Classes</vt:lpstr>
      <vt:lpstr>Public Inner Classes</vt:lpstr>
      <vt:lpstr>Tip:  Referring to a Method of the Outer Class</vt:lpstr>
      <vt:lpstr>Nesting Inner Classes</vt:lpstr>
      <vt:lpstr>Inner Classes and Inheritance</vt:lpstr>
      <vt:lpstr>Anonymous Classes</vt:lpstr>
      <vt:lpstr>Anonymous Classes</vt:lpstr>
      <vt:lpstr>Anonymous Classes</vt:lpstr>
      <vt:lpstr>Anonymous Classes</vt:lpstr>
      <vt:lpstr>Method- local Inner Class</vt:lpstr>
      <vt:lpstr>Method- local Inner Class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Kenrick</dc:creator>
  <cp:lastModifiedBy>Salabat Khan</cp:lastModifiedBy>
  <cp:revision>22</cp:revision>
  <dcterms:created xsi:type="dcterms:W3CDTF">2006-08-16T00:00:00Z</dcterms:created>
  <dcterms:modified xsi:type="dcterms:W3CDTF">2020-04-26T13:14:33Z</dcterms:modified>
</cp:coreProperties>
</file>