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302" r:id="rId2"/>
    <p:sldId id="2323" r:id="rId3"/>
    <p:sldId id="2285" r:id="rId4"/>
    <p:sldId id="2343" r:id="rId5"/>
    <p:sldId id="2403" r:id="rId6"/>
    <p:sldId id="2392" r:id="rId7"/>
    <p:sldId id="428" r:id="rId8"/>
    <p:sldId id="2324" r:id="rId9"/>
    <p:sldId id="2404" r:id="rId10"/>
    <p:sldId id="2405" r:id="rId11"/>
    <p:sldId id="2406" r:id="rId12"/>
    <p:sldId id="2407" r:id="rId13"/>
    <p:sldId id="2397" r:id="rId14"/>
    <p:sldId id="2398" r:id="rId15"/>
    <p:sldId id="2408" r:id="rId16"/>
    <p:sldId id="2399" r:id="rId17"/>
    <p:sldId id="2409" r:id="rId18"/>
    <p:sldId id="2410" r:id="rId19"/>
    <p:sldId id="2411" r:id="rId20"/>
    <p:sldId id="2412" r:id="rId21"/>
    <p:sldId id="2413" r:id="rId22"/>
    <p:sldId id="2400" r:id="rId23"/>
    <p:sldId id="2401" r:id="rId24"/>
    <p:sldId id="2402" r:id="rId25"/>
    <p:sldId id="2396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350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  <p15:guide id="10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34"/>
    <a:srgbClr val="4CA0B4"/>
    <a:srgbClr val="99C9D4"/>
    <a:srgbClr val="A9CED7"/>
    <a:srgbClr val="002452"/>
    <a:srgbClr val="000820"/>
    <a:srgbClr val="000C28"/>
    <a:srgbClr val="F52552"/>
    <a:srgbClr val="FFC737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012" autoAdjust="0"/>
  </p:normalViewPr>
  <p:slideViewPr>
    <p:cSldViewPr snapToGrid="0" snapToObjects="1">
      <p:cViewPr varScale="1">
        <p:scale>
          <a:sx n="49" d="100"/>
          <a:sy n="49" d="100"/>
        </p:scale>
        <p:origin x="30" y="126"/>
      </p:cViewPr>
      <p:guideLst>
        <p:guide orient="horz" pos="8112"/>
        <p:guide pos="14350"/>
        <p:guide pos="982"/>
        <p:guide orient="horz" pos="48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9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1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4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6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80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48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0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17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0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3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0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7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0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2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14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4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4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7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3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9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728608" y="2032604"/>
            <a:ext cx="8273194" cy="52136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7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-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163223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5163223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72789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74322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906445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906445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471113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9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0117884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1220293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542271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220293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 userDrawn="1"/>
        </p:nvSpPr>
        <p:spPr>
          <a:xfrm>
            <a:off x="3505200" y="127254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356685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103361" y="8355643"/>
            <a:ext cx="4182807" cy="73337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21377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59143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90697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246542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3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078795" y="4299114"/>
            <a:ext cx="5871390" cy="1032765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3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953730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9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527209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3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678348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859749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902706" y="7535293"/>
            <a:ext cx="6561787" cy="414223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53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81848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156424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997993" y="4747807"/>
            <a:ext cx="8273194" cy="52212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260841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686265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9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88826" y="4530782"/>
            <a:ext cx="9588062" cy="7061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288000" y="0"/>
            <a:ext cx="6089650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1744674" y="0"/>
            <a:ext cx="6089904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3058142" y="7602525"/>
            <a:ext cx="5044439" cy="5851550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3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51700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4826000"/>
            <a:ext cx="11202797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07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289800"/>
            <a:ext cx="2437765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908824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6579219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9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452788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201886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4685" y="835275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6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308200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661640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30952" y="5348483"/>
            <a:ext cx="7579234" cy="4802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69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440896" y="9244549"/>
            <a:ext cx="4936754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191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237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860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72073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65949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9011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2194982" y="332509"/>
            <a:ext cx="1579418" cy="153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685000" y="12496800"/>
            <a:ext cx="3962400" cy="88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199600" y="355600"/>
            <a:ext cx="1092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800" y="12750800"/>
            <a:ext cx="39624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50896" y="1041400"/>
            <a:ext cx="20675858" cy="11633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276542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016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92930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602924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1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29246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82977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021784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575515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129246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682977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021784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2575515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51567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1855283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322645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784205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693732" y="5932945"/>
            <a:ext cx="1053950" cy="18501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875387" y="1875919"/>
            <a:ext cx="7585329" cy="42597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123084" y="4483669"/>
            <a:ext cx="2476398" cy="3299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085503" y="4640557"/>
            <a:ext cx="4862771" cy="307701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6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1D15-A178-45C6-8CD6-049345CB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1EF2E-FB60-4E0A-9925-BC56FAFF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2ACAF-C2EF-4003-9787-22918D0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AA0D9-B6D4-432A-946B-7C9C2BAF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BB19F-EB0B-41B6-BF7B-7B0710B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9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5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8468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0"/>
            <a:ext cx="1217821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6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22302" y="0"/>
            <a:ext cx="1222173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9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9188605"/>
            <a:ext cx="5926162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5097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25097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69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00596" y="9188605"/>
            <a:ext cx="5977054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8400596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16220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16220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0103005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27395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527395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9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13"/>
          <p:cNvSpPr/>
          <p:nvPr userDrawn="1"/>
        </p:nvSpPr>
        <p:spPr>
          <a:xfrm rot="5400000">
            <a:off x="22423256" y="543680"/>
            <a:ext cx="766064" cy="660400"/>
          </a:xfrm>
          <a:prstGeom prst="hexagon">
            <a:avLst/>
          </a:prstGeom>
          <a:noFill/>
          <a:ln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06058" y="596900"/>
            <a:ext cx="915882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rgbClr val="4CA0B4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rgbClr val="4CA0B4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0" r:id="rId2"/>
    <p:sldLayoutId id="2147484031" r:id="rId3"/>
    <p:sldLayoutId id="2147484022" r:id="rId4"/>
    <p:sldLayoutId id="2147484013" r:id="rId5"/>
    <p:sldLayoutId id="2147484025" r:id="rId6"/>
    <p:sldLayoutId id="2147484015" r:id="rId7"/>
    <p:sldLayoutId id="2147484016" r:id="rId8"/>
    <p:sldLayoutId id="2147484014" r:id="rId9"/>
    <p:sldLayoutId id="2147484038" r:id="rId10"/>
    <p:sldLayoutId id="2147484039" r:id="rId11"/>
    <p:sldLayoutId id="2147484018" r:id="rId12"/>
    <p:sldLayoutId id="2147484012" r:id="rId13"/>
    <p:sldLayoutId id="2147484037" r:id="rId14"/>
    <p:sldLayoutId id="2147484020" r:id="rId15"/>
    <p:sldLayoutId id="2147484028" r:id="rId16"/>
    <p:sldLayoutId id="2147484029" r:id="rId17"/>
    <p:sldLayoutId id="2147484017" r:id="rId18"/>
    <p:sldLayoutId id="2147484007" r:id="rId19"/>
    <p:sldLayoutId id="2147484019" r:id="rId20"/>
    <p:sldLayoutId id="2147484010" r:id="rId21"/>
    <p:sldLayoutId id="2147484009" r:id="rId22"/>
    <p:sldLayoutId id="2147484008" r:id="rId23"/>
    <p:sldLayoutId id="2147484024" r:id="rId24"/>
    <p:sldLayoutId id="2147484006" r:id="rId25"/>
    <p:sldLayoutId id="2147484034" r:id="rId26"/>
    <p:sldLayoutId id="2147484035" r:id="rId27"/>
    <p:sldLayoutId id="2147484036" r:id="rId28"/>
    <p:sldLayoutId id="2147484032" r:id="rId29"/>
    <p:sldLayoutId id="2147483997" r:id="rId30"/>
    <p:sldLayoutId id="2147483982" r:id="rId31"/>
    <p:sldLayoutId id="2147483917" r:id="rId32"/>
    <p:sldLayoutId id="2147484011" r:id="rId33"/>
    <p:sldLayoutId id="2147483918" r:id="rId34"/>
    <p:sldLayoutId id="2147483919" r:id="rId35"/>
    <p:sldLayoutId id="2147483981" r:id="rId36"/>
    <p:sldLayoutId id="2147483980" r:id="rId37"/>
    <p:sldLayoutId id="2147483972" r:id="rId38"/>
    <p:sldLayoutId id="2147484026" r:id="rId39"/>
    <p:sldLayoutId id="2147484027" r:id="rId40"/>
    <p:sldLayoutId id="2147484040" r:id="rId4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8%B8%E6%88%8F%E6%A6%82%E8%AE%BA/13854713?fr=aladdin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developers.weixin.qq.com/community/homepage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://layaair2.ldc2.layabox.com/demo2/?language=zh&amp;category=2d&amp;group=Sprite&amp;name=DisplayIm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yaair2.ldc2.layabox.com/demo2/?language=zh&amp;category=2d&amp;group=Sprite&amp;name=DisplayIm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1" b="6719"/>
          <a:stretch/>
        </p:blipFill>
        <p:spPr>
          <a:xfrm>
            <a:off x="782795" y="720436"/>
            <a:ext cx="22812059" cy="122197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" y="791928"/>
            <a:ext cx="24377650" cy="13716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4"/>
          <p:cNvSpPr txBox="1"/>
          <p:nvPr/>
        </p:nvSpPr>
        <p:spPr>
          <a:xfrm>
            <a:off x="2246370" y="5728852"/>
            <a:ext cx="198849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软件工程项目开发计划</a:t>
            </a:r>
            <a:r>
              <a:rPr lang="en-US" altLang="zh-CN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—Music Dream</a:t>
            </a:r>
            <a:endParaRPr lang="en-US" sz="11500" b="1" dirty="0">
              <a:solidFill>
                <a:schemeClr val="bg1"/>
              </a:solidFill>
              <a:latin typeface="id-MARUP-Light" panose="02000600000000000000" pitchFamily="2" charset="-128"/>
              <a:ea typeface="文鼎细圆繁" panose="02010609010101010101" pitchFamily="49" charset="-122"/>
              <a:cs typeface="Lato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87058" y="2368797"/>
            <a:ext cx="2403528" cy="2167563"/>
            <a:chOff x="-1478843" y="249051"/>
            <a:chExt cx="2403528" cy="2167563"/>
          </a:xfrm>
        </p:grpSpPr>
        <p:sp>
          <p:nvSpPr>
            <p:cNvPr id="10" name="椭圆 9"/>
            <p:cNvSpPr/>
            <p:nvPr/>
          </p:nvSpPr>
          <p:spPr>
            <a:xfrm>
              <a:off x="-1336951" y="249051"/>
              <a:ext cx="2119746" cy="2119746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54"/>
            <p:cNvSpPr txBox="1"/>
            <p:nvPr/>
          </p:nvSpPr>
          <p:spPr>
            <a:xfrm>
              <a:off x="-1478843" y="477622"/>
              <a:ext cx="24035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  <a:endParaRPr lang="en-US" sz="6000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endParaRPr>
            </a:p>
          </p:txBody>
        </p:sp>
      </p:grpSp>
      <p:sp>
        <p:nvSpPr>
          <p:cNvPr id="15" name="TextBox 43"/>
          <p:cNvSpPr txBox="1"/>
          <p:nvPr/>
        </p:nvSpPr>
        <p:spPr>
          <a:xfrm>
            <a:off x="9230085" y="5204904"/>
            <a:ext cx="5968302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Software engineering project development plan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34277" y="10621884"/>
            <a:ext cx="15309089" cy="160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ソフトウェアプロジェクト開発計画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musicdream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ソフトウェアプロジェクト開発計画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musicdream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ソフトウェアプロジェクト開発計画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musicdream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ソフトウェアプロジェクト開発計画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musicdream</a:t>
            </a:r>
            <a:r>
              <a:rPr lang="zh-CN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、</a:t>
            </a: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25914" y="9538523"/>
            <a:ext cx="3050803" cy="692936"/>
            <a:chOff x="19533996" y="11108932"/>
            <a:chExt cx="3508974" cy="692936"/>
          </a:xfrm>
        </p:grpSpPr>
        <p:sp>
          <p:nvSpPr>
            <p:cNvPr id="1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TextBox 59"/>
            <p:cNvSpPr txBox="1"/>
            <p:nvPr/>
          </p:nvSpPr>
          <p:spPr>
            <a:xfrm>
              <a:off x="20150397" y="11242460"/>
              <a:ext cx="227001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汇报人：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G13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03948" y="9538523"/>
            <a:ext cx="3050803" cy="692936"/>
            <a:chOff x="19533996" y="11108932"/>
            <a:chExt cx="3508974" cy="692936"/>
          </a:xfrm>
        </p:grpSpPr>
        <p:sp>
          <p:nvSpPr>
            <p:cNvPr id="26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TextBox 59"/>
            <p:cNvSpPr txBox="1"/>
            <p:nvPr/>
          </p:nvSpPr>
          <p:spPr>
            <a:xfrm>
              <a:off x="19747541" y="11242460"/>
              <a:ext cx="3075732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汇报时间：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2021.9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4A36FC4-7845-4C21-84B9-D75A80267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6000" y1="38800" x2="56000" y2="38800"/>
                        <a14:foregroundMark x1="51800" y1="38000" x2="51800" y2="38000"/>
                        <a14:foregroundMark x1="50600" y1="37200" x2="50600" y2="37200"/>
                        <a14:foregroundMark x1="47400" y1="47400" x2="47400" y2="47400"/>
                        <a14:foregroundMark x1="47000" y1="44400" x2="47000" y2="44400"/>
                        <a14:foregroundMark x1="54400" y1="49800" x2="54400" y2="49800"/>
                        <a14:foregroundMark x1="49800" y1="56000" x2="49800" y2="56000"/>
                        <a14:foregroundMark x1="49800" y1="56000" x2="498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421" y="893422"/>
            <a:ext cx="5941936" cy="59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1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148" y="3011756"/>
            <a:ext cx="12447441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8600" y="3647393"/>
            <a:ext cx="21361400" cy="8859614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839475" y="838200"/>
            <a:ext cx="4698722" cy="2173556"/>
            <a:chOff x="9839475" y="838200"/>
            <a:chExt cx="4698722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839475" y="1169458"/>
              <a:ext cx="4698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185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游戏关卡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1454251" y="2580869"/>
              <a:ext cx="1519967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Game level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027669" y="4036105"/>
            <a:ext cx="16569565" cy="9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总共有三个关卡，分别代表三种不同的难度：新手教程、入门难度、普通难度。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3265589" y="3011756"/>
            <a:ext cx="10344736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24205247-81D4-46FF-AE8B-E9A2119C2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87478"/>
              </p:ext>
            </p:extLst>
          </p:nvPr>
        </p:nvGraphicFramePr>
        <p:xfrm>
          <a:off x="2354084" y="5600394"/>
          <a:ext cx="19326309" cy="48327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2103">
                  <a:extLst>
                    <a:ext uri="{9D8B030D-6E8A-4147-A177-3AD203B41FA5}">
                      <a16:colId xmlns:a16="http://schemas.microsoft.com/office/drawing/2014/main" val="3300689876"/>
                    </a:ext>
                  </a:extLst>
                </a:gridCol>
                <a:gridCol w="6442103">
                  <a:extLst>
                    <a:ext uri="{9D8B030D-6E8A-4147-A177-3AD203B41FA5}">
                      <a16:colId xmlns:a16="http://schemas.microsoft.com/office/drawing/2014/main" val="2215622593"/>
                    </a:ext>
                  </a:extLst>
                </a:gridCol>
                <a:gridCol w="6442103">
                  <a:extLst>
                    <a:ext uri="{9D8B030D-6E8A-4147-A177-3AD203B41FA5}">
                      <a16:colId xmlns:a16="http://schemas.microsoft.com/office/drawing/2014/main" val="2378254927"/>
                    </a:ext>
                  </a:extLst>
                </a:gridCol>
              </a:tblGrid>
              <a:tr h="1208198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3600" b="1" kern="1200" dirty="0">
                          <a:solidFill>
                            <a:schemeClr val="lt1"/>
                          </a:solidFill>
                          <a:effectLst/>
                        </a:rPr>
                        <a:t>关卡名称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3600" b="1" kern="1200" dirty="0">
                          <a:solidFill>
                            <a:schemeClr val="lt1"/>
                          </a:solidFill>
                          <a:effectLst/>
                        </a:rPr>
                        <a:t>关卡特点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3600" b="1" kern="1200" dirty="0">
                          <a:solidFill>
                            <a:schemeClr val="lt1"/>
                          </a:solidFill>
                          <a:effectLst/>
                        </a:rPr>
                        <a:t>前置关卡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3458"/>
                  </a:ext>
                </a:extLst>
              </a:tr>
              <a:tr h="120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   1.1</a:t>
                      </a:r>
                      <a:r>
                        <a:rPr lang="zh-CN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新手教程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有</a:t>
                      </a:r>
                      <a:r>
                        <a:rPr lang="en-US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NPC</a:t>
                      </a:r>
                      <a:r>
                        <a:rPr lang="zh-CN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的对话提示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38345"/>
                  </a:ext>
                </a:extLst>
              </a:tr>
              <a:tr h="1208198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3600" kern="0" dirty="0">
                          <a:effectLst/>
                        </a:rPr>
                        <a:t>1.2</a:t>
                      </a:r>
                      <a:r>
                        <a:rPr lang="zh-CN" sz="3600" kern="0" dirty="0">
                          <a:effectLst/>
                        </a:rPr>
                        <a:t>入门难度</a:t>
                      </a:r>
                      <a:endParaRPr lang="zh-CN" sz="3600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增加稍许难度内容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56739"/>
                  </a:ext>
                </a:extLst>
              </a:tr>
              <a:tr h="120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2.1</a:t>
                      </a:r>
                      <a:r>
                        <a:rPr lang="zh-CN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普通难度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正式关卡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1200" dirty="0">
                          <a:solidFill>
                            <a:schemeClr val="dk1"/>
                          </a:solidFill>
                          <a:effectLst/>
                        </a:rPr>
                        <a:t>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6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405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536" y="2949645"/>
            <a:ext cx="12447441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8600" y="3647393"/>
            <a:ext cx="21361400" cy="8859614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967989" y="838200"/>
            <a:ext cx="2441694" cy="2173556"/>
            <a:chOff x="10967989" y="838200"/>
            <a:chExt cx="2441694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10967989" y="1169458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7C7A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道具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1773248" y="2580869"/>
              <a:ext cx="881973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props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3265589" y="3011756"/>
            <a:ext cx="10344736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E6AA79-8B05-4919-BD7C-687F17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73651"/>
              </p:ext>
            </p:extLst>
          </p:nvPr>
        </p:nvGraphicFramePr>
        <p:xfrm>
          <a:off x="3419403" y="6566170"/>
          <a:ext cx="17706900" cy="40429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708735">
                  <a:extLst>
                    <a:ext uri="{9D8B030D-6E8A-4147-A177-3AD203B41FA5}">
                      <a16:colId xmlns:a16="http://schemas.microsoft.com/office/drawing/2014/main" val="3003620163"/>
                    </a:ext>
                  </a:extLst>
                </a:gridCol>
                <a:gridCol w="5196488">
                  <a:extLst>
                    <a:ext uri="{9D8B030D-6E8A-4147-A177-3AD203B41FA5}">
                      <a16:colId xmlns:a16="http://schemas.microsoft.com/office/drawing/2014/main" val="139253338"/>
                    </a:ext>
                  </a:extLst>
                </a:gridCol>
                <a:gridCol w="7801677">
                  <a:extLst>
                    <a:ext uri="{9D8B030D-6E8A-4147-A177-3AD203B41FA5}">
                      <a16:colId xmlns:a16="http://schemas.microsoft.com/office/drawing/2014/main" val="2064901182"/>
                    </a:ext>
                  </a:extLst>
                </a:gridCol>
              </a:tblGrid>
              <a:tr h="1044767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道具名称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道具类型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道具简介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631027"/>
                  </a:ext>
                </a:extLst>
              </a:tr>
              <a:tr h="881310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复活哆音符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药品类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可在关卡死亡后使用，重新复活</a:t>
                      </a:r>
                      <a:r>
                        <a:rPr lang="zh-CN" sz="1200" kern="0" dirty="0">
                          <a:effectLst/>
                        </a:rPr>
                        <a:t>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951420"/>
                  </a:ext>
                </a:extLst>
              </a:tr>
              <a:tr h="904672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体力恢复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药品类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体力不够时可使用来恢复体力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842255"/>
                  </a:ext>
                </a:extLst>
              </a:tr>
              <a:tr h="1212171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小铃铛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特殊类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3600" kern="0" dirty="0">
                          <a:effectLst/>
                        </a:rPr>
                        <a:t>送给</a:t>
                      </a:r>
                      <a:r>
                        <a:rPr lang="en-US" sz="3600" kern="0" dirty="0">
                          <a:effectLst/>
                        </a:rPr>
                        <a:t>NPC</a:t>
                      </a:r>
                      <a:r>
                        <a:rPr lang="zh-CN" sz="3600" kern="0" dirty="0">
                          <a:effectLst/>
                        </a:rPr>
                        <a:t>以增加好感度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70760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02849789-3B1D-474A-A5AF-333BA2B347F0}"/>
              </a:ext>
            </a:extLst>
          </p:cNvPr>
          <p:cNvSpPr txBox="1"/>
          <p:nvPr/>
        </p:nvSpPr>
        <p:spPr>
          <a:xfrm>
            <a:off x="3027669" y="4036105"/>
            <a:ext cx="16569565" cy="318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交易：玩家可以使用金币购买商城里的物品。</a:t>
            </a: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     </a:t>
            </a: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游戏道具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162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0063" y="4555959"/>
            <a:ext cx="8918179" cy="7558928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3894" y="5213684"/>
            <a:ext cx="16712695" cy="5727032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847514" y="838200"/>
            <a:ext cx="2733442" cy="2173556"/>
            <a:chOff x="10847514" y="838200"/>
            <a:chExt cx="2733442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10915090" y="1169458"/>
              <a:ext cx="254749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409C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NPC</a:t>
              </a:r>
              <a:endParaRPr lang="zh-CN" altLang="en-US" sz="8800" dirty="0">
                <a:solidFill>
                  <a:srgbClr val="409CC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847514" y="2580869"/>
              <a:ext cx="2733442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non-player character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323894" y="5479342"/>
            <a:ext cx="16569565" cy="48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8.1 NPC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和玩家的友好度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		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NPC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对玩家有一定的友好度。在游戏中，玩家和所有的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NPC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关系对自身有很大影响。完成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NPC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指派玩家任务，可以提高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NPC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对玩家的友好度。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8.2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主要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NPC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角色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		老爷爷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NPC(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具体职能略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)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1228241" y="4555959"/>
            <a:ext cx="9626495" cy="751963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5622052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THREE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4747472" y="7414083"/>
            <a:ext cx="91486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03.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项目团队组织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323603" y="9100405"/>
            <a:ext cx="388119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Project team organization</a:t>
            </a:r>
            <a:endParaRPr lang="en-US" sz="22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41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>
          <a:xfrm>
            <a:off x="12188826" y="4732869"/>
            <a:ext cx="9090024" cy="6657026"/>
          </a:xfrm>
        </p:spPr>
      </p:pic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249030" y="838200"/>
            <a:ext cx="9879628" cy="2173556"/>
            <a:chOff x="7249030" y="838200"/>
            <a:chExt cx="987962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7249030" y="1169458"/>
              <a:ext cx="987962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项目现阶段工作结构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301693" y="2580869"/>
              <a:ext cx="3825086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Project Current work structure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6DC5E7E3-2B72-4110-AE71-BAA580EAB3D0}"/>
              </a:ext>
            </a:extLst>
          </p:cNvPr>
          <p:cNvSpPr/>
          <p:nvPr/>
        </p:nvSpPr>
        <p:spPr>
          <a:xfrm>
            <a:off x="12169774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EBC5DD-E9A0-4DF1-8853-FF7C48EA4847}"/>
              </a:ext>
            </a:extLst>
          </p:cNvPr>
          <p:cNvSpPr txBox="1"/>
          <p:nvPr/>
        </p:nvSpPr>
        <p:spPr>
          <a:xfrm>
            <a:off x="774702" y="1658203"/>
            <a:ext cx="542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WBS</a:t>
            </a:r>
            <a:endParaRPr lang="zh-CN" altLang="en-US" sz="4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FDA9D36-D4CB-4C17-80F0-D0A0721CA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21" y="3349456"/>
            <a:ext cx="14772337" cy="8553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521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>
          <a:xfrm>
            <a:off x="12188826" y="4732869"/>
            <a:ext cx="9090024" cy="6657026"/>
          </a:xfrm>
        </p:spPr>
      </p:pic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864851" y="838200"/>
            <a:ext cx="6647974" cy="2173556"/>
            <a:chOff x="8864851" y="838200"/>
            <a:chExt cx="6647974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8864851" y="1169458"/>
              <a:ext cx="66479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项目团队组织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559776" y="2580869"/>
              <a:ext cx="3308919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Project team organization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6DC5E7E3-2B72-4110-AE71-BAA580EAB3D0}"/>
              </a:ext>
            </a:extLst>
          </p:cNvPr>
          <p:cNvSpPr/>
          <p:nvPr/>
        </p:nvSpPr>
        <p:spPr>
          <a:xfrm>
            <a:off x="12169774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EBC5DD-E9A0-4DF1-8853-FF7C48EA4847}"/>
              </a:ext>
            </a:extLst>
          </p:cNvPr>
          <p:cNvSpPr txBox="1"/>
          <p:nvPr/>
        </p:nvSpPr>
        <p:spPr>
          <a:xfrm>
            <a:off x="3314531" y="6041257"/>
            <a:ext cx="7048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项目团队内部协作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FCC738-D287-4CA1-9F43-A6F72F9B963D}"/>
              </a:ext>
            </a:extLst>
          </p:cNvPr>
          <p:cNvSpPr txBox="1"/>
          <p:nvPr/>
        </p:nvSpPr>
        <p:spPr>
          <a:xfrm>
            <a:off x="4356795" y="8156203"/>
            <a:ext cx="6909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内部协作模式：见面会谈，</a:t>
            </a:r>
            <a:r>
              <a:rPr lang="en-US" altLang="zh-CN" sz="3200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zh-CN" sz="3200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记录会议纪要，微信语音通话商讨。每周一次。</a:t>
            </a:r>
            <a:endParaRPr lang="zh-CN" altLang="zh-CN" sz="32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246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4891083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FOUR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84" y="7414083"/>
            <a:ext cx="6683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04.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实施计划</a:t>
            </a:r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037792"/>
            <a:ext cx="3171061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Implementation plan</a:t>
            </a:r>
            <a:endParaRPr lang="zh-CN" altLang="en-US" sz="2400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93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148" y="3207868"/>
            <a:ext cx="12447441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8600" y="3647393"/>
            <a:ext cx="21361400" cy="8859614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839475" y="838200"/>
            <a:ext cx="4698722" cy="2173556"/>
            <a:chOff x="9839475" y="838200"/>
            <a:chExt cx="4698722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839475" y="1169458"/>
              <a:ext cx="4698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409C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实施计划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866750" y="2580869"/>
              <a:ext cx="2694970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Implementation plan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2787038" y="5800737"/>
            <a:ext cx="16569565" cy="585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软件开发常见预估的风险：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工程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/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规模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/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进度上的风险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项目量较大，规模估算不精确甚至项目交付时间会拖延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技术上的风险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游戏引擎，没有经验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测试产生未知错误，解决非常困难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3265589" y="3011756"/>
            <a:ext cx="10344736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895A0-665C-4E82-A4E4-830881164DED}"/>
              </a:ext>
            </a:extLst>
          </p:cNvPr>
          <p:cNvSpPr txBox="1"/>
          <p:nvPr/>
        </p:nvSpPr>
        <p:spPr>
          <a:xfrm>
            <a:off x="2598820" y="4423167"/>
            <a:ext cx="5694947" cy="10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4400" b="1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风险评估及对策</a:t>
            </a:r>
            <a:endParaRPr lang="zh-CN" altLang="zh-CN" sz="4400" b="1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734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148" y="3207868"/>
            <a:ext cx="12447441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8600" y="3647393"/>
            <a:ext cx="21361400" cy="8859614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839475" y="838200"/>
            <a:ext cx="4698722" cy="2173556"/>
            <a:chOff x="9839475" y="838200"/>
            <a:chExt cx="4698722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839475" y="1169458"/>
              <a:ext cx="4698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409C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实施计划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866750" y="2580869"/>
              <a:ext cx="2694970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Implementation plan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3265589" y="3011756"/>
            <a:ext cx="10344736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895A0-665C-4E82-A4E4-830881164DED}"/>
              </a:ext>
            </a:extLst>
          </p:cNvPr>
          <p:cNvSpPr txBox="1"/>
          <p:nvPr/>
        </p:nvSpPr>
        <p:spPr>
          <a:xfrm>
            <a:off x="2261936" y="3642939"/>
            <a:ext cx="5694947" cy="111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工作流程（甘特图）</a:t>
            </a:r>
            <a:endParaRPr lang="zh-CN" altLang="zh-CN" sz="4400" b="1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0845EB-CC1D-4226-B5E8-E12152EACA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31" y="4753115"/>
            <a:ext cx="17889578" cy="74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38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3772186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FIVE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7212893" y="7414083"/>
            <a:ext cx="42178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05.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预算</a:t>
            </a:r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800049" y="8973788"/>
            <a:ext cx="1188146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budget</a:t>
            </a:r>
            <a:endParaRPr lang="zh-CN" altLang="en-US" sz="2400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7746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2" r="21262"/>
          <a:stretch>
            <a:fillRect/>
          </a:stretch>
        </p:blipFill>
        <p:spPr>
          <a:xfrm>
            <a:off x="3066547" y="2932747"/>
            <a:ext cx="4496578" cy="5216031"/>
          </a:xfrm>
        </p:spPr>
      </p:pic>
      <p:grpSp>
        <p:nvGrpSpPr>
          <p:cNvPr id="2" name="组合 1"/>
          <p:cNvGrpSpPr/>
          <p:nvPr/>
        </p:nvGrpSpPr>
        <p:grpSpPr>
          <a:xfrm>
            <a:off x="3560348" y="9347292"/>
            <a:ext cx="3508974" cy="692936"/>
            <a:chOff x="3560348" y="934729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3560348" y="934729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43068" y="9444715"/>
              <a:ext cx="2143536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catalogue 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54124" y="2020127"/>
            <a:ext cx="9002491" cy="1338828"/>
            <a:chOff x="10879847" y="3133426"/>
            <a:chExt cx="9002491" cy="1338828"/>
          </a:xfrm>
        </p:grpSpPr>
        <p:sp>
          <p:nvSpPr>
            <p:cNvPr id="41" name="文本框 40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项目介绍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project introduction 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154124" y="3733388"/>
            <a:ext cx="9002491" cy="1338828"/>
            <a:chOff x="10879847" y="3133426"/>
            <a:chExt cx="9002491" cy="1338828"/>
          </a:xfrm>
        </p:grpSpPr>
        <p:sp>
          <p:nvSpPr>
            <p:cNvPr id="50" name="文本框 49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游戏玩法定位</a:t>
              </a: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Game play positioning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154124" y="5500883"/>
            <a:ext cx="9002491" cy="1338828"/>
            <a:chOff x="10879847" y="3133426"/>
            <a:chExt cx="9002491" cy="1338828"/>
          </a:xfrm>
        </p:grpSpPr>
        <p:sp>
          <p:nvSpPr>
            <p:cNvPr id="53" name="文本框 52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03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现阶段工作结构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Project Current work structure</a:t>
              </a:r>
              <a:endParaRPr lang="zh-CN" altLang="en-US" sz="18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3154124" y="11478896"/>
            <a:ext cx="9002491" cy="1338828"/>
            <a:chOff x="10879847" y="3133426"/>
            <a:chExt cx="9002491" cy="1338828"/>
          </a:xfrm>
        </p:grpSpPr>
        <p:sp>
          <p:nvSpPr>
            <p:cNvPr id="56" name="文本框 55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07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小组成员分工与评价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Division of labor and evaluation of team members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sp>
        <p:nvSpPr>
          <p:cNvPr id="10" name="六边形 9"/>
          <p:cNvSpPr/>
          <p:nvPr/>
        </p:nvSpPr>
        <p:spPr>
          <a:xfrm rot="16200000">
            <a:off x="2264768" y="2922102"/>
            <a:ext cx="6100135" cy="5258737"/>
          </a:xfrm>
          <a:prstGeom prst="hexagon">
            <a:avLst/>
          </a:prstGeom>
          <a:noFill/>
          <a:ln w="3810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66C0DB0-65D8-4F0A-BB46-A8B33976B466}"/>
              </a:ext>
            </a:extLst>
          </p:cNvPr>
          <p:cNvGrpSpPr/>
          <p:nvPr/>
        </p:nvGrpSpPr>
        <p:grpSpPr>
          <a:xfrm>
            <a:off x="13154124" y="7054440"/>
            <a:ext cx="9002491" cy="1342180"/>
            <a:chOff x="10879847" y="3148815"/>
            <a:chExt cx="9002491" cy="134218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44EA01-C8C4-46D3-98D7-BE338DCA1CDA}"/>
                </a:ext>
              </a:extLst>
            </p:cNvPr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04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E4A1D45-2BD1-423C-BC0B-82D04FB1F3C6}"/>
                </a:ext>
              </a:extLst>
            </p:cNvPr>
            <p:cNvSpPr txBox="1"/>
            <p:nvPr/>
          </p:nvSpPr>
          <p:spPr>
            <a:xfrm>
              <a:off x="12778934" y="3196795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实施计划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Implementation plan</a:t>
              </a:r>
              <a:endParaRPr lang="zh-CN" altLang="en-US" sz="18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60501D2-E0BC-44C1-8B42-22520CB8958C}"/>
              </a:ext>
            </a:extLst>
          </p:cNvPr>
          <p:cNvGrpSpPr/>
          <p:nvPr/>
        </p:nvGrpSpPr>
        <p:grpSpPr>
          <a:xfrm>
            <a:off x="13159840" y="10121327"/>
            <a:ext cx="9002491" cy="1338828"/>
            <a:chOff x="10879847" y="3133426"/>
            <a:chExt cx="9002491" cy="133882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21E3A9B-CE58-488E-A6AF-DC5D29110CAF}"/>
                </a:ext>
              </a:extLst>
            </p:cNvPr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18E52C1-98CA-4F2C-A51C-944369D18368}"/>
                </a:ext>
              </a:extLst>
            </p:cNvPr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3600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参考文献</a:t>
              </a:r>
              <a:endParaRPr lang="en-US" altLang="zh-CN" sz="3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reference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4304EEF-4AC0-4E86-B2DA-3D882E063E4E}"/>
              </a:ext>
            </a:extLst>
          </p:cNvPr>
          <p:cNvGrpSpPr/>
          <p:nvPr/>
        </p:nvGrpSpPr>
        <p:grpSpPr>
          <a:xfrm>
            <a:off x="13154124" y="8544934"/>
            <a:ext cx="9002491" cy="1342180"/>
            <a:chOff x="10879847" y="3148815"/>
            <a:chExt cx="9002491" cy="134218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AFF289C-D215-4F39-8F5E-06EBC817E28F}"/>
                </a:ext>
              </a:extLst>
            </p:cNvPr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05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C598DB-2837-4908-8EEF-726B8A9DDE70}"/>
                </a:ext>
              </a:extLst>
            </p:cNvPr>
            <p:cNvSpPr txBox="1"/>
            <p:nvPr/>
          </p:nvSpPr>
          <p:spPr>
            <a:xfrm>
              <a:off x="12778934" y="3196795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3600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预算</a:t>
              </a:r>
              <a:endParaRPr lang="en-US" altLang="zh-CN" sz="3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budget</a:t>
              </a:r>
              <a:endParaRPr lang="zh-CN" altLang="en-US" sz="18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30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730554"/>
            <a:ext cx="10522389" cy="903981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80084" y="4828673"/>
            <a:ext cx="16813375" cy="7010401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967989" y="838200"/>
            <a:ext cx="2441694" cy="2173556"/>
            <a:chOff x="10967989" y="838200"/>
            <a:chExt cx="2441694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10967989" y="1169458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409C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1684281" y="2580869"/>
              <a:ext cx="1059906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budget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323894" y="5816780"/>
            <a:ext cx="16569565" cy="48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1. 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人员成本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每一个人的预计工作月数（总跨度）：一学期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人员数量：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3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人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2. 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设备成本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硬件环境：智能手机、电脑。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2655989" y="3647392"/>
            <a:ext cx="8984811" cy="9122971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2614818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SIX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85" y="7414083"/>
            <a:ext cx="6683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06.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参考文献</a:t>
            </a:r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037792"/>
            <a:ext cx="1572866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reference</a:t>
            </a:r>
            <a:endParaRPr lang="zh-CN" altLang="en-US" sz="2400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771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836269" y="838200"/>
            <a:ext cx="4705134" cy="2158167"/>
            <a:chOff x="9836269" y="838200"/>
            <a:chExt cx="4705134" cy="2158167"/>
          </a:xfrm>
        </p:grpSpPr>
        <p:sp>
          <p:nvSpPr>
            <p:cNvPr id="13" name="TextBox 42"/>
            <p:cNvSpPr txBox="1"/>
            <p:nvPr/>
          </p:nvSpPr>
          <p:spPr>
            <a:xfrm>
              <a:off x="9836269" y="1169458"/>
              <a:ext cx="47051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accent2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参考文献</a:t>
              </a:r>
              <a:endParaRPr lang="zh-CN" altLang="en-US" sz="84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841103" y="2596257"/>
              <a:ext cx="2746265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2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reference documents</a:t>
              </a:r>
              <a:endParaRPr lang="en-US" sz="22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Light" charset="0"/>
              </a:endParaRP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690514" y="4936355"/>
            <a:ext cx="7389509" cy="82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  <a:hlinkClick r:id="rId3"/>
              </a:rPr>
              <a:t>游戏概论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2009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年中国传媒大学出版社出版）</a:t>
            </a: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0494AF3-B7A2-455A-838F-7EFB4A78C90E}"/>
              </a:ext>
            </a:extLst>
          </p:cNvPr>
          <p:cNvSpPr/>
          <p:nvPr/>
        </p:nvSpPr>
        <p:spPr>
          <a:xfrm>
            <a:off x="12195914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hlinkClick r:id="rId4"/>
            <a:extLst>
              <a:ext uri="{FF2B5EF4-FFF2-40B4-BE49-F238E27FC236}">
                <a16:creationId xmlns:a16="http://schemas.microsoft.com/office/drawing/2014/main" id="{0B494E53-AC0E-48B5-B729-55B4B7FB7B86}"/>
              </a:ext>
            </a:extLst>
          </p:cNvPr>
          <p:cNvSpPr txBox="1"/>
          <p:nvPr/>
        </p:nvSpPr>
        <p:spPr>
          <a:xfrm>
            <a:off x="11272430" y="6059377"/>
            <a:ext cx="7389509" cy="8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026" name="Picture 2" descr="游戏概论">
            <a:extLst>
              <a:ext uri="{FF2B5EF4-FFF2-40B4-BE49-F238E27FC236}">
                <a16:creationId xmlns:a16="http://schemas.microsoft.com/office/drawing/2014/main" id="{3757F6C3-03FF-4E2D-9BCD-B7FF0A00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7" y="6067292"/>
            <a:ext cx="5262010" cy="526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B88551F-1959-4ABC-A655-3A2A3EDA24A3}"/>
              </a:ext>
            </a:extLst>
          </p:cNvPr>
          <p:cNvSpPr txBox="1"/>
          <p:nvPr/>
        </p:nvSpPr>
        <p:spPr>
          <a:xfrm>
            <a:off x="11325016" y="5190129"/>
            <a:ext cx="10160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altLang="zh-CN" sz="3600" u="none" strike="noStrike" kern="100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微信小程序开放社区</a:t>
            </a:r>
            <a:r>
              <a:rPr lang="zh-CN" altLang="zh-CN" sz="3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https://developers.weixin.qq.com/community/homepage</a:t>
            </a:r>
            <a:r>
              <a:rPr lang="zh-CN" altLang="zh-CN" sz="3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48C781-1C30-4A21-AD3E-DAF05E567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5016" y="6963150"/>
            <a:ext cx="8007933" cy="59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0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5633273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SEVEN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6934200" y="6858000"/>
            <a:ext cx="13366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07.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小组成员分工与评价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313644" y="8939708"/>
            <a:ext cx="7346883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Division of labor and evaluation of team members</a:t>
            </a:r>
            <a:r>
              <a:rPr lang="zh-CN" altLang="en-US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725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1712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249024" y="838200"/>
            <a:ext cx="9879628" cy="2173556"/>
            <a:chOff x="7249024" y="838200"/>
            <a:chExt cx="987962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7249024" y="1169458"/>
              <a:ext cx="987962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小组成员分工与评价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9096235" y="2580869"/>
              <a:ext cx="6236003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Division of labor and evaluation of team members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A35C7CD-77E3-4405-83A6-BE637255B1BD}"/>
              </a:ext>
            </a:extLst>
          </p:cNvPr>
          <p:cNvSpPr txBox="1"/>
          <p:nvPr/>
        </p:nvSpPr>
        <p:spPr>
          <a:xfrm>
            <a:off x="3702334" y="6172054"/>
            <a:ext cx="767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林安晨：</a:t>
            </a:r>
            <a:r>
              <a:rPr lang="en-US" altLang="zh-CN" dirty="0"/>
              <a:t>92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E73958-7F82-4372-91B0-1B38596EA40C}"/>
              </a:ext>
            </a:extLst>
          </p:cNvPr>
          <p:cNvSpPr txBox="1"/>
          <p:nvPr/>
        </p:nvSpPr>
        <p:spPr>
          <a:xfrm>
            <a:off x="3702334" y="7312618"/>
            <a:ext cx="767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孙雷明：</a:t>
            </a:r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3EEB2C-68EE-44D5-AF41-BA4983263C06}"/>
              </a:ext>
            </a:extLst>
          </p:cNvPr>
          <p:cNvSpPr txBox="1"/>
          <p:nvPr/>
        </p:nvSpPr>
        <p:spPr>
          <a:xfrm>
            <a:off x="3702334" y="8301085"/>
            <a:ext cx="848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许淇凯：</a:t>
            </a:r>
            <a:r>
              <a:rPr lang="en-US" altLang="zh-CN" dirty="0"/>
              <a:t>91</a:t>
            </a:r>
            <a:endParaRPr lang="zh-CN" alt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B3BBB59-71AA-463A-B7DC-3B30DD182015}"/>
              </a:ext>
            </a:extLst>
          </p:cNvPr>
          <p:cNvSpPr/>
          <p:nvPr/>
        </p:nvSpPr>
        <p:spPr>
          <a:xfrm>
            <a:off x="12169775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3EE17E-7F15-4239-8BE4-26F20014F17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04" y="5256985"/>
            <a:ext cx="12446946" cy="51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1" b="6719"/>
          <a:stretch/>
        </p:blipFill>
        <p:spPr>
          <a:xfrm>
            <a:off x="782795" y="720436"/>
            <a:ext cx="22812059" cy="122197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87036"/>
            <a:ext cx="24377650" cy="13716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4"/>
          <p:cNvSpPr txBox="1"/>
          <p:nvPr/>
        </p:nvSpPr>
        <p:spPr>
          <a:xfrm>
            <a:off x="2246370" y="5728852"/>
            <a:ext cx="19884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感谢</a:t>
            </a:r>
            <a:endParaRPr lang="en-US" sz="11500" b="1" dirty="0">
              <a:solidFill>
                <a:schemeClr val="bg1"/>
              </a:solidFill>
              <a:latin typeface="id-MARUP-Light" panose="02000600000000000000" pitchFamily="2" charset="-128"/>
              <a:ea typeface="文鼎细圆繁" panose="02010609010101010101" pitchFamily="49" charset="-122"/>
              <a:cs typeface="Lato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87059" y="2368797"/>
            <a:ext cx="2403528" cy="2119746"/>
            <a:chOff x="-1478842" y="249051"/>
            <a:chExt cx="2403528" cy="2119746"/>
          </a:xfrm>
        </p:grpSpPr>
        <p:sp>
          <p:nvSpPr>
            <p:cNvPr id="10" name="椭圆 9"/>
            <p:cNvSpPr/>
            <p:nvPr/>
          </p:nvSpPr>
          <p:spPr>
            <a:xfrm>
              <a:off x="-1336951" y="249051"/>
              <a:ext cx="2119746" cy="2119746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54"/>
            <p:cNvSpPr txBox="1"/>
            <p:nvPr/>
          </p:nvSpPr>
          <p:spPr>
            <a:xfrm>
              <a:off x="-1478842" y="336336"/>
              <a:ext cx="24035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</p:txBody>
        </p:sp>
      </p:grpSp>
      <p:sp>
        <p:nvSpPr>
          <p:cNvPr id="15" name="TextBox 43"/>
          <p:cNvSpPr txBox="1"/>
          <p:nvPr/>
        </p:nvSpPr>
        <p:spPr>
          <a:xfrm>
            <a:off x="9399747" y="5159661"/>
            <a:ext cx="5628978" cy="5213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Modern and Minimal Presentation Template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34278" y="7992861"/>
            <a:ext cx="1530908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花が咲いているので、横に振って落ちたいです。 このすべてのことは、こんなに早く老けている。 世の中はずっと攘慎している花が咲いているので、横に振って落ちたいです。 このすべてのことは、こんなに早く老けている。 世の中はずっと攘慎している</a:t>
            </a:r>
          </a:p>
          <a:p>
            <a:pPr algn="ctr">
              <a:lnSpc>
                <a:spcPct val="150000"/>
              </a:lnSpc>
            </a:pP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25914" y="9538523"/>
            <a:ext cx="3050803" cy="692936"/>
            <a:chOff x="19533996" y="11108932"/>
            <a:chExt cx="3508974" cy="692936"/>
          </a:xfrm>
        </p:grpSpPr>
        <p:sp>
          <p:nvSpPr>
            <p:cNvPr id="1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TextBox 59"/>
            <p:cNvSpPr txBox="1"/>
            <p:nvPr/>
          </p:nvSpPr>
          <p:spPr>
            <a:xfrm>
              <a:off x="20150398" y="11242460"/>
              <a:ext cx="227001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汇报人：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G13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03948" y="9538523"/>
            <a:ext cx="3050803" cy="692936"/>
            <a:chOff x="19533996" y="11108932"/>
            <a:chExt cx="3508974" cy="692936"/>
          </a:xfrm>
        </p:grpSpPr>
        <p:sp>
          <p:nvSpPr>
            <p:cNvPr id="26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TextBox 59"/>
            <p:cNvSpPr txBox="1"/>
            <p:nvPr/>
          </p:nvSpPr>
          <p:spPr>
            <a:xfrm>
              <a:off x="19758603" y="11242460"/>
              <a:ext cx="3053607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汇报时间：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2021.9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23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4019049" cy="251491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ONE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79" y="7414083"/>
            <a:ext cx="66832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01.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项目介绍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100405"/>
            <a:ext cx="30861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project introduction</a:t>
            </a:r>
            <a:endParaRPr lang="en-US" sz="22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0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012517" y="838200"/>
            <a:ext cx="4493538" cy="2173556"/>
            <a:chOff x="10012517" y="838200"/>
            <a:chExt cx="4493538" cy="2173556"/>
          </a:xfrm>
        </p:grpSpPr>
        <p:sp>
          <p:nvSpPr>
            <p:cNvPr id="43" name="TextBox 42"/>
            <p:cNvSpPr txBox="1"/>
            <p:nvPr/>
          </p:nvSpPr>
          <p:spPr>
            <a:xfrm>
              <a:off x="10012517" y="1195874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游戏简介</a:t>
              </a:r>
              <a:endParaRPr lang="en-US" sz="8400" dirty="0">
                <a:solidFill>
                  <a:srgbClr val="4CA0B4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81366" y="2580869"/>
              <a:ext cx="2465739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Lato Light" charset="0"/>
                  <a:ea typeface="Lato Light" charset="0"/>
                  <a:cs typeface="Lato Light" charset="0"/>
                </a:rPr>
                <a:t>Game introduction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906377" y="10750561"/>
            <a:ext cx="4190124" cy="692933"/>
            <a:chOff x="9007350" y="6717947"/>
            <a:chExt cx="4190124" cy="692933"/>
          </a:xfrm>
        </p:grpSpPr>
        <p:sp>
          <p:nvSpPr>
            <p:cNvPr id="36" name="Rectangle 35"/>
            <p:cNvSpPr/>
            <p:nvPr/>
          </p:nvSpPr>
          <p:spPr>
            <a:xfrm>
              <a:off x="9007350" y="6717947"/>
              <a:ext cx="4190124" cy="692933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CA0B4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583" y="6841913"/>
              <a:ext cx="24256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Music game</a:t>
              </a:r>
              <a:endPara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9372ECA-9282-4C7E-8BE0-60C390FCB9F9}"/>
              </a:ext>
            </a:extLst>
          </p:cNvPr>
          <p:cNvSpPr txBox="1"/>
          <p:nvPr/>
        </p:nvSpPr>
        <p:spPr>
          <a:xfrm>
            <a:off x="3141790" y="4473025"/>
            <a:ext cx="1878333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《Music Dream》</a:t>
            </a:r>
            <a:r>
              <a:rPr lang="zh-CN" altLang="en-US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是一款冒险类型的音乐游戏，人们都很热爱音乐，传说，只要通过重重挑战，就可以到达</a:t>
            </a:r>
            <a:r>
              <a:rPr lang="zh-CN" altLang="en-US" sz="4400" dirty="0">
                <a:ea typeface="宋体" panose="02010600030101010101" pitchFamily="2" charset="-122"/>
                <a:cs typeface="Times New Roman" panose="02020603050405020304" pitchFamily="18" charset="0"/>
              </a:rPr>
              <a:t>音乐</a:t>
            </a:r>
            <a:r>
              <a:rPr lang="zh-CN" altLang="en-US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之城。玩家扮演的是一个不小心掉落地上的音乐之城原住民，根据路途上的提示，回到音乐之城。</a:t>
            </a:r>
            <a:endParaRPr lang="en-US" altLang="zh-CN" sz="44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Music Dream</a:t>
            </a:r>
            <a:r>
              <a:rPr lang="zh-CN" altLang="zh-CN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》是一款以放松心情为主旨的音乐游戏，音乐游戏主要考的是你对节奏的把握，以及手指的反应和眼力。完成一首难度比较高的音乐时，会有一种成就感。而且在心情不好的时候弹一首会改变心情。所以《</a:t>
            </a:r>
            <a:r>
              <a:rPr lang="en-US" altLang="zh-CN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Music Dream</a:t>
            </a:r>
            <a:r>
              <a:rPr lang="zh-CN" altLang="zh-CN" sz="4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》是一款健康绿色的游戏。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116" y="2995936"/>
            <a:ext cx="11001711" cy="952418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0494AF3-B7A2-455A-838F-7EFB4A78C90E}"/>
              </a:ext>
            </a:extLst>
          </p:cNvPr>
          <p:cNvSpPr/>
          <p:nvPr/>
        </p:nvSpPr>
        <p:spPr>
          <a:xfrm>
            <a:off x="12169774" y="3011755"/>
            <a:ext cx="11861300" cy="950836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hlinkClick r:id="rId3"/>
            <a:extLst>
              <a:ext uri="{FF2B5EF4-FFF2-40B4-BE49-F238E27FC236}">
                <a16:creationId xmlns:a16="http://schemas.microsoft.com/office/drawing/2014/main" id="{0B494E53-AC0E-48B5-B729-55B4B7FB7B86}"/>
              </a:ext>
            </a:extLst>
          </p:cNvPr>
          <p:cNvSpPr txBox="1"/>
          <p:nvPr/>
        </p:nvSpPr>
        <p:spPr>
          <a:xfrm>
            <a:off x="11272430" y="6059377"/>
            <a:ext cx="7389509" cy="8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709C87-D100-4350-B707-B612F6B6F761}"/>
              </a:ext>
            </a:extLst>
          </p:cNvPr>
          <p:cNvGrpSpPr/>
          <p:nvPr/>
        </p:nvGrpSpPr>
        <p:grpSpPr>
          <a:xfrm>
            <a:off x="10012518" y="838200"/>
            <a:ext cx="4493538" cy="2173556"/>
            <a:chOff x="10012518" y="838200"/>
            <a:chExt cx="4493538" cy="2173556"/>
          </a:xfrm>
        </p:grpSpPr>
        <p:sp>
          <p:nvSpPr>
            <p:cNvPr id="21" name="TextBox 42">
              <a:extLst>
                <a:ext uri="{FF2B5EF4-FFF2-40B4-BE49-F238E27FC236}">
                  <a16:creationId xmlns:a16="http://schemas.microsoft.com/office/drawing/2014/main" id="{BD1A173E-D66E-4A45-B1B7-E73F95E7BBDE}"/>
                </a:ext>
              </a:extLst>
            </p:cNvPr>
            <p:cNvSpPr txBox="1"/>
            <p:nvPr/>
          </p:nvSpPr>
          <p:spPr>
            <a:xfrm>
              <a:off x="10012518" y="1195874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游戏背景</a:t>
              </a:r>
              <a:endParaRPr lang="en-US" sz="8400" dirty="0">
                <a:solidFill>
                  <a:srgbClr val="4CA0B4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22" name="TextBox 43">
              <a:extLst>
                <a:ext uri="{FF2B5EF4-FFF2-40B4-BE49-F238E27FC236}">
                  <a16:creationId xmlns:a16="http://schemas.microsoft.com/office/drawing/2014/main" id="{F713A52F-656A-4AF6-80E4-26C87E6C6FD1}"/>
                </a:ext>
              </a:extLst>
            </p:cNvPr>
            <p:cNvSpPr txBox="1"/>
            <p:nvPr/>
          </p:nvSpPr>
          <p:spPr>
            <a:xfrm>
              <a:off x="10981366" y="2580869"/>
              <a:ext cx="2465739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Lato Light" charset="0"/>
                  <a:ea typeface="Lato Light" charset="0"/>
                  <a:cs typeface="Lato Light" charset="0"/>
                </a:rPr>
                <a:t>Game background</a:t>
              </a:r>
            </a:p>
          </p:txBody>
        </p:sp>
        <p:cxnSp>
          <p:nvCxnSpPr>
            <p:cNvPr id="23" name="Straight Connector 44">
              <a:extLst>
                <a:ext uri="{FF2B5EF4-FFF2-40B4-BE49-F238E27FC236}">
                  <a16:creationId xmlns:a16="http://schemas.microsoft.com/office/drawing/2014/main" id="{B9ABE1BA-FAC5-4509-9419-42B61B3CE3B7}"/>
                </a:ext>
              </a:extLst>
            </p:cNvPr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48FC100-12D3-4416-92AD-34C2151529F0}"/>
              </a:ext>
            </a:extLst>
          </p:cNvPr>
          <p:cNvSpPr txBox="1"/>
          <p:nvPr/>
        </p:nvSpPr>
        <p:spPr>
          <a:xfrm>
            <a:off x="3258766" y="5214026"/>
            <a:ext cx="173392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4000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在一个遥远的星球上，人们都很热爱音乐。在这个星球的天空中，悬浮着一个叫做音乐之城的地方。相传，在星球上的居民只要能通过龙舌兰姑娘的考验，就可以获得前往音乐之城的机会。乔瑟夫·乔斯达，就是音乐之城的原住民。有一天早晨，乔瑟夫刚吃完早饭，想去遛个弯，他走到天空之城的边缘地带，因为那里可以更好的欣赏晨曦。不料，有一个大坏蛋因为一直嫉妒乔瑟夫的音乐才能，大坏蛋趁乔瑟夫不注意，在他背后用力一推，“啊！”乔瑟夫就此掉落了人间。几天后，乔瑟夫醒来，原来他被一个老爷爷救了，乔瑟夫感谢了老爷爷，他听说只要通过考验，就能回到音乐之城。于是，等伤好了后，他便一个人踏上了回家的征途。</a:t>
            </a:r>
            <a:endParaRPr lang="zh-CN" altLang="zh-CN" sz="4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606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13600" y="1549400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5720503" y="4902904"/>
            <a:ext cx="4350871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TWO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363960" y="7414083"/>
            <a:ext cx="9139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</a:t>
            </a:r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2</a:t>
            </a:r>
            <a:r>
              <a:rPr 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.</a:t>
            </a:r>
            <a:r>
              <a:rPr lang="zh-CN" alt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游戏玩法定位</a:t>
            </a:r>
          </a:p>
        </p:txBody>
      </p:sp>
      <p:sp>
        <p:nvSpPr>
          <p:cNvPr id="21" name="TextBox 43"/>
          <p:cNvSpPr txBox="1"/>
          <p:nvPr/>
        </p:nvSpPr>
        <p:spPr>
          <a:xfrm>
            <a:off x="7449710" y="9100405"/>
            <a:ext cx="31293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2400" dirty="0"/>
              <a:t>Game play positioning</a:t>
            </a:r>
          </a:p>
        </p:txBody>
      </p:sp>
    </p:spTree>
    <p:extLst>
      <p:ext uri="{BB962C8B-B14F-4D97-AF65-F5344CB8AC3E}">
        <p14:creationId xmlns:p14="http://schemas.microsoft.com/office/powerpoint/2010/main" val="32638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C5A779-3207-4831-A211-98AE417F294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24377650" cy="13712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F2D0AA-B33E-4450-B6DD-39B95E1B4E3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24377650" cy="137124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98BD3F-5CC6-4EB5-858E-C1EECE52FE2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" y="452071"/>
            <a:ext cx="22776637" cy="12811859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E0236C-85EB-4215-8871-5E5ACFFFF47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88082" y="3340658"/>
            <a:ext cx="12811859" cy="703468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A6CD7B9-DD0D-4A20-A909-BCEF76CD42B6}"/>
              </a:ext>
            </a:extLst>
          </p:cNvPr>
          <p:cNvGrpSpPr/>
          <p:nvPr/>
        </p:nvGrpSpPr>
        <p:grpSpPr>
          <a:xfrm>
            <a:off x="10727649" y="3266206"/>
            <a:ext cx="9963656" cy="1249560"/>
            <a:chOff x="5365221" y="1632635"/>
            <a:chExt cx="4983126" cy="62494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A3E7D3-2A53-4AB2-AFE0-3FC8F25CAA09}"/>
                </a:ext>
              </a:extLst>
            </p:cNvPr>
            <p:cNvSpPr/>
            <p:nvPr/>
          </p:nvSpPr>
          <p:spPr>
            <a:xfrm>
              <a:off x="7224244" y="1691795"/>
              <a:ext cx="2247354" cy="4771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5599" dirty="0">
                  <a:solidFill>
                    <a:srgbClr val="9BDA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游戏基本设定</a:t>
              </a:r>
            </a:p>
          </p:txBody>
        </p:sp>
        <p:sp>
          <p:nvSpPr>
            <p:cNvPr id="20" name="MH_Number_1">
              <a:extLst>
                <a:ext uri="{FF2B5EF4-FFF2-40B4-BE49-F238E27FC236}">
                  <a16:creationId xmlns:a16="http://schemas.microsoft.com/office/drawing/2014/main" id="{2FE6BEFF-7E02-4E18-A48C-72D712BA241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68028" y="1632635"/>
              <a:ext cx="616535" cy="616535"/>
            </a:xfrm>
            <a:prstGeom prst="rect">
              <a:avLst/>
            </a:prstGeom>
            <a:solidFill>
              <a:srgbClr val="9BDAF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5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5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3E54E9A-66B7-4DDD-A55F-0B71ED59BEDC}"/>
                </a:ext>
              </a:extLst>
            </p:cNvPr>
            <p:cNvCxnSpPr/>
            <p:nvPr/>
          </p:nvCxnSpPr>
          <p:spPr>
            <a:xfrm>
              <a:off x="6308850" y="1632635"/>
              <a:ext cx="0" cy="616535"/>
            </a:xfrm>
            <a:prstGeom prst="line">
              <a:avLst/>
            </a:prstGeom>
            <a:ln w="63500" cmpd="thinThick">
              <a:solidFill>
                <a:srgbClr val="9BDA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EEB9E30-1CA9-41CB-B962-688AA4D2BE04}"/>
                </a:ext>
              </a:extLst>
            </p:cNvPr>
            <p:cNvSpPr/>
            <p:nvPr/>
          </p:nvSpPr>
          <p:spPr>
            <a:xfrm>
              <a:off x="5365221" y="1641043"/>
              <a:ext cx="4983126" cy="616535"/>
            </a:xfrm>
            <a:prstGeom prst="rect">
              <a:avLst/>
            </a:prstGeom>
            <a:noFill/>
            <a:ln>
              <a:solidFill>
                <a:srgbClr val="9BD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235512-6604-41A2-AF83-30220B1FDF98}"/>
              </a:ext>
            </a:extLst>
          </p:cNvPr>
          <p:cNvGrpSpPr/>
          <p:nvPr/>
        </p:nvGrpSpPr>
        <p:grpSpPr>
          <a:xfrm>
            <a:off x="10733260" y="5262955"/>
            <a:ext cx="9971535" cy="1262739"/>
            <a:chOff x="5368028" y="2631270"/>
            <a:chExt cx="4987066" cy="63153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044201-58F4-4D0C-86B6-3EEE669615A9}"/>
                </a:ext>
              </a:extLst>
            </p:cNvPr>
            <p:cNvSpPr/>
            <p:nvPr/>
          </p:nvSpPr>
          <p:spPr>
            <a:xfrm>
              <a:off x="7583411" y="2692927"/>
              <a:ext cx="1529022" cy="4771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5599" dirty="0">
                  <a:solidFill>
                    <a:srgbClr val="409C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角色设定</a:t>
              </a:r>
            </a:p>
          </p:txBody>
        </p:sp>
        <p:sp>
          <p:nvSpPr>
            <p:cNvPr id="22" name="MH_Number_1">
              <a:extLst>
                <a:ext uri="{FF2B5EF4-FFF2-40B4-BE49-F238E27FC236}">
                  <a16:creationId xmlns:a16="http://schemas.microsoft.com/office/drawing/2014/main" id="{AD865565-B394-4DF3-BC1E-E050FA83059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68028" y="2633767"/>
              <a:ext cx="616535" cy="616535"/>
            </a:xfrm>
            <a:prstGeom prst="rect">
              <a:avLst/>
            </a:prstGeom>
            <a:solidFill>
              <a:srgbClr val="409CC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5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5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E0856DE-CB5F-4131-9698-C3D7B8AF8259}"/>
                </a:ext>
              </a:extLst>
            </p:cNvPr>
            <p:cNvCxnSpPr/>
            <p:nvPr/>
          </p:nvCxnSpPr>
          <p:spPr>
            <a:xfrm>
              <a:off x="6308850" y="2646269"/>
              <a:ext cx="0" cy="616535"/>
            </a:xfrm>
            <a:prstGeom prst="line">
              <a:avLst/>
            </a:prstGeom>
            <a:ln w="63500" cmpd="thinThick">
              <a:solidFill>
                <a:srgbClr val="409C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97DB5F3-7606-47DA-A837-D65CAE04A0C1}"/>
                </a:ext>
              </a:extLst>
            </p:cNvPr>
            <p:cNvSpPr/>
            <p:nvPr/>
          </p:nvSpPr>
          <p:spPr>
            <a:xfrm>
              <a:off x="5371968" y="2631270"/>
              <a:ext cx="4983126" cy="616535"/>
            </a:xfrm>
            <a:prstGeom prst="rect">
              <a:avLst/>
            </a:prstGeom>
            <a:noFill/>
            <a:ln>
              <a:solidFill>
                <a:srgbClr val="409C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5831C9-0A57-464F-B44C-B04446CB52D7}"/>
              </a:ext>
            </a:extLst>
          </p:cNvPr>
          <p:cNvGrpSpPr/>
          <p:nvPr/>
        </p:nvGrpSpPr>
        <p:grpSpPr>
          <a:xfrm>
            <a:off x="10733261" y="7269691"/>
            <a:ext cx="9971535" cy="1257746"/>
            <a:chOff x="5368028" y="3634899"/>
            <a:chExt cx="4987066" cy="62903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5FB8B6A-DC38-4669-92FB-EE7BAC324DC7}"/>
                </a:ext>
              </a:extLst>
            </p:cNvPr>
            <p:cNvSpPr/>
            <p:nvPr/>
          </p:nvSpPr>
          <p:spPr>
            <a:xfrm>
              <a:off x="7583410" y="3694059"/>
              <a:ext cx="1529022" cy="4771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5599" dirty="0">
                  <a:solidFill>
                    <a:srgbClr val="185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游戏关卡</a:t>
              </a:r>
            </a:p>
          </p:txBody>
        </p:sp>
        <p:sp>
          <p:nvSpPr>
            <p:cNvPr id="24" name="MH_Number_1">
              <a:extLst>
                <a:ext uri="{FF2B5EF4-FFF2-40B4-BE49-F238E27FC236}">
                  <a16:creationId xmlns:a16="http://schemas.microsoft.com/office/drawing/2014/main" id="{8989125C-A421-4B39-BF52-41D804AF688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68028" y="3634899"/>
              <a:ext cx="616535" cy="616535"/>
            </a:xfrm>
            <a:prstGeom prst="rect">
              <a:avLst/>
            </a:prstGeom>
            <a:solidFill>
              <a:srgbClr val="185C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5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5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FDD579C-EDCD-4645-9530-D0F6D00FEEBE}"/>
                </a:ext>
              </a:extLst>
            </p:cNvPr>
            <p:cNvCxnSpPr/>
            <p:nvPr/>
          </p:nvCxnSpPr>
          <p:spPr>
            <a:xfrm>
              <a:off x="6308850" y="3647401"/>
              <a:ext cx="0" cy="616535"/>
            </a:xfrm>
            <a:prstGeom prst="line">
              <a:avLst/>
            </a:prstGeom>
            <a:ln w="63500" cmpd="thinThick">
              <a:solidFill>
                <a:srgbClr val="185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883893-EB88-4C2A-9464-F7E000B7F938}"/>
                </a:ext>
              </a:extLst>
            </p:cNvPr>
            <p:cNvSpPr/>
            <p:nvPr/>
          </p:nvSpPr>
          <p:spPr>
            <a:xfrm>
              <a:off x="5371968" y="3640513"/>
              <a:ext cx="4983126" cy="616535"/>
            </a:xfrm>
            <a:prstGeom prst="rect">
              <a:avLst/>
            </a:prstGeom>
            <a:noFill/>
            <a:ln>
              <a:solidFill>
                <a:srgbClr val="185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8D74F3-903E-4E55-8285-3EBD0BE5841B}"/>
              </a:ext>
            </a:extLst>
          </p:cNvPr>
          <p:cNvGrpSpPr/>
          <p:nvPr/>
        </p:nvGrpSpPr>
        <p:grpSpPr>
          <a:xfrm>
            <a:off x="10733260" y="9251260"/>
            <a:ext cx="9971535" cy="1252926"/>
            <a:chOff x="5368028" y="4625940"/>
            <a:chExt cx="4987066" cy="62662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8AFF83-F3BB-46BD-9880-03FAFAD89F9A}"/>
                </a:ext>
              </a:extLst>
            </p:cNvPr>
            <p:cNvSpPr/>
            <p:nvPr/>
          </p:nvSpPr>
          <p:spPr>
            <a:xfrm>
              <a:off x="7942579" y="4695191"/>
              <a:ext cx="810690" cy="4771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5599" dirty="0">
                  <a:solidFill>
                    <a:srgbClr val="7C7A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道具</a:t>
              </a:r>
            </a:p>
          </p:txBody>
        </p:sp>
        <p:sp>
          <p:nvSpPr>
            <p:cNvPr id="26" name="MH_Number_1">
              <a:extLst>
                <a:ext uri="{FF2B5EF4-FFF2-40B4-BE49-F238E27FC236}">
                  <a16:creationId xmlns:a16="http://schemas.microsoft.com/office/drawing/2014/main" id="{69C33162-7E65-486D-A554-869B07389D0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68028" y="4636031"/>
              <a:ext cx="616535" cy="616535"/>
            </a:xfrm>
            <a:prstGeom prst="rect">
              <a:avLst/>
            </a:prstGeom>
            <a:solidFill>
              <a:srgbClr val="7C7A8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5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5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C9ABCD8-DE0F-48FA-80DD-15272FA53896}"/>
                </a:ext>
              </a:extLst>
            </p:cNvPr>
            <p:cNvCxnSpPr/>
            <p:nvPr/>
          </p:nvCxnSpPr>
          <p:spPr>
            <a:xfrm>
              <a:off x="6308850" y="4625940"/>
              <a:ext cx="0" cy="616535"/>
            </a:xfrm>
            <a:prstGeom prst="line">
              <a:avLst/>
            </a:prstGeom>
            <a:ln w="63500" cmpd="thinThick">
              <a:solidFill>
                <a:srgbClr val="7C7A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8DF9F6C-3506-404F-839B-AC52FA0FB7B1}"/>
                </a:ext>
              </a:extLst>
            </p:cNvPr>
            <p:cNvSpPr/>
            <p:nvPr/>
          </p:nvSpPr>
          <p:spPr>
            <a:xfrm>
              <a:off x="5371968" y="4627166"/>
              <a:ext cx="4983126" cy="616535"/>
            </a:xfrm>
            <a:prstGeom prst="rect">
              <a:avLst/>
            </a:prstGeom>
            <a:noFill/>
            <a:ln>
              <a:solidFill>
                <a:srgbClr val="7C7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</p:grpSp>
      <p:sp>
        <p:nvSpPr>
          <p:cNvPr id="35" name="MH_Others_1">
            <a:extLst>
              <a:ext uri="{FF2B5EF4-FFF2-40B4-BE49-F238E27FC236}">
                <a16:creationId xmlns:a16="http://schemas.microsoft.com/office/drawing/2014/main" id="{C7C6AE96-1B9E-4496-A86D-5BAD88C0C7F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1916" y="3085356"/>
            <a:ext cx="7192886" cy="21249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游戏玩法定位</a:t>
            </a:r>
            <a:endParaRPr lang="zh-CN" altLang="en-US" sz="7200" b="1" dirty="0">
              <a:solidFill>
                <a:srgbClr val="185C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MH_Others_2">
            <a:extLst>
              <a:ext uri="{FF2B5EF4-FFF2-40B4-BE49-F238E27FC236}">
                <a16:creationId xmlns:a16="http://schemas.microsoft.com/office/drawing/2014/main" id="{A63C34E4-80EE-43FA-9C16-5BAA49C226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65881" y="5300977"/>
            <a:ext cx="6790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Game play positioning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C221423-C490-48FB-8AAB-7F349FE3C7FC}"/>
              </a:ext>
            </a:extLst>
          </p:cNvPr>
          <p:cNvGrpSpPr/>
          <p:nvPr/>
        </p:nvGrpSpPr>
        <p:grpSpPr>
          <a:xfrm>
            <a:off x="10724339" y="11235280"/>
            <a:ext cx="9963656" cy="1249560"/>
            <a:chOff x="5365221" y="1632635"/>
            <a:chExt cx="4983126" cy="6249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8E28B3D-0328-40D1-BDED-2973BCF5D305}"/>
                </a:ext>
              </a:extLst>
            </p:cNvPr>
            <p:cNvSpPr/>
            <p:nvPr/>
          </p:nvSpPr>
          <p:spPr>
            <a:xfrm>
              <a:off x="7925740" y="1691795"/>
              <a:ext cx="844361" cy="4771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599" dirty="0">
                  <a:solidFill>
                    <a:srgbClr val="9BDA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NPC</a:t>
              </a:r>
              <a:endParaRPr lang="zh-CN" altLang="en-US" sz="5599" dirty="0">
                <a:solidFill>
                  <a:srgbClr val="9BDA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MH_Number_1">
              <a:extLst>
                <a:ext uri="{FF2B5EF4-FFF2-40B4-BE49-F238E27FC236}">
                  <a16:creationId xmlns:a16="http://schemas.microsoft.com/office/drawing/2014/main" id="{FC93E436-E337-483D-AA7B-2A0D7877A7E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68028" y="1632635"/>
              <a:ext cx="616535" cy="616535"/>
            </a:xfrm>
            <a:prstGeom prst="rect">
              <a:avLst/>
            </a:prstGeom>
            <a:solidFill>
              <a:srgbClr val="9BDAF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5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5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586AE9D-5DA4-4518-A3DB-B47045682E03}"/>
                </a:ext>
              </a:extLst>
            </p:cNvPr>
            <p:cNvCxnSpPr/>
            <p:nvPr/>
          </p:nvCxnSpPr>
          <p:spPr>
            <a:xfrm>
              <a:off x="6308850" y="1632635"/>
              <a:ext cx="0" cy="616535"/>
            </a:xfrm>
            <a:prstGeom prst="line">
              <a:avLst/>
            </a:prstGeom>
            <a:ln w="63500" cmpd="thinThick">
              <a:solidFill>
                <a:srgbClr val="9BDA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BD85E13-2BBA-41A3-9DDE-CE48B134D53C}"/>
                </a:ext>
              </a:extLst>
            </p:cNvPr>
            <p:cNvSpPr/>
            <p:nvPr/>
          </p:nvSpPr>
          <p:spPr>
            <a:xfrm>
              <a:off x="5365221" y="1641043"/>
              <a:ext cx="4983126" cy="616535"/>
            </a:xfrm>
            <a:prstGeom prst="rect">
              <a:avLst/>
            </a:prstGeom>
            <a:noFill/>
            <a:ln>
              <a:solidFill>
                <a:srgbClr val="9BD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198"/>
            </a:p>
          </p:txBody>
        </p:sp>
      </p:grpSp>
    </p:spTree>
    <p:extLst>
      <p:ext uri="{BB962C8B-B14F-4D97-AF65-F5344CB8AC3E}">
        <p14:creationId xmlns:p14="http://schemas.microsoft.com/office/powerpoint/2010/main" val="3540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4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148" y="3011756"/>
            <a:ext cx="12447441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8600" y="3647393"/>
            <a:ext cx="21361400" cy="8859614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710961" y="838200"/>
            <a:ext cx="6955750" cy="2173556"/>
            <a:chOff x="8710961" y="838200"/>
            <a:chExt cx="6955750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8710961" y="1169458"/>
              <a:ext cx="695575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9BDA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游戏基本设定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933275" y="2580869"/>
              <a:ext cx="2561920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Basic game settings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027669" y="4036105"/>
            <a:ext cx="16569565" cy="859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1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．游戏操作设定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	用手指触屏控制游戏人物的移动。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2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．游戏界面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       本游戏包括以下界面，游戏登录界面，游戏主界面，道具及仓储界面，好友界面，商品购买界面以及排行榜界面。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3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．游戏规则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         用户玩家操控游戏主角进行移动跳跃，安全走完音乐时长并至少达到规定的通关分数则算通过；若撞到障碍物或者移动出界。则算不通过。</a:t>
            </a:r>
          </a:p>
          <a:p>
            <a:pPr algn="ctr">
              <a:lnSpc>
                <a:spcPct val="200000"/>
              </a:lnSpc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3265589" y="3011756"/>
            <a:ext cx="10344736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148" y="3207868"/>
            <a:ext cx="12447441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8600" y="3647393"/>
            <a:ext cx="21361400" cy="8859614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839475" y="838200"/>
            <a:ext cx="4698722" cy="2173556"/>
            <a:chOff x="9839475" y="838200"/>
            <a:chExt cx="4698722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839475" y="1169458"/>
              <a:ext cx="4698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409C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角色设定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1408565" y="2580869"/>
              <a:ext cx="1611339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Role setting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027669" y="4036105"/>
            <a:ext cx="16569565" cy="859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1.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移动速度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      角色以一定速度为基本移动单位。在游戏中，移动的模式和速度不调整。一直处于自动的向前奔跑态。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2.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角色的死亡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      角色的碰撞体积接触到障碍物，或到关卡终点后，角色所得分数未达到关卡所需分数，角色死亡。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3.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角色基本行为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     角色基本行为有移动、跳跃等。</a:t>
            </a:r>
          </a:p>
          <a:p>
            <a:pPr algn="ctr">
              <a:lnSpc>
                <a:spcPct val="200000"/>
              </a:lnSpc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09E73BD-B852-428B-BBA0-4F386592E3EC}"/>
              </a:ext>
            </a:extLst>
          </p:cNvPr>
          <p:cNvSpPr/>
          <p:nvPr/>
        </p:nvSpPr>
        <p:spPr>
          <a:xfrm>
            <a:off x="13265589" y="3011756"/>
            <a:ext cx="10344736" cy="10255109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3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0110753"/>
  <p:tag name="MH_LIBRARY" val="CONTENTS"/>
  <p:tag name="MH_TYPE" val="OTHERS"/>
  <p:tag name="ID" val="553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0110753"/>
  <p:tag name="MH_LIBRARY" val="CONTENTS"/>
  <p:tag name="MH_TYPE" val="OTHERS"/>
  <p:tag name="ID" val="5535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Default Theme">
  <a:themeElements>
    <a:clrScheme name="Wolf Light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6DDD7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36145</TotalTime>
  <Words>1228</Words>
  <Application>Microsoft Office PowerPoint</Application>
  <PresentationFormat>自定义</PresentationFormat>
  <Paragraphs>228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id-MARUP-Light</vt:lpstr>
      <vt:lpstr>Montserrat Hairline</vt:lpstr>
      <vt:lpstr>等线</vt:lpstr>
      <vt:lpstr>方正黑体简体</vt:lpstr>
      <vt:lpstr>黑体</vt:lpstr>
      <vt:lpstr>华文细黑</vt:lpstr>
      <vt:lpstr>宋体</vt:lpstr>
      <vt:lpstr>微软雅黑</vt:lpstr>
      <vt:lpstr>Arial</vt:lpstr>
      <vt:lpstr>Calibri Light</vt:lpstr>
      <vt:lpstr>Lato</vt:lpstr>
      <vt:lpstr>Lato Light</vt:lpstr>
      <vt:lpstr>Lato Medium</vt:lpstr>
      <vt:lpstr>Lato Thin</vt:lpstr>
      <vt:lpstr>Lora</vt:lpstr>
      <vt:lpstr>Poppins Light</vt:lpstr>
      <vt:lpstr>Poppins SemiBold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http://graphicriver.net/user/jetfabrik</Manager>
  <Company>http://graphicriver.net/user/jetfabrik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旅行日记2</dc:title>
  <dc:subject>http://graphicriver.net/user/jetfabrik</dc:subject>
  <dc:creator>Jetfabrik</dc:creator>
  <cp:keywords>http:/graphicriver.net/user/jetfabrik</cp:keywords>
  <dc:description>http://graphicriver.net/user/jetfabrik</dc:description>
  <cp:lastModifiedBy>林 n</cp:lastModifiedBy>
  <cp:revision>6156</cp:revision>
  <dcterms:created xsi:type="dcterms:W3CDTF">2014-11-12T21:47:38Z</dcterms:created>
  <dcterms:modified xsi:type="dcterms:W3CDTF">2021-10-20T00:58:34Z</dcterms:modified>
  <cp:category>http://graphicriver.net/user/jetfabrik</cp:category>
</cp:coreProperties>
</file>