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4" r:id="rId5"/>
    <p:sldId id="281" r:id="rId6"/>
    <p:sldId id="260" r:id="rId7"/>
    <p:sldId id="298" r:id="rId8"/>
    <p:sldId id="261" r:id="rId9"/>
    <p:sldId id="270" r:id="rId10"/>
    <p:sldId id="299" r:id="rId11"/>
    <p:sldId id="300" r:id="rId12"/>
    <p:sldId id="297" r:id="rId13"/>
    <p:sldId id="262" r:id="rId14"/>
    <p:sldId id="301" r:id="rId15"/>
    <p:sldId id="269" r:id="rId16"/>
    <p:sldId id="259" r:id="rId17"/>
  </p:sldIdLst>
  <p:sldSz cx="12192000" cy="6858000"/>
  <p:notesSz cx="6858000" cy="9144000"/>
  <p:embeddedFontLst>
    <p:embeddedFont>
      <p:font typeface="方正清刻本悦宋简体" panose="02010600030101010101" charset="-122"/>
      <p:regular r:id="rId18"/>
    </p:embeddedFon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Tahoma" panose="020B0604030504040204" pitchFamily="34" charset="0"/>
      <p:regular r:id="rId27"/>
      <p:bold r:id="rId28"/>
    </p:embeddedFont>
    <p:embeddedFont>
      <p:font typeface="幼圆" panose="02010509060101010101" pitchFamily="49" charset="-122"/>
      <p:regular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7C7"/>
    <a:srgbClr val="DBDCCE"/>
    <a:srgbClr val="8A9C96"/>
    <a:srgbClr val="F5F5F3"/>
    <a:srgbClr val="DAC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4660"/>
  </p:normalViewPr>
  <p:slideViewPr>
    <p:cSldViewPr snapToGrid="0">
      <p:cViewPr varScale="1">
        <p:scale>
          <a:sx n="90" d="100"/>
          <a:sy n="90" d="100"/>
        </p:scale>
        <p:origin x="62" y="1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53303018783602E-2"/>
          <c:y val="1.8749967864836899E-2"/>
          <c:w val="0.92360061844980201"/>
          <c:h val="0.96562499999999996"/>
        </c:manualLayout>
      </c:layout>
      <c:doughnutChart>
        <c:varyColors val="1"/>
        <c:ser>
          <c:idx val="0"/>
          <c:order val="0"/>
          <c:tx>
            <c:strRef>
              <c:f>Sheet1!$B$1</c:f>
              <c:strCache>
                <c:ptCount val="1"/>
                <c:pt idx="0">
                  <c:v>Sales</c:v>
                </c:pt>
              </c:strCache>
            </c:strRef>
          </c:tx>
          <c:dPt>
            <c:idx val="0"/>
            <c:bubble3D val="0"/>
            <c:spPr>
              <a:solidFill>
                <a:srgbClr val="DAC0A7"/>
              </a:solidFill>
            </c:spPr>
            <c:extLst>
              <c:ext xmlns:c16="http://schemas.microsoft.com/office/drawing/2014/chart" uri="{C3380CC4-5D6E-409C-BE32-E72D297353CC}">
                <c16:uniqueId val="{00000001-3B6D-4D31-ACAE-2323B8BDB7B3}"/>
              </c:ext>
            </c:extLst>
          </c:dPt>
          <c:dPt>
            <c:idx val="1"/>
            <c:bubble3D val="0"/>
            <c:spPr>
              <a:solidFill>
                <a:srgbClr val="F5F5F3"/>
              </a:solidFill>
            </c:spPr>
            <c:extLst>
              <c:ext xmlns:c16="http://schemas.microsoft.com/office/drawing/2014/chart" uri="{C3380CC4-5D6E-409C-BE32-E72D297353CC}">
                <c16:uniqueId val="{00000003-3B6D-4D31-ACAE-2323B8BDB7B3}"/>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3B6D-4D31-ACAE-2323B8BDB7B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53303018783602E-2"/>
          <c:y val="2.5279832999984601E-2"/>
          <c:w val="0.92360061844980201"/>
          <c:h val="0.96562499999999996"/>
        </c:manualLayout>
      </c:layout>
      <c:doughnutChart>
        <c:varyColors val="1"/>
        <c:ser>
          <c:idx val="0"/>
          <c:order val="0"/>
          <c:tx>
            <c:strRef>
              <c:f>Sheet1!$B$1</c:f>
              <c:strCache>
                <c:ptCount val="1"/>
                <c:pt idx="0">
                  <c:v>Sales</c:v>
                </c:pt>
              </c:strCache>
            </c:strRef>
          </c:tx>
          <c:dPt>
            <c:idx val="0"/>
            <c:bubble3D val="0"/>
            <c:spPr>
              <a:solidFill>
                <a:srgbClr val="8A9C96"/>
              </a:solidFill>
            </c:spPr>
            <c:extLst>
              <c:ext xmlns:c16="http://schemas.microsoft.com/office/drawing/2014/chart" uri="{C3380CC4-5D6E-409C-BE32-E72D297353CC}">
                <c16:uniqueId val="{00000001-8AF9-46B4-AD97-25C1D31A684B}"/>
              </c:ext>
            </c:extLst>
          </c:dPt>
          <c:dPt>
            <c:idx val="1"/>
            <c:bubble3D val="0"/>
            <c:spPr>
              <a:solidFill>
                <a:srgbClr val="F5F5F3"/>
              </a:solidFill>
            </c:spPr>
            <c:extLst>
              <c:ext xmlns:c16="http://schemas.microsoft.com/office/drawing/2014/chart" uri="{C3380CC4-5D6E-409C-BE32-E72D297353CC}">
                <c16:uniqueId val="{00000003-8AF9-46B4-AD97-25C1D31A684B}"/>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8AF9-46B4-AD97-25C1D31A684B}"/>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53303018783602E-2"/>
          <c:y val="1.8749967864836899E-2"/>
          <c:w val="0.92360061844980201"/>
          <c:h val="0.96562499999999996"/>
        </c:manualLayout>
      </c:layout>
      <c:doughnutChart>
        <c:varyColors val="1"/>
        <c:ser>
          <c:idx val="0"/>
          <c:order val="0"/>
          <c:tx>
            <c:strRef>
              <c:f>Sheet1!$B$1</c:f>
              <c:strCache>
                <c:ptCount val="1"/>
                <c:pt idx="0">
                  <c:v>Sales</c:v>
                </c:pt>
              </c:strCache>
            </c:strRef>
          </c:tx>
          <c:dPt>
            <c:idx val="0"/>
            <c:bubble3D val="0"/>
            <c:spPr>
              <a:solidFill>
                <a:srgbClr val="DBDCCE"/>
              </a:solidFill>
            </c:spPr>
            <c:extLst>
              <c:ext xmlns:c16="http://schemas.microsoft.com/office/drawing/2014/chart" uri="{C3380CC4-5D6E-409C-BE32-E72D297353CC}">
                <c16:uniqueId val="{00000001-5EA5-4F24-BC3F-614C72BE1965}"/>
              </c:ext>
            </c:extLst>
          </c:dPt>
          <c:dPt>
            <c:idx val="1"/>
            <c:bubble3D val="0"/>
            <c:spPr>
              <a:solidFill>
                <a:srgbClr val="F5F5F3"/>
              </a:solidFill>
            </c:spPr>
            <c:extLst>
              <c:ext xmlns:c16="http://schemas.microsoft.com/office/drawing/2014/chart" uri="{C3380CC4-5D6E-409C-BE32-E72D297353CC}">
                <c16:uniqueId val="{00000003-5EA5-4F24-BC3F-614C72BE1965}"/>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5EA5-4F24-BC3F-614C72BE196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lang="zh-CN" sz="1800"/>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l="11972" t="23511" r="21477" b="19685"/>
          <a:stretch>
            <a:fillRect/>
          </a:stretch>
        </p:blipFill>
        <p:spPr>
          <a:xfrm>
            <a:off x="0" y="1"/>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6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p:cNvSpPr>
            <a:spLocks noGrp="1"/>
          </p:cNvSpPr>
          <p:nvPr>
            <p:ph type="pic" sz="quarter" idx="15" hasCustomPrompt="1"/>
          </p:nvPr>
        </p:nvSpPr>
        <p:spPr>
          <a:xfrm>
            <a:off x="1223554" y="791473"/>
            <a:ext cx="4284617" cy="557449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p:cNvSpPr>
            <a:spLocks noGrp="1"/>
          </p:cNvSpPr>
          <p:nvPr>
            <p:ph type="pic" sz="quarter" idx="16" hasCustomPrompt="1"/>
          </p:nvPr>
        </p:nvSpPr>
        <p:spPr>
          <a:xfrm>
            <a:off x="5947954"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p:cNvSpPr>
            <a:spLocks noGrp="1"/>
          </p:cNvSpPr>
          <p:nvPr>
            <p:ph type="pic" sz="quarter" idx="17" hasCustomPrompt="1"/>
          </p:nvPr>
        </p:nvSpPr>
        <p:spPr>
          <a:xfrm>
            <a:off x="8965475"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14355" t="25636" r="15210" b="21351"/>
          <a:stretch>
            <a:fillRect/>
          </a:stretch>
        </p:blipFill>
        <p:spPr>
          <a:xfrm>
            <a:off x="0" y="0"/>
            <a:ext cx="12192000" cy="6857999"/>
          </a:xfrm>
          <a:prstGeom prst="rect">
            <a:avLst/>
          </a:prstGeom>
        </p:spPr>
      </p:pic>
      <p:sp>
        <p:nvSpPr>
          <p:cNvPr id="9" name="矩形 8"/>
          <p:cNvSpPr/>
          <p:nvPr userDrawn="1"/>
        </p:nvSpPr>
        <p:spPr>
          <a:xfrm>
            <a:off x="589280" y="398779"/>
            <a:ext cx="11013440" cy="6060439"/>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4355" t="25636" r="15210" b="21351"/>
          <a:stretch>
            <a:fillRect/>
          </a:stretch>
        </p:blipFill>
        <p:spPr>
          <a:xfrm>
            <a:off x="0" y="0"/>
            <a:ext cx="12192000" cy="685799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714" y="318770"/>
            <a:ext cx="741045" cy="610272"/>
          </a:xfrm>
          <a:prstGeom prst="rect">
            <a:avLst/>
          </a:prstGeom>
        </p:spPr>
      </p:pic>
      <p:pic>
        <p:nvPicPr>
          <p:cNvPr id="11" name="图形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16290" y="484171"/>
            <a:ext cx="436246" cy="27947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cesson.com/" TargetMode="External"/><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87434" y="2777096"/>
            <a:ext cx="6417141" cy="923330"/>
          </a:xfrm>
          <a:prstGeom prst="rect">
            <a:avLst/>
          </a:prstGeom>
          <a:noFill/>
        </p:spPr>
        <p:txBody>
          <a:bodyPr wrap="none" rtlCol="0">
            <a:spAutoFit/>
          </a:bodyPr>
          <a:lstStyle/>
          <a:p>
            <a:pPr algn="ctr"/>
            <a:r>
              <a:rPr lang="zh-CN" altLang="en-US" sz="5400" dirty="0">
                <a:solidFill>
                  <a:srgbClr val="4A5A69"/>
                </a:solidFill>
                <a:latin typeface="方正清刻本悦宋简体" panose="02000000000000000000" pitchFamily="2" charset="-122"/>
                <a:ea typeface="方正清刻本悦宋简体" panose="02000000000000000000" pitchFamily="2" charset="-122"/>
              </a:rPr>
              <a:t>确定测试及白盒测试</a:t>
            </a:r>
          </a:p>
        </p:txBody>
      </p:sp>
      <p:sp>
        <p:nvSpPr>
          <p:cNvPr id="5" name="文本框 4"/>
          <p:cNvSpPr txBox="1"/>
          <p:nvPr/>
        </p:nvSpPr>
        <p:spPr>
          <a:xfrm>
            <a:off x="4080066" y="3665701"/>
            <a:ext cx="4031868" cy="369332"/>
          </a:xfrm>
          <a:prstGeom prst="rect">
            <a:avLst/>
          </a:prstGeom>
          <a:noFill/>
        </p:spPr>
        <p:txBody>
          <a:bodyPr wrap="square" rtlCol="0">
            <a:spAutoFit/>
          </a:bodyPr>
          <a:lstStyle/>
          <a:p>
            <a:pPr algn="dist"/>
            <a:r>
              <a:rPr lang="zh-CN" altLang="en-US" dirty="0">
                <a:solidFill>
                  <a:srgbClr val="DAC0A7"/>
                </a:solidFill>
              </a:rPr>
              <a:t>汇报人：</a:t>
            </a:r>
            <a:r>
              <a:rPr lang="en-US" altLang="zh-CN" dirty="0">
                <a:solidFill>
                  <a:srgbClr val="DAC0A7"/>
                </a:solidFill>
              </a:rPr>
              <a:t>G013</a:t>
            </a:r>
            <a:r>
              <a:rPr lang="zh-CN" altLang="en-US" dirty="0">
                <a:solidFill>
                  <a:srgbClr val="DAC0A7"/>
                </a:solidFill>
              </a:rPr>
              <a:t>小组</a:t>
            </a:r>
          </a:p>
        </p:txBody>
      </p:sp>
      <p:sp>
        <p:nvSpPr>
          <p:cNvPr id="6" name="文本框 5"/>
          <p:cNvSpPr txBox="1"/>
          <p:nvPr/>
        </p:nvSpPr>
        <p:spPr>
          <a:xfrm>
            <a:off x="2541180" y="4069758"/>
            <a:ext cx="7109640" cy="523220"/>
          </a:xfrm>
          <a:prstGeom prst="rect">
            <a:avLst/>
          </a:prstGeom>
          <a:noFill/>
        </p:spPr>
        <p:txBody>
          <a:bodyPr wrap="square" rtlCol="0">
            <a:spAutoFit/>
          </a:bodyPr>
          <a:lstStyle/>
          <a:p>
            <a:pPr algn="ctr"/>
            <a:r>
              <a:rPr lang="en-US" altLang="zh-CN" sz="1400" dirty="0">
                <a:solidFill>
                  <a:schemeClr val="tx1">
                    <a:lumMod val="95000"/>
                    <a:lumOff val="5000"/>
                  </a:schemeClr>
                </a:solidFill>
              </a:rPr>
              <a:t>Lorem ipsum dolor sit amet, consectetuer adipiscing elit. Maecenas porttitor congue massa. Fusce posuere, magna sed pulvinar ultricies, purus lectus </a:t>
            </a:r>
            <a:r>
              <a:rPr lang="en-US" altLang="zh-CN" sz="1400" dirty="0" err="1">
                <a:solidFill>
                  <a:schemeClr val="tx1">
                    <a:lumMod val="95000"/>
                    <a:lumOff val="5000"/>
                  </a:schemeClr>
                </a:solidFill>
              </a:rPr>
              <a:t>malesuada</a:t>
            </a:r>
            <a:r>
              <a:rPr lang="en-US" altLang="zh-CN" sz="1400" dirty="0">
                <a:solidFill>
                  <a:schemeClr val="tx1">
                    <a:lumMod val="95000"/>
                    <a:lumOff val="5000"/>
                  </a:schemeClr>
                </a:solidFill>
              </a:rPr>
              <a:t> libero</a:t>
            </a:r>
          </a:p>
        </p:txBody>
      </p:sp>
      <p:cxnSp>
        <p:nvCxnSpPr>
          <p:cNvPr id="7" name="直接连接符 6"/>
          <p:cNvCxnSpPr/>
          <p:nvPr/>
        </p:nvCxnSpPr>
        <p:spPr>
          <a:xfrm>
            <a:off x="2760562" y="3874936"/>
            <a:ext cx="1232694" cy="0"/>
          </a:xfrm>
          <a:prstGeom prst="line">
            <a:avLst/>
          </a:prstGeom>
          <a:ln>
            <a:solidFill>
              <a:srgbClr val="DAC0A7"/>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198744" y="3874936"/>
            <a:ext cx="1232694" cy="0"/>
          </a:xfrm>
          <a:prstGeom prst="line">
            <a:avLst/>
          </a:prstGeom>
          <a:ln>
            <a:solidFill>
              <a:srgbClr val="DAC0A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4113" y="315660"/>
            <a:ext cx="2339102" cy="523220"/>
          </a:xfrm>
          <a:prstGeom prst="rect">
            <a:avLst/>
          </a:prstGeom>
          <a:noFill/>
        </p:spPr>
        <p:txBody>
          <a:bodyPr wrap="none" rtlCol="0">
            <a:spAutoFit/>
          </a:bodyPr>
          <a:lstStyle/>
          <a:p>
            <a:r>
              <a:rPr lang="zh-CN" altLang="en-US" sz="2800" dirty="0">
                <a:solidFill>
                  <a:srgbClr val="4A5A69"/>
                </a:solidFill>
                <a:latin typeface="方正清刻本悦宋简体" panose="02000000000000000000" pitchFamily="2" charset="-122"/>
                <a:ea typeface="方正清刻本悦宋简体" panose="02000000000000000000" pitchFamily="2" charset="-122"/>
              </a:rPr>
              <a:t>条件覆盖准则</a:t>
            </a:r>
          </a:p>
        </p:txBody>
      </p:sp>
      <p:sp>
        <p:nvSpPr>
          <p:cNvPr id="3" name="矩形 2"/>
          <p:cNvSpPr/>
          <p:nvPr/>
        </p:nvSpPr>
        <p:spPr>
          <a:xfrm>
            <a:off x="1314113" y="748715"/>
            <a:ext cx="3244254" cy="261610"/>
          </a:xfrm>
          <a:prstGeom prst="rect">
            <a:avLst/>
          </a:prstGeom>
        </p:spPr>
        <p:txBody>
          <a:bodyPr wrap="square">
            <a:spAutoFit/>
          </a:bodyPr>
          <a:lstStyle/>
          <a:p>
            <a:pPr algn="dist"/>
            <a:r>
              <a:rPr lang="zh-CN" altLang="en-US" sz="1100" dirty="0">
                <a:solidFill>
                  <a:srgbClr val="8A9C96"/>
                </a:solidFill>
                <a:latin typeface="Tahoma" panose="020B0604030504040204" pitchFamily="34" charset="0"/>
                <a:cs typeface="Tahoma" panose="020B0604030504040204" pitchFamily="34" charset="0"/>
              </a:rPr>
              <a:t>Enter your text here</a:t>
            </a:r>
          </a:p>
        </p:txBody>
      </p:sp>
      <p:sp>
        <p:nvSpPr>
          <p:cNvPr id="4" name="Frame 16"/>
          <p:cNvSpPr/>
          <p:nvPr/>
        </p:nvSpPr>
        <p:spPr>
          <a:xfrm>
            <a:off x="1708650" y="1449313"/>
            <a:ext cx="8712968" cy="4788744"/>
          </a:xfrm>
          <a:prstGeom prst="frame">
            <a:avLst>
              <a:gd name="adj1" fmla="val 890"/>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13"/>
          <p:cNvSpPr/>
          <p:nvPr/>
        </p:nvSpPr>
        <p:spPr>
          <a:xfrm>
            <a:off x="8144909" y="1271935"/>
            <a:ext cx="2016224" cy="5143500"/>
          </a:xfrm>
          <a:prstGeom prst="rect">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1"/>
          <p:cNvSpPr txBox="1"/>
          <p:nvPr/>
        </p:nvSpPr>
        <p:spPr>
          <a:xfrm>
            <a:off x="8257026" y="2043237"/>
            <a:ext cx="1800200" cy="1440408"/>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anose="020B0604020202020204" pitchFamily="34" charset="0"/>
              </a:rPr>
              <a:t>One.1 </a:t>
            </a:r>
          </a:p>
          <a:p>
            <a:pPr marL="0" indent="0" algn="r">
              <a:buNone/>
            </a:pPr>
            <a:r>
              <a:rPr lang="zh-CN" altLang="en-US" sz="2800" b="1" dirty="0">
                <a:solidFill>
                  <a:schemeClr val="bg1"/>
                </a:solidFill>
                <a:latin typeface="+mj-lt"/>
                <a:cs typeface="Arial" panose="020B0604020202020204" pitchFamily="34" charset="0"/>
              </a:rPr>
              <a:t>条件覆盖</a:t>
            </a:r>
            <a:endParaRPr lang="ko-KR" altLang="en-US" sz="2800" b="1" dirty="0">
              <a:solidFill>
                <a:schemeClr val="bg1"/>
              </a:solidFill>
              <a:latin typeface="+mj-lt"/>
              <a:cs typeface="Arial" panose="020B0604020202020204" pitchFamily="34" charset="0"/>
            </a:endParaRPr>
          </a:p>
        </p:txBody>
      </p:sp>
      <p:sp>
        <p:nvSpPr>
          <p:cNvPr id="8" name="TextBox 21"/>
          <p:cNvSpPr txBox="1"/>
          <p:nvPr/>
        </p:nvSpPr>
        <p:spPr>
          <a:xfrm>
            <a:off x="2040106" y="1705103"/>
            <a:ext cx="5688632" cy="2169825"/>
          </a:xfrm>
          <a:prstGeom prst="rect">
            <a:avLst/>
          </a:prstGeom>
          <a:noFill/>
        </p:spPr>
        <p:txBody>
          <a:bodyPr wrap="square" rtlCol="0">
            <a:spAutoFit/>
          </a:bodyPr>
          <a:lstStyle/>
          <a:p>
            <a:pPr>
              <a:lnSpc>
                <a:spcPct val="90000"/>
              </a:lnSpc>
            </a:pPr>
            <a:r>
              <a:rPr lang="zh-CN" altLang="en-US" dirty="0"/>
              <a:t>设计若干个用例，执行测试，每个语句至少执行一次，并且使得程序中每个判定的每个条件的可能取值至少执行一次。</a:t>
            </a:r>
            <a:endParaRPr lang="en-US" altLang="zh-CN" dirty="0"/>
          </a:p>
          <a:p>
            <a:pPr>
              <a:lnSpc>
                <a:spcPct val="90000"/>
              </a:lnSpc>
            </a:pPr>
            <a:r>
              <a:rPr lang="en-US" altLang="zh-CN" sz="2400" dirty="0"/>
              <a:t>       A&gt;1: T1	not A&gt;1: F1</a:t>
            </a:r>
          </a:p>
          <a:p>
            <a:pPr lvl="1">
              <a:lnSpc>
                <a:spcPct val="90000"/>
              </a:lnSpc>
            </a:pPr>
            <a:r>
              <a:rPr lang="en-US" altLang="zh-CN" sz="2400" dirty="0"/>
              <a:t>B=0: T2	not B=0: F2</a:t>
            </a:r>
          </a:p>
          <a:p>
            <a:pPr lvl="1">
              <a:lnSpc>
                <a:spcPct val="90000"/>
              </a:lnSpc>
            </a:pPr>
            <a:r>
              <a:rPr lang="en-US" altLang="zh-CN" sz="2400" dirty="0"/>
              <a:t>A=2: T3	not A=2: F3</a:t>
            </a:r>
          </a:p>
          <a:p>
            <a:pPr lvl="1">
              <a:lnSpc>
                <a:spcPct val="90000"/>
              </a:lnSpc>
            </a:pPr>
            <a:r>
              <a:rPr lang="en-US" altLang="zh-CN" sz="2400" dirty="0"/>
              <a:t>x&gt;1: T4	not x&gt;1: F4</a:t>
            </a:r>
          </a:p>
        </p:txBody>
      </p:sp>
      <p:sp>
        <p:nvSpPr>
          <p:cNvPr id="9" name="Text Box 4">
            <a:extLst>
              <a:ext uri="{FF2B5EF4-FFF2-40B4-BE49-F238E27FC236}">
                <a16:creationId xmlns:a16="http://schemas.microsoft.com/office/drawing/2014/main" id="{725EF2EB-BAC3-4AE7-8FF9-2BF987178BAB}"/>
              </a:ext>
            </a:extLst>
          </p:cNvPr>
          <p:cNvSpPr txBox="1">
            <a:spLocks noChangeArrowheads="1"/>
          </p:cNvSpPr>
          <p:nvPr/>
        </p:nvSpPr>
        <p:spPr bwMode="auto">
          <a:xfrm>
            <a:off x="8060194" y="3263984"/>
            <a:ext cx="3200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b="0" dirty="0">
                <a:solidFill>
                  <a:schemeClr val="tx1"/>
                </a:solidFill>
                <a:ea typeface="宋体" panose="02010600030101010101" pitchFamily="2" charset="-122"/>
              </a:rPr>
              <a:t>if (A&gt;1) and (B=0)</a:t>
            </a:r>
          </a:p>
          <a:p>
            <a:pPr algn="l">
              <a:spcBef>
                <a:spcPct val="50000"/>
              </a:spcBef>
            </a:pPr>
            <a:r>
              <a:rPr lang="en-US" altLang="zh-CN" sz="2400" b="0" dirty="0">
                <a:solidFill>
                  <a:schemeClr val="tx1"/>
                </a:solidFill>
                <a:ea typeface="宋体" panose="02010600030101010101" pitchFamily="2" charset="-122"/>
              </a:rPr>
              <a:t>	x=x/A;</a:t>
            </a:r>
          </a:p>
          <a:p>
            <a:pPr algn="l">
              <a:spcBef>
                <a:spcPct val="50000"/>
              </a:spcBef>
            </a:pPr>
            <a:r>
              <a:rPr lang="en-US" altLang="zh-CN" sz="2400" b="0" dirty="0">
                <a:solidFill>
                  <a:schemeClr val="tx1"/>
                </a:solidFill>
                <a:ea typeface="宋体" panose="02010600030101010101" pitchFamily="2" charset="-122"/>
              </a:rPr>
              <a:t>if </a:t>
            </a:r>
            <a:r>
              <a:rPr lang="zh-CN" altLang="en-US" sz="2400" b="0" dirty="0">
                <a:solidFill>
                  <a:schemeClr val="tx1"/>
                </a:solidFill>
                <a:ea typeface="宋体" panose="02010600030101010101" pitchFamily="2" charset="-122"/>
              </a:rPr>
              <a:t>（</a:t>
            </a:r>
            <a:r>
              <a:rPr lang="en-US" altLang="zh-CN" sz="2400" b="0" dirty="0">
                <a:solidFill>
                  <a:schemeClr val="tx1"/>
                </a:solidFill>
                <a:ea typeface="宋体" panose="02010600030101010101" pitchFamily="2" charset="-122"/>
              </a:rPr>
              <a:t>A=2) or (X&gt;0)</a:t>
            </a:r>
          </a:p>
          <a:p>
            <a:pPr algn="l">
              <a:spcBef>
                <a:spcPct val="50000"/>
              </a:spcBef>
            </a:pPr>
            <a:r>
              <a:rPr lang="en-US" altLang="zh-CN" sz="2400" b="0" dirty="0">
                <a:solidFill>
                  <a:schemeClr val="tx1"/>
                </a:solidFill>
                <a:ea typeface="宋体" panose="02010600030101010101" pitchFamily="2" charset="-122"/>
              </a:rPr>
              <a:t>	x=x+1;</a:t>
            </a:r>
          </a:p>
        </p:txBody>
      </p:sp>
      <p:sp>
        <p:nvSpPr>
          <p:cNvPr id="11" name="文本框 10">
            <a:extLst>
              <a:ext uri="{FF2B5EF4-FFF2-40B4-BE49-F238E27FC236}">
                <a16:creationId xmlns:a16="http://schemas.microsoft.com/office/drawing/2014/main" id="{55C8136B-C32B-40A4-A0C3-F796A6768BD9}"/>
              </a:ext>
            </a:extLst>
          </p:cNvPr>
          <p:cNvSpPr txBox="1"/>
          <p:nvPr/>
        </p:nvSpPr>
        <p:spPr>
          <a:xfrm>
            <a:off x="1799476" y="4130718"/>
            <a:ext cx="6094990" cy="1754326"/>
          </a:xfrm>
          <a:prstGeom prst="rect">
            <a:avLst/>
          </a:prstGeom>
          <a:noFill/>
        </p:spPr>
        <p:txBody>
          <a:bodyPr wrap="square">
            <a:spAutoFit/>
          </a:bodyPr>
          <a:lstStyle/>
          <a:p>
            <a:r>
              <a:rPr lang="zh-CN" altLang="en-US" dirty="0"/>
              <a:t>不足之处：</a:t>
            </a:r>
          </a:p>
          <a:p>
            <a:pPr lvl="1"/>
            <a:r>
              <a:rPr lang="zh-CN" altLang="en-US" dirty="0"/>
              <a:t>虽然可以保证每个条件都取不同的值，但是不能保证每个判定都取不同的值。</a:t>
            </a:r>
          </a:p>
          <a:p>
            <a:pPr lvl="1"/>
            <a:r>
              <a:rPr lang="zh-CN" altLang="en-US" dirty="0"/>
              <a:t>有时甚至不能满足分支覆盖的要求。使用判定</a:t>
            </a:r>
            <a:r>
              <a:rPr lang="en-US" altLang="zh-CN" dirty="0"/>
              <a:t>-</a:t>
            </a:r>
            <a:r>
              <a:rPr lang="zh-CN" altLang="en-US" dirty="0"/>
              <a:t>条件覆盖来弥补这个不足。</a:t>
            </a:r>
          </a:p>
          <a:p>
            <a:pPr lvl="1"/>
            <a:endParaRPr lang="zh-CN" altLang="en-US" dirty="0"/>
          </a:p>
        </p:txBody>
      </p:sp>
    </p:spTree>
    <p:extLst>
      <p:ext uri="{BB962C8B-B14F-4D97-AF65-F5344CB8AC3E}">
        <p14:creationId xmlns:p14="http://schemas.microsoft.com/office/powerpoint/2010/main" val="71372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4113" y="315660"/>
            <a:ext cx="3211135" cy="523220"/>
          </a:xfrm>
          <a:prstGeom prst="rect">
            <a:avLst/>
          </a:prstGeom>
          <a:noFill/>
        </p:spPr>
        <p:txBody>
          <a:bodyPr wrap="none" rtlCol="0">
            <a:spAutoFit/>
          </a:bodyPr>
          <a:lstStyle/>
          <a:p>
            <a:pPr algn="l"/>
            <a:r>
              <a:rPr lang="zh-CN" altLang="en-US" sz="2800" b="1" i="0" dirty="0">
                <a:solidFill>
                  <a:srgbClr val="B4B4B4"/>
                </a:solidFill>
                <a:effectLst/>
                <a:latin typeface="PingFang SC"/>
              </a:rPr>
              <a:t>判定</a:t>
            </a:r>
            <a:r>
              <a:rPr lang="en-US" altLang="zh-CN" sz="2800" b="1" i="0" dirty="0">
                <a:solidFill>
                  <a:srgbClr val="B4B4B4"/>
                </a:solidFill>
                <a:effectLst/>
                <a:latin typeface="PingFang SC"/>
              </a:rPr>
              <a:t>/</a:t>
            </a:r>
            <a:r>
              <a:rPr lang="zh-CN" altLang="en-US" sz="2800" b="1" i="0" dirty="0">
                <a:solidFill>
                  <a:srgbClr val="B4B4B4"/>
                </a:solidFill>
                <a:effectLst/>
                <a:latin typeface="PingFang SC"/>
              </a:rPr>
              <a:t>条件覆盖准则</a:t>
            </a:r>
          </a:p>
        </p:txBody>
      </p:sp>
      <p:sp>
        <p:nvSpPr>
          <p:cNvPr id="3" name="矩形 2"/>
          <p:cNvSpPr/>
          <p:nvPr/>
        </p:nvSpPr>
        <p:spPr>
          <a:xfrm>
            <a:off x="1314113" y="748715"/>
            <a:ext cx="3244254" cy="261610"/>
          </a:xfrm>
          <a:prstGeom prst="rect">
            <a:avLst/>
          </a:prstGeom>
        </p:spPr>
        <p:txBody>
          <a:bodyPr wrap="square">
            <a:spAutoFit/>
          </a:bodyPr>
          <a:lstStyle/>
          <a:p>
            <a:pPr algn="dist"/>
            <a:r>
              <a:rPr lang="zh-CN" altLang="en-US" sz="1100" dirty="0">
                <a:solidFill>
                  <a:srgbClr val="8A9C96"/>
                </a:solidFill>
                <a:latin typeface="Tahoma" panose="020B0604030504040204" pitchFamily="34" charset="0"/>
                <a:cs typeface="Tahoma" panose="020B0604030504040204" pitchFamily="34" charset="0"/>
              </a:rPr>
              <a:t>Enter your text here</a:t>
            </a:r>
          </a:p>
        </p:txBody>
      </p:sp>
      <p:sp>
        <p:nvSpPr>
          <p:cNvPr id="4" name="Frame 16"/>
          <p:cNvSpPr/>
          <p:nvPr/>
        </p:nvSpPr>
        <p:spPr>
          <a:xfrm>
            <a:off x="1708650" y="1449313"/>
            <a:ext cx="8712968" cy="4788744"/>
          </a:xfrm>
          <a:prstGeom prst="frame">
            <a:avLst>
              <a:gd name="adj1" fmla="val 890"/>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13"/>
          <p:cNvSpPr/>
          <p:nvPr/>
        </p:nvSpPr>
        <p:spPr>
          <a:xfrm>
            <a:off x="8144909" y="1271935"/>
            <a:ext cx="2016224" cy="5143500"/>
          </a:xfrm>
          <a:prstGeom prst="rect">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1"/>
          <p:cNvSpPr txBox="1"/>
          <p:nvPr/>
        </p:nvSpPr>
        <p:spPr>
          <a:xfrm>
            <a:off x="8252921" y="1511335"/>
            <a:ext cx="1800200" cy="1440408"/>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anose="020B0604020202020204" pitchFamily="34" charset="0"/>
              </a:rPr>
              <a:t>One </a:t>
            </a:r>
          </a:p>
          <a:p>
            <a:pPr marL="0" indent="0" algn="r">
              <a:buNone/>
            </a:pPr>
            <a:r>
              <a:rPr lang="zh-CN" altLang="en-US" sz="2800" b="1" dirty="0">
                <a:solidFill>
                  <a:schemeClr val="bg1"/>
                </a:solidFill>
                <a:latin typeface="+mj-lt"/>
                <a:cs typeface="Arial" panose="020B0604020202020204" pitchFamily="34" charset="0"/>
              </a:rPr>
              <a:t>判定</a:t>
            </a:r>
            <a:r>
              <a:rPr lang="en-US" altLang="zh-CN" sz="2800" b="1" dirty="0">
                <a:solidFill>
                  <a:schemeClr val="bg1"/>
                </a:solidFill>
                <a:latin typeface="+mj-lt"/>
                <a:cs typeface="Arial" panose="020B0604020202020204" pitchFamily="34" charset="0"/>
              </a:rPr>
              <a:t>/</a:t>
            </a:r>
            <a:r>
              <a:rPr lang="zh-CN" altLang="en-US" sz="2800" b="1" dirty="0">
                <a:solidFill>
                  <a:schemeClr val="bg1"/>
                </a:solidFill>
                <a:latin typeface="+mj-lt"/>
                <a:cs typeface="Arial" panose="020B0604020202020204" pitchFamily="34" charset="0"/>
              </a:rPr>
              <a:t>条件覆盖准则</a:t>
            </a:r>
          </a:p>
        </p:txBody>
      </p:sp>
      <p:sp>
        <p:nvSpPr>
          <p:cNvPr id="8" name="TextBox 21"/>
          <p:cNvSpPr txBox="1"/>
          <p:nvPr/>
        </p:nvSpPr>
        <p:spPr>
          <a:xfrm>
            <a:off x="1878240" y="1511335"/>
            <a:ext cx="5688632" cy="3240887"/>
          </a:xfrm>
          <a:prstGeom prst="rect">
            <a:avLst/>
          </a:prstGeom>
          <a:noFill/>
        </p:spPr>
        <p:txBody>
          <a:bodyPr wrap="square" rtlCol="0">
            <a:spAutoFit/>
          </a:bodyPr>
          <a:lstStyle/>
          <a:p>
            <a:pPr>
              <a:lnSpc>
                <a:spcPct val="90000"/>
              </a:lnSpc>
            </a:pPr>
            <a:r>
              <a:rPr lang="zh-CN" altLang="en-US" dirty="0"/>
              <a:t>判定</a:t>
            </a:r>
            <a:r>
              <a:rPr lang="en-US" altLang="zh-CN" dirty="0"/>
              <a:t>-</a:t>
            </a:r>
            <a:r>
              <a:rPr lang="zh-CN" altLang="en-US" dirty="0"/>
              <a:t>条件覆盖就是设计足够的测试用例</a:t>
            </a:r>
            <a:r>
              <a:rPr lang="en-US" altLang="zh-CN" dirty="0"/>
              <a:t>,</a:t>
            </a:r>
            <a:r>
              <a:rPr lang="zh-CN" altLang="en-US" dirty="0"/>
              <a:t>使得判定中每个条件的所有可能取值至少执行一次，同时每个判定的所有可能判定结果至少执行一次。</a:t>
            </a:r>
            <a:endParaRPr lang="en-US" altLang="ko-KR" sz="1200" dirty="0">
              <a:solidFill>
                <a:schemeClr val="tx1">
                  <a:lumMod val="75000"/>
                  <a:lumOff val="25000"/>
                </a:schemeClr>
              </a:solidFill>
              <a:cs typeface="Arial" panose="020B0604020202020204" pitchFamily="34" charset="0"/>
            </a:endParaRPr>
          </a:p>
          <a:p>
            <a:pPr algn="ctr"/>
            <a:endParaRPr lang="en-US" altLang="ko-KR" sz="1200" dirty="0">
              <a:solidFill>
                <a:schemeClr val="tx1">
                  <a:lumMod val="75000"/>
                  <a:lumOff val="25000"/>
                </a:schemeClr>
              </a:solidFill>
              <a:cs typeface="Arial" panose="020B0604020202020204" pitchFamily="34" charset="0"/>
            </a:endParaRPr>
          </a:p>
          <a:p>
            <a:pPr algn="l"/>
            <a:r>
              <a:rPr lang="zh-CN" altLang="en-US" dirty="0"/>
              <a:t>判定</a:t>
            </a:r>
            <a:r>
              <a:rPr lang="en-US" altLang="zh-CN" dirty="0"/>
              <a:t>-</a:t>
            </a:r>
            <a:r>
              <a:rPr lang="zh-CN" altLang="en-US" dirty="0"/>
              <a:t>条件覆盖的不足之处：</a:t>
            </a:r>
          </a:p>
          <a:p>
            <a:pPr algn="l"/>
            <a:r>
              <a:rPr lang="zh-CN" altLang="en-US" dirty="0"/>
              <a:t>某些条件的值错误的时候，判定的值依旧可能是正确的。此时，有关这个条件的错误可能没有被发现。</a:t>
            </a:r>
          </a:p>
          <a:p>
            <a:pPr algn="l"/>
            <a:r>
              <a:rPr lang="en-US" altLang="zh-CN" dirty="0"/>
              <a:t>(A&gt;1) AND (B=0)</a:t>
            </a:r>
            <a:r>
              <a:rPr lang="zh-CN" altLang="en-US" dirty="0"/>
              <a:t>，如果第一个条件不成立，那么不管第二个条件是否成立，结果都是</a:t>
            </a:r>
            <a:r>
              <a:rPr lang="en-US" altLang="zh-CN" dirty="0"/>
              <a:t>False</a:t>
            </a:r>
            <a:r>
              <a:rPr lang="zh-CN" altLang="en-US" dirty="0"/>
              <a:t>。</a:t>
            </a:r>
          </a:p>
          <a:p>
            <a:pPr algn="l"/>
            <a:r>
              <a:rPr lang="zh-CN" altLang="en-US" dirty="0"/>
              <a:t>在这样的情况下，条件</a:t>
            </a:r>
            <a:r>
              <a:rPr lang="en-US" altLang="zh-CN" dirty="0"/>
              <a:t>B=0</a:t>
            </a:r>
            <a:r>
              <a:rPr lang="zh-CN" altLang="en-US" dirty="0"/>
              <a:t>就没有被检查。</a:t>
            </a:r>
          </a:p>
          <a:p>
            <a:pPr algn="l"/>
            <a:r>
              <a:rPr lang="zh-CN" altLang="en-US" dirty="0"/>
              <a:t>因此，即使使用了判定</a:t>
            </a:r>
            <a:r>
              <a:rPr lang="en-US" altLang="zh-CN" dirty="0"/>
              <a:t>-</a:t>
            </a:r>
            <a:r>
              <a:rPr lang="zh-CN" altLang="en-US" dirty="0"/>
              <a:t>条件覆盖准则，逻辑表达式中的错误仍然不能表达出来</a:t>
            </a:r>
            <a:endParaRPr lang="en-US" altLang="ko-KR" dirty="0"/>
          </a:p>
        </p:txBody>
      </p:sp>
      <p:pic>
        <p:nvPicPr>
          <p:cNvPr id="1026" name="Picture 2" descr="在这里插入图片描述">
            <a:extLst>
              <a:ext uri="{FF2B5EF4-FFF2-40B4-BE49-F238E27FC236}">
                <a16:creationId xmlns:a16="http://schemas.microsoft.com/office/drawing/2014/main" id="{AC150A5A-E99C-422C-BD06-046BB1E7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418" y="3040432"/>
            <a:ext cx="2721830" cy="3646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Group 4">
            <a:extLst>
              <a:ext uri="{FF2B5EF4-FFF2-40B4-BE49-F238E27FC236}">
                <a16:creationId xmlns:a16="http://schemas.microsoft.com/office/drawing/2014/main" id="{9F69D2F9-3D1B-4AE4-B41B-35954A591318}"/>
              </a:ext>
            </a:extLst>
          </p:cNvPr>
          <p:cNvGraphicFramePr>
            <a:graphicFrameLocks noGrp="1"/>
          </p:cNvGraphicFramePr>
          <p:nvPr>
            <p:extLst>
              <p:ext uri="{D42A27DB-BD31-4B8C-83A1-F6EECF244321}">
                <p14:modId xmlns:p14="http://schemas.microsoft.com/office/powerpoint/2010/main" val="356822913"/>
              </p:ext>
            </p:extLst>
          </p:nvPr>
        </p:nvGraphicFramePr>
        <p:xfrm>
          <a:off x="552576" y="4863626"/>
          <a:ext cx="7543800" cy="1863727"/>
        </p:xfrm>
        <a:graphic>
          <a:graphicData uri="http://schemas.openxmlformats.org/drawingml/2006/table">
            <a:tbl>
              <a:tblPr/>
              <a:tblGrid>
                <a:gridCol w="762000">
                  <a:extLst>
                    <a:ext uri="{9D8B030D-6E8A-4147-A177-3AD203B41FA5}">
                      <a16:colId xmlns:a16="http://schemas.microsoft.com/office/drawing/2014/main" val="1861422351"/>
                    </a:ext>
                  </a:extLst>
                </a:gridCol>
                <a:gridCol w="3009900">
                  <a:extLst>
                    <a:ext uri="{9D8B030D-6E8A-4147-A177-3AD203B41FA5}">
                      <a16:colId xmlns:a16="http://schemas.microsoft.com/office/drawing/2014/main" val="2725588425"/>
                    </a:ext>
                  </a:extLst>
                </a:gridCol>
                <a:gridCol w="1885950">
                  <a:extLst>
                    <a:ext uri="{9D8B030D-6E8A-4147-A177-3AD203B41FA5}">
                      <a16:colId xmlns:a16="http://schemas.microsoft.com/office/drawing/2014/main" val="220873853"/>
                    </a:ext>
                  </a:extLst>
                </a:gridCol>
                <a:gridCol w="1885950">
                  <a:extLst>
                    <a:ext uri="{9D8B030D-6E8A-4147-A177-3AD203B41FA5}">
                      <a16:colId xmlns:a16="http://schemas.microsoft.com/office/drawing/2014/main" val="777044340"/>
                    </a:ext>
                  </a:extLst>
                </a:gridCol>
              </a:tblGrid>
              <a:tr h="373063">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rPr>
                        <a:t>编号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rPr>
                        <a:t>组合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rPr>
                        <a:t>覆盖分支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4122962"/>
                  </a:ext>
                </a:extLst>
              </a:tr>
              <a:tr h="371475">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A&gt;1  B=0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T1, 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rPr>
                        <a:t>判定取</a:t>
                      </a: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264199"/>
                  </a:ext>
                </a:extLst>
              </a:tr>
              <a:tr h="373063">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A&gt;1  !B=0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T1,F2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rPr>
                        <a:t>判定取</a:t>
                      </a: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7606488"/>
                  </a:ext>
                </a:extLst>
              </a:tr>
              <a:tr h="373063">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!A&gt;1  B=0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F1,T2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rPr>
                        <a:t>判定取</a:t>
                      </a: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054046"/>
                  </a:ext>
                </a:extLst>
              </a:tr>
              <a:tr h="373063">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!A&gt;1  !B=0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rPr>
                        <a:t>F1,F2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楷体_GB2312" pitchFamily="49" charset="-122"/>
                        </a:defRPr>
                      </a:lvl1pPr>
                      <a:lvl2pPr algn="l">
                        <a:spcBef>
                          <a:spcPct val="20000"/>
                        </a:spcBef>
                        <a:defRPr kumimoji="1" sz="2400">
                          <a:solidFill>
                            <a:schemeClr val="tx1"/>
                          </a:solidFill>
                          <a:latin typeface="Times New Roman" panose="02020603050405020304" pitchFamily="18" charset="0"/>
                          <a:ea typeface="楷体_GB2312" pitchFamily="49" charset="-122"/>
                        </a:defRPr>
                      </a:lvl2pPr>
                      <a:lvl3pPr algn="l">
                        <a:spcBef>
                          <a:spcPct val="20000"/>
                        </a:spcBef>
                        <a:defRPr kumimoji="1" sz="2000">
                          <a:solidFill>
                            <a:schemeClr val="tx1"/>
                          </a:solidFill>
                          <a:latin typeface="Times New Roman" panose="02020603050405020304" pitchFamily="18" charset="0"/>
                          <a:ea typeface="楷体_GB2312" pitchFamily="49" charset="-122"/>
                        </a:defRPr>
                      </a:lvl3pPr>
                      <a:lvl4pPr algn="l">
                        <a:spcBef>
                          <a:spcPct val="20000"/>
                        </a:spcBef>
                        <a:defRPr kumimoji="1">
                          <a:solidFill>
                            <a:schemeClr val="tx1"/>
                          </a:solidFill>
                          <a:latin typeface="Times New Roman" panose="02020603050405020304" pitchFamily="18" charset="0"/>
                          <a:ea typeface="楷体_GB2312" pitchFamily="49" charset="-122"/>
                        </a:defRPr>
                      </a:lvl4pPr>
                      <a:lvl5pPr algn="l">
                        <a:spcBef>
                          <a:spcPct val="20000"/>
                        </a:spcBef>
                        <a:defRPr kumimoji="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rPr>
                        <a:t>判定取</a:t>
                      </a:r>
                      <a:r>
                        <a:rPr kumimoji="1"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rPr>
                        <a:t>False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7355584"/>
                  </a:ext>
                </a:extLst>
              </a:tr>
            </a:tbl>
          </a:graphicData>
        </a:graphic>
      </p:graphicFrame>
    </p:spTree>
    <p:extLst>
      <p:ext uri="{BB962C8B-B14F-4D97-AF65-F5344CB8AC3E}">
        <p14:creationId xmlns:p14="http://schemas.microsoft.com/office/powerpoint/2010/main" val="173681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4113" y="315660"/>
            <a:ext cx="2339102" cy="523220"/>
          </a:xfrm>
          <a:prstGeom prst="rect">
            <a:avLst/>
          </a:prstGeom>
          <a:noFill/>
        </p:spPr>
        <p:txBody>
          <a:bodyPr wrap="none" rtlCol="0">
            <a:spAutoFit/>
          </a:bodyPr>
          <a:lstStyle/>
          <a:p>
            <a:r>
              <a:rPr lang="zh-CN" altLang="en-US" sz="2800" dirty="0">
                <a:solidFill>
                  <a:srgbClr val="4A5A69"/>
                </a:solidFill>
                <a:latin typeface="方正清刻本悦宋简体" panose="02000000000000000000" pitchFamily="2" charset="-122"/>
                <a:ea typeface="方正清刻本悦宋简体" panose="02000000000000000000" pitchFamily="2" charset="-122"/>
              </a:rPr>
              <a:t>白盒测试概述</a:t>
            </a:r>
          </a:p>
        </p:txBody>
      </p:sp>
      <p:sp>
        <p:nvSpPr>
          <p:cNvPr id="3" name="矩形 2"/>
          <p:cNvSpPr/>
          <p:nvPr/>
        </p:nvSpPr>
        <p:spPr>
          <a:xfrm>
            <a:off x="1314113" y="748715"/>
            <a:ext cx="3244254" cy="261610"/>
          </a:xfrm>
          <a:prstGeom prst="rect">
            <a:avLst/>
          </a:prstGeom>
        </p:spPr>
        <p:txBody>
          <a:bodyPr wrap="square">
            <a:spAutoFit/>
          </a:bodyPr>
          <a:lstStyle/>
          <a:p>
            <a:pPr algn="dist"/>
            <a:r>
              <a:rPr lang="zh-CN" altLang="en-US" sz="1100" dirty="0">
                <a:solidFill>
                  <a:srgbClr val="8A9C96"/>
                </a:solidFill>
                <a:latin typeface="Tahoma" panose="020B0604030504040204" pitchFamily="34" charset="0"/>
                <a:cs typeface="Tahoma" panose="020B0604030504040204" pitchFamily="34" charset="0"/>
              </a:rPr>
              <a:t>Enter your text here</a:t>
            </a:r>
          </a:p>
        </p:txBody>
      </p:sp>
      <p:sp>
        <p:nvSpPr>
          <p:cNvPr id="4" name="Frame 16"/>
          <p:cNvSpPr/>
          <p:nvPr/>
        </p:nvSpPr>
        <p:spPr>
          <a:xfrm>
            <a:off x="1708650" y="1449313"/>
            <a:ext cx="8712968" cy="4788744"/>
          </a:xfrm>
          <a:prstGeom prst="frame">
            <a:avLst>
              <a:gd name="adj1" fmla="val 890"/>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7" name="Group 20"/>
          <p:cNvGrpSpPr/>
          <p:nvPr/>
        </p:nvGrpSpPr>
        <p:grpSpPr>
          <a:xfrm>
            <a:off x="4083864" y="1588398"/>
            <a:ext cx="5851690" cy="3203045"/>
            <a:chOff x="3623096" y="1258917"/>
            <a:chExt cx="2317056" cy="3203045"/>
          </a:xfrm>
        </p:grpSpPr>
        <p:sp>
          <p:nvSpPr>
            <p:cNvPr id="8" name="TextBox 21"/>
            <p:cNvSpPr txBox="1"/>
            <p:nvPr/>
          </p:nvSpPr>
          <p:spPr>
            <a:xfrm>
              <a:off x="3687661" y="1568862"/>
              <a:ext cx="2252491" cy="2893100"/>
            </a:xfrm>
            <a:prstGeom prst="rect">
              <a:avLst/>
            </a:prstGeom>
            <a:noFill/>
          </p:spPr>
          <p:txBody>
            <a:bodyPr wrap="square" rtlCol="0">
              <a:spAutoFit/>
            </a:bodyPr>
            <a:lstStyle/>
            <a:p>
              <a:r>
                <a:rPr lang="zh-CN" altLang="en-US" sz="1200" dirty="0"/>
                <a:t>首先计算程序的环形复杂度，并用该复杂度为指南定义执行路径的基本集合，从该基本集合导出的测试用例可以保证程序中的</a:t>
              </a:r>
              <a:r>
                <a:rPr lang="zh-CN" altLang="en-US" sz="1200" dirty="0">
                  <a:solidFill>
                    <a:schemeClr val="accent2"/>
                  </a:solidFill>
                </a:rPr>
                <a:t>每条语句至少执行一次</a:t>
              </a:r>
              <a:r>
                <a:rPr lang="zh-CN" altLang="en-US" sz="1200" dirty="0"/>
                <a:t>，而且</a:t>
              </a:r>
              <a:r>
                <a:rPr lang="zh-CN" altLang="en-US" sz="1200" dirty="0">
                  <a:solidFill>
                    <a:schemeClr val="accent2"/>
                  </a:solidFill>
                </a:rPr>
                <a:t>每个条件在执行时都将分别取真、假两种值</a:t>
              </a:r>
              <a:r>
                <a:rPr lang="zh-CN" altLang="en-US" sz="1200" dirty="0"/>
                <a:t>。</a:t>
              </a:r>
              <a:endParaRPr lang="en-US" altLang="zh-CN" sz="1200" dirty="0">
                <a:solidFill>
                  <a:schemeClr val="tx1">
                    <a:lumMod val="75000"/>
                    <a:lumOff val="25000"/>
                  </a:schemeClr>
                </a:solidFill>
                <a:cs typeface="Arial" panose="020B0604020202020204" pitchFamily="34" charset="0"/>
              </a:endParaRPr>
            </a:p>
            <a:p>
              <a:r>
                <a:rPr lang="zh-CN" altLang="en-US" sz="1600" dirty="0"/>
                <a:t>第一步，根据过程设计结果画出相应的流图。</a:t>
              </a:r>
            </a:p>
            <a:p>
              <a:r>
                <a:rPr lang="zh-CN" altLang="en-US" sz="1600" dirty="0"/>
                <a:t>第二步，计算流图的环形复杂度。</a:t>
              </a:r>
            </a:p>
            <a:p>
              <a:r>
                <a:rPr lang="en-US" altLang="zh-CN" sz="1200" dirty="0"/>
                <a:t>	</a:t>
              </a:r>
              <a:r>
                <a:rPr lang="zh-CN" altLang="en-US" sz="1400" dirty="0"/>
                <a:t>环形复杂度定量度量程序的逻辑复杂性</a:t>
              </a:r>
              <a:r>
                <a:rPr lang="zh-CN" altLang="en-US" sz="1200" dirty="0"/>
                <a:t>。</a:t>
              </a:r>
            </a:p>
            <a:p>
              <a:r>
                <a:rPr lang="zh-CN" altLang="en-US" sz="1600" dirty="0">
                  <a:solidFill>
                    <a:schemeClr val="tx1">
                      <a:lumMod val="75000"/>
                      <a:lumOff val="25000"/>
                    </a:schemeClr>
                  </a:solidFill>
                  <a:cs typeface="Arial" panose="020B0604020202020204" pitchFamily="34" charset="0"/>
                </a:rPr>
                <a:t>第三步，确定线性独立路径的基本集合。</a:t>
              </a:r>
            </a:p>
            <a:p>
              <a:r>
                <a:rPr lang="en-US" altLang="zh-CN" sz="1200" dirty="0">
                  <a:solidFill>
                    <a:schemeClr val="tx1">
                      <a:lumMod val="75000"/>
                      <a:lumOff val="25000"/>
                    </a:schemeClr>
                  </a:solidFill>
                  <a:cs typeface="Arial" panose="020B0604020202020204" pitchFamily="34" charset="0"/>
                </a:rPr>
                <a:t>	</a:t>
              </a:r>
              <a:r>
                <a:rPr lang="zh-CN" altLang="en-US" sz="1400" dirty="0">
                  <a:solidFill>
                    <a:schemeClr val="tx1">
                      <a:lumMod val="75000"/>
                      <a:lumOff val="25000"/>
                    </a:schemeClr>
                  </a:solidFill>
                  <a:cs typeface="Arial" panose="020B0604020202020204" pitchFamily="34" charset="0"/>
                </a:rPr>
                <a:t>独立路径是指至少引入程序的一个新处理语句集合或一个新条件的路径，用流图术语描述，独立路径至少包含一条在定义该路径之前不曾用过的边。</a:t>
              </a:r>
            </a:p>
            <a:p>
              <a:r>
                <a:rPr lang="en-US" altLang="zh-CN" sz="1400" dirty="0">
                  <a:solidFill>
                    <a:schemeClr val="tx1">
                      <a:lumMod val="75000"/>
                      <a:lumOff val="25000"/>
                    </a:schemeClr>
                  </a:solidFill>
                  <a:cs typeface="Arial" panose="020B0604020202020204" pitchFamily="34" charset="0"/>
                </a:rPr>
                <a:t>	</a:t>
              </a:r>
              <a:r>
                <a:rPr lang="zh-CN" altLang="en-US" sz="1400" dirty="0">
                  <a:solidFill>
                    <a:schemeClr val="tx1">
                      <a:lumMod val="75000"/>
                      <a:lumOff val="25000"/>
                    </a:schemeClr>
                  </a:solidFill>
                  <a:cs typeface="Arial" panose="020B0604020202020204" pitchFamily="34" charset="0"/>
                </a:rPr>
                <a:t>使用基本路径测试法设计测试用例时，程序的环形复杂度决定了程序中独立路径的数量，而且这个数是确保程序中所有语句至少被执行一次所需的测试数量的上界。</a:t>
              </a:r>
              <a:endParaRPr lang="en-US" altLang="ko-KR" sz="1400" dirty="0">
                <a:solidFill>
                  <a:schemeClr val="tx1">
                    <a:lumMod val="75000"/>
                    <a:lumOff val="25000"/>
                  </a:schemeClr>
                </a:solidFill>
                <a:cs typeface="Arial" panose="020B0604020202020204" pitchFamily="34" charset="0"/>
              </a:endParaRPr>
            </a:p>
          </p:txBody>
        </p:sp>
        <p:sp>
          <p:nvSpPr>
            <p:cNvPr id="9" name="TextBox 22"/>
            <p:cNvSpPr txBox="1"/>
            <p:nvPr/>
          </p:nvSpPr>
          <p:spPr>
            <a:xfrm>
              <a:off x="3623096" y="1258917"/>
              <a:ext cx="2252491" cy="307777"/>
            </a:xfrm>
            <a:prstGeom prst="rect">
              <a:avLst/>
            </a:prstGeom>
            <a:noFill/>
          </p:spPr>
          <p:txBody>
            <a:bodyPr wrap="square" rtlCol="0">
              <a:spAutoFit/>
            </a:bodyPr>
            <a:lstStyle/>
            <a:p>
              <a:pPr marL="287338" indent="-6350" algn="l"/>
              <a:r>
                <a:rPr lang="zh-CN" altLang="en-US" sz="1400" dirty="0">
                  <a:solidFill>
                    <a:srgbClr val="800000"/>
                  </a:solidFill>
                </a:rPr>
                <a:t>基本路径测试</a:t>
              </a:r>
            </a:p>
          </p:txBody>
        </p:sp>
      </p:grpSp>
      <p:sp>
        <p:nvSpPr>
          <p:cNvPr id="10" name="Rectangle 13">
            <a:extLst>
              <a:ext uri="{FF2B5EF4-FFF2-40B4-BE49-F238E27FC236}">
                <a16:creationId xmlns:a16="http://schemas.microsoft.com/office/drawing/2014/main" id="{69992C40-4119-4808-8AA8-D54447C1287D}"/>
              </a:ext>
            </a:extLst>
          </p:cNvPr>
          <p:cNvSpPr/>
          <p:nvPr/>
        </p:nvSpPr>
        <p:spPr>
          <a:xfrm>
            <a:off x="1844209" y="1271935"/>
            <a:ext cx="2016224" cy="5143500"/>
          </a:xfrm>
          <a:prstGeom prst="rect">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1"/>
          <p:cNvSpPr txBox="1"/>
          <p:nvPr/>
        </p:nvSpPr>
        <p:spPr>
          <a:xfrm>
            <a:off x="1844209" y="1608629"/>
            <a:ext cx="1800200" cy="1440408"/>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800" b="1" dirty="0">
                <a:solidFill>
                  <a:schemeClr val="bg1"/>
                </a:solidFill>
                <a:latin typeface="+mj-lt"/>
                <a:cs typeface="Arial" panose="020B0604020202020204" pitchFamily="34" charset="0"/>
              </a:rPr>
              <a:t>two</a:t>
            </a:r>
            <a:r>
              <a:rPr lang="en-US" altLang="ko-KR" sz="2800" b="1" dirty="0">
                <a:solidFill>
                  <a:schemeClr val="bg1"/>
                </a:solidFill>
                <a:latin typeface="+mj-lt"/>
                <a:cs typeface="Arial" panose="020B0604020202020204" pitchFamily="34" charset="0"/>
              </a:rPr>
              <a:t> </a:t>
            </a:r>
          </a:p>
          <a:p>
            <a:pPr marL="0" indent="0" algn="r">
              <a:buNone/>
            </a:pPr>
            <a:r>
              <a:rPr lang="zh-CN" altLang="en-US" sz="2800" b="1" dirty="0">
                <a:solidFill>
                  <a:schemeClr val="bg1"/>
                </a:solidFill>
                <a:latin typeface="+mj-lt"/>
                <a:cs typeface="Arial" panose="020B0604020202020204" pitchFamily="34" charset="0"/>
              </a:rPr>
              <a:t>控制结构测试</a:t>
            </a:r>
            <a:endParaRPr lang="ko-KR" altLang="en-US" sz="2800" b="1" dirty="0">
              <a:solidFill>
                <a:schemeClr val="bg1"/>
              </a:solidFill>
              <a:latin typeface="+mj-lt"/>
              <a:cs typeface="Arial" panose="020B0604020202020204" pitchFamily="34" charset="0"/>
            </a:endParaRPr>
          </a:p>
        </p:txBody>
      </p:sp>
      <p:pic>
        <p:nvPicPr>
          <p:cNvPr id="11" name="Picture 3">
            <a:extLst>
              <a:ext uri="{FF2B5EF4-FFF2-40B4-BE49-F238E27FC236}">
                <a16:creationId xmlns:a16="http://schemas.microsoft.com/office/drawing/2014/main" id="{7A485E64-D4CD-43F1-947A-1F0DABB5E3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305" y="3280539"/>
            <a:ext cx="2628445" cy="303468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4">
            <a:extLst>
              <a:ext uri="{FF2B5EF4-FFF2-40B4-BE49-F238E27FC236}">
                <a16:creationId xmlns:a16="http://schemas.microsoft.com/office/drawing/2014/main" id="{74EDBA73-B7BB-4E73-AC73-A7F7F8744BF1}"/>
              </a:ext>
            </a:extLst>
          </p:cNvPr>
          <p:cNvGrpSpPr>
            <a:grpSpLocks/>
          </p:cNvGrpSpPr>
          <p:nvPr/>
        </p:nvGrpSpPr>
        <p:grpSpPr bwMode="auto">
          <a:xfrm>
            <a:off x="2483664" y="4797881"/>
            <a:ext cx="5334000" cy="1174750"/>
            <a:chOff x="528" y="3484"/>
            <a:chExt cx="3360" cy="740"/>
          </a:xfrm>
        </p:grpSpPr>
        <p:sp>
          <p:nvSpPr>
            <p:cNvPr id="13" name="Text Box 5">
              <a:extLst>
                <a:ext uri="{FF2B5EF4-FFF2-40B4-BE49-F238E27FC236}">
                  <a16:creationId xmlns:a16="http://schemas.microsoft.com/office/drawing/2014/main" id="{AD6DC349-0B14-476D-B022-1F2D62DB5B73}"/>
                </a:ext>
              </a:extLst>
            </p:cNvPr>
            <p:cNvSpPr txBox="1">
              <a:spLocks noChangeArrowheads="1"/>
            </p:cNvSpPr>
            <p:nvPr/>
          </p:nvSpPr>
          <p:spPr bwMode="auto">
            <a:xfrm>
              <a:off x="528" y="3734"/>
              <a:ext cx="2016" cy="250"/>
            </a:xfrm>
            <a:prstGeom prst="rect">
              <a:avLst/>
            </a:prstGeom>
            <a:noFill/>
            <a:ln>
              <a:noFill/>
            </a:ln>
            <a:effectLst/>
            <a:extLst>
              <a:ext uri="{909E8E84-426E-40DD-AFC4-6F175D3DCCD1}">
                <a14:hiddenFill xmlns:a14="http://schemas.microsoft.com/office/drawing/2010/main">
                  <a:gradFill rotWithShape="0">
                    <a:gsLst>
                      <a:gs pos="0">
                        <a:srgbClr val="C0C0C0"/>
                      </a:gs>
                      <a:gs pos="100000">
                        <a:srgbClr val="FFFF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r">
                <a:spcBef>
                  <a:spcPct val="50000"/>
                </a:spcBef>
              </a:pPr>
              <a:r>
                <a:rPr lang="zh-CN" altLang="en-US" sz="1800" b="0" dirty="0">
                  <a:solidFill>
                    <a:srgbClr val="FF0000"/>
                  </a:solidFill>
                  <a:ea typeface="宋体" panose="02010600030101010101" pitchFamily="2" charset="-122"/>
                </a:rPr>
                <a:t>环形复杂度</a:t>
              </a:r>
              <a:r>
                <a:rPr lang="zh-CN" altLang="en-US" sz="2000" b="0" dirty="0">
                  <a:solidFill>
                    <a:schemeClr val="tx1"/>
                  </a:solidFill>
                  <a:latin typeface="Arial" panose="020B0604020202020204" pitchFamily="34" charset="0"/>
                  <a:ea typeface="宋体" panose="02010600030101010101" pitchFamily="2" charset="-122"/>
                </a:rPr>
                <a:t> </a:t>
              </a:r>
              <a:r>
                <a:rPr lang="en-US" altLang="zh-CN" sz="2000" b="0" dirty="0">
                  <a:solidFill>
                    <a:schemeClr val="tx1"/>
                  </a:solidFill>
                  <a:latin typeface="Arial" panose="020B0604020202020204" pitchFamily="34" charset="0"/>
                  <a:ea typeface="宋体" panose="02010600030101010101" pitchFamily="2" charset="-122"/>
                </a:rPr>
                <a:t>= </a:t>
              </a:r>
            </a:p>
          </p:txBody>
        </p:sp>
        <p:sp>
          <p:nvSpPr>
            <p:cNvPr id="14" name="Text Box 6">
              <a:extLst>
                <a:ext uri="{FF2B5EF4-FFF2-40B4-BE49-F238E27FC236}">
                  <a16:creationId xmlns:a16="http://schemas.microsoft.com/office/drawing/2014/main" id="{0A323A40-5DCE-4A72-8485-39B218D35865}"/>
                </a:ext>
              </a:extLst>
            </p:cNvPr>
            <p:cNvSpPr txBox="1">
              <a:spLocks noChangeArrowheads="1"/>
            </p:cNvSpPr>
            <p:nvPr/>
          </p:nvSpPr>
          <p:spPr bwMode="auto">
            <a:xfrm>
              <a:off x="2688" y="3484"/>
              <a:ext cx="1200" cy="250"/>
            </a:xfrm>
            <a:prstGeom prst="rect">
              <a:avLst/>
            </a:prstGeom>
            <a:noFill/>
            <a:ln>
              <a:noFill/>
            </a:ln>
            <a:effectLst/>
            <a:extLst>
              <a:ext uri="{909E8E84-426E-40DD-AFC4-6F175D3DCCD1}">
                <a14:hiddenFill xmlns:a14="http://schemas.microsoft.com/office/drawing/2010/main">
                  <a:gradFill rotWithShape="0">
                    <a:gsLst>
                      <a:gs pos="0">
                        <a:srgbClr val="C0C0C0"/>
                      </a:gs>
                      <a:gs pos="100000">
                        <a:srgbClr val="FFFF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zh-CN" altLang="en-US" sz="2000" b="0">
                  <a:solidFill>
                    <a:schemeClr val="tx1"/>
                  </a:solidFill>
                  <a:ea typeface="宋体" panose="02010600030101010101" pitchFamily="2" charset="-122"/>
                </a:rPr>
                <a:t>区域数</a:t>
              </a:r>
            </a:p>
          </p:txBody>
        </p:sp>
        <p:sp>
          <p:nvSpPr>
            <p:cNvPr id="15" name="Text Box 7">
              <a:extLst>
                <a:ext uri="{FF2B5EF4-FFF2-40B4-BE49-F238E27FC236}">
                  <a16:creationId xmlns:a16="http://schemas.microsoft.com/office/drawing/2014/main" id="{068777F3-3A5C-4413-B439-E8EF3F07942A}"/>
                </a:ext>
              </a:extLst>
            </p:cNvPr>
            <p:cNvSpPr txBox="1">
              <a:spLocks noChangeArrowheads="1"/>
            </p:cNvSpPr>
            <p:nvPr/>
          </p:nvSpPr>
          <p:spPr bwMode="auto">
            <a:xfrm>
              <a:off x="2688" y="3734"/>
              <a:ext cx="864" cy="250"/>
            </a:xfrm>
            <a:prstGeom prst="rect">
              <a:avLst/>
            </a:prstGeom>
            <a:noFill/>
            <a:ln>
              <a:noFill/>
            </a:ln>
            <a:effectLst/>
            <a:extLst>
              <a:ext uri="{909E8E84-426E-40DD-AFC4-6F175D3DCCD1}">
                <a14:hiddenFill xmlns:a14="http://schemas.microsoft.com/office/drawing/2010/main">
                  <a:gradFill rotWithShape="0">
                    <a:gsLst>
                      <a:gs pos="0">
                        <a:srgbClr val="C0C0C0"/>
                      </a:gs>
                      <a:gs pos="100000">
                        <a:srgbClr val="FFFF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2000" b="0" i="1" dirty="0">
                  <a:solidFill>
                    <a:schemeClr val="tx1"/>
                  </a:solidFill>
                  <a:ea typeface="宋体" panose="02010600030101010101" pitchFamily="2" charset="-122"/>
                </a:rPr>
                <a:t>E</a:t>
              </a:r>
              <a:r>
                <a:rPr lang="en-US" altLang="zh-CN" sz="2000" b="0" dirty="0">
                  <a:solidFill>
                    <a:schemeClr val="tx1"/>
                  </a:solidFill>
                  <a:ea typeface="宋体" panose="02010600030101010101" pitchFamily="2" charset="-122"/>
                </a:rPr>
                <a:t> </a:t>
              </a:r>
              <a:r>
                <a:rPr lang="en-US" altLang="zh-CN" sz="2000" b="0" dirty="0">
                  <a:solidFill>
                    <a:schemeClr val="tx1"/>
                  </a:solidFill>
                  <a:ea typeface="宋体" panose="02010600030101010101" pitchFamily="2" charset="-122"/>
                  <a:sym typeface="Symbol" panose="05050102010706020507" pitchFamily="18" charset="2"/>
                </a:rPr>
                <a:t> </a:t>
              </a:r>
              <a:r>
                <a:rPr lang="en-US" altLang="zh-CN" sz="2000" b="0" i="1" dirty="0">
                  <a:solidFill>
                    <a:schemeClr val="tx1"/>
                  </a:solidFill>
                  <a:ea typeface="宋体" panose="02010600030101010101" pitchFamily="2" charset="-122"/>
                </a:rPr>
                <a:t>N</a:t>
              </a:r>
              <a:r>
                <a:rPr lang="en-US" altLang="zh-CN" sz="2000" b="0" dirty="0">
                  <a:solidFill>
                    <a:schemeClr val="tx1"/>
                  </a:solidFill>
                  <a:ea typeface="宋体" panose="02010600030101010101" pitchFamily="2" charset="-122"/>
                </a:rPr>
                <a:t> + 2</a:t>
              </a:r>
            </a:p>
          </p:txBody>
        </p:sp>
        <p:sp>
          <p:nvSpPr>
            <p:cNvPr id="16" name="Text Box 8">
              <a:extLst>
                <a:ext uri="{FF2B5EF4-FFF2-40B4-BE49-F238E27FC236}">
                  <a16:creationId xmlns:a16="http://schemas.microsoft.com/office/drawing/2014/main" id="{4947AA6C-9B8D-4196-B200-DE4D14357D08}"/>
                </a:ext>
              </a:extLst>
            </p:cNvPr>
            <p:cNvSpPr txBox="1">
              <a:spLocks noChangeArrowheads="1"/>
            </p:cNvSpPr>
            <p:nvPr/>
          </p:nvSpPr>
          <p:spPr bwMode="auto">
            <a:xfrm>
              <a:off x="2688" y="3974"/>
              <a:ext cx="624" cy="250"/>
            </a:xfrm>
            <a:prstGeom prst="rect">
              <a:avLst/>
            </a:prstGeom>
            <a:noFill/>
            <a:ln>
              <a:noFill/>
            </a:ln>
            <a:effectLst/>
            <a:extLst>
              <a:ext uri="{909E8E84-426E-40DD-AFC4-6F175D3DCCD1}">
                <a14:hiddenFill xmlns:a14="http://schemas.microsoft.com/office/drawing/2010/main">
                  <a:gradFill rotWithShape="0">
                    <a:gsLst>
                      <a:gs pos="0">
                        <a:srgbClr val="C0C0C0"/>
                      </a:gs>
                      <a:gs pos="100000">
                        <a:srgbClr val="FFFF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2000" b="0" i="1" dirty="0">
                  <a:solidFill>
                    <a:schemeClr val="tx1"/>
                  </a:solidFill>
                  <a:ea typeface="宋体" panose="02010600030101010101" pitchFamily="2" charset="-122"/>
                </a:rPr>
                <a:t>P</a:t>
              </a:r>
              <a:r>
                <a:rPr lang="en-US" altLang="zh-CN" sz="2000" b="0" dirty="0">
                  <a:solidFill>
                    <a:schemeClr val="tx1"/>
                  </a:solidFill>
                  <a:ea typeface="宋体" panose="02010600030101010101" pitchFamily="2" charset="-122"/>
                </a:rPr>
                <a:t> + 1</a:t>
              </a:r>
            </a:p>
          </p:txBody>
        </p:sp>
        <p:sp>
          <p:nvSpPr>
            <p:cNvPr id="17" name="AutoShape 9">
              <a:extLst>
                <a:ext uri="{FF2B5EF4-FFF2-40B4-BE49-F238E27FC236}">
                  <a16:creationId xmlns:a16="http://schemas.microsoft.com/office/drawing/2014/main" id="{2525C68A-4F68-450A-966B-F041553506BF}"/>
                </a:ext>
              </a:extLst>
            </p:cNvPr>
            <p:cNvSpPr>
              <a:spLocks/>
            </p:cNvSpPr>
            <p:nvPr/>
          </p:nvSpPr>
          <p:spPr bwMode="auto">
            <a:xfrm>
              <a:off x="2544" y="3600"/>
              <a:ext cx="96" cy="528"/>
            </a:xfrm>
            <a:prstGeom prst="leftBrace">
              <a:avLst>
                <a:gd name="adj1" fmla="val 45833"/>
                <a:gd name="adj2" fmla="val 50000"/>
              </a:avLst>
            </a:prstGeom>
            <a:noFill/>
            <a:ln w="19050">
              <a:solidFill>
                <a:schemeClr val="tx1"/>
              </a:solidFill>
              <a:round/>
              <a:headEnd/>
              <a:tailEnd/>
            </a:ln>
            <a:effectLst/>
            <a:extLst>
              <a:ext uri="{909E8E84-426E-40DD-AFC4-6F175D3DCCD1}">
                <a14:hiddenFill xmlns:a14="http://schemas.microsoft.com/office/drawing/2010/main">
                  <a:gradFill rotWithShape="0">
                    <a:gsLst>
                      <a:gs pos="0">
                        <a:srgbClr val="C0C0C0"/>
                      </a:gs>
                      <a:gs pos="100000">
                        <a:srgbClr val="FFFFFF"/>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154993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4823" y="3766107"/>
            <a:ext cx="3922353" cy="338554"/>
          </a:xfrm>
          <a:prstGeom prst="rect">
            <a:avLst/>
          </a:prstGeom>
        </p:spPr>
        <p:txBody>
          <a:bodyPr wrap="square">
            <a:spAutoFit/>
          </a:bodyPr>
          <a:lstStyle/>
          <a:p>
            <a:pPr algn="ctr"/>
            <a:r>
              <a:rPr lang="zh-CN" altLang="en-US" sz="1600" dirty="0">
                <a:solidFill>
                  <a:srgbClr val="DAC0A7"/>
                </a:solidFill>
                <a:latin typeface="Tahoma" panose="020B0604030504040204" pitchFamily="34" charset="0"/>
                <a:cs typeface="Tahoma" panose="020B0604030504040204" pitchFamily="34" charset="0"/>
              </a:rPr>
              <a:t>Enter your text here</a:t>
            </a:r>
          </a:p>
        </p:txBody>
      </p:sp>
      <p:sp>
        <p:nvSpPr>
          <p:cNvPr id="5" name="文本框 4"/>
          <p:cNvSpPr txBox="1"/>
          <p:nvPr/>
        </p:nvSpPr>
        <p:spPr>
          <a:xfrm>
            <a:off x="5400939" y="2999560"/>
            <a:ext cx="1390124" cy="769441"/>
          </a:xfrm>
          <a:prstGeom prst="rect">
            <a:avLst/>
          </a:prstGeom>
          <a:noFill/>
        </p:spPr>
        <p:txBody>
          <a:bodyPr wrap="none" rtlCol="0">
            <a:spAutoFit/>
          </a:bodyPr>
          <a:lstStyle/>
          <a:p>
            <a:pPr algn="ctr"/>
            <a:r>
              <a:rPr lang="zh-CN" altLang="en-US" sz="4400" spc="300" dirty="0">
                <a:solidFill>
                  <a:srgbClr val="4A5A69"/>
                </a:solidFill>
                <a:latin typeface="方正清刻本悦宋简体" panose="02000000000000000000" pitchFamily="2" charset="-122"/>
                <a:ea typeface="方正清刻本悦宋简体" panose="02000000000000000000" pitchFamily="2" charset="-122"/>
              </a:rPr>
              <a:t>总结</a:t>
            </a:r>
          </a:p>
        </p:txBody>
      </p:sp>
      <p:sp>
        <p:nvSpPr>
          <p:cNvPr id="6" name="文本框 5"/>
          <p:cNvSpPr txBox="1"/>
          <p:nvPr/>
        </p:nvSpPr>
        <p:spPr>
          <a:xfrm>
            <a:off x="3311091" y="4166216"/>
            <a:ext cx="5569817" cy="523220"/>
          </a:xfrm>
          <a:prstGeom prst="rect">
            <a:avLst/>
          </a:prstGeom>
          <a:noFill/>
        </p:spPr>
        <p:txBody>
          <a:bodyPr wrap="square" rtlCol="0">
            <a:spAutoFit/>
          </a:bodyPr>
          <a:lstStyle/>
          <a:p>
            <a:pPr algn="ctr"/>
            <a:r>
              <a:rPr lang="en-US" altLang="zh-CN" sz="1400" dirty="0">
                <a:solidFill>
                  <a:schemeClr val="tx1">
                    <a:lumMod val="95000"/>
                    <a:lumOff val="5000"/>
                  </a:schemeClr>
                </a:solidFill>
              </a:rPr>
              <a:t>Lorem ipsum dolor sit amet, consectetuer adipiscing elit. Maecenas porttitor congue massa. </a:t>
            </a:r>
            <a:r>
              <a:rPr lang="en-US" altLang="zh-CN" sz="1400" dirty="0" err="1">
                <a:solidFill>
                  <a:schemeClr val="tx1">
                    <a:lumMod val="95000"/>
                    <a:lumOff val="5000"/>
                  </a:schemeClr>
                </a:solidFill>
              </a:rPr>
              <a:t>Fusce</a:t>
            </a:r>
            <a:r>
              <a:rPr lang="en-US" altLang="zh-CN" sz="1400" dirty="0">
                <a:solidFill>
                  <a:schemeClr val="tx1">
                    <a:lumMod val="95000"/>
                    <a:lumOff val="5000"/>
                  </a:schemeClr>
                </a:solidFill>
              </a:rPr>
              <a:t> </a:t>
            </a:r>
            <a:r>
              <a:rPr lang="en-US" altLang="zh-CN" sz="1400" dirty="0" err="1">
                <a:solidFill>
                  <a:schemeClr val="tx1">
                    <a:lumMod val="95000"/>
                    <a:lumOff val="5000"/>
                  </a:schemeClr>
                </a:solidFill>
              </a:rPr>
              <a:t>posuere</a:t>
            </a:r>
            <a:endParaRPr lang="en-US" altLang="zh-CN" sz="1400" dirty="0">
              <a:solidFill>
                <a:schemeClr val="tx1">
                  <a:lumMod val="95000"/>
                  <a:lumOff val="5000"/>
                </a:schemeClr>
              </a:solidFill>
            </a:endParaRPr>
          </a:p>
        </p:txBody>
      </p:sp>
      <p:sp>
        <p:nvSpPr>
          <p:cNvPr id="7" name="文本框 6"/>
          <p:cNvSpPr txBox="1"/>
          <p:nvPr/>
        </p:nvSpPr>
        <p:spPr>
          <a:xfrm>
            <a:off x="4680909" y="2168564"/>
            <a:ext cx="2830181" cy="769441"/>
          </a:xfrm>
          <a:prstGeom prst="rect">
            <a:avLst/>
          </a:prstGeom>
          <a:noFill/>
        </p:spPr>
        <p:txBody>
          <a:bodyPr wrap="square" rtlCol="0">
            <a:spAutoFit/>
          </a:bodyPr>
          <a:lstStyle>
            <a:defPPr>
              <a:defRPr lang="zh-CN"/>
            </a:defPPr>
            <a:lvl1pPr algn="r">
              <a:defRPr sz="4000"/>
            </a:lvl1pPr>
          </a:lstStyle>
          <a:p>
            <a:pPr algn="ctr"/>
            <a:r>
              <a:rPr lang="en-US" altLang="zh-CN" sz="4400" dirty="0">
                <a:solidFill>
                  <a:srgbClr val="DAC0A7"/>
                </a:solidFill>
                <a:latin typeface="Century Gothic" panose="020B0502020202020204" pitchFamily="34" charset="0"/>
                <a:cs typeface="DokChampa" panose="020B0604020202020204" pitchFamily="34" charset="-34"/>
              </a:rPr>
              <a:t>PART 04</a:t>
            </a:r>
            <a:endParaRPr lang="zh-CN" altLang="en-US" sz="4400" dirty="0">
              <a:solidFill>
                <a:srgbClr val="DAC0A7"/>
              </a:solidFill>
              <a:latin typeface="Century Gothic" panose="020B0502020202020204" pitchFamily="34" charset="0"/>
              <a:cs typeface="DokChampa" panose="020B0604020202020204" pitchFamily="34" charset="-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a:extLst>
              <a:ext uri="{FF2B5EF4-FFF2-40B4-BE49-F238E27FC236}">
                <a16:creationId xmlns:a16="http://schemas.microsoft.com/office/drawing/2014/main" id="{12F6D8E0-C45E-4062-9BCA-A839425B48D7}"/>
              </a:ext>
            </a:extLst>
          </p:cNvPr>
          <p:cNvPicPr>
            <a:picLocks noChangeAspect="1"/>
          </p:cNvPicPr>
          <p:nvPr/>
        </p:nvPicPr>
        <p:blipFill>
          <a:blip r:embed="rId2"/>
          <a:stretch>
            <a:fillRect/>
          </a:stretch>
        </p:blipFill>
        <p:spPr>
          <a:xfrm>
            <a:off x="292171" y="1604336"/>
            <a:ext cx="4585069" cy="2457312"/>
          </a:xfrm>
          <a:prstGeom prst="rect">
            <a:avLst/>
          </a:prstGeom>
        </p:spPr>
      </p:pic>
      <p:sp>
        <p:nvSpPr>
          <p:cNvPr id="4" name="文本框 3">
            <a:extLst>
              <a:ext uri="{FF2B5EF4-FFF2-40B4-BE49-F238E27FC236}">
                <a16:creationId xmlns:a16="http://schemas.microsoft.com/office/drawing/2014/main" id="{B5B16E7D-CAF1-4F7B-9E7F-5F0AB5B8071E}"/>
              </a:ext>
            </a:extLst>
          </p:cNvPr>
          <p:cNvSpPr txBox="1"/>
          <p:nvPr/>
        </p:nvSpPr>
        <p:spPr>
          <a:xfrm>
            <a:off x="5285523" y="602680"/>
            <a:ext cx="1620957" cy="523220"/>
          </a:xfrm>
          <a:prstGeom prst="rect">
            <a:avLst/>
          </a:prstGeom>
          <a:noFill/>
        </p:spPr>
        <p:txBody>
          <a:bodyPr wrap="none" rtlCol="0">
            <a:spAutoFit/>
          </a:bodyPr>
          <a:lstStyle/>
          <a:p>
            <a:pPr algn="ctr"/>
            <a:r>
              <a:rPr lang="zh-CN" altLang="en-US" sz="2800" dirty="0">
                <a:solidFill>
                  <a:srgbClr val="49646E"/>
                </a:solidFill>
                <a:latin typeface="方正清刻本悦宋简体" panose="02000000000000000000" pitchFamily="2" charset="-122"/>
                <a:ea typeface="方正清刻本悦宋简体" panose="02000000000000000000" pitchFamily="2" charset="-122"/>
              </a:rPr>
              <a:t>参考文献</a:t>
            </a:r>
          </a:p>
        </p:txBody>
      </p:sp>
      <p:sp>
        <p:nvSpPr>
          <p:cNvPr id="5" name="矩形 4">
            <a:extLst>
              <a:ext uri="{FF2B5EF4-FFF2-40B4-BE49-F238E27FC236}">
                <a16:creationId xmlns:a16="http://schemas.microsoft.com/office/drawing/2014/main" id="{82EEEC0C-ED6B-45FF-8023-447527B2AC56}"/>
              </a:ext>
            </a:extLst>
          </p:cNvPr>
          <p:cNvSpPr/>
          <p:nvPr/>
        </p:nvSpPr>
        <p:spPr>
          <a:xfrm>
            <a:off x="4473873" y="1062400"/>
            <a:ext cx="3244254" cy="261610"/>
          </a:xfrm>
          <a:prstGeom prst="rect">
            <a:avLst/>
          </a:prstGeom>
        </p:spPr>
        <p:txBody>
          <a:bodyPr wrap="square">
            <a:spAutoFit/>
          </a:bodyPr>
          <a:lstStyle/>
          <a:p>
            <a:pPr algn="dist"/>
            <a:r>
              <a:rPr lang="zh-CN" altLang="en-US" sz="1100" dirty="0">
                <a:solidFill>
                  <a:srgbClr val="A14F4C"/>
                </a:solidFill>
                <a:latin typeface="Tahoma" panose="020B0604030504040204" pitchFamily="34" charset="0"/>
                <a:cs typeface="Tahoma" panose="020B0604030504040204" pitchFamily="34" charset="0"/>
              </a:rPr>
              <a:t>Enter your text here</a:t>
            </a:r>
          </a:p>
        </p:txBody>
      </p:sp>
      <p:grpSp>
        <p:nvGrpSpPr>
          <p:cNvPr id="6" name="组合 5">
            <a:extLst>
              <a:ext uri="{FF2B5EF4-FFF2-40B4-BE49-F238E27FC236}">
                <a16:creationId xmlns:a16="http://schemas.microsoft.com/office/drawing/2014/main" id="{A1125C0E-093B-4F63-A781-1822978C0824}"/>
              </a:ext>
            </a:extLst>
          </p:cNvPr>
          <p:cNvGrpSpPr/>
          <p:nvPr/>
        </p:nvGrpSpPr>
        <p:grpSpPr>
          <a:xfrm>
            <a:off x="4970731" y="1928255"/>
            <a:ext cx="2250538" cy="3843997"/>
            <a:chOff x="4995610" y="1719907"/>
            <a:chExt cx="2250538" cy="3843997"/>
          </a:xfrm>
        </p:grpSpPr>
        <p:sp>
          <p:nvSpPr>
            <p:cNvPr id="7" name="Freeform 19">
              <a:extLst>
                <a:ext uri="{FF2B5EF4-FFF2-40B4-BE49-F238E27FC236}">
                  <a16:creationId xmlns:a16="http://schemas.microsoft.com/office/drawing/2014/main" id="{E2E1F719-4A06-4C0B-87A4-DC97043FD05B}"/>
                </a:ext>
              </a:extLst>
            </p:cNvPr>
            <p:cNvSpPr/>
            <p:nvPr/>
          </p:nvSpPr>
          <p:spPr>
            <a:xfrm rot="16200000">
              <a:off x="4995438" y="4442192"/>
              <a:ext cx="1121883" cy="1121540"/>
            </a:xfrm>
            <a:custGeom>
              <a:avLst/>
              <a:gdLst>
                <a:gd name="connsiteX0" fmla="*/ 0 w 1374771"/>
                <a:gd name="connsiteY0" fmla="*/ 1374773 h 1374773"/>
                <a:gd name="connsiteX1" fmla="*/ 6892 w 1374771"/>
                <a:gd name="connsiteY1" fmla="*/ 1238291 h 1374773"/>
                <a:gd name="connsiteX2" fmla="*/ 1238291 w 1374771"/>
                <a:gd name="connsiteY2" fmla="*/ 6892 h 1374773"/>
                <a:gd name="connsiteX3" fmla="*/ 1374771 w 1374771"/>
                <a:gd name="connsiteY3" fmla="*/ 0 h 1374773"/>
                <a:gd name="connsiteX4" fmla="*/ 1374771 w 1374771"/>
                <a:gd name="connsiteY4" fmla="*/ 785622 h 1374773"/>
                <a:gd name="connsiteX5" fmla="*/ 1259595 w 1374771"/>
                <a:gd name="connsiteY5" fmla="*/ 797233 h 1374773"/>
                <a:gd name="connsiteX6" fmla="*/ 797233 w 1374771"/>
                <a:gd name="connsiteY6" fmla="*/ 1259595 h 1374773"/>
                <a:gd name="connsiteX7" fmla="*/ 785622 w 1374771"/>
                <a:gd name="connsiteY7" fmla="*/ 1374773 h 1374773"/>
                <a:gd name="connsiteX8" fmla="*/ 0 w 1374771"/>
                <a:gd name="connsiteY8" fmla="*/ 1374773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3">
                  <a:moveTo>
                    <a:pt x="0" y="1374773"/>
                  </a:moveTo>
                  <a:lnTo>
                    <a:pt x="6892" y="1238291"/>
                  </a:lnTo>
                  <a:cubicBezTo>
                    <a:pt x="72830" y="589009"/>
                    <a:pt x="589009" y="72830"/>
                    <a:pt x="1238291" y="6892"/>
                  </a:cubicBezTo>
                  <a:lnTo>
                    <a:pt x="1374771" y="0"/>
                  </a:lnTo>
                  <a:lnTo>
                    <a:pt x="1374771" y="785622"/>
                  </a:lnTo>
                  <a:lnTo>
                    <a:pt x="1259595" y="797233"/>
                  </a:lnTo>
                  <a:cubicBezTo>
                    <a:pt x="1027516" y="844723"/>
                    <a:pt x="844723" y="1027516"/>
                    <a:pt x="797233" y="1259595"/>
                  </a:cubicBezTo>
                  <a:lnTo>
                    <a:pt x="785622" y="1374773"/>
                  </a:lnTo>
                  <a:lnTo>
                    <a:pt x="0" y="1374773"/>
                  </a:lnTo>
                  <a:close/>
                </a:path>
              </a:pathLst>
            </a:custGeom>
            <a:solidFill>
              <a:srgbClr val="F5CA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sp>
          <p:nvSpPr>
            <p:cNvPr id="8" name="Freeform 18">
              <a:extLst>
                <a:ext uri="{FF2B5EF4-FFF2-40B4-BE49-F238E27FC236}">
                  <a16:creationId xmlns:a16="http://schemas.microsoft.com/office/drawing/2014/main" id="{93CF153E-40A3-4793-B21D-319CA931190B}"/>
                </a:ext>
              </a:extLst>
            </p:cNvPr>
            <p:cNvSpPr/>
            <p:nvPr/>
          </p:nvSpPr>
          <p:spPr>
            <a:xfrm rot="16200000">
              <a:off x="6120708" y="4438464"/>
              <a:ext cx="1121883" cy="1128997"/>
            </a:xfrm>
            <a:custGeom>
              <a:avLst/>
              <a:gdLst>
                <a:gd name="connsiteX0" fmla="*/ 0 w 1374771"/>
                <a:gd name="connsiteY0" fmla="*/ 0 h 1374771"/>
                <a:gd name="connsiteX1" fmla="*/ 785622 w 1374771"/>
                <a:gd name="connsiteY1" fmla="*/ 0 h 1374771"/>
                <a:gd name="connsiteX2" fmla="*/ 797233 w 1374771"/>
                <a:gd name="connsiteY2" fmla="*/ 115176 h 1374771"/>
                <a:gd name="connsiteX3" fmla="*/ 1259595 w 1374771"/>
                <a:gd name="connsiteY3" fmla="*/ 577538 h 1374771"/>
                <a:gd name="connsiteX4" fmla="*/ 1374771 w 1374771"/>
                <a:gd name="connsiteY4" fmla="*/ 589149 h 1374771"/>
                <a:gd name="connsiteX5" fmla="*/ 1374771 w 1374771"/>
                <a:gd name="connsiteY5" fmla="*/ 1374771 h 1374771"/>
                <a:gd name="connsiteX6" fmla="*/ 1238291 w 1374771"/>
                <a:gd name="connsiteY6" fmla="*/ 1367879 h 1374771"/>
                <a:gd name="connsiteX7" fmla="*/ 6892 w 1374771"/>
                <a:gd name="connsiteY7" fmla="*/ 136480 h 1374771"/>
                <a:gd name="connsiteX8" fmla="*/ 0 w 1374771"/>
                <a:gd name="connsiteY8" fmla="*/ 0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1">
                  <a:moveTo>
                    <a:pt x="0" y="0"/>
                  </a:moveTo>
                  <a:lnTo>
                    <a:pt x="785622" y="0"/>
                  </a:lnTo>
                  <a:lnTo>
                    <a:pt x="797233" y="115176"/>
                  </a:lnTo>
                  <a:cubicBezTo>
                    <a:pt x="844723" y="347255"/>
                    <a:pt x="1027516" y="530048"/>
                    <a:pt x="1259595" y="577538"/>
                  </a:cubicBezTo>
                  <a:lnTo>
                    <a:pt x="1374771" y="589149"/>
                  </a:lnTo>
                  <a:lnTo>
                    <a:pt x="1374771" y="1374771"/>
                  </a:lnTo>
                  <a:lnTo>
                    <a:pt x="1238291" y="1367879"/>
                  </a:lnTo>
                  <a:cubicBezTo>
                    <a:pt x="589009" y="1301941"/>
                    <a:pt x="72830" y="785762"/>
                    <a:pt x="6892" y="136480"/>
                  </a:cubicBezTo>
                  <a:lnTo>
                    <a:pt x="0" y="0"/>
                  </a:lnTo>
                  <a:close/>
                </a:path>
              </a:pathLst>
            </a:custGeom>
            <a:solidFill>
              <a:srgbClr val="F5CA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sp>
          <p:nvSpPr>
            <p:cNvPr id="9" name="Freeform 12">
              <a:extLst>
                <a:ext uri="{FF2B5EF4-FFF2-40B4-BE49-F238E27FC236}">
                  <a16:creationId xmlns:a16="http://schemas.microsoft.com/office/drawing/2014/main" id="{6D2A41DE-36E4-47FF-A3AC-3141AF7E8048}"/>
                </a:ext>
              </a:extLst>
            </p:cNvPr>
            <p:cNvSpPr/>
            <p:nvPr/>
          </p:nvSpPr>
          <p:spPr>
            <a:xfrm rot="16200000">
              <a:off x="6124435" y="3321524"/>
              <a:ext cx="1121886" cy="1121537"/>
            </a:xfrm>
            <a:custGeom>
              <a:avLst/>
              <a:gdLst>
                <a:gd name="connsiteX0" fmla="*/ 0 w 1374773"/>
                <a:gd name="connsiteY0" fmla="*/ 1374771 h 1374771"/>
                <a:gd name="connsiteX1" fmla="*/ 0 w 1374773"/>
                <a:gd name="connsiteY1" fmla="*/ 589149 h 1374771"/>
                <a:gd name="connsiteX2" fmla="*/ 115178 w 1374773"/>
                <a:gd name="connsiteY2" fmla="*/ 577538 h 1374771"/>
                <a:gd name="connsiteX3" fmla="*/ 577540 w 1374773"/>
                <a:gd name="connsiteY3" fmla="*/ 115176 h 1374771"/>
                <a:gd name="connsiteX4" fmla="*/ 589151 w 1374773"/>
                <a:gd name="connsiteY4" fmla="*/ 0 h 1374771"/>
                <a:gd name="connsiteX5" fmla="*/ 1374773 w 1374773"/>
                <a:gd name="connsiteY5" fmla="*/ 0 h 1374771"/>
                <a:gd name="connsiteX6" fmla="*/ 1367881 w 1374773"/>
                <a:gd name="connsiteY6" fmla="*/ 136480 h 1374771"/>
                <a:gd name="connsiteX7" fmla="*/ 136482 w 1374773"/>
                <a:gd name="connsiteY7" fmla="*/ 1367879 h 1374771"/>
                <a:gd name="connsiteX8" fmla="*/ 0 w 1374773"/>
                <a:gd name="connsiteY8" fmla="*/ 1374771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1">
                  <a:moveTo>
                    <a:pt x="0" y="1374771"/>
                  </a:moveTo>
                  <a:lnTo>
                    <a:pt x="0" y="589149"/>
                  </a:lnTo>
                  <a:lnTo>
                    <a:pt x="115178" y="577538"/>
                  </a:lnTo>
                  <a:cubicBezTo>
                    <a:pt x="347257" y="530048"/>
                    <a:pt x="530050" y="347255"/>
                    <a:pt x="577540" y="115176"/>
                  </a:cubicBezTo>
                  <a:lnTo>
                    <a:pt x="589151" y="0"/>
                  </a:lnTo>
                  <a:lnTo>
                    <a:pt x="1374773" y="0"/>
                  </a:lnTo>
                  <a:lnTo>
                    <a:pt x="1367881" y="136480"/>
                  </a:lnTo>
                  <a:cubicBezTo>
                    <a:pt x="1301943" y="785762"/>
                    <a:pt x="785764" y="1301941"/>
                    <a:pt x="136482" y="1367879"/>
                  </a:cubicBezTo>
                  <a:lnTo>
                    <a:pt x="0" y="1374771"/>
                  </a:lnTo>
                  <a:close/>
                </a:path>
              </a:pathLst>
            </a:custGeom>
            <a:solidFill>
              <a:srgbClr val="4964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sp>
          <p:nvSpPr>
            <p:cNvPr id="10" name="Freeform 30">
              <a:extLst>
                <a:ext uri="{FF2B5EF4-FFF2-40B4-BE49-F238E27FC236}">
                  <a16:creationId xmlns:a16="http://schemas.microsoft.com/office/drawing/2014/main" id="{73C67812-4999-4AAE-87F8-F6F6D6E1759F}"/>
                </a:ext>
              </a:extLst>
            </p:cNvPr>
            <p:cNvSpPr/>
            <p:nvPr/>
          </p:nvSpPr>
          <p:spPr>
            <a:xfrm rot="16200000">
              <a:off x="4995438" y="2840749"/>
              <a:ext cx="1121883" cy="1121540"/>
            </a:xfrm>
            <a:custGeom>
              <a:avLst/>
              <a:gdLst>
                <a:gd name="connsiteX0" fmla="*/ 0 w 1374771"/>
                <a:gd name="connsiteY0" fmla="*/ 1374773 h 1374773"/>
                <a:gd name="connsiteX1" fmla="*/ 6892 w 1374771"/>
                <a:gd name="connsiteY1" fmla="*/ 1238291 h 1374773"/>
                <a:gd name="connsiteX2" fmla="*/ 1238291 w 1374771"/>
                <a:gd name="connsiteY2" fmla="*/ 6892 h 1374773"/>
                <a:gd name="connsiteX3" fmla="*/ 1374771 w 1374771"/>
                <a:gd name="connsiteY3" fmla="*/ 0 h 1374773"/>
                <a:gd name="connsiteX4" fmla="*/ 1374771 w 1374771"/>
                <a:gd name="connsiteY4" fmla="*/ 785622 h 1374773"/>
                <a:gd name="connsiteX5" fmla="*/ 1259595 w 1374771"/>
                <a:gd name="connsiteY5" fmla="*/ 797233 h 1374773"/>
                <a:gd name="connsiteX6" fmla="*/ 797233 w 1374771"/>
                <a:gd name="connsiteY6" fmla="*/ 1259595 h 1374773"/>
                <a:gd name="connsiteX7" fmla="*/ 785622 w 1374771"/>
                <a:gd name="connsiteY7" fmla="*/ 1374773 h 1374773"/>
                <a:gd name="connsiteX8" fmla="*/ 0 w 1374771"/>
                <a:gd name="connsiteY8" fmla="*/ 1374773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3">
                  <a:moveTo>
                    <a:pt x="0" y="1374773"/>
                  </a:moveTo>
                  <a:lnTo>
                    <a:pt x="6892" y="1238291"/>
                  </a:lnTo>
                  <a:cubicBezTo>
                    <a:pt x="72830" y="589009"/>
                    <a:pt x="589009" y="72830"/>
                    <a:pt x="1238291" y="6892"/>
                  </a:cubicBezTo>
                  <a:lnTo>
                    <a:pt x="1374771" y="0"/>
                  </a:lnTo>
                  <a:lnTo>
                    <a:pt x="1374771" y="785622"/>
                  </a:lnTo>
                  <a:lnTo>
                    <a:pt x="1259595" y="797233"/>
                  </a:lnTo>
                  <a:cubicBezTo>
                    <a:pt x="1027516" y="844723"/>
                    <a:pt x="844723" y="1027516"/>
                    <a:pt x="797233" y="1259595"/>
                  </a:cubicBezTo>
                  <a:lnTo>
                    <a:pt x="785622" y="1374773"/>
                  </a:lnTo>
                  <a:lnTo>
                    <a:pt x="0" y="1374773"/>
                  </a:lnTo>
                  <a:close/>
                </a:path>
              </a:pathLst>
            </a:custGeom>
            <a:solidFill>
              <a:srgbClr val="4964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sp>
          <p:nvSpPr>
            <p:cNvPr id="11" name="Freeform 10">
              <a:extLst>
                <a:ext uri="{FF2B5EF4-FFF2-40B4-BE49-F238E27FC236}">
                  <a16:creationId xmlns:a16="http://schemas.microsoft.com/office/drawing/2014/main" id="{7475D6FE-7F29-4A75-BFE5-59A6032C70EB}"/>
                </a:ext>
              </a:extLst>
            </p:cNvPr>
            <p:cNvSpPr/>
            <p:nvPr/>
          </p:nvSpPr>
          <p:spPr>
            <a:xfrm rot="16200000">
              <a:off x="4995437" y="3321522"/>
              <a:ext cx="1121886" cy="1121540"/>
            </a:xfrm>
            <a:custGeom>
              <a:avLst/>
              <a:gdLst>
                <a:gd name="connsiteX0" fmla="*/ 0 w 1374773"/>
                <a:gd name="connsiteY0" fmla="*/ 785622 h 1374773"/>
                <a:gd name="connsiteX1" fmla="*/ 0 w 1374773"/>
                <a:gd name="connsiteY1" fmla="*/ 0 h 1374773"/>
                <a:gd name="connsiteX2" fmla="*/ 136482 w 1374773"/>
                <a:gd name="connsiteY2" fmla="*/ 6892 h 1374773"/>
                <a:gd name="connsiteX3" fmla="*/ 1367881 w 1374773"/>
                <a:gd name="connsiteY3" fmla="*/ 1238291 h 1374773"/>
                <a:gd name="connsiteX4" fmla="*/ 1374773 w 1374773"/>
                <a:gd name="connsiteY4" fmla="*/ 1374773 h 1374773"/>
                <a:gd name="connsiteX5" fmla="*/ 589151 w 1374773"/>
                <a:gd name="connsiteY5" fmla="*/ 1374773 h 1374773"/>
                <a:gd name="connsiteX6" fmla="*/ 577540 w 1374773"/>
                <a:gd name="connsiteY6" fmla="*/ 1259595 h 1374773"/>
                <a:gd name="connsiteX7" fmla="*/ 115178 w 1374773"/>
                <a:gd name="connsiteY7" fmla="*/ 797233 h 1374773"/>
                <a:gd name="connsiteX8" fmla="*/ 0 w 1374773"/>
                <a:gd name="connsiteY8" fmla="*/ 785622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3">
                  <a:moveTo>
                    <a:pt x="0" y="785622"/>
                  </a:moveTo>
                  <a:lnTo>
                    <a:pt x="0" y="0"/>
                  </a:lnTo>
                  <a:lnTo>
                    <a:pt x="136482" y="6892"/>
                  </a:lnTo>
                  <a:cubicBezTo>
                    <a:pt x="785764" y="72830"/>
                    <a:pt x="1301943" y="589009"/>
                    <a:pt x="1367881" y="1238291"/>
                  </a:cubicBezTo>
                  <a:lnTo>
                    <a:pt x="1374773" y="1374773"/>
                  </a:lnTo>
                  <a:lnTo>
                    <a:pt x="589151" y="1374773"/>
                  </a:lnTo>
                  <a:lnTo>
                    <a:pt x="577540" y="1259595"/>
                  </a:lnTo>
                  <a:cubicBezTo>
                    <a:pt x="530050" y="1027516"/>
                    <a:pt x="347257" y="844723"/>
                    <a:pt x="115178" y="797233"/>
                  </a:cubicBezTo>
                  <a:lnTo>
                    <a:pt x="0" y="785622"/>
                  </a:lnTo>
                  <a:close/>
                </a:path>
              </a:pathLst>
            </a:custGeom>
            <a:solidFill>
              <a:srgbClr val="F5CA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sp>
          <p:nvSpPr>
            <p:cNvPr id="12" name="Freeform 31">
              <a:extLst>
                <a:ext uri="{FF2B5EF4-FFF2-40B4-BE49-F238E27FC236}">
                  <a16:creationId xmlns:a16="http://schemas.microsoft.com/office/drawing/2014/main" id="{7929B150-720C-4153-A75D-7436BDEEC254}"/>
                </a:ext>
              </a:extLst>
            </p:cNvPr>
            <p:cNvSpPr/>
            <p:nvPr/>
          </p:nvSpPr>
          <p:spPr>
            <a:xfrm rot="16200000">
              <a:off x="6115762" y="2840750"/>
              <a:ext cx="1121883" cy="1121537"/>
            </a:xfrm>
            <a:custGeom>
              <a:avLst/>
              <a:gdLst>
                <a:gd name="connsiteX0" fmla="*/ 0 w 1374771"/>
                <a:gd name="connsiteY0" fmla="*/ 0 h 1374771"/>
                <a:gd name="connsiteX1" fmla="*/ 785622 w 1374771"/>
                <a:gd name="connsiteY1" fmla="*/ 0 h 1374771"/>
                <a:gd name="connsiteX2" fmla="*/ 797233 w 1374771"/>
                <a:gd name="connsiteY2" fmla="*/ 115176 h 1374771"/>
                <a:gd name="connsiteX3" fmla="*/ 1259595 w 1374771"/>
                <a:gd name="connsiteY3" fmla="*/ 577538 h 1374771"/>
                <a:gd name="connsiteX4" fmla="*/ 1374771 w 1374771"/>
                <a:gd name="connsiteY4" fmla="*/ 589149 h 1374771"/>
                <a:gd name="connsiteX5" fmla="*/ 1374771 w 1374771"/>
                <a:gd name="connsiteY5" fmla="*/ 1374771 h 1374771"/>
                <a:gd name="connsiteX6" fmla="*/ 1238291 w 1374771"/>
                <a:gd name="connsiteY6" fmla="*/ 1367879 h 1374771"/>
                <a:gd name="connsiteX7" fmla="*/ 6892 w 1374771"/>
                <a:gd name="connsiteY7" fmla="*/ 136480 h 1374771"/>
                <a:gd name="connsiteX8" fmla="*/ 0 w 1374771"/>
                <a:gd name="connsiteY8" fmla="*/ 0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1" h="1374771">
                  <a:moveTo>
                    <a:pt x="0" y="0"/>
                  </a:moveTo>
                  <a:lnTo>
                    <a:pt x="785622" y="0"/>
                  </a:lnTo>
                  <a:lnTo>
                    <a:pt x="797233" y="115176"/>
                  </a:lnTo>
                  <a:cubicBezTo>
                    <a:pt x="844723" y="347255"/>
                    <a:pt x="1027516" y="530048"/>
                    <a:pt x="1259595" y="577538"/>
                  </a:cubicBezTo>
                  <a:lnTo>
                    <a:pt x="1374771" y="589149"/>
                  </a:lnTo>
                  <a:lnTo>
                    <a:pt x="1374771" y="1374771"/>
                  </a:lnTo>
                  <a:lnTo>
                    <a:pt x="1238291" y="1367879"/>
                  </a:lnTo>
                  <a:cubicBezTo>
                    <a:pt x="589009" y="1301941"/>
                    <a:pt x="72830" y="785762"/>
                    <a:pt x="6892" y="136480"/>
                  </a:cubicBezTo>
                  <a:lnTo>
                    <a:pt x="0" y="0"/>
                  </a:lnTo>
                  <a:close/>
                </a:path>
              </a:pathLst>
            </a:custGeom>
            <a:solidFill>
              <a:srgbClr val="F5CA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sp>
          <p:nvSpPr>
            <p:cNvPr id="13" name="Freeform 32">
              <a:extLst>
                <a:ext uri="{FF2B5EF4-FFF2-40B4-BE49-F238E27FC236}">
                  <a16:creationId xmlns:a16="http://schemas.microsoft.com/office/drawing/2014/main" id="{1DBEEE1F-3890-4211-884B-E0AD7F2E732E}"/>
                </a:ext>
              </a:extLst>
            </p:cNvPr>
            <p:cNvSpPr/>
            <p:nvPr/>
          </p:nvSpPr>
          <p:spPr>
            <a:xfrm rot="16200000">
              <a:off x="6115761" y="1720081"/>
              <a:ext cx="1121886" cy="1121537"/>
            </a:xfrm>
            <a:custGeom>
              <a:avLst/>
              <a:gdLst>
                <a:gd name="connsiteX0" fmla="*/ 0 w 1374773"/>
                <a:gd name="connsiteY0" fmla="*/ 1374771 h 1374771"/>
                <a:gd name="connsiteX1" fmla="*/ 0 w 1374773"/>
                <a:gd name="connsiteY1" fmla="*/ 589149 h 1374771"/>
                <a:gd name="connsiteX2" fmla="*/ 115178 w 1374773"/>
                <a:gd name="connsiteY2" fmla="*/ 577538 h 1374771"/>
                <a:gd name="connsiteX3" fmla="*/ 577540 w 1374773"/>
                <a:gd name="connsiteY3" fmla="*/ 115176 h 1374771"/>
                <a:gd name="connsiteX4" fmla="*/ 589151 w 1374773"/>
                <a:gd name="connsiteY4" fmla="*/ 0 h 1374771"/>
                <a:gd name="connsiteX5" fmla="*/ 1374773 w 1374773"/>
                <a:gd name="connsiteY5" fmla="*/ 0 h 1374771"/>
                <a:gd name="connsiteX6" fmla="*/ 1367881 w 1374773"/>
                <a:gd name="connsiteY6" fmla="*/ 136480 h 1374771"/>
                <a:gd name="connsiteX7" fmla="*/ 136482 w 1374773"/>
                <a:gd name="connsiteY7" fmla="*/ 1367879 h 1374771"/>
                <a:gd name="connsiteX8" fmla="*/ 0 w 1374773"/>
                <a:gd name="connsiteY8" fmla="*/ 1374771 h 137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1">
                  <a:moveTo>
                    <a:pt x="0" y="1374771"/>
                  </a:moveTo>
                  <a:lnTo>
                    <a:pt x="0" y="589149"/>
                  </a:lnTo>
                  <a:lnTo>
                    <a:pt x="115178" y="577538"/>
                  </a:lnTo>
                  <a:cubicBezTo>
                    <a:pt x="347257" y="530048"/>
                    <a:pt x="530050" y="347255"/>
                    <a:pt x="577540" y="115176"/>
                  </a:cubicBezTo>
                  <a:lnTo>
                    <a:pt x="589151" y="0"/>
                  </a:lnTo>
                  <a:lnTo>
                    <a:pt x="1374773" y="0"/>
                  </a:lnTo>
                  <a:lnTo>
                    <a:pt x="1367881" y="136480"/>
                  </a:lnTo>
                  <a:cubicBezTo>
                    <a:pt x="1301943" y="785762"/>
                    <a:pt x="785764" y="1301941"/>
                    <a:pt x="136482" y="1367879"/>
                  </a:cubicBezTo>
                  <a:lnTo>
                    <a:pt x="0" y="1374771"/>
                  </a:lnTo>
                  <a:close/>
                </a:path>
              </a:pathLst>
            </a:custGeom>
            <a:solidFill>
              <a:srgbClr val="4964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sp>
          <p:nvSpPr>
            <p:cNvPr id="14" name="Freeform 33">
              <a:extLst>
                <a:ext uri="{FF2B5EF4-FFF2-40B4-BE49-F238E27FC236}">
                  <a16:creationId xmlns:a16="http://schemas.microsoft.com/office/drawing/2014/main" id="{85FEB070-B41F-495F-9569-89857A1B43EB}"/>
                </a:ext>
              </a:extLst>
            </p:cNvPr>
            <p:cNvSpPr/>
            <p:nvPr/>
          </p:nvSpPr>
          <p:spPr>
            <a:xfrm rot="16200000">
              <a:off x="4995437" y="1720080"/>
              <a:ext cx="1121886" cy="1121540"/>
            </a:xfrm>
            <a:custGeom>
              <a:avLst/>
              <a:gdLst>
                <a:gd name="connsiteX0" fmla="*/ 0 w 1374773"/>
                <a:gd name="connsiteY0" fmla="*/ 785622 h 1374773"/>
                <a:gd name="connsiteX1" fmla="*/ 0 w 1374773"/>
                <a:gd name="connsiteY1" fmla="*/ 0 h 1374773"/>
                <a:gd name="connsiteX2" fmla="*/ 136482 w 1374773"/>
                <a:gd name="connsiteY2" fmla="*/ 6892 h 1374773"/>
                <a:gd name="connsiteX3" fmla="*/ 1367881 w 1374773"/>
                <a:gd name="connsiteY3" fmla="*/ 1238291 h 1374773"/>
                <a:gd name="connsiteX4" fmla="*/ 1374773 w 1374773"/>
                <a:gd name="connsiteY4" fmla="*/ 1374773 h 1374773"/>
                <a:gd name="connsiteX5" fmla="*/ 589151 w 1374773"/>
                <a:gd name="connsiteY5" fmla="*/ 1374773 h 1374773"/>
                <a:gd name="connsiteX6" fmla="*/ 577540 w 1374773"/>
                <a:gd name="connsiteY6" fmla="*/ 1259595 h 1374773"/>
                <a:gd name="connsiteX7" fmla="*/ 115178 w 1374773"/>
                <a:gd name="connsiteY7" fmla="*/ 797233 h 1374773"/>
                <a:gd name="connsiteX8" fmla="*/ 0 w 1374773"/>
                <a:gd name="connsiteY8" fmla="*/ 785622 h 13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773" h="1374773">
                  <a:moveTo>
                    <a:pt x="0" y="785622"/>
                  </a:moveTo>
                  <a:lnTo>
                    <a:pt x="0" y="0"/>
                  </a:lnTo>
                  <a:lnTo>
                    <a:pt x="136482" y="6892"/>
                  </a:lnTo>
                  <a:cubicBezTo>
                    <a:pt x="785764" y="72830"/>
                    <a:pt x="1301943" y="589009"/>
                    <a:pt x="1367881" y="1238291"/>
                  </a:cubicBezTo>
                  <a:lnTo>
                    <a:pt x="1374773" y="1374773"/>
                  </a:lnTo>
                  <a:lnTo>
                    <a:pt x="589151" y="1374773"/>
                  </a:lnTo>
                  <a:lnTo>
                    <a:pt x="577540" y="1259595"/>
                  </a:lnTo>
                  <a:cubicBezTo>
                    <a:pt x="530050" y="1027516"/>
                    <a:pt x="347257" y="844723"/>
                    <a:pt x="115178" y="797233"/>
                  </a:cubicBezTo>
                  <a:lnTo>
                    <a:pt x="0" y="785622"/>
                  </a:lnTo>
                  <a:close/>
                </a:path>
              </a:pathLst>
            </a:custGeom>
            <a:solidFill>
              <a:srgbClr val="4964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cs typeface="+mn-ea"/>
                <a:sym typeface="+mn-lt"/>
              </a:endParaRPr>
            </a:p>
          </p:txBody>
        </p:sp>
      </p:grpSp>
      <p:sp>
        <p:nvSpPr>
          <p:cNvPr id="15" name="Oval 41">
            <a:extLst>
              <a:ext uri="{FF2B5EF4-FFF2-40B4-BE49-F238E27FC236}">
                <a16:creationId xmlns:a16="http://schemas.microsoft.com/office/drawing/2014/main" id="{FD6740EE-E730-4CE9-8E91-D16F539203B2}"/>
              </a:ext>
            </a:extLst>
          </p:cNvPr>
          <p:cNvSpPr/>
          <p:nvPr/>
        </p:nvSpPr>
        <p:spPr>
          <a:xfrm>
            <a:off x="4336093" y="2697518"/>
            <a:ext cx="479478" cy="479626"/>
          </a:xfrm>
          <a:prstGeom prst="ellipse">
            <a:avLst/>
          </a:prstGeom>
          <a:solidFill>
            <a:srgbClr val="4964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100" dirty="0">
                <a:solidFill>
                  <a:schemeClr val="bg1"/>
                </a:solidFill>
                <a:cs typeface="+mn-ea"/>
                <a:sym typeface="+mn-lt"/>
              </a:rPr>
              <a:t>01</a:t>
            </a:r>
          </a:p>
        </p:txBody>
      </p:sp>
      <p:sp>
        <p:nvSpPr>
          <p:cNvPr id="16" name="Oval 43">
            <a:extLst>
              <a:ext uri="{FF2B5EF4-FFF2-40B4-BE49-F238E27FC236}">
                <a16:creationId xmlns:a16="http://schemas.microsoft.com/office/drawing/2014/main" id="{61472C2A-8C40-4CBA-BF02-C9F359FC5ADB}"/>
              </a:ext>
            </a:extLst>
          </p:cNvPr>
          <p:cNvSpPr/>
          <p:nvPr/>
        </p:nvSpPr>
        <p:spPr>
          <a:xfrm>
            <a:off x="4336093" y="4660109"/>
            <a:ext cx="479478" cy="479626"/>
          </a:xfrm>
          <a:prstGeom prst="ellipse">
            <a:avLst/>
          </a:prstGeom>
          <a:solidFill>
            <a:srgbClr val="F5CA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100" dirty="0">
                <a:solidFill>
                  <a:schemeClr val="bg1"/>
                </a:solidFill>
                <a:cs typeface="+mn-ea"/>
                <a:sym typeface="+mn-lt"/>
              </a:rPr>
              <a:t>04</a:t>
            </a:r>
          </a:p>
        </p:txBody>
      </p:sp>
      <p:sp>
        <p:nvSpPr>
          <p:cNvPr id="17" name="Oval 45">
            <a:extLst>
              <a:ext uri="{FF2B5EF4-FFF2-40B4-BE49-F238E27FC236}">
                <a16:creationId xmlns:a16="http://schemas.microsoft.com/office/drawing/2014/main" id="{9AC3C9CC-39AA-483B-B8A2-296627BB5A86}"/>
              </a:ext>
            </a:extLst>
          </p:cNvPr>
          <p:cNvSpPr/>
          <p:nvPr/>
        </p:nvSpPr>
        <p:spPr>
          <a:xfrm>
            <a:off x="7376429" y="2697518"/>
            <a:ext cx="479478" cy="479626"/>
          </a:xfrm>
          <a:prstGeom prst="ellipse">
            <a:avLst/>
          </a:prstGeom>
          <a:solidFill>
            <a:srgbClr val="F5CA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100" dirty="0">
                <a:solidFill>
                  <a:schemeClr val="bg1"/>
                </a:solidFill>
                <a:cs typeface="+mn-ea"/>
                <a:sym typeface="+mn-lt"/>
              </a:rPr>
              <a:t>02</a:t>
            </a:r>
          </a:p>
        </p:txBody>
      </p:sp>
      <p:sp>
        <p:nvSpPr>
          <p:cNvPr id="18" name="Oval 47">
            <a:extLst>
              <a:ext uri="{FF2B5EF4-FFF2-40B4-BE49-F238E27FC236}">
                <a16:creationId xmlns:a16="http://schemas.microsoft.com/office/drawing/2014/main" id="{02552535-54AE-4BBC-878F-9DFAD9497836}"/>
              </a:ext>
            </a:extLst>
          </p:cNvPr>
          <p:cNvSpPr/>
          <p:nvPr/>
        </p:nvSpPr>
        <p:spPr>
          <a:xfrm>
            <a:off x="7376429" y="4660109"/>
            <a:ext cx="479478" cy="479626"/>
          </a:xfrm>
          <a:prstGeom prst="ellipse">
            <a:avLst/>
          </a:prstGeom>
          <a:solidFill>
            <a:srgbClr val="4964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100" dirty="0">
                <a:solidFill>
                  <a:schemeClr val="bg1"/>
                </a:solidFill>
                <a:cs typeface="+mn-ea"/>
                <a:sym typeface="+mn-lt"/>
              </a:rPr>
              <a:t>03</a:t>
            </a:r>
          </a:p>
        </p:txBody>
      </p:sp>
      <p:sp>
        <p:nvSpPr>
          <p:cNvPr id="19" name="paper-aeroplane-shape_18344">
            <a:extLst>
              <a:ext uri="{FF2B5EF4-FFF2-40B4-BE49-F238E27FC236}">
                <a16:creationId xmlns:a16="http://schemas.microsoft.com/office/drawing/2014/main" id="{74356339-A4BA-45B1-8EE9-33C6A5933960}"/>
              </a:ext>
            </a:extLst>
          </p:cNvPr>
          <p:cNvSpPr>
            <a:spLocks noChangeAspect="1"/>
          </p:cNvSpPr>
          <p:nvPr/>
        </p:nvSpPr>
        <p:spPr bwMode="auto">
          <a:xfrm>
            <a:off x="5176114" y="2752993"/>
            <a:ext cx="338026" cy="337516"/>
          </a:xfrm>
          <a:custGeom>
            <a:avLst/>
            <a:gdLst>
              <a:gd name="connsiteX0" fmla="*/ 441411 w 607991"/>
              <a:gd name="connsiteY0" fmla="*/ 360307 h 607074"/>
              <a:gd name="connsiteX1" fmla="*/ 452934 w 607991"/>
              <a:gd name="connsiteY1" fmla="*/ 364526 h 607074"/>
              <a:gd name="connsiteX2" fmla="*/ 592738 w 607991"/>
              <a:gd name="connsiteY2" fmla="*/ 482962 h 607074"/>
              <a:gd name="connsiteX3" fmla="*/ 607947 w 607991"/>
              <a:gd name="connsiteY3" fmla="*/ 513108 h 607074"/>
              <a:gd name="connsiteX4" fmla="*/ 595580 w 607991"/>
              <a:gd name="connsiteY4" fmla="*/ 544481 h 607074"/>
              <a:gd name="connsiteX5" fmla="*/ 545343 w 607991"/>
              <a:gd name="connsiteY5" fmla="*/ 594571 h 607074"/>
              <a:gd name="connsiteX6" fmla="*/ 515769 w 607991"/>
              <a:gd name="connsiteY6" fmla="*/ 607074 h 607074"/>
              <a:gd name="connsiteX7" fmla="*/ 483814 w 607991"/>
              <a:gd name="connsiteY7" fmla="*/ 591886 h 607074"/>
              <a:gd name="connsiteX8" fmla="*/ 365134 w 607991"/>
              <a:gd name="connsiteY8" fmla="*/ 452126 h 607074"/>
              <a:gd name="connsiteX9" fmla="*/ 361063 w 607991"/>
              <a:gd name="connsiteY9" fmla="*/ 438395 h 607074"/>
              <a:gd name="connsiteX10" fmla="*/ 368667 w 607991"/>
              <a:gd name="connsiteY10" fmla="*/ 425969 h 607074"/>
              <a:gd name="connsiteX11" fmla="*/ 426663 w 607991"/>
              <a:gd name="connsiteY11" fmla="*/ 368055 h 607074"/>
              <a:gd name="connsiteX12" fmla="*/ 441411 w 607991"/>
              <a:gd name="connsiteY12" fmla="*/ 360307 h 607074"/>
              <a:gd name="connsiteX13" fmla="*/ 222140 w 607991"/>
              <a:gd name="connsiteY13" fmla="*/ 93076 h 607074"/>
              <a:gd name="connsiteX14" fmla="*/ 253470 w 607991"/>
              <a:gd name="connsiteY14" fmla="*/ 124379 h 607074"/>
              <a:gd name="connsiteX15" fmla="*/ 222140 w 607991"/>
              <a:gd name="connsiteY15" fmla="*/ 155681 h 607074"/>
              <a:gd name="connsiteX16" fmla="*/ 155947 w 607991"/>
              <a:gd name="connsiteY16" fmla="*/ 221816 h 607074"/>
              <a:gd name="connsiteX17" fmla="*/ 124617 w 607991"/>
              <a:gd name="connsiteY17" fmla="*/ 253118 h 607074"/>
              <a:gd name="connsiteX18" fmla="*/ 93287 w 607991"/>
              <a:gd name="connsiteY18" fmla="*/ 221816 h 607074"/>
              <a:gd name="connsiteX19" fmla="*/ 222140 w 607991"/>
              <a:gd name="connsiteY19" fmla="*/ 93076 h 607074"/>
              <a:gd name="connsiteX20" fmla="*/ 222143 w 607991"/>
              <a:gd name="connsiteY20" fmla="*/ 71859 h 607074"/>
              <a:gd name="connsiteX21" fmla="*/ 71974 w 607991"/>
              <a:gd name="connsiteY21" fmla="*/ 221790 h 607074"/>
              <a:gd name="connsiteX22" fmla="*/ 222143 w 607991"/>
              <a:gd name="connsiteY22" fmla="*/ 371644 h 607074"/>
              <a:gd name="connsiteX23" fmla="*/ 328222 w 607991"/>
              <a:gd name="connsiteY23" fmla="*/ 327700 h 607074"/>
              <a:gd name="connsiteX24" fmla="*/ 372235 w 607991"/>
              <a:gd name="connsiteY24" fmla="*/ 221790 h 607074"/>
              <a:gd name="connsiteX25" fmla="*/ 222143 w 607991"/>
              <a:gd name="connsiteY25" fmla="*/ 71859 h 607074"/>
              <a:gd name="connsiteX26" fmla="*/ 222143 w 607991"/>
              <a:gd name="connsiteY26" fmla="*/ 0 h 607074"/>
              <a:gd name="connsiteX27" fmla="*/ 444209 w 607991"/>
              <a:gd name="connsiteY27" fmla="*/ 221790 h 607074"/>
              <a:gd name="connsiteX28" fmla="*/ 379148 w 607991"/>
              <a:gd name="connsiteY28" fmla="*/ 378546 h 607074"/>
              <a:gd name="connsiteX29" fmla="*/ 222143 w 607991"/>
              <a:gd name="connsiteY29" fmla="*/ 443503 h 607074"/>
              <a:gd name="connsiteX30" fmla="*/ 0 w 607991"/>
              <a:gd name="connsiteY30" fmla="*/ 221790 h 607074"/>
              <a:gd name="connsiteX31" fmla="*/ 222143 w 607991"/>
              <a:gd name="connsiteY31" fmla="*/ 0 h 60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991" h="607074">
                <a:moveTo>
                  <a:pt x="441411" y="360307"/>
                </a:moveTo>
                <a:cubicBezTo>
                  <a:pt x="445559" y="360307"/>
                  <a:pt x="449631" y="361765"/>
                  <a:pt x="452934" y="364526"/>
                </a:cubicBezTo>
                <a:lnTo>
                  <a:pt x="592738" y="482962"/>
                </a:lnTo>
                <a:cubicBezTo>
                  <a:pt x="602032" y="490709"/>
                  <a:pt x="607410" y="501448"/>
                  <a:pt x="607947" y="513108"/>
                </a:cubicBezTo>
                <a:cubicBezTo>
                  <a:pt x="608485" y="524844"/>
                  <a:pt x="604107" y="535967"/>
                  <a:pt x="595580" y="544481"/>
                </a:cubicBezTo>
                <a:lnTo>
                  <a:pt x="545343" y="594571"/>
                </a:lnTo>
                <a:cubicBezTo>
                  <a:pt x="537354" y="602625"/>
                  <a:pt x="526830" y="607074"/>
                  <a:pt x="515769" y="607074"/>
                </a:cubicBezTo>
                <a:cubicBezTo>
                  <a:pt x="503555" y="607074"/>
                  <a:pt x="491879" y="601475"/>
                  <a:pt x="483814" y="591886"/>
                </a:cubicBezTo>
                <a:lnTo>
                  <a:pt x="365134" y="452126"/>
                </a:lnTo>
                <a:cubicBezTo>
                  <a:pt x="361831" y="448214"/>
                  <a:pt x="360448" y="443304"/>
                  <a:pt x="361063" y="438395"/>
                </a:cubicBezTo>
                <a:cubicBezTo>
                  <a:pt x="361677" y="433486"/>
                  <a:pt x="364519" y="428960"/>
                  <a:pt x="368667" y="425969"/>
                </a:cubicBezTo>
                <a:cubicBezTo>
                  <a:pt x="391251" y="410090"/>
                  <a:pt x="410762" y="390607"/>
                  <a:pt x="426663" y="368055"/>
                </a:cubicBezTo>
                <a:cubicBezTo>
                  <a:pt x="430120" y="363222"/>
                  <a:pt x="435650" y="360307"/>
                  <a:pt x="441411" y="360307"/>
                </a:cubicBezTo>
                <a:close/>
                <a:moveTo>
                  <a:pt x="222140" y="93076"/>
                </a:moveTo>
                <a:cubicBezTo>
                  <a:pt x="239418" y="93076"/>
                  <a:pt x="253470" y="107040"/>
                  <a:pt x="253470" y="124379"/>
                </a:cubicBezTo>
                <a:cubicBezTo>
                  <a:pt x="253470" y="141641"/>
                  <a:pt x="239418" y="155681"/>
                  <a:pt x="222140" y="155681"/>
                </a:cubicBezTo>
                <a:cubicBezTo>
                  <a:pt x="185588" y="155681"/>
                  <a:pt x="155947" y="185296"/>
                  <a:pt x="155947" y="221816"/>
                </a:cubicBezTo>
                <a:cubicBezTo>
                  <a:pt x="155947" y="239078"/>
                  <a:pt x="141895" y="253118"/>
                  <a:pt x="124617" y="253118"/>
                </a:cubicBezTo>
                <a:cubicBezTo>
                  <a:pt x="107339" y="253118"/>
                  <a:pt x="93287" y="239078"/>
                  <a:pt x="93287" y="221816"/>
                </a:cubicBezTo>
                <a:cubicBezTo>
                  <a:pt x="93287" y="150771"/>
                  <a:pt x="151110" y="93076"/>
                  <a:pt x="222140" y="93076"/>
                </a:cubicBezTo>
                <a:close/>
                <a:moveTo>
                  <a:pt x="222143" y="71859"/>
                </a:moveTo>
                <a:cubicBezTo>
                  <a:pt x="139339" y="71859"/>
                  <a:pt x="71974" y="139117"/>
                  <a:pt x="71974" y="221790"/>
                </a:cubicBezTo>
                <a:cubicBezTo>
                  <a:pt x="71974" y="304386"/>
                  <a:pt x="139339" y="371644"/>
                  <a:pt x="222143" y="371644"/>
                </a:cubicBezTo>
                <a:cubicBezTo>
                  <a:pt x="262162" y="371644"/>
                  <a:pt x="299801" y="356076"/>
                  <a:pt x="328222" y="327700"/>
                </a:cubicBezTo>
                <a:cubicBezTo>
                  <a:pt x="356642" y="299324"/>
                  <a:pt x="372235" y="261746"/>
                  <a:pt x="372235" y="221790"/>
                </a:cubicBezTo>
                <a:cubicBezTo>
                  <a:pt x="372235" y="139117"/>
                  <a:pt x="304870" y="71859"/>
                  <a:pt x="222143" y="71859"/>
                </a:cubicBezTo>
                <a:close/>
                <a:moveTo>
                  <a:pt x="222143" y="0"/>
                </a:moveTo>
                <a:cubicBezTo>
                  <a:pt x="344583" y="0"/>
                  <a:pt x="444209" y="99468"/>
                  <a:pt x="444209" y="221790"/>
                </a:cubicBezTo>
                <a:cubicBezTo>
                  <a:pt x="444209" y="280995"/>
                  <a:pt x="421088" y="336673"/>
                  <a:pt x="379148" y="378546"/>
                </a:cubicBezTo>
                <a:cubicBezTo>
                  <a:pt x="337209" y="420419"/>
                  <a:pt x="281442" y="443503"/>
                  <a:pt x="222143" y="443503"/>
                </a:cubicBezTo>
                <a:cubicBezTo>
                  <a:pt x="99626" y="443503"/>
                  <a:pt x="0" y="344035"/>
                  <a:pt x="0" y="221790"/>
                </a:cubicBezTo>
                <a:cubicBezTo>
                  <a:pt x="0" y="99468"/>
                  <a:pt x="99626" y="0"/>
                  <a:pt x="22214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0" name="paper-aeroplane-shape_18344">
            <a:extLst>
              <a:ext uri="{FF2B5EF4-FFF2-40B4-BE49-F238E27FC236}">
                <a16:creationId xmlns:a16="http://schemas.microsoft.com/office/drawing/2014/main" id="{FF6FE95F-E8E4-40FF-90B6-F20D9F24D708}"/>
              </a:ext>
            </a:extLst>
          </p:cNvPr>
          <p:cNvSpPr>
            <a:spLocks noChangeAspect="1"/>
          </p:cNvSpPr>
          <p:nvPr/>
        </p:nvSpPr>
        <p:spPr bwMode="auto">
          <a:xfrm>
            <a:off x="6712319" y="4270718"/>
            <a:ext cx="355886" cy="302715"/>
          </a:xfrm>
          <a:custGeom>
            <a:avLst/>
            <a:gdLst>
              <a:gd name="connsiteX0" fmla="*/ 319873 w 608344"/>
              <a:gd name="connsiteY0" fmla="*/ 388180 h 517456"/>
              <a:gd name="connsiteX1" fmla="*/ 458510 w 608344"/>
              <a:gd name="connsiteY1" fmla="*/ 388180 h 517456"/>
              <a:gd name="connsiteX2" fmla="*/ 567557 w 608344"/>
              <a:gd name="connsiteY2" fmla="*/ 473383 h 517456"/>
              <a:gd name="connsiteX3" fmla="*/ 463672 w 608344"/>
              <a:gd name="connsiteY3" fmla="*/ 517456 h 517456"/>
              <a:gd name="connsiteX4" fmla="*/ 319873 w 608344"/>
              <a:gd name="connsiteY4" fmla="*/ 388180 h 517456"/>
              <a:gd name="connsiteX5" fmla="*/ 535959 w 608344"/>
              <a:gd name="connsiteY5" fmla="*/ 248037 h 517456"/>
              <a:gd name="connsiteX6" fmla="*/ 608344 w 608344"/>
              <a:gd name="connsiteY6" fmla="*/ 373047 h 517456"/>
              <a:gd name="connsiteX7" fmla="*/ 586306 w 608344"/>
              <a:gd name="connsiteY7" fmla="*/ 449360 h 517456"/>
              <a:gd name="connsiteX8" fmla="*/ 482385 w 608344"/>
              <a:gd name="connsiteY8" fmla="*/ 368352 h 517456"/>
              <a:gd name="connsiteX9" fmla="*/ 463685 w 608344"/>
              <a:gd name="connsiteY9" fmla="*/ 228561 h 517456"/>
              <a:gd name="connsiteX10" fmla="*/ 508212 w 608344"/>
              <a:gd name="connsiteY10" fmla="*/ 235646 h 517456"/>
              <a:gd name="connsiteX11" fmla="*/ 453821 w 608344"/>
              <a:gd name="connsiteY11" fmla="*/ 357837 h 517456"/>
              <a:gd name="connsiteX12" fmla="*/ 319873 w 608344"/>
              <a:gd name="connsiteY12" fmla="*/ 357837 h 517456"/>
              <a:gd name="connsiteX13" fmla="*/ 463685 w 608344"/>
              <a:gd name="connsiteY13" fmla="*/ 228561 h 517456"/>
              <a:gd name="connsiteX14" fmla="*/ 259032 w 608344"/>
              <a:gd name="connsiteY14" fmla="*/ 0 h 517456"/>
              <a:gd name="connsiteX15" fmla="*/ 423670 w 608344"/>
              <a:gd name="connsiteY15" fmla="*/ 136236 h 517456"/>
              <a:gd name="connsiteX16" fmla="*/ 426712 w 608344"/>
              <a:gd name="connsiteY16" fmla="*/ 136052 h 517456"/>
              <a:gd name="connsiteX17" fmla="*/ 539543 w 608344"/>
              <a:gd name="connsiteY17" fmla="*/ 204538 h 517456"/>
              <a:gd name="connsiteX18" fmla="*/ 463677 w 608344"/>
              <a:gd name="connsiteY18" fmla="*/ 188060 h 517456"/>
              <a:gd name="connsiteX19" fmla="*/ 278483 w 608344"/>
              <a:gd name="connsiteY19" fmla="*/ 373084 h 517456"/>
              <a:gd name="connsiteX20" fmla="*/ 279405 w 608344"/>
              <a:gd name="connsiteY20" fmla="*/ 390297 h 517456"/>
              <a:gd name="connsiteX21" fmla="*/ 84255 w 608344"/>
              <a:gd name="connsiteY21" fmla="*/ 390297 h 517456"/>
              <a:gd name="connsiteX22" fmla="*/ 0 w 608344"/>
              <a:gd name="connsiteY22" fmla="*/ 298982 h 517456"/>
              <a:gd name="connsiteX23" fmla="*/ 91445 w 608344"/>
              <a:gd name="connsiteY23" fmla="*/ 207667 h 517456"/>
              <a:gd name="connsiteX24" fmla="*/ 96699 w 608344"/>
              <a:gd name="connsiteY24" fmla="*/ 208220 h 517456"/>
              <a:gd name="connsiteX25" fmla="*/ 91445 w 608344"/>
              <a:gd name="connsiteY25" fmla="*/ 167349 h 517456"/>
              <a:gd name="connsiteX26" fmla="*/ 259032 w 608344"/>
              <a:gd name="connsiteY26" fmla="*/ 0 h 51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8344" h="517456">
                <a:moveTo>
                  <a:pt x="319873" y="388180"/>
                </a:moveTo>
                <a:lnTo>
                  <a:pt x="458510" y="388180"/>
                </a:lnTo>
                <a:lnTo>
                  <a:pt x="567557" y="473383"/>
                </a:lnTo>
                <a:cubicBezTo>
                  <a:pt x="541286" y="500526"/>
                  <a:pt x="504507" y="517456"/>
                  <a:pt x="463672" y="517456"/>
                </a:cubicBezTo>
                <a:cubicBezTo>
                  <a:pt x="389007" y="517456"/>
                  <a:pt x="327524" y="460869"/>
                  <a:pt x="319873" y="388180"/>
                </a:cubicBezTo>
                <a:close/>
                <a:moveTo>
                  <a:pt x="535959" y="248037"/>
                </a:moveTo>
                <a:cubicBezTo>
                  <a:pt x="579206" y="272984"/>
                  <a:pt x="608344" y="319563"/>
                  <a:pt x="608344" y="373047"/>
                </a:cubicBezTo>
                <a:cubicBezTo>
                  <a:pt x="608344" y="401124"/>
                  <a:pt x="600230" y="427175"/>
                  <a:pt x="586306" y="449360"/>
                </a:cubicBezTo>
                <a:lnTo>
                  <a:pt x="482385" y="368352"/>
                </a:lnTo>
                <a:close/>
                <a:moveTo>
                  <a:pt x="463685" y="228561"/>
                </a:moveTo>
                <a:cubicBezTo>
                  <a:pt x="479265" y="228561"/>
                  <a:pt x="494200" y="231137"/>
                  <a:pt x="508212" y="235646"/>
                </a:cubicBezTo>
                <a:lnTo>
                  <a:pt x="453821" y="357837"/>
                </a:lnTo>
                <a:lnTo>
                  <a:pt x="319873" y="357837"/>
                </a:lnTo>
                <a:cubicBezTo>
                  <a:pt x="327525" y="285240"/>
                  <a:pt x="389014" y="228561"/>
                  <a:pt x="463685" y="228561"/>
                </a:cubicBezTo>
                <a:close/>
                <a:moveTo>
                  <a:pt x="259032" y="0"/>
                </a:moveTo>
                <a:cubicBezTo>
                  <a:pt x="340982" y="0"/>
                  <a:pt x="409013" y="58637"/>
                  <a:pt x="423670" y="136236"/>
                </a:cubicBezTo>
                <a:cubicBezTo>
                  <a:pt x="424684" y="136144"/>
                  <a:pt x="425698" y="136052"/>
                  <a:pt x="426712" y="136052"/>
                </a:cubicBezTo>
                <a:cubicBezTo>
                  <a:pt x="475753" y="136052"/>
                  <a:pt x="518341" y="163851"/>
                  <a:pt x="539543" y="204538"/>
                </a:cubicBezTo>
                <a:cubicBezTo>
                  <a:pt x="516405" y="194044"/>
                  <a:pt x="490779" y="188060"/>
                  <a:pt x="463677" y="188060"/>
                </a:cubicBezTo>
                <a:cubicBezTo>
                  <a:pt x="361631" y="188060"/>
                  <a:pt x="278483" y="271091"/>
                  <a:pt x="278483" y="373084"/>
                </a:cubicBezTo>
                <a:cubicBezTo>
                  <a:pt x="278483" y="378883"/>
                  <a:pt x="278851" y="384590"/>
                  <a:pt x="279405" y="390297"/>
                </a:cubicBezTo>
                <a:lnTo>
                  <a:pt x="84255" y="390297"/>
                </a:lnTo>
                <a:cubicBezTo>
                  <a:pt x="36596" y="387075"/>
                  <a:pt x="0" y="347309"/>
                  <a:pt x="0" y="298982"/>
                </a:cubicBezTo>
                <a:cubicBezTo>
                  <a:pt x="0" y="248538"/>
                  <a:pt x="40929" y="207667"/>
                  <a:pt x="91445" y="207667"/>
                </a:cubicBezTo>
                <a:cubicBezTo>
                  <a:pt x="93196" y="207667"/>
                  <a:pt x="94856" y="208128"/>
                  <a:pt x="96699" y="208220"/>
                </a:cubicBezTo>
                <a:cubicBezTo>
                  <a:pt x="93381" y="195148"/>
                  <a:pt x="91445" y="181525"/>
                  <a:pt x="91445" y="167349"/>
                </a:cubicBezTo>
                <a:cubicBezTo>
                  <a:pt x="91445" y="74930"/>
                  <a:pt x="166481" y="0"/>
                  <a:pt x="259032"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1" name="paper-aeroplane-shape_18344">
            <a:extLst>
              <a:ext uri="{FF2B5EF4-FFF2-40B4-BE49-F238E27FC236}">
                <a16:creationId xmlns:a16="http://schemas.microsoft.com/office/drawing/2014/main" id="{53361ACF-5D6B-4E8A-BBF8-C1A9617C40D8}"/>
              </a:ext>
            </a:extLst>
          </p:cNvPr>
          <p:cNvSpPr>
            <a:spLocks noChangeAspect="1"/>
          </p:cNvSpPr>
          <p:nvPr/>
        </p:nvSpPr>
        <p:spPr bwMode="auto">
          <a:xfrm>
            <a:off x="5194919" y="4613840"/>
            <a:ext cx="300416" cy="393126"/>
          </a:xfrm>
          <a:custGeom>
            <a:avLst/>
            <a:gdLst>
              <a:gd name="connsiteX0" fmla="*/ 230149 w 460298"/>
              <a:gd name="connsiteY0" fmla="*/ 291294 h 602347"/>
              <a:gd name="connsiteX1" fmla="*/ 265679 w 460298"/>
              <a:gd name="connsiteY1" fmla="*/ 326859 h 602347"/>
              <a:gd name="connsiteX2" fmla="*/ 230149 w 460298"/>
              <a:gd name="connsiteY2" fmla="*/ 362424 h 602347"/>
              <a:gd name="connsiteX3" fmla="*/ 194619 w 460298"/>
              <a:gd name="connsiteY3" fmla="*/ 326859 h 602347"/>
              <a:gd name="connsiteX4" fmla="*/ 230149 w 460298"/>
              <a:gd name="connsiteY4" fmla="*/ 291294 h 602347"/>
              <a:gd name="connsiteX5" fmla="*/ 203738 w 460298"/>
              <a:gd name="connsiteY5" fmla="*/ 110858 h 602347"/>
              <a:gd name="connsiteX6" fmla="*/ 256561 w 460298"/>
              <a:gd name="connsiteY6" fmla="*/ 110858 h 602347"/>
              <a:gd name="connsiteX7" fmla="*/ 275228 w 460298"/>
              <a:gd name="connsiteY7" fmla="*/ 118787 h 602347"/>
              <a:gd name="connsiteX8" fmla="*/ 281186 w 460298"/>
              <a:gd name="connsiteY8" fmla="*/ 137620 h 602347"/>
              <a:gd name="connsiteX9" fmla="*/ 280987 w 460298"/>
              <a:gd name="connsiteY9" fmla="*/ 138214 h 602347"/>
              <a:gd name="connsiteX10" fmla="*/ 259739 w 460298"/>
              <a:gd name="connsiteY10" fmla="*/ 261515 h 602347"/>
              <a:gd name="connsiteX11" fmla="*/ 200561 w 460298"/>
              <a:gd name="connsiteY11" fmla="*/ 261515 h 602347"/>
              <a:gd name="connsiteX12" fmla="*/ 179114 w 460298"/>
              <a:gd name="connsiteY12" fmla="*/ 137620 h 602347"/>
              <a:gd name="connsiteX13" fmla="*/ 185071 w 460298"/>
              <a:gd name="connsiteY13" fmla="*/ 118787 h 602347"/>
              <a:gd name="connsiteX14" fmla="*/ 203738 w 460298"/>
              <a:gd name="connsiteY14" fmla="*/ 110858 h 602347"/>
              <a:gd name="connsiteX15" fmla="*/ 230149 w 460298"/>
              <a:gd name="connsiteY15" fmla="*/ 65231 h 602347"/>
              <a:gd name="connsiteX16" fmla="*/ 63544 w 460298"/>
              <a:gd name="connsiteY16" fmla="*/ 231581 h 602347"/>
              <a:gd name="connsiteX17" fmla="*/ 230149 w 460298"/>
              <a:gd name="connsiteY17" fmla="*/ 397930 h 602347"/>
              <a:gd name="connsiteX18" fmla="*/ 396754 w 460298"/>
              <a:gd name="connsiteY18" fmla="*/ 231581 h 602347"/>
              <a:gd name="connsiteX19" fmla="*/ 230149 w 460298"/>
              <a:gd name="connsiteY19" fmla="*/ 65231 h 602347"/>
              <a:gd name="connsiteX20" fmla="*/ 230149 w 460298"/>
              <a:gd name="connsiteY20" fmla="*/ 0 h 602347"/>
              <a:gd name="connsiteX21" fmla="*/ 460298 w 460298"/>
              <a:gd name="connsiteY21" fmla="*/ 229796 h 602347"/>
              <a:gd name="connsiteX22" fmla="*/ 372726 w 460298"/>
              <a:gd name="connsiteY22" fmla="*/ 462368 h 602347"/>
              <a:gd name="connsiteX23" fmla="*/ 230149 w 460298"/>
              <a:gd name="connsiteY23" fmla="*/ 602347 h 602347"/>
              <a:gd name="connsiteX24" fmla="*/ 86579 w 460298"/>
              <a:gd name="connsiteY24" fmla="*/ 462368 h 602347"/>
              <a:gd name="connsiteX25" fmla="*/ 0 w 460298"/>
              <a:gd name="connsiteY25" fmla="*/ 229796 h 602347"/>
              <a:gd name="connsiteX26" fmla="*/ 230149 w 460298"/>
              <a:gd name="connsiteY26" fmla="*/ 0 h 60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0298" h="602347">
                <a:moveTo>
                  <a:pt x="230149" y="291294"/>
                </a:moveTo>
                <a:cubicBezTo>
                  <a:pt x="249772" y="291294"/>
                  <a:pt x="265679" y="307217"/>
                  <a:pt x="265679" y="326859"/>
                </a:cubicBezTo>
                <a:cubicBezTo>
                  <a:pt x="265679" y="346501"/>
                  <a:pt x="249772" y="362424"/>
                  <a:pt x="230149" y="362424"/>
                </a:cubicBezTo>
                <a:cubicBezTo>
                  <a:pt x="210526" y="362424"/>
                  <a:pt x="194619" y="346501"/>
                  <a:pt x="194619" y="326859"/>
                </a:cubicBezTo>
                <a:cubicBezTo>
                  <a:pt x="194619" y="307217"/>
                  <a:pt x="210526" y="291294"/>
                  <a:pt x="230149" y="291294"/>
                </a:cubicBezTo>
                <a:close/>
                <a:moveTo>
                  <a:pt x="203738" y="110858"/>
                </a:moveTo>
                <a:lnTo>
                  <a:pt x="256561" y="110858"/>
                </a:lnTo>
                <a:cubicBezTo>
                  <a:pt x="263909" y="110858"/>
                  <a:pt x="270462" y="113633"/>
                  <a:pt x="275228" y="118787"/>
                </a:cubicBezTo>
                <a:cubicBezTo>
                  <a:pt x="279796" y="123941"/>
                  <a:pt x="281980" y="130681"/>
                  <a:pt x="281186" y="137620"/>
                </a:cubicBezTo>
                <a:lnTo>
                  <a:pt x="280987" y="138214"/>
                </a:lnTo>
                <a:lnTo>
                  <a:pt x="259739" y="261515"/>
                </a:lnTo>
                <a:lnTo>
                  <a:pt x="200561" y="261515"/>
                </a:lnTo>
                <a:lnTo>
                  <a:pt x="179114" y="137620"/>
                </a:lnTo>
                <a:cubicBezTo>
                  <a:pt x="178319" y="130681"/>
                  <a:pt x="180504" y="123941"/>
                  <a:pt x="185071" y="118787"/>
                </a:cubicBezTo>
                <a:cubicBezTo>
                  <a:pt x="189837" y="113633"/>
                  <a:pt x="196390" y="110858"/>
                  <a:pt x="203738" y="110858"/>
                </a:cubicBezTo>
                <a:close/>
                <a:moveTo>
                  <a:pt x="230149" y="65231"/>
                </a:moveTo>
                <a:cubicBezTo>
                  <a:pt x="138208" y="65231"/>
                  <a:pt x="63544" y="139781"/>
                  <a:pt x="63544" y="231581"/>
                </a:cubicBezTo>
                <a:cubicBezTo>
                  <a:pt x="63544" y="323380"/>
                  <a:pt x="138208" y="397930"/>
                  <a:pt x="230149" y="397930"/>
                </a:cubicBezTo>
                <a:cubicBezTo>
                  <a:pt x="322090" y="397930"/>
                  <a:pt x="396754" y="323380"/>
                  <a:pt x="396754" y="231581"/>
                </a:cubicBezTo>
                <a:cubicBezTo>
                  <a:pt x="396754" y="139781"/>
                  <a:pt x="322090" y="65231"/>
                  <a:pt x="230149" y="65231"/>
                </a:cubicBezTo>
                <a:close/>
                <a:moveTo>
                  <a:pt x="230149" y="0"/>
                </a:moveTo>
                <a:cubicBezTo>
                  <a:pt x="357039" y="0"/>
                  <a:pt x="460298" y="103101"/>
                  <a:pt x="460298" y="229796"/>
                </a:cubicBezTo>
                <a:cubicBezTo>
                  <a:pt x="460298" y="297803"/>
                  <a:pt x="415023" y="394361"/>
                  <a:pt x="372726" y="462368"/>
                </a:cubicBezTo>
                <a:cubicBezTo>
                  <a:pt x="330430" y="529978"/>
                  <a:pt x="270857" y="602347"/>
                  <a:pt x="230149" y="602347"/>
                </a:cubicBezTo>
                <a:cubicBezTo>
                  <a:pt x="188250" y="602347"/>
                  <a:pt x="128478" y="529978"/>
                  <a:pt x="86579" y="462368"/>
                </a:cubicBezTo>
                <a:cubicBezTo>
                  <a:pt x="44679" y="394758"/>
                  <a:pt x="0" y="298200"/>
                  <a:pt x="0" y="229796"/>
                </a:cubicBezTo>
                <a:cubicBezTo>
                  <a:pt x="0" y="103101"/>
                  <a:pt x="103259" y="0"/>
                  <a:pt x="23014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2" name="paper-aeroplane-shape_18344">
            <a:extLst>
              <a:ext uri="{FF2B5EF4-FFF2-40B4-BE49-F238E27FC236}">
                <a16:creationId xmlns:a16="http://schemas.microsoft.com/office/drawing/2014/main" id="{C60DC159-3544-465C-BF04-11AEE3BA2279}"/>
              </a:ext>
            </a:extLst>
          </p:cNvPr>
          <p:cNvSpPr>
            <a:spLocks noChangeAspect="1"/>
          </p:cNvSpPr>
          <p:nvPr/>
        </p:nvSpPr>
        <p:spPr bwMode="auto">
          <a:xfrm>
            <a:off x="6764710" y="2667136"/>
            <a:ext cx="213124" cy="316308"/>
          </a:xfrm>
          <a:custGeom>
            <a:avLst/>
            <a:gdLst>
              <a:gd name="connsiteX0" fmla="*/ 84686 w 409372"/>
              <a:gd name="connsiteY0" fmla="*/ 567205 h 607568"/>
              <a:gd name="connsiteX1" fmla="*/ 359135 w 409372"/>
              <a:gd name="connsiteY1" fmla="*/ 567205 h 607568"/>
              <a:gd name="connsiteX2" fmla="*/ 379265 w 409372"/>
              <a:gd name="connsiteY2" fmla="*/ 587463 h 607568"/>
              <a:gd name="connsiteX3" fmla="*/ 359135 w 409372"/>
              <a:gd name="connsiteY3" fmla="*/ 607568 h 607568"/>
              <a:gd name="connsiteX4" fmla="*/ 84686 w 409372"/>
              <a:gd name="connsiteY4" fmla="*/ 607568 h 607568"/>
              <a:gd name="connsiteX5" fmla="*/ 64402 w 409372"/>
              <a:gd name="connsiteY5" fmla="*/ 587463 h 607568"/>
              <a:gd name="connsiteX6" fmla="*/ 84686 w 409372"/>
              <a:gd name="connsiteY6" fmla="*/ 567205 h 607568"/>
              <a:gd name="connsiteX7" fmla="*/ 201652 w 409372"/>
              <a:gd name="connsiteY7" fmla="*/ 411043 h 607568"/>
              <a:gd name="connsiteX8" fmla="*/ 242015 w 409372"/>
              <a:gd name="connsiteY8" fmla="*/ 411043 h 607568"/>
              <a:gd name="connsiteX9" fmla="*/ 242015 w 409372"/>
              <a:gd name="connsiteY9" fmla="*/ 554150 h 607568"/>
              <a:gd name="connsiteX10" fmla="*/ 201652 w 409372"/>
              <a:gd name="connsiteY10" fmla="*/ 554150 h 607568"/>
              <a:gd name="connsiteX11" fmla="*/ 119732 w 409372"/>
              <a:gd name="connsiteY11" fmla="*/ 274005 h 607568"/>
              <a:gd name="connsiteX12" fmla="*/ 371693 w 409372"/>
              <a:gd name="connsiteY12" fmla="*/ 274005 h 607568"/>
              <a:gd name="connsiteX13" fmla="*/ 390437 w 409372"/>
              <a:gd name="connsiteY13" fmla="*/ 285661 h 607568"/>
              <a:gd name="connsiteX14" fmla="*/ 407183 w 409372"/>
              <a:gd name="connsiteY14" fmla="*/ 318943 h 607568"/>
              <a:gd name="connsiteX15" fmla="*/ 407183 w 409372"/>
              <a:gd name="connsiteY15" fmla="*/ 337808 h 607568"/>
              <a:gd name="connsiteX16" fmla="*/ 390437 w 409372"/>
              <a:gd name="connsiteY16" fmla="*/ 371243 h 607568"/>
              <a:gd name="connsiteX17" fmla="*/ 371693 w 409372"/>
              <a:gd name="connsiteY17" fmla="*/ 382746 h 607568"/>
              <a:gd name="connsiteX18" fmla="*/ 119732 w 409372"/>
              <a:gd name="connsiteY18" fmla="*/ 382746 h 607568"/>
              <a:gd name="connsiteX19" fmla="*/ 98838 w 409372"/>
              <a:gd name="connsiteY19" fmla="*/ 361734 h 607568"/>
              <a:gd name="connsiteX20" fmla="*/ 98838 w 409372"/>
              <a:gd name="connsiteY20" fmla="*/ 295017 h 607568"/>
              <a:gd name="connsiteX21" fmla="*/ 119732 w 409372"/>
              <a:gd name="connsiteY21" fmla="*/ 274005 h 607568"/>
              <a:gd name="connsiteX22" fmla="*/ 201652 w 409372"/>
              <a:gd name="connsiteY22" fmla="*/ 205557 h 607568"/>
              <a:gd name="connsiteX23" fmla="*/ 242015 w 409372"/>
              <a:gd name="connsiteY23" fmla="*/ 205557 h 607568"/>
              <a:gd name="connsiteX24" fmla="*/ 242015 w 409372"/>
              <a:gd name="connsiteY24" fmla="*/ 245779 h 607568"/>
              <a:gd name="connsiteX25" fmla="*/ 201652 w 409372"/>
              <a:gd name="connsiteY25" fmla="*/ 245779 h 607568"/>
              <a:gd name="connsiteX26" fmla="*/ 37679 w 409372"/>
              <a:gd name="connsiteY26" fmla="*/ 68590 h 607568"/>
              <a:gd name="connsiteX27" fmla="*/ 289640 w 409372"/>
              <a:gd name="connsiteY27" fmla="*/ 68590 h 607568"/>
              <a:gd name="connsiteX28" fmla="*/ 310534 w 409372"/>
              <a:gd name="connsiteY28" fmla="*/ 89448 h 607568"/>
              <a:gd name="connsiteX29" fmla="*/ 310534 w 409372"/>
              <a:gd name="connsiteY29" fmla="*/ 156319 h 607568"/>
              <a:gd name="connsiteX30" fmla="*/ 289640 w 409372"/>
              <a:gd name="connsiteY30" fmla="*/ 177331 h 607568"/>
              <a:gd name="connsiteX31" fmla="*/ 37679 w 409372"/>
              <a:gd name="connsiteY31" fmla="*/ 177331 h 607568"/>
              <a:gd name="connsiteX32" fmla="*/ 18935 w 409372"/>
              <a:gd name="connsiteY32" fmla="*/ 165674 h 607568"/>
              <a:gd name="connsiteX33" fmla="*/ 2189 w 409372"/>
              <a:gd name="connsiteY33" fmla="*/ 132239 h 607568"/>
              <a:gd name="connsiteX34" fmla="*/ 2189 w 409372"/>
              <a:gd name="connsiteY34" fmla="*/ 113528 h 607568"/>
              <a:gd name="connsiteX35" fmla="*/ 18935 w 409372"/>
              <a:gd name="connsiteY35" fmla="*/ 80093 h 607568"/>
              <a:gd name="connsiteX36" fmla="*/ 37679 w 409372"/>
              <a:gd name="connsiteY36" fmla="*/ 68590 h 607568"/>
              <a:gd name="connsiteX37" fmla="*/ 220836 w 409372"/>
              <a:gd name="connsiteY37" fmla="*/ 0 h 607568"/>
              <a:gd name="connsiteX38" fmla="*/ 222831 w 409372"/>
              <a:gd name="connsiteY38" fmla="*/ 0 h 607568"/>
              <a:gd name="connsiteX39" fmla="*/ 242015 w 409372"/>
              <a:gd name="connsiteY39" fmla="*/ 19184 h 607568"/>
              <a:gd name="connsiteX40" fmla="*/ 242015 w 409372"/>
              <a:gd name="connsiteY40" fmla="*/ 40363 h 607568"/>
              <a:gd name="connsiteX41" fmla="*/ 201652 w 409372"/>
              <a:gd name="connsiteY41" fmla="*/ 40363 h 607568"/>
              <a:gd name="connsiteX42" fmla="*/ 201652 w 409372"/>
              <a:gd name="connsiteY42" fmla="*/ 19184 h 607568"/>
              <a:gd name="connsiteX43" fmla="*/ 220836 w 409372"/>
              <a:gd name="connsiteY4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09372" h="607568">
                <a:moveTo>
                  <a:pt x="84686" y="567205"/>
                </a:moveTo>
                <a:lnTo>
                  <a:pt x="359135" y="567205"/>
                </a:lnTo>
                <a:cubicBezTo>
                  <a:pt x="370199" y="567205"/>
                  <a:pt x="379265" y="576260"/>
                  <a:pt x="379265" y="587463"/>
                </a:cubicBezTo>
                <a:cubicBezTo>
                  <a:pt x="379265" y="598513"/>
                  <a:pt x="370199" y="607568"/>
                  <a:pt x="359135" y="607568"/>
                </a:cubicBezTo>
                <a:lnTo>
                  <a:pt x="84686" y="607568"/>
                </a:lnTo>
                <a:cubicBezTo>
                  <a:pt x="73468" y="607568"/>
                  <a:pt x="64402" y="598513"/>
                  <a:pt x="64402" y="587463"/>
                </a:cubicBezTo>
                <a:cubicBezTo>
                  <a:pt x="64402" y="576260"/>
                  <a:pt x="73468" y="567205"/>
                  <a:pt x="84686" y="567205"/>
                </a:cubicBezTo>
                <a:close/>
                <a:moveTo>
                  <a:pt x="201652" y="411043"/>
                </a:moveTo>
                <a:lnTo>
                  <a:pt x="242015" y="411043"/>
                </a:lnTo>
                <a:lnTo>
                  <a:pt x="242015" y="554150"/>
                </a:lnTo>
                <a:lnTo>
                  <a:pt x="201652" y="554150"/>
                </a:lnTo>
                <a:close/>
                <a:moveTo>
                  <a:pt x="119732" y="274005"/>
                </a:moveTo>
                <a:lnTo>
                  <a:pt x="371693" y="274005"/>
                </a:lnTo>
                <a:cubicBezTo>
                  <a:pt x="379529" y="274005"/>
                  <a:pt x="386903" y="278453"/>
                  <a:pt x="390437" y="285661"/>
                </a:cubicBezTo>
                <a:lnTo>
                  <a:pt x="407183" y="318943"/>
                </a:lnTo>
                <a:cubicBezTo>
                  <a:pt x="410102" y="324924"/>
                  <a:pt x="410102" y="331826"/>
                  <a:pt x="407183" y="337808"/>
                </a:cubicBezTo>
                <a:lnTo>
                  <a:pt x="390437" y="371243"/>
                </a:lnTo>
                <a:cubicBezTo>
                  <a:pt x="386903" y="378298"/>
                  <a:pt x="379529" y="382746"/>
                  <a:pt x="371693" y="382746"/>
                </a:cubicBezTo>
                <a:lnTo>
                  <a:pt x="119732" y="382746"/>
                </a:lnTo>
                <a:cubicBezTo>
                  <a:pt x="108210" y="382746"/>
                  <a:pt x="98838" y="373390"/>
                  <a:pt x="98838" y="361734"/>
                </a:cubicBezTo>
                <a:lnTo>
                  <a:pt x="98838" y="295017"/>
                </a:lnTo>
                <a:cubicBezTo>
                  <a:pt x="98838" y="283360"/>
                  <a:pt x="108210" y="274005"/>
                  <a:pt x="119732" y="274005"/>
                </a:cubicBezTo>
                <a:close/>
                <a:moveTo>
                  <a:pt x="201652" y="205557"/>
                </a:moveTo>
                <a:lnTo>
                  <a:pt x="242015" y="205557"/>
                </a:lnTo>
                <a:lnTo>
                  <a:pt x="242015" y="245779"/>
                </a:lnTo>
                <a:lnTo>
                  <a:pt x="201652" y="245779"/>
                </a:lnTo>
                <a:close/>
                <a:moveTo>
                  <a:pt x="37679" y="68590"/>
                </a:moveTo>
                <a:lnTo>
                  <a:pt x="289640" y="68590"/>
                </a:lnTo>
                <a:cubicBezTo>
                  <a:pt x="301162" y="68590"/>
                  <a:pt x="310534" y="77945"/>
                  <a:pt x="310534" y="89448"/>
                </a:cubicBezTo>
                <a:lnTo>
                  <a:pt x="310534" y="156319"/>
                </a:lnTo>
                <a:cubicBezTo>
                  <a:pt x="310534" y="167822"/>
                  <a:pt x="301162" y="177331"/>
                  <a:pt x="289640" y="177331"/>
                </a:cubicBezTo>
                <a:lnTo>
                  <a:pt x="37679" y="177331"/>
                </a:lnTo>
                <a:cubicBezTo>
                  <a:pt x="29843" y="177331"/>
                  <a:pt x="22469" y="172730"/>
                  <a:pt x="18935" y="165674"/>
                </a:cubicBezTo>
                <a:lnTo>
                  <a:pt x="2189" y="132239"/>
                </a:lnTo>
                <a:cubicBezTo>
                  <a:pt x="-730" y="126411"/>
                  <a:pt x="-730" y="119356"/>
                  <a:pt x="2189" y="113528"/>
                </a:cubicBezTo>
                <a:lnTo>
                  <a:pt x="18935" y="80093"/>
                </a:lnTo>
                <a:cubicBezTo>
                  <a:pt x="22469" y="73038"/>
                  <a:pt x="29843" y="68590"/>
                  <a:pt x="37679" y="68590"/>
                </a:cubicBezTo>
                <a:close/>
                <a:moveTo>
                  <a:pt x="220836" y="0"/>
                </a:moveTo>
                <a:lnTo>
                  <a:pt x="222831" y="0"/>
                </a:lnTo>
                <a:cubicBezTo>
                  <a:pt x="233421" y="0"/>
                  <a:pt x="242015" y="8594"/>
                  <a:pt x="242015" y="19184"/>
                </a:cubicBezTo>
                <a:lnTo>
                  <a:pt x="242015" y="40363"/>
                </a:lnTo>
                <a:lnTo>
                  <a:pt x="201652" y="40363"/>
                </a:lnTo>
                <a:lnTo>
                  <a:pt x="201652" y="19184"/>
                </a:lnTo>
                <a:cubicBezTo>
                  <a:pt x="201652" y="8594"/>
                  <a:pt x="210246" y="0"/>
                  <a:pt x="220836"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3" name="TextBox 72"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a:extLst>
              <a:ext uri="{FF2B5EF4-FFF2-40B4-BE49-F238E27FC236}">
                <a16:creationId xmlns:a16="http://schemas.microsoft.com/office/drawing/2014/main" id="{71C5ED7E-7CA3-4650-9865-FF0C87C5D487}"/>
              </a:ext>
            </a:extLst>
          </p:cNvPr>
          <p:cNvSpPr txBox="1"/>
          <p:nvPr/>
        </p:nvSpPr>
        <p:spPr>
          <a:xfrm>
            <a:off x="7978289" y="2694711"/>
            <a:ext cx="3523280" cy="577466"/>
          </a:xfrm>
          <a:prstGeom prst="rect">
            <a:avLst/>
          </a:prstGeom>
          <a:noFill/>
        </p:spPr>
        <p:txBody>
          <a:bodyPr wrap="square" rtlCol="0">
            <a:spAutoFit/>
          </a:bodyPr>
          <a:lstStyle/>
          <a:p>
            <a:pPr>
              <a:lnSpc>
                <a:spcPts val="2000"/>
              </a:lnSpc>
            </a:pPr>
            <a:r>
              <a:rPr lang="en-US" altLang="zh-CN" sz="1100" dirty="0">
                <a:latin typeface="Century Gothic" panose="020B0502020202020204" pitchFamily="34" charset="0"/>
                <a:cs typeface="+mn-ea"/>
                <a:sym typeface="+mn-lt"/>
              </a:rPr>
              <a:t>《</a:t>
            </a:r>
            <a:r>
              <a:rPr lang="zh-CN" altLang="en-US" sz="1100" dirty="0">
                <a:latin typeface="Century Gothic" panose="020B0502020202020204" pitchFamily="34" charset="0"/>
                <a:cs typeface="+mn-ea"/>
                <a:sym typeface="+mn-lt"/>
              </a:rPr>
              <a:t>软件工程导论</a:t>
            </a:r>
            <a:r>
              <a:rPr lang="en-US" altLang="zh-CN" sz="1100" dirty="0">
                <a:latin typeface="Century Gothic" panose="020B0502020202020204" pitchFamily="34" charset="0"/>
                <a:cs typeface="+mn-ea"/>
                <a:sym typeface="+mn-lt"/>
              </a:rPr>
              <a:t>》[M]</a:t>
            </a:r>
            <a:r>
              <a:rPr lang="zh-CN" altLang="en-US" sz="1100" dirty="0">
                <a:latin typeface="Century Gothic" panose="020B0502020202020204" pitchFamily="34" charset="0"/>
                <a:cs typeface="+mn-ea"/>
                <a:sym typeface="+mn-lt"/>
              </a:rPr>
              <a:t>．第六版．北京：清华大学出版社 </a:t>
            </a:r>
          </a:p>
        </p:txBody>
      </p:sp>
      <p:sp>
        <p:nvSpPr>
          <p:cNvPr id="24" name="文本框 51">
            <a:extLst>
              <a:ext uri="{FF2B5EF4-FFF2-40B4-BE49-F238E27FC236}">
                <a16:creationId xmlns:a16="http://schemas.microsoft.com/office/drawing/2014/main" id="{3C169601-FDA2-4590-80A9-D3467087833E}"/>
              </a:ext>
            </a:extLst>
          </p:cNvPr>
          <p:cNvSpPr txBox="1"/>
          <p:nvPr/>
        </p:nvSpPr>
        <p:spPr>
          <a:xfrm>
            <a:off x="7978289" y="2246769"/>
            <a:ext cx="2803254" cy="338554"/>
          </a:xfrm>
          <a:prstGeom prst="rect">
            <a:avLst/>
          </a:prstGeom>
          <a:noFill/>
        </p:spPr>
        <p:txBody>
          <a:bodyPr wrap="square" rtlCol="0">
            <a:spAutoFit/>
          </a:bodyPr>
          <a:lstStyle/>
          <a:p>
            <a:r>
              <a:rPr lang="zh-CN" altLang="en-US" sz="1600" b="1"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文档制作过程</a:t>
            </a:r>
          </a:p>
        </p:txBody>
      </p:sp>
      <p:sp>
        <p:nvSpPr>
          <p:cNvPr id="25" name="TextBox 72"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a:extLst>
              <a:ext uri="{FF2B5EF4-FFF2-40B4-BE49-F238E27FC236}">
                <a16:creationId xmlns:a16="http://schemas.microsoft.com/office/drawing/2014/main" id="{E35451DE-5F09-45E5-AC1B-259B66A5BAB8}"/>
              </a:ext>
            </a:extLst>
          </p:cNvPr>
          <p:cNvSpPr txBox="1"/>
          <p:nvPr/>
        </p:nvSpPr>
        <p:spPr>
          <a:xfrm>
            <a:off x="7978289" y="3729007"/>
            <a:ext cx="3523280" cy="577466"/>
          </a:xfrm>
          <a:prstGeom prst="rect">
            <a:avLst/>
          </a:prstGeom>
          <a:noFill/>
        </p:spPr>
        <p:txBody>
          <a:bodyPr wrap="square" rtlCol="0">
            <a:spAutoFit/>
          </a:bodyPr>
          <a:lstStyle/>
          <a:p>
            <a:pPr>
              <a:lnSpc>
                <a:spcPts val="2000"/>
              </a:lnSpc>
            </a:pPr>
            <a:r>
              <a:rPr lang="en-US" altLang="zh-CN" sz="1100" dirty="0">
                <a:latin typeface="Century Gothic" panose="020B0502020202020204" pitchFamily="34" charset="0"/>
                <a:cs typeface="+mn-ea"/>
                <a:sym typeface="+mn-lt"/>
                <a:hlinkClick r:id="rId3"/>
              </a:rPr>
              <a:t>https://www.processon.com/</a:t>
            </a:r>
            <a:endParaRPr lang="en-US" altLang="zh-CN" sz="1100" dirty="0">
              <a:latin typeface="Century Gothic" panose="020B0502020202020204" pitchFamily="34" charset="0"/>
              <a:cs typeface="+mn-ea"/>
              <a:sym typeface="+mn-lt"/>
            </a:endParaRPr>
          </a:p>
          <a:p>
            <a:pPr>
              <a:lnSpc>
                <a:spcPts val="2000"/>
              </a:lnSpc>
            </a:pPr>
            <a:r>
              <a:rPr lang="zh-CN" altLang="en-US" sz="1100" dirty="0">
                <a:latin typeface="Century Gothic" panose="020B0502020202020204" pitchFamily="34" charset="0"/>
                <a:cs typeface="+mn-ea"/>
                <a:sym typeface="+mn-lt"/>
              </a:rPr>
              <a:t>（</a:t>
            </a:r>
            <a:r>
              <a:rPr lang="en-US" altLang="zh-CN" sz="1100" dirty="0">
                <a:latin typeface="Century Gothic" panose="020B0502020202020204" pitchFamily="34" charset="0"/>
                <a:cs typeface="+mn-ea"/>
                <a:sym typeface="+mn-lt"/>
              </a:rPr>
              <a:t>2021/11/14)</a:t>
            </a:r>
            <a:endParaRPr lang="en-GB" altLang="zh-CN" sz="1100" dirty="0">
              <a:latin typeface="Century Gothic" panose="020B0502020202020204" pitchFamily="34" charset="0"/>
              <a:cs typeface="+mn-ea"/>
              <a:sym typeface="+mn-lt"/>
            </a:endParaRPr>
          </a:p>
        </p:txBody>
      </p:sp>
      <p:sp>
        <p:nvSpPr>
          <p:cNvPr id="26" name="文本框 51">
            <a:extLst>
              <a:ext uri="{FF2B5EF4-FFF2-40B4-BE49-F238E27FC236}">
                <a16:creationId xmlns:a16="http://schemas.microsoft.com/office/drawing/2014/main" id="{F2E98D41-DC5B-404D-A61E-8799D90DFAF2}"/>
              </a:ext>
            </a:extLst>
          </p:cNvPr>
          <p:cNvSpPr txBox="1"/>
          <p:nvPr/>
        </p:nvSpPr>
        <p:spPr>
          <a:xfrm>
            <a:off x="7978289" y="3478330"/>
            <a:ext cx="2803254" cy="338554"/>
          </a:xfrm>
          <a:prstGeom prst="rect">
            <a:avLst/>
          </a:prstGeom>
          <a:noFill/>
        </p:spPr>
        <p:txBody>
          <a:bodyPr wrap="square" rtlCol="0">
            <a:spAutoFit/>
          </a:bodyPr>
          <a:lstStyle/>
          <a:p>
            <a:r>
              <a:rPr lang="en-US" altLang="zh-CN" sz="1600" b="1" dirty="0">
                <a:solidFill>
                  <a:schemeClr val="tx1">
                    <a:lumMod val="95000"/>
                    <a:lumOff val="5000"/>
                  </a:schemeClr>
                </a:solidFill>
                <a:latin typeface="幼圆" panose="02010509060101010101" pitchFamily="49" charset="-122"/>
                <a:ea typeface="幼圆" panose="02010509060101010101" pitchFamily="49" charset="-122"/>
                <a:cs typeface="+mn-ea"/>
                <a:sym typeface="+mn-lt"/>
              </a:rPr>
              <a:t>Processon</a:t>
            </a:r>
            <a:r>
              <a:rPr lang="zh-CN" altLang="en-US" sz="1600" b="1" dirty="0">
                <a:solidFill>
                  <a:schemeClr val="tx1">
                    <a:lumMod val="95000"/>
                    <a:lumOff val="5000"/>
                  </a:schemeClr>
                </a:solidFill>
                <a:latin typeface="幼圆" panose="02010509060101010101" pitchFamily="49" charset="-122"/>
                <a:ea typeface="幼圆" panose="02010509060101010101" pitchFamily="49" charset="-122"/>
                <a:cs typeface="+mn-ea"/>
                <a:sym typeface="+mn-lt"/>
              </a:rPr>
              <a:t>网站：图像绘制</a:t>
            </a:r>
            <a:endParaRPr lang="en-US" altLang="zh-CN" sz="1600" b="1"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
        <p:nvSpPr>
          <p:cNvPr id="29" name="TextBox 72"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a:extLst>
              <a:ext uri="{FF2B5EF4-FFF2-40B4-BE49-F238E27FC236}">
                <a16:creationId xmlns:a16="http://schemas.microsoft.com/office/drawing/2014/main" id="{BFF6A106-6E9D-430D-A45B-E426CC51A777}"/>
              </a:ext>
            </a:extLst>
          </p:cNvPr>
          <p:cNvSpPr txBox="1"/>
          <p:nvPr/>
        </p:nvSpPr>
        <p:spPr>
          <a:xfrm>
            <a:off x="690431" y="4796912"/>
            <a:ext cx="3523280" cy="572464"/>
          </a:xfrm>
          <a:prstGeom prst="rect">
            <a:avLst/>
          </a:prstGeom>
          <a:noFill/>
        </p:spPr>
        <p:txBody>
          <a:bodyPr wrap="square" rtlCol="0">
            <a:spAutoFit/>
          </a:bodyPr>
          <a:lstStyle/>
          <a:p>
            <a:pPr algn="r">
              <a:lnSpc>
                <a:spcPts val="2000"/>
              </a:lnSpc>
            </a:pPr>
            <a:r>
              <a:rPr lang="zh-CN" altLang="en-US" sz="1100" dirty="0">
                <a:latin typeface="Century Gothic" panose="020B0502020202020204" pitchFamily="34" charset="0"/>
                <a:cs typeface="+mn-ea"/>
                <a:sym typeface="+mn-lt"/>
              </a:rPr>
              <a:t>利用</a:t>
            </a:r>
            <a:r>
              <a:rPr lang="en-US" altLang="zh-CN" sz="1100" dirty="0" err="1">
                <a:latin typeface="Century Gothic" panose="020B0502020202020204" pitchFamily="34" charset="0"/>
                <a:cs typeface="+mn-ea"/>
                <a:sym typeface="+mn-lt"/>
              </a:rPr>
              <a:t>Github</a:t>
            </a:r>
            <a:r>
              <a:rPr lang="zh-CN" altLang="en-US" sz="1100" dirty="0">
                <a:latin typeface="Century Gothic" panose="020B0502020202020204" pitchFamily="34" charset="0"/>
                <a:cs typeface="+mn-ea"/>
                <a:sym typeface="+mn-lt"/>
              </a:rPr>
              <a:t>进行项目版本配置管理</a:t>
            </a:r>
            <a:endParaRPr lang="en-US" altLang="zh-CN" sz="1100" dirty="0">
              <a:latin typeface="Century Gothic" panose="020B0502020202020204" pitchFamily="34" charset="0"/>
              <a:cs typeface="+mn-ea"/>
              <a:sym typeface="+mn-lt"/>
            </a:endParaRPr>
          </a:p>
          <a:p>
            <a:pPr algn="r">
              <a:lnSpc>
                <a:spcPts val="2000"/>
              </a:lnSpc>
            </a:pPr>
            <a:endParaRPr lang="zh-CN" altLang="en-US" sz="1100" dirty="0">
              <a:latin typeface="Century Gothic" panose="020B0502020202020204" pitchFamily="34" charset="0"/>
              <a:cs typeface="+mn-ea"/>
              <a:sym typeface="+mn-lt"/>
            </a:endParaRPr>
          </a:p>
        </p:txBody>
      </p:sp>
      <p:sp>
        <p:nvSpPr>
          <p:cNvPr id="30" name="文本框 51">
            <a:extLst>
              <a:ext uri="{FF2B5EF4-FFF2-40B4-BE49-F238E27FC236}">
                <a16:creationId xmlns:a16="http://schemas.microsoft.com/office/drawing/2014/main" id="{3BC448D1-54F7-43D0-9FBB-622C8A4259B9}"/>
              </a:ext>
            </a:extLst>
          </p:cNvPr>
          <p:cNvSpPr txBox="1"/>
          <p:nvPr/>
        </p:nvSpPr>
        <p:spPr>
          <a:xfrm>
            <a:off x="1410457" y="4546235"/>
            <a:ext cx="2803254" cy="338554"/>
          </a:xfrm>
          <a:prstGeom prst="rect">
            <a:avLst/>
          </a:prstGeom>
          <a:noFill/>
        </p:spPr>
        <p:txBody>
          <a:bodyPr wrap="square" rtlCol="0">
            <a:spAutoFit/>
          </a:bodyPr>
          <a:lstStyle/>
          <a:p>
            <a:pPr algn="r"/>
            <a:r>
              <a:rPr lang="zh-CN" altLang="en-US" sz="1600" b="1" dirty="0">
                <a:solidFill>
                  <a:schemeClr val="tx1">
                    <a:lumMod val="95000"/>
                    <a:lumOff val="5000"/>
                  </a:schemeClr>
                </a:solidFill>
                <a:latin typeface="幼圆" panose="02010509060101010101" pitchFamily="49" charset="-122"/>
                <a:ea typeface="幼圆" panose="02010509060101010101" pitchFamily="49" charset="-122"/>
                <a:cs typeface="+mn-ea"/>
                <a:sym typeface="+mn-lt"/>
              </a:rPr>
              <a:t>项目配置管理</a:t>
            </a:r>
          </a:p>
        </p:txBody>
      </p:sp>
      <p:pic>
        <p:nvPicPr>
          <p:cNvPr id="38" name="Picture 2">
            <a:extLst>
              <a:ext uri="{FF2B5EF4-FFF2-40B4-BE49-F238E27FC236}">
                <a16:creationId xmlns:a16="http://schemas.microsoft.com/office/drawing/2014/main" id="{31FA8F50-9D01-45C1-A93E-6BBC2E652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1460" y="492121"/>
            <a:ext cx="2100486" cy="2100486"/>
          </a:xfrm>
          <a:prstGeom prst="rect">
            <a:avLst/>
          </a:prstGeom>
          <a:noFill/>
          <a:extLst>
            <a:ext uri="{909E8E84-426E-40DD-AFC4-6F175D3DCCD1}">
              <a14:hiddenFill xmlns:a14="http://schemas.microsoft.com/office/drawing/2010/main">
                <a:solidFill>
                  <a:srgbClr val="FFFFFF"/>
                </a:solidFill>
              </a14:hiddenFill>
            </a:ext>
          </a:extLst>
        </p:spPr>
      </p:pic>
      <p:pic>
        <p:nvPicPr>
          <p:cNvPr id="41" name="图片 40">
            <a:extLst>
              <a:ext uri="{FF2B5EF4-FFF2-40B4-BE49-F238E27FC236}">
                <a16:creationId xmlns:a16="http://schemas.microsoft.com/office/drawing/2014/main" id="{2D33A918-74CA-40C8-BF8B-FFCCCE0D01A2}"/>
              </a:ext>
            </a:extLst>
          </p:cNvPr>
          <p:cNvPicPr>
            <a:picLocks noChangeAspect="1"/>
          </p:cNvPicPr>
          <p:nvPr/>
        </p:nvPicPr>
        <p:blipFill>
          <a:blip r:embed="rId5"/>
          <a:stretch>
            <a:fillRect/>
          </a:stretch>
        </p:blipFill>
        <p:spPr>
          <a:xfrm>
            <a:off x="7978289" y="4277926"/>
            <a:ext cx="4172257" cy="2137510"/>
          </a:xfrm>
          <a:prstGeom prst="rect">
            <a:avLst/>
          </a:prstGeom>
        </p:spPr>
      </p:pic>
    </p:spTree>
    <p:extLst>
      <p:ext uri="{BB962C8B-B14F-4D97-AF65-F5344CB8AC3E}">
        <p14:creationId xmlns:p14="http://schemas.microsoft.com/office/powerpoint/2010/main" val="19393512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1000"/>
                                        <p:tgtEl>
                                          <p:spTgt spid="41"/>
                                        </p:tgtEl>
                                      </p:cBhvr>
                                    </p:animEffect>
                                    <p:anim calcmode="lin" valueType="num">
                                      <p:cBhvr>
                                        <p:cTn id="16" dur="1000" fill="hold"/>
                                        <p:tgtEl>
                                          <p:spTgt spid="41"/>
                                        </p:tgtEl>
                                        <p:attrNameLst>
                                          <p:attrName>ppt_x</p:attrName>
                                        </p:attrNameLst>
                                      </p:cBhvr>
                                      <p:tavLst>
                                        <p:tav tm="0">
                                          <p:val>
                                            <p:strVal val="#ppt_x"/>
                                          </p:val>
                                        </p:tav>
                                        <p:tav tm="100000">
                                          <p:val>
                                            <p:strVal val="#ppt_x"/>
                                          </p:val>
                                        </p:tav>
                                      </p:tavLst>
                                    </p:anim>
                                    <p:anim calcmode="lin" valueType="num">
                                      <p:cBhvr>
                                        <p:cTn id="1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12">
            <a:extLst>
              <a:ext uri="{FF2B5EF4-FFF2-40B4-BE49-F238E27FC236}">
                <a16:creationId xmlns:a16="http://schemas.microsoft.com/office/drawing/2014/main" id="{F006A8CE-F7C7-4307-9E02-917D843A141A}"/>
              </a:ext>
            </a:extLst>
          </p:cNvPr>
          <p:cNvGraphicFramePr/>
          <p:nvPr/>
        </p:nvGraphicFramePr>
        <p:xfrm>
          <a:off x="3649628" y="4117312"/>
          <a:ext cx="2067654" cy="19449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1"/>
          <p:cNvGraphicFramePr/>
          <p:nvPr/>
        </p:nvGraphicFramePr>
        <p:xfrm>
          <a:off x="6474719" y="1816628"/>
          <a:ext cx="2067654" cy="19449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10"/>
          <p:cNvGraphicFramePr/>
          <p:nvPr>
            <p:extLst>
              <p:ext uri="{D42A27DB-BD31-4B8C-83A1-F6EECF244321}">
                <p14:modId xmlns:p14="http://schemas.microsoft.com/office/powerpoint/2010/main" val="3078437375"/>
              </p:ext>
            </p:extLst>
          </p:nvPr>
        </p:nvGraphicFramePr>
        <p:xfrm>
          <a:off x="824537" y="1816628"/>
          <a:ext cx="2067654" cy="1944910"/>
        </p:xfrm>
        <a:graphic>
          <a:graphicData uri="http://schemas.openxmlformats.org/drawingml/2006/chart">
            <c:chart xmlns:c="http://schemas.openxmlformats.org/drawingml/2006/chart" xmlns:r="http://schemas.openxmlformats.org/officeDocument/2006/relationships" r:id="rId4"/>
          </a:graphicData>
        </a:graphic>
      </p:graphicFrame>
      <p:sp>
        <p:nvSpPr>
          <p:cNvPr id="2" name="文本框 1"/>
          <p:cNvSpPr txBox="1"/>
          <p:nvPr/>
        </p:nvSpPr>
        <p:spPr>
          <a:xfrm>
            <a:off x="1314113" y="315660"/>
            <a:ext cx="1620957" cy="523220"/>
          </a:xfrm>
          <a:prstGeom prst="rect">
            <a:avLst/>
          </a:prstGeom>
          <a:noFill/>
        </p:spPr>
        <p:txBody>
          <a:bodyPr wrap="none" rtlCol="0">
            <a:spAutoFit/>
          </a:bodyPr>
          <a:lstStyle/>
          <a:p>
            <a:r>
              <a:rPr lang="zh-CN" altLang="en-US" sz="2800">
                <a:solidFill>
                  <a:srgbClr val="4A5A69"/>
                </a:solidFill>
                <a:latin typeface="方正清刻本悦宋简体" panose="02000000000000000000" pitchFamily="2" charset="-122"/>
                <a:ea typeface="方正清刻本悦宋简体" panose="02000000000000000000" pitchFamily="2" charset="-122"/>
              </a:rPr>
              <a:t>小组分工</a:t>
            </a:r>
            <a:endParaRPr lang="zh-CN" altLang="en-US" sz="2800" dirty="0">
              <a:solidFill>
                <a:srgbClr val="4A5A69"/>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1314113" y="748715"/>
            <a:ext cx="3244254" cy="261610"/>
          </a:xfrm>
          <a:prstGeom prst="rect">
            <a:avLst/>
          </a:prstGeom>
        </p:spPr>
        <p:txBody>
          <a:bodyPr wrap="square">
            <a:spAutoFit/>
          </a:bodyPr>
          <a:lstStyle/>
          <a:p>
            <a:pPr algn="dist"/>
            <a:r>
              <a:rPr lang="zh-CN" altLang="en-US" sz="1100" dirty="0">
                <a:solidFill>
                  <a:srgbClr val="8A9C96"/>
                </a:solidFill>
                <a:latin typeface="Tahoma" panose="020B0604030504040204" pitchFamily="34" charset="0"/>
                <a:cs typeface="Tahoma" panose="020B0604030504040204" pitchFamily="34" charset="0"/>
              </a:rPr>
              <a:t>Enter your text here</a:t>
            </a:r>
          </a:p>
        </p:txBody>
      </p:sp>
      <p:sp>
        <p:nvSpPr>
          <p:cNvPr id="4" name="Oval 5"/>
          <p:cNvSpPr/>
          <p:nvPr/>
        </p:nvSpPr>
        <p:spPr>
          <a:xfrm>
            <a:off x="1401163" y="2331883"/>
            <a:ext cx="914400" cy="914400"/>
          </a:xfrm>
          <a:prstGeom prst="ellipse">
            <a:avLst/>
          </a:prstGeom>
          <a:solidFill>
            <a:srgbClr val="DBD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TextBox 8"/>
          <p:cNvSpPr txBox="1"/>
          <p:nvPr/>
        </p:nvSpPr>
        <p:spPr>
          <a:xfrm>
            <a:off x="1390311" y="2558251"/>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90</a:t>
            </a:r>
            <a:endParaRPr lang="ko-KR" altLang="en-US" sz="2400" b="1" dirty="0">
              <a:solidFill>
                <a:schemeClr val="bg1"/>
              </a:solidFill>
              <a:cs typeface="Arial" panose="020B0604020202020204" pitchFamily="34" charset="0"/>
            </a:endParaRPr>
          </a:p>
        </p:txBody>
      </p:sp>
      <p:sp>
        <p:nvSpPr>
          <p:cNvPr id="7" name="Oval 2"/>
          <p:cNvSpPr/>
          <p:nvPr/>
        </p:nvSpPr>
        <p:spPr>
          <a:xfrm>
            <a:off x="7051345" y="2331883"/>
            <a:ext cx="914400" cy="914400"/>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TextBox 9"/>
          <p:cNvSpPr txBox="1"/>
          <p:nvPr/>
        </p:nvSpPr>
        <p:spPr>
          <a:xfrm>
            <a:off x="7040493" y="2558251"/>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88</a:t>
            </a:r>
            <a:endParaRPr lang="ko-KR" altLang="en-US" sz="2400" b="1" dirty="0">
              <a:solidFill>
                <a:schemeClr val="bg1"/>
              </a:solidFill>
              <a:cs typeface="Arial" panose="020B0604020202020204" pitchFamily="34" charset="0"/>
            </a:endParaRPr>
          </a:p>
        </p:txBody>
      </p:sp>
      <p:sp>
        <p:nvSpPr>
          <p:cNvPr id="14" name="TextBox 6"/>
          <p:cNvSpPr txBox="1"/>
          <p:nvPr/>
        </p:nvSpPr>
        <p:spPr>
          <a:xfrm>
            <a:off x="9865584" y="4858935"/>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40%</a:t>
            </a:r>
            <a:endParaRPr lang="ko-KR" altLang="en-US" sz="2400" b="1" dirty="0">
              <a:solidFill>
                <a:schemeClr val="bg1"/>
              </a:solidFill>
              <a:cs typeface="Arial" panose="020B0604020202020204" pitchFamily="34" charset="0"/>
            </a:endParaRPr>
          </a:p>
        </p:txBody>
      </p:sp>
      <p:grpSp>
        <p:nvGrpSpPr>
          <p:cNvPr id="16" name="Group 19"/>
          <p:cNvGrpSpPr/>
          <p:nvPr/>
        </p:nvGrpSpPr>
        <p:grpSpPr>
          <a:xfrm>
            <a:off x="2985734" y="2045283"/>
            <a:ext cx="2731547" cy="1319457"/>
            <a:chOff x="8369855" y="1825530"/>
            <a:chExt cx="3395423" cy="1319457"/>
          </a:xfrm>
        </p:grpSpPr>
        <p:sp>
          <p:nvSpPr>
            <p:cNvPr id="17" name="18"/>
            <p:cNvSpPr/>
            <p:nvPr/>
          </p:nvSpPr>
          <p:spPr>
            <a:xfrm>
              <a:off x="8369884" y="2313990"/>
              <a:ext cx="3395394" cy="830997"/>
            </a:xfrm>
            <a:prstGeom prst="rect">
              <a:avLst/>
            </a:prstGeom>
          </p:spPr>
          <p:txBody>
            <a:bodyPr wrap="square">
              <a:spAutoFit/>
            </a:bodyPr>
            <a:lstStyle/>
            <a:p>
              <a:r>
                <a:rPr lang="zh-CN" altLang="en-US" sz="1600" dirty="0">
                  <a:solidFill>
                    <a:schemeClr val="tx1">
                      <a:lumMod val="75000"/>
                      <a:lumOff val="25000"/>
                    </a:schemeClr>
                  </a:solidFill>
                </a:rPr>
                <a:t>游戏游玩过程编写</a:t>
              </a:r>
              <a:endParaRPr lang="en-US" altLang="zh-CN" sz="1600" dirty="0">
                <a:solidFill>
                  <a:schemeClr val="tx1">
                    <a:lumMod val="75000"/>
                    <a:lumOff val="25000"/>
                  </a:schemeClr>
                </a:solidFill>
              </a:endParaRPr>
            </a:p>
            <a:p>
              <a:r>
                <a:rPr lang="zh-CN" altLang="en-US" sz="1600" dirty="0">
                  <a:solidFill>
                    <a:schemeClr val="tx1">
                      <a:lumMod val="75000"/>
                      <a:lumOff val="25000"/>
                    </a:schemeClr>
                  </a:solidFill>
                </a:rPr>
                <a:t>按钮掉落动画实现</a:t>
              </a:r>
              <a:endParaRPr lang="en-US" altLang="zh-CN" sz="1600" dirty="0">
                <a:solidFill>
                  <a:schemeClr val="tx1">
                    <a:lumMod val="75000"/>
                    <a:lumOff val="25000"/>
                  </a:schemeClr>
                </a:solidFill>
              </a:endParaRPr>
            </a:p>
            <a:p>
              <a:r>
                <a:rPr lang="zh-CN" altLang="en-US" sz="1600" dirty="0">
                  <a:solidFill>
                    <a:schemeClr val="tx1">
                      <a:lumMod val="75000"/>
                      <a:lumOff val="25000"/>
                    </a:schemeClr>
                  </a:solidFill>
                </a:rPr>
                <a:t>会议纪要记录</a:t>
              </a:r>
              <a:endParaRPr lang="en-US" altLang="ko-KR" sz="1600" dirty="0">
                <a:solidFill>
                  <a:schemeClr val="tx1">
                    <a:lumMod val="75000"/>
                    <a:lumOff val="25000"/>
                  </a:schemeClr>
                </a:solidFill>
              </a:endParaRPr>
            </a:p>
          </p:txBody>
        </p:sp>
        <p:sp>
          <p:nvSpPr>
            <p:cNvPr id="18" name="5"/>
            <p:cNvSpPr/>
            <p:nvPr/>
          </p:nvSpPr>
          <p:spPr>
            <a:xfrm>
              <a:off x="8369855" y="1825530"/>
              <a:ext cx="3395394" cy="461665"/>
            </a:xfrm>
            <a:prstGeom prst="rect">
              <a:avLst/>
            </a:prstGeom>
          </p:spPr>
          <p:txBody>
            <a:bodyPr wrap="square">
              <a:spAutoFit/>
            </a:bodyPr>
            <a:lstStyle/>
            <a:p>
              <a:r>
                <a:rPr lang="zh-CN" altLang="en-US" sz="2400" b="1" dirty="0">
                  <a:solidFill>
                    <a:schemeClr val="tx1">
                      <a:lumMod val="75000"/>
                      <a:lumOff val="25000"/>
                    </a:schemeClr>
                  </a:solidFill>
                </a:rPr>
                <a:t>许淇凯</a:t>
              </a:r>
              <a:endParaRPr lang="en-US" altLang="ko-KR" sz="2400" b="1" dirty="0">
                <a:solidFill>
                  <a:schemeClr val="tx1">
                    <a:lumMod val="75000"/>
                    <a:lumOff val="25000"/>
                  </a:schemeClr>
                </a:solidFill>
              </a:endParaRPr>
            </a:p>
          </p:txBody>
        </p:sp>
      </p:grpSp>
      <p:grpSp>
        <p:nvGrpSpPr>
          <p:cNvPr id="19" name="Group 22"/>
          <p:cNvGrpSpPr/>
          <p:nvPr/>
        </p:nvGrpSpPr>
        <p:grpSpPr>
          <a:xfrm>
            <a:off x="8545508" y="2139387"/>
            <a:ext cx="2739240" cy="1317686"/>
            <a:chOff x="8360293" y="1827301"/>
            <a:chExt cx="3404985" cy="1317686"/>
          </a:xfrm>
        </p:grpSpPr>
        <p:sp>
          <p:nvSpPr>
            <p:cNvPr id="20" name="18"/>
            <p:cNvSpPr/>
            <p:nvPr/>
          </p:nvSpPr>
          <p:spPr>
            <a:xfrm>
              <a:off x="8369884" y="2313990"/>
              <a:ext cx="3395394" cy="830997"/>
            </a:xfrm>
            <a:prstGeom prst="rect">
              <a:avLst/>
            </a:prstGeom>
          </p:spPr>
          <p:txBody>
            <a:bodyPr wrap="square">
              <a:spAutoFit/>
            </a:bodyPr>
            <a:lstStyle/>
            <a:p>
              <a:r>
                <a:rPr lang="zh-CN" altLang="en-US" sz="1600" dirty="0">
                  <a:solidFill>
                    <a:schemeClr val="tx1">
                      <a:lumMod val="75000"/>
                      <a:lumOff val="25000"/>
                    </a:schemeClr>
                  </a:solidFill>
                </a:rPr>
                <a:t>排行榜等页面的设计</a:t>
              </a:r>
              <a:endParaRPr lang="en-US" altLang="zh-CN" sz="1600" dirty="0">
                <a:solidFill>
                  <a:schemeClr val="tx1">
                    <a:lumMod val="75000"/>
                    <a:lumOff val="25000"/>
                  </a:schemeClr>
                </a:solidFill>
              </a:endParaRPr>
            </a:p>
            <a:p>
              <a:r>
                <a:rPr lang="zh-CN" altLang="en-US" sz="1600" dirty="0">
                  <a:solidFill>
                    <a:schemeClr val="tx1">
                      <a:lumMod val="75000"/>
                      <a:lumOff val="25000"/>
                    </a:schemeClr>
                  </a:solidFill>
                </a:rPr>
                <a:t>排行榜的实现</a:t>
              </a:r>
              <a:endParaRPr lang="en-US" altLang="zh-CN" sz="1600" dirty="0">
                <a:solidFill>
                  <a:schemeClr val="tx1">
                    <a:lumMod val="75000"/>
                    <a:lumOff val="25000"/>
                  </a:schemeClr>
                </a:solidFill>
              </a:endParaRPr>
            </a:p>
            <a:p>
              <a:r>
                <a:rPr lang="zh-CN" altLang="en-US" sz="1600" dirty="0">
                  <a:solidFill>
                    <a:schemeClr val="tx1">
                      <a:lumMod val="75000"/>
                      <a:lumOff val="25000"/>
                    </a:schemeClr>
                  </a:solidFill>
                </a:rPr>
                <a:t>数据库连接到游戏</a:t>
              </a:r>
              <a:endParaRPr lang="en-US" altLang="ko-KR" sz="1600" dirty="0">
                <a:solidFill>
                  <a:schemeClr val="tx1">
                    <a:lumMod val="75000"/>
                    <a:lumOff val="25000"/>
                  </a:schemeClr>
                </a:solidFill>
              </a:endParaRPr>
            </a:p>
          </p:txBody>
        </p:sp>
        <p:sp>
          <p:nvSpPr>
            <p:cNvPr id="21" name="5"/>
            <p:cNvSpPr/>
            <p:nvPr/>
          </p:nvSpPr>
          <p:spPr>
            <a:xfrm>
              <a:off x="8360293" y="1827301"/>
              <a:ext cx="3395394" cy="461665"/>
            </a:xfrm>
            <a:prstGeom prst="rect">
              <a:avLst/>
            </a:prstGeom>
          </p:spPr>
          <p:txBody>
            <a:bodyPr wrap="square">
              <a:spAutoFit/>
            </a:bodyPr>
            <a:lstStyle/>
            <a:p>
              <a:r>
                <a:rPr lang="zh-CN" altLang="en-US" sz="2400" b="1" dirty="0">
                  <a:solidFill>
                    <a:schemeClr val="tx1">
                      <a:lumMod val="75000"/>
                      <a:lumOff val="25000"/>
                    </a:schemeClr>
                  </a:solidFill>
                </a:rPr>
                <a:t>孙雷明</a:t>
              </a:r>
              <a:endParaRPr lang="en-US" altLang="ko-KR" sz="2400" b="1" dirty="0">
                <a:solidFill>
                  <a:schemeClr val="tx1">
                    <a:lumMod val="75000"/>
                    <a:lumOff val="25000"/>
                  </a:schemeClr>
                </a:solidFill>
              </a:endParaRPr>
            </a:p>
          </p:txBody>
        </p:sp>
      </p:grpSp>
      <p:grpSp>
        <p:nvGrpSpPr>
          <p:cNvPr id="25" name="Group 28"/>
          <p:cNvGrpSpPr/>
          <p:nvPr/>
        </p:nvGrpSpPr>
        <p:grpSpPr>
          <a:xfrm>
            <a:off x="824537" y="4401734"/>
            <a:ext cx="2731524" cy="1817688"/>
            <a:chOff x="8369884" y="1881297"/>
            <a:chExt cx="3395394" cy="1817688"/>
          </a:xfrm>
        </p:grpSpPr>
        <p:sp>
          <p:nvSpPr>
            <p:cNvPr id="26" name="8"/>
            <p:cNvSpPr/>
            <p:nvPr/>
          </p:nvSpPr>
          <p:spPr>
            <a:xfrm>
              <a:off x="8369884" y="2313990"/>
              <a:ext cx="3395394" cy="1384995"/>
            </a:xfrm>
            <a:prstGeom prst="rect">
              <a:avLst/>
            </a:prstGeom>
          </p:spPr>
          <p:txBody>
            <a:bodyPr wrap="square">
              <a:spAutoFit/>
            </a:bodyPr>
            <a:lstStyle/>
            <a:p>
              <a:pPr algn="r"/>
              <a:r>
                <a:rPr lang="en-US" altLang="zh-CN" sz="1400" dirty="0">
                  <a:solidFill>
                    <a:schemeClr val="tx1">
                      <a:lumMod val="75000"/>
                      <a:lumOff val="25000"/>
                    </a:schemeClr>
                  </a:solidFill>
                </a:rPr>
                <a:t>PPT</a:t>
              </a:r>
              <a:r>
                <a:rPr lang="zh-CN" altLang="en-US" sz="1400" dirty="0">
                  <a:solidFill>
                    <a:schemeClr val="tx1">
                      <a:lumMod val="75000"/>
                      <a:lumOff val="25000"/>
                    </a:schemeClr>
                  </a:solidFill>
                </a:rPr>
                <a:t>编写</a:t>
              </a:r>
              <a:endParaRPr lang="en-US" altLang="zh-CN" sz="1400" dirty="0">
                <a:solidFill>
                  <a:schemeClr val="tx1">
                    <a:lumMod val="75000"/>
                    <a:lumOff val="25000"/>
                  </a:schemeClr>
                </a:solidFill>
              </a:endParaRPr>
            </a:p>
            <a:p>
              <a:pPr algn="r"/>
              <a:r>
                <a:rPr lang="zh-CN" altLang="en-US" sz="1400" dirty="0">
                  <a:solidFill>
                    <a:schemeClr val="tx1">
                      <a:lumMod val="75000"/>
                      <a:lumOff val="25000"/>
                    </a:schemeClr>
                  </a:solidFill>
                </a:rPr>
                <a:t>游戏主页面导航栏及界面值的编写</a:t>
              </a:r>
              <a:endParaRPr lang="en-US" altLang="zh-CN" sz="1400" dirty="0">
                <a:solidFill>
                  <a:schemeClr val="tx1">
                    <a:lumMod val="75000"/>
                    <a:lumOff val="25000"/>
                  </a:schemeClr>
                </a:solidFill>
              </a:endParaRPr>
            </a:p>
            <a:p>
              <a:pPr algn="r"/>
              <a:r>
                <a:rPr lang="en-US" altLang="zh-CN" sz="1400" dirty="0" err="1">
                  <a:solidFill>
                    <a:schemeClr val="tx1">
                      <a:lumMod val="75000"/>
                      <a:lumOff val="25000"/>
                    </a:schemeClr>
                  </a:solidFill>
                </a:rPr>
                <a:t>Laya</a:t>
              </a:r>
              <a:r>
                <a:rPr lang="zh-CN" altLang="en-US" sz="1400" dirty="0">
                  <a:solidFill>
                    <a:schemeClr val="tx1">
                      <a:lumMod val="75000"/>
                      <a:lumOff val="25000"/>
                    </a:schemeClr>
                  </a:solidFill>
                </a:rPr>
                <a:t>与微信开发者手册的连接</a:t>
              </a:r>
              <a:endParaRPr lang="en-US" altLang="zh-CN" sz="1400" dirty="0">
                <a:solidFill>
                  <a:schemeClr val="tx1">
                    <a:lumMod val="75000"/>
                    <a:lumOff val="25000"/>
                  </a:schemeClr>
                </a:solidFill>
              </a:endParaRPr>
            </a:p>
            <a:p>
              <a:pPr algn="r"/>
              <a:r>
                <a:rPr lang="zh-CN" altLang="en-US" sz="1400" dirty="0">
                  <a:solidFill>
                    <a:schemeClr val="tx1">
                      <a:lumMod val="75000"/>
                      <a:lumOff val="25000"/>
                    </a:schemeClr>
                  </a:solidFill>
                </a:rPr>
                <a:t>微信开发者手册中基础功能的实现</a:t>
              </a:r>
              <a:endParaRPr lang="en-US" altLang="ko-KR" sz="1400" dirty="0">
                <a:solidFill>
                  <a:schemeClr val="tx1">
                    <a:lumMod val="75000"/>
                    <a:lumOff val="25000"/>
                  </a:schemeClr>
                </a:solidFill>
              </a:endParaRPr>
            </a:p>
          </p:txBody>
        </p:sp>
        <p:sp>
          <p:nvSpPr>
            <p:cNvPr id="27" name="5"/>
            <p:cNvSpPr/>
            <p:nvPr/>
          </p:nvSpPr>
          <p:spPr>
            <a:xfrm>
              <a:off x="8369884" y="1881297"/>
              <a:ext cx="3395394" cy="461665"/>
            </a:xfrm>
            <a:prstGeom prst="rect">
              <a:avLst/>
            </a:prstGeom>
          </p:spPr>
          <p:txBody>
            <a:bodyPr wrap="square">
              <a:spAutoFit/>
            </a:bodyPr>
            <a:lstStyle/>
            <a:p>
              <a:pPr algn="r"/>
              <a:r>
                <a:rPr lang="zh-CN" altLang="en-US" sz="2400" b="1" dirty="0">
                  <a:solidFill>
                    <a:schemeClr val="tx1">
                      <a:lumMod val="75000"/>
                      <a:lumOff val="25000"/>
                    </a:schemeClr>
                  </a:solidFill>
                </a:rPr>
                <a:t>林安晨</a:t>
              </a:r>
              <a:endParaRPr lang="en-US" altLang="ko-KR" sz="2400" b="1" dirty="0">
                <a:solidFill>
                  <a:schemeClr val="tx1">
                    <a:lumMod val="75000"/>
                    <a:lumOff val="25000"/>
                  </a:schemeClr>
                </a:solidFill>
              </a:endParaRPr>
            </a:p>
          </p:txBody>
        </p:sp>
      </p:grpSp>
      <p:sp>
        <p:nvSpPr>
          <p:cNvPr id="28" name="Oval 3">
            <a:extLst>
              <a:ext uri="{FF2B5EF4-FFF2-40B4-BE49-F238E27FC236}">
                <a16:creationId xmlns:a16="http://schemas.microsoft.com/office/drawing/2014/main" id="{96AC16B8-DB6B-4EB8-9B3F-AA76F3509482}"/>
              </a:ext>
            </a:extLst>
          </p:cNvPr>
          <p:cNvSpPr/>
          <p:nvPr/>
        </p:nvSpPr>
        <p:spPr>
          <a:xfrm>
            <a:off x="4226254" y="4632567"/>
            <a:ext cx="914400" cy="914400"/>
          </a:xfrm>
          <a:prstGeom prst="ellipse">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7">
            <a:extLst>
              <a:ext uri="{FF2B5EF4-FFF2-40B4-BE49-F238E27FC236}">
                <a16:creationId xmlns:a16="http://schemas.microsoft.com/office/drawing/2014/main" id="{D98CCB44-05E9-4361-BC19-5186D86AED9F}"/>
              </a:ext>
            </a:extLst>
          </p:cNvPr>
          <p:cNvSpPr txBox="1"/>
          <p:nvPr/>
        </p:nvSpPr>
        <p:spPr>
          <a:xfrm>
            <a:off x="4215402" y="4858935"/>
            <a:ext cx="936104"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90</a:t>
            </a:r>
            <a:endParaRPr lang="ko-KR" altLang="en-US" sz="2400" b="1" dirty="0">
              <a:solidFill>
                <a:schemeClr val="bg1"/>
              </a:solidFill>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3679" y="2756776"/>
            <a:ext cx="5724645" cy="923330"/>
          </a:xfrm>
          <a:prstGeom prst="rect">
            <a:avLst/>
          </a:prstGeom>
          <a:noFill/>
        </p:spPr>
        <p:txBody>
          <a:bodyPr wrap="none" rtlCol="0">
            <a:spAutoFit/>
          </a:bodyPr>
          <a:lstStyle/>
          <a:p>
            <a:pPr algn="ctr"/>
            <a:r>
              <a:rPr lang="zh-CN" altLang="en-US" sz="5400" dirty="0">
                <a:solidFill>
                  <a:srgbClr val="4A5A69"/>
                </a:solidFill>
                <a:latin typeface="方正清刻本悦宋简体" panose="02000000000000000000" pitchFamily="2" charset="-122"/>
                <a:ea typeface="方正清刻本悦宋简体" panose="02000000000000000000" pitchFamily="2" charset="-122"/>
              </a:rPr>
              <a:t>感谢您的耐心观看</a:t>
            </a:r>
          </a:p>
        </p:txBody>
      </p:sp>
      <p:sp>
        <p:nvSpPr>
          <p:cNvPr id="3" name="文本框 2"/>
          <p:cNvSpPr txBox="1"/>
          <p:nvPr/>
        </p:nvSpPr>
        <p:spPr>
          <a:xfrm>
            <a:off x="4080066" y="3645381"/>
            <a:ext cx="4031868" cy="369332"/>
          </a:xfrm>
          <a:prstGeom prst="rect">
            <a:avLst/>
          </a:prstGeom>
          <a:noFill/>
        </p:spPr>
        <p:txBody>
          <a:bodyPr wrap="square" rtlCol="0">
            <a:spAutoFit/>
          </a:bodyPr>
          <a:lstStyle/>
          <a:p>
            <a:pPr algn="dist"/>
            <a:r>
              <a:rPr lang="zh-CN" altLang="en-US" dirty="0">
                <a:solidFill>
                  <a:srgbClr val="DAC0A7"/>
                </a:solidFill>
              </a:rPr>
              <a:t>汇报人：</a:t>
            </a:r>
            <a:r>
              <a:rPr lang="en-US" altLang="zh-CN" dirty="0">
                <a:solidFill>
                  <a:srgbClr val="DAC0A7"/>
                </a:solidFill>
              </a:rPr>
              <a:t>G013</a:t>
            </a:r>
            <a:r>
              <a:rPr lang="zh-CN" altLang="en-US" dirty="0">
                <a:solidFill>
                  <a:srgbClr val="DAC0A7"/>
                </a:solidFill>
              </a:rPr>
              <a:t>小组</a:t>
            </a:r>
          </a:p>
        </p:txBody>
      </p:sp>
      <p:sp>
        <p:nvSpPr>
          <p:cNvPr id="4" name="文本框 3"/>
          <p:cNvSpPr txBox="1"/>
          <p:nvPr/>
        </p:nvSpPr>
        <p:spPr>
          <a:xfrm>
            <a:off x="2541180" y="4049438"/>
            <a:ext cx="7109640" cy="523220"/>
          </a:xfrm>
          <a:prstGeom prst="rect">
            <a:avLst/>
          </a:prstGeom>
          <a:noFill/>
        </p:spPr>
        <p:txBody>
          <a:bodyPr wrap="square" rtlCol="0">
            <a:spAutoFit/>
          </a:bodyPr>
          <a:lstStyle/>
          <a:p>
            <a:pPr algn="ctr"/>
            <a:r>
              <a:rPr lang="en-US" altLang="zh-CN" sz="1400" dirty="0">
                <a:solidFill>
                  <a:schemeClr val="tx1">
                    <a:lumMod val="95000"/>
                    <a:lumOff val="5000"/>
                  </a:schemeClr>
                </a:solidFill>
              </a:rPr>
              <a:t>Lorem ipsum dolor sit amet, consectetuer adipiscing elit. Maecenas porttitor congue massa. Fusce posuere, magna sed pulvinar ultricies, purus lectus </a:t>
            </a:r>
            <a:r>
              <a:rPr lang="en-US" altLang="zh-CN" sz="1400" dirty="0" err="1">
                <a:solidFill>
                  <a:schemeClr val="tx1">
                    <a:lumMod val="95000"/>
                    <a:lumOff val="5000"/>
                  </a:schemeClr>
                </a:solidFill>
              </a:rPr>
              <a:t>malesuada</a:t>
            </a:r>
            <a:r>
              <a:rPr lang="en-US" altLang="zh-CN" sz="1400" dirty="0">
                <a:solidFill>
                  <a:schemeClr val="tx1">
                    <a:lumMod val="95000"/>
                    <a:lumOff val="5000"/>
                  </a:schemeClr>
                </a:solidFill>
              </a:rPr>
              <a:t> libero</a:t>
            </a:r>
          </a:p>
        </p:txBody>
      </p:sp>
      <p:cxnSp>
        <p:nvCxnSpPr>
          <p:cNvPr id="5" name="直接连接符 4"/>
          <p:cNvCxnSpPr/>
          <p:nvPr/>
        </p:nvCxnSpPr>
        <p:spPr>
          <a:xfrm>
            <a:off x="2760562" y="3854616"/>
            <a:ext cx="1232694" cy="0"/>
          </a:xfrm>
          <a:prstGeom prst="line">
            <a:avLst/>
          </a:prstGeom>
          <a:ln>
            <a:solidFill>
              <a:srgbClr val="DAC0A7"/>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198744" y="3854616"/>
            <a:ext cx="1232694" cy="0"/>
          </a:xfrm>
          <a:prstGeom prst="line">
            <a:avLst/>
          </a:prstGeom>
          <a:ln>
            <a:solidFill>
              <a:srgbClr val="DAC0A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08267" y="3014843"/>
            <a:ext cx="1576072" cy="461665"/>
          </a:xfrm>
          <a:prstGeom prst="rect">
            <a:avLst/>
          </a:prstGeom>
          <a:noFill/>
        </p:spPr>
        <p:txBody>
          <a:bodyPr wrap="none" rtlCol="0">
            <a:spAutoFit/>
          </a:bodyPr>
          <a:lstStyle/>
          <a:p>
            <a:r>
              <a:rPr lang="zh-CN" altLang="en-US" sz="2400" b="1" spc="300" dirty="0">
                <a:solidFill>
                  <a:srgbClr val="231E1F"/>
                </a:solidFill>
                <a:latin typeface="幼圆" panose="02010509060101010101" pitchFamily="49" charset="-122"/>
                <a:ea typeface="幼圆" panose="02010509060101010101" pitchFamily="49" charset="-122"/>
              </a:rPr>
              <a:t>确认测试</a:t>
            </a:r>
          </a:p>
        </p:txBody>
      </p:sp>
      <p:sp>
        <p:nvSpPr>
          <p:cNvPr id="3" name="矩形 2"/>
          <p:cNvSpPr/>
          <p:nvPr/>
        </p:nvSpPr>
        <p:spPr>
          <a:xfrm>
            <a:off x="2708267" y="3383861"/>
            <a:ext cx="2271776" cy="271869"/>
          </a:xfrm>
          <a:prstGeom prst="rect">
            <a:avLst/>
          </a:prstGeom>
        </p:spPr>
        <p:txBody>
          <a:bodyPr wrap="square">
            <a:spAutoFit/>
          </a:bodyPr>
          <a:lstStyle/>
          <a:p>
            <a:pPr algn="dist">
              <a:lnSpc>
                <a:spcPct val="150000"/>
              </a:lnSpc>
            </a:pP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Maecenas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porttitor</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congue</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massa</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p>
        </p:txBody>
      </p:sp>
      <p:sp>
        <p:nvSpPr>
          <p:cNvPr id="4" name="文本框 3"/>
          <p:cNvSpPr txBox="1"/>
          <p:nvPr/>
        </p:nvSpPr>
        <p:spPr>
          <a:xfrm>
            <a:off x="1789104"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latin typeface="Century Gothic" panose="020B0502020202020204" pitchFamily="34" charset="0"/>
                <a:cs typeface="DokChampa" panose="020B0604020202020204" pitchFamily="34" charset="-34"/>
              </a:rPr>
              <a:t>01</a:t>
            </a:r>
            <a:endParaRPr lang="zh-CN" altLang="en-US" sz="3200" dirty="0">
              <a:solidFill>
                <a:schemeClr val="tx1">
                  <a:lumMod val="95000"/>
                  <a:lumOff val="5000"/>
                </a:schemeClr>
              </a:solidFill>
              <a:latin typeface="Century Gothic" panose="020B0502020202020204" pitchFamily="34" charset="0"/>
              <a:cs typeface="DokChampa" panose="020B0604020202020204" pitchFamily="34" charset="-34"/>
            </a:endParaRPr>
          </a:p>
        </p:txBody>
      </p:sp>
      <p:sp>
        <p:nvSpPr>
          <p:cNvPr id="5" name="椭圆 4"/>
          <p:cNvSpPr/>
          <p:nvPr/>
        </p:nvSpPr>
        <p:spPr>
          <a:xfrm>
            <a:off x="2514410" y="3267447"/>
            <a:ext cx="138186" cy="138186"/>
          </a:xfrm>
          <a:prstGeom prst="ellipse">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131120" y="3014843"/>
            <a:ext cx="2271776" cy="461665"/>
          </a:xfrm>
          <a:prstGeom prst="rect">
            <a:avLst/>
          </a:prstGeom>
          <a:noFill/>
        </p:spPr>
        <p:txBody>
          <a:bodyPr wrap="none" rtlCol="0">
            <a:spAutoFit/>
          </a:bodyPr>
          <a:lstStyle/>
          <a:p>
            <a:r>
              <a:rPr lang="zh-CN" altLang="en-US" sz="2400" b="1" spc="300" dirty="0">
                <a:solidFill>
                  <a:srgbClr val="231E1F"/>
                </a:solidFill>
                <a:latin typeface="幼圆" panose="02010509060101010101" pitchFamily="49" charset="-122"/>
                <a:ea typeface="幼圆" panose="02010509060101010101" pitchFamily="49" charset="-122"/>
              </a:rPr>
              <a:t>白盒测试简述</a:t>
            </a:r>
          </a:p>
        </p:txBody>
      </p:sp>
      <p:sp>
        <p:nvSpPr>
          <p:cNvPr id="7" name="矩形 6"/>
          <p:cNvSpPr/>
          <p:nvPr/>
        </p:nvSpPr>
        <p:spPr>
          <a:xfrm>
            <a:off x="8131120" y="3383861"/>
            <a:ext cx="2271776" cy="271869"/>
          </a:xfrm>
          <a:prstGeom prst="rect">
            <a:avLst/>
          </a:prstGeom>
        </p:spPr>
        <p:txBody>
          <a:bodyPr wrap="square">
            <a:spAutoFit/>
          </a:bodyPr>
          <a:lstStyle/>
          <a:p>
            <a:pPr algn="dist">
              <a:lnSpc>
                <a:spcPct val="150000"/>
              </a:lnSpc>
            </a:pP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Maecenas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porttitor</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congue</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massa</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p>
        </p:txBody>
      </p:sp>
      <p:sp>
        <p:nvSpPr>
          <p:cNvPr id="8" name="文本框 7"/>
          <p:cNvSpPr txBox="1"/>
          <p:nvPr/>
        </p:nvSpPr>
        <p:spPr>
          <a:xfrm>
            <a:off x="7211957"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latin typeface="Century Gothic" panose="020B0502020202020204" pitchFamily="34" charset="0"/>
                <a:cs typeface="DokChampa" panose="020B0604020202020204" pitchFamily="34" charset="-34"/>
              </a:rPr>
              <a:t>02</a:t>
            </a:r>
            <a:endParaRPr lang="zh-CN" altLang="en-US" sz="3200" dirty="0">
              <a:solidFill>
                <a:schemeClr val="tx1">
                  <a:lumMod val="95000"/>
                  <a:lumOff val="5000"/>
                </a:schemeClr>
              </a:solidFill>
              <a:latin typeface="Century Gothic" panose="020B0502020202020204" pitchFamily="34" charset="0"/>
              <a:cs typeface="DokChampa" panose="020B0604020202020204" pitchFamily="34" charset="-34"/>
            </a:endParaRPr>
          </a:p>
        </p:txBody>
      </p:sp>
      <p:sp>
        <p:nvSpPr>
          <p:cNvPr id="9" name="椭圆 8"/>
          <p:cNvSpPr/>
          <p:nvPr/>
        </p:nvSpPr>
        <p:spPr>
          <a:xfrm>
            <a:off x="7937263" y="3267447"/>
            <a:ext cx="138186" cy="138186"/>
          </a:xfrm>
          <a:prstGeom prst="ellipse">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8267" y="4496238"/>
            <a:ext cx="2271776" cy="461665"/>
          </a:xfrm>
          <a:prstGeom prst="rect">
            <a:avLst/>
          </a:prstGeom>
          <a:noFill/>
        </p:spPr>
        <p:txBody>
          <a:bodyPr wrap="none" rtlCol="0">
            <a:spAutoFit/>
          </a:bodyPr>
          <a:lstStyle/>
          <a:p>
            <a:r>
              <a:rPr lang="zh-CN" altLang="en-US" sz="2400" b="1" spc="300" dirty="0">
                <a:solidFill>
                  <a:srgbClr val="231E1F"/>
                </a:solidFill>
                <a:latin typeface="幼圆" panose="02010509060101010101" pitchFamily="49" charset="-122"/>
                <a:ea typeface="幼圆" panose="02010509060101010101" pitchFamily="49" charset="-122"/>
              </a:rPr>
              <a:t>白盒测试应用</a:t>
            </a:r>
          </a:p>
        </p:txBody>
      </p:sp>
      <p:sp>
        <p:nvSpPr>
          <p:cNvPr id="11" name="矩形 10"/>
          <p:cNvSpPr/>
          <p:nvPr/>
        </p:nvSpPr>
        <p:spPr>
          <a:xfrm>
            <a:off x="2708267" y="4865256"/>
            <a:ext cx="2271776" cy="271869"/>
          </a:xfrm>
          <a:prstGeom prst="rect">
            <a:avLst/>
          </a:prstGeom>
        </p:spPr>
        <p:txBody>
          <a:bodyPr wrap="square">
            <a:spAutoFit/>
          </a:bodyPr>
          <a:lstStyle/>
          <a:p>
            <a:pPr algn="dist">
              <a:lnSpc>
                <a:spcPct val="150000"/>
              </a:lnSpc>
            </a:pP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Maecenas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porttitor</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congue</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massa</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p>
        </p:txBody>
      </p:sp>
      <p:sp>
        <p:nvSpPr>
          <p:cNvPr id="12" name="文本框 11"/>
          <p:cNvSpPr txBox="1"/>
          <p:nvPr/>
        </p:nvSpPr>
        <p:spPr>
          <a:xfrm>
            <a:off x="1789104"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latin typeface="Century Gothic" panose="020B0502020202020204" pitchFamily="34" charset="0"/>
                <a:cs typeface="DokChampa" panose="020B0604020202020204" pitchFamily="34" charset="-34"/>
              </a:rPr>
              <a:t>03</a:t>
            </a:r>
            <a:endParaRPr lang="zh-CN" altLang="en-US" sz="3200" dirty="0">
              <a:solidFill>
                <a:schemeClr val="tx1">
                  <a:lumMod val="95000"/>
                  <a:lumOff val="5000"/>
                </a:schemeClr>
              </a:solidFill>
              <a:latin typeface="Century Gothic" panose="020B0502020202020204" pitchFamily="34" charset="0"/>
              <a:cs typeface="DokChampa" panose="020B0604020202020204" pitchFamily="34" charset="-34"/>
            </a:endParaRPr>
          </a:p>
        </p:txBody>
      </p:sp>
      <p:sp>
        <p:nvSpPr>
          <p:cNvPr id="13" name="椭圆 12"/>
          <p:cNvSpPr/>
          <p:nvPr/>
        </p:nvSpPr>
        <p:spPr>
          <a:xfrm>
            <a:off x="2514410" y="4748842"/>
            <a:ext cx="138186" cy="138186"/>
          </a:xfrm>
          <a:prstGeom prst="ellipse">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131120" y="4496238"/>
            <a:ext cx="880369" cy="461665"/>
          </a:xfrm>
          <a:prstGeom prst="rect">
            <a:avLst/>
          </a:prstGeom>
          <a:noFill/>
        </p:spPr>
        <p:txBody>
          <a:bodyPr wrap="none" rtlCol="0">
            <a:spAutoFit/>
          </a:bodyPr>
          <a:lstStyle/>
          <a:p>
            <a:r>
              <a:rPr lang="zh-CN" altLang="en-US" sz="2400" b="1" spc="300" dirty="0">
                <a:solidFill>
                  <a:srgbClr val="231E1F"/>
                </a:solidFill>
                <a:latin typeface="幼圆" panose="02010509060101010101" pitchFamily="49" charset="-122"/>
                <a:ea typeface="幼圆" panose="02010509060101010101" pitchFamily="49" charset="-122"/>
              </a:rPr>
              <a:t>总结</a:t>
            </a:r>
          </a:p>
        </p:txBody>
      </p:sp>
      <p:sp>
        <p:nvSpPr>
          <p:cNvPr id="15" name="矩形 14"/>
          <p:cNvSpPr/>
          <p:nvPr/>
        </p:nvSpPr>
        <p:spPr>
          <a:xfrm>
            <a:off x="8131120" y="4865256"/>
            <a:ext cx="2271776" cy="271869"/>
          </a:xfrm>
          <a:prstGeom prst="rect">
            <a:avLst/>
          </a:prstGeom>
        </p:spPr>
        <p:txBody>
          <a:bodyPr wrap="square">
            <a:spAutoFit/>
          </a:bodyPr>
          <a:lstStyle/>
          <a:p>
            <a:pPr algn="dist">
              <a:lnSpc>
                <a:spcPct val="150000"/>
              </a:lnSpc>
            </a:pP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Maecenas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porttitor</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congue</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r>
              <a:rPr lang="en-US" altLang="ko-KR" sz="900" dirty="0" err="1">
                <a:solidFill>
                  <a:srgbClr val="8A9C96"/>
                </a:solidFill>
                <a:latin typeface="Tahoma" panose="020B0604030504040204" pitchFamily="34" charset="0"/>
                <a:ea typeface="Tahoma" panose="020B0604030504040204" pitchFamily="34" charset="0"/>
                <a:cs typeface="Tahoma" panose="020B0604030504040204" pitchFamily="34" charset="0"/>
              </a:rPr>
              <a:t>massa</a:t>
            </a:r>
            <a:r>
              <a:rPr lang="en-US" altLang="ko-KR" sz="900" dirty="0">
                <a:solidFill>
                  <a:srgbClr val="8A9C96"/>
                </a:solidFill>
                <a:latin typeface="Tahoma" panose="020B0604030504040204" pitchFamily="34" charset="0"/>
                <a:ea typeface="Tahoma" panose="020B0604030504040204" pitchFamily="34" charset="0"/>
                <a:cs typeface="Tahoma" panose="020B0604030504040204" pitchFamily="34" charset="0"/>
              </a:rPr>
              <a:t>. </a:t>
            </a:r>
          </a:p>
        </p:txBody>
      </p:sp>
      <p:sp>
        <p:nvSpPr>
          <p:cNvPr id="16" name="文本框 15"/>
          <p:cNvSpPr txBox="1"/>
          <p:nvPr/>
        </p:nvSpPr>
        <p:spPr>
          <a:xfrm>
            <a:off x="7211957"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latin typeface="Century Gothic" panose="020B0502020202020204" pitchFamily="34" charset="0"/>
                <a:cs typeface="DokChampa" panose="020B0604020202020204" pitchFamily="34" charset="-34"/>
              </a:rPr>
              <a:t>04</a:t>
            </a:r>
            <a:endParaRPr lang="zh-CN" altLang="en-US" sz="3200" dirty="0">
              <a:solidFill>
                <a:schemeClr val="tx1">
                  <a:lumMod val="95000"/>
                  <a:lumOff val="5000"/>
                </a:schemeClr>
              </a:solidFill>
              <a:latin typeface="Century Gothic" panose="020B0502020202020204" pitchFamily="34" charset="0"/>
              <a:cs typeface="DokChampa" panose="020B0604020202020204" pitchFamily="34" charset="-34"/>
            </a:endParaRPr>
          </a:p>
        </p:txBody>
      </p:sp>
      <p:sp>
        <p:nvSpPr>
          <p:cNvPr id="17" name="椭圆 16"/>
          <p:cNvSpPr/>
          <p:nvPr/>
        </p:nvSpPr>
        <p:spPr>
          <a:xfrm>
            <a:off x="7937263" y="4748842"/>
            <a:ext cx="138186" cy="138186"/>
          </a:xfrm>
          <a:prstGeom prst="ellipse">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399335" y="1319943"/>
            <a:ext cx="1393330" cy="769441"/>
          </a:xfrm>
          <a:prstGeom prst="rect">
            <a:avLst/>
          </a:prstGeom>
          <a:noFill/>
        </p:spPr>
        <p:txBody>
          <a:bodyPr wrap="none" rtlCol="0">
            <a:spAutoFit/>
          </a:bodyPr>
          <a:lstStyle/>
          <a:p>
            <a:pPr algn="ctr"/>
            <a:r>
              <a:rPr lang="zh-CN" altLang="en-US" sz="4400" b="1" spc="300" dirty="0">
                <a:solidFill>
                  <a:srgbClr val="8A9C96"/>
                </a:solidFill>
                <a:latin typeface="方正清刻本悦宋简体" panose="02000000000000000000" pitchFamily="2" charset="-122"/>
                <a:ea typeface="方正清刻本悦宋简体" panose="02000000000000000000" pitchFamily="2" charset="-122"/>
              </a:rPr>
              <a:t>目录</a:t>
            </a:r>
          </a:p>
        </p:txBody>
      </p:sp>
      <p:sp>
        <p:nvSpPr>
          <p:cNvPr id="19" name="文本框 18"/>
          <p:cNvSpPr txBox="1"/>
          <p:nvPr/>
        </p:nvSpPr>
        <p:spPr>
          <a:xfrm>
            <a:off x="4920343" y="2109212"/>
            <a:ext cx="2351314" cy="400110"/>
          </a:xfrm>
          <a:prstGeom prst="rect">
            <a:avLst/>
          </a:prstGeom>
          <a:noFill/>
        </p:spPr>
        <p:txBody>
          <a:bodyPr wrap="square" rtlCol="0">
            <a:spAutoFit/>
          </a:bodyPr>
          <a:lstStyle>
            <a:defPPr>
              <a:defRPr lang="zh-CN"/>
            </a:defPPr>
            <a:lvl1pPr algn="r">
              <a:defRPr sz="4000"/>
            </a:lvl1pPr>
          </a:lstStyle>
          <a:p>
            <a:pPr algn="ctr"/>
            <a:r>
              <a:rPr lang="en-US" altLang="zh-CN" sz="2000" dirty="0">
                <a:solidFill>
                  <a:srgbClr val="DAC0A7"/>
                </a:solidFill>
                <a:latin typeface="Century Gothic" panose="020B0502020202020204" pitchFamily="34" charset="0"/>
                <a:cs typeface="DokChampa" panose="020B0604020202020204" pitchFamily="34" charset="-34"/>
              </a:rPr>
              <a:t>CONTENTS</a:t>
            </a:r>
            <a:endParaRPr lang="zh-CN" altLang="en-US" sz="2000" dirty="0">
              <a:solidFill>
                <a:srgbClr val="DAC0A7"/>
              </a:solidFill>
              <a:latin typeface="Century Gothic" panose="020B0502020202020204" pitchFamily="34" charset="0"/>
              <a:cs typeface="DokChampa" panose="020B0604020202020204" pitchFamily="34" charset="-3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4823" y="3766107"/>
            <a:ext cx="3922353" cy="338554"/>
          </a:xfrm>
          <a:prstGeom prst="rect">
            <a:avLst/>
          </a:prstGeom>
        </p:spPr>
        <p:txBody>
          <a:bodyPr wrap="square">
            <a:spAutoFit/>
          </a:bodyPr>
          <a:lstStyle/>
          <a:p>
            <a:pPr algn="ctr"/>
            <a:r>
              <a:rPr lang="zh-CN" altLang="en-US" sz="1600" dirty="0">
                <a:solidFill>
                  <a:srgbClr val="DAC0A7"/>
                </a:solidFill>
                <a:latin typeface="Tahoma" panose="020B0604030504040204" pitchFamily="34" charset="0"/>
                <a:cs typeface="Tahoma" panose="020B0604030504040204" pitchFamily="34" charset="0"/>
              </a:rPr>
              <a:t>Enter your text here</a:t>
            </a:r>
          </a:p>
        </p:txBody>
      </p:sp>
      <p:sp>
        <p:nvSpPr>
          <p:cNvPr id="5" name="文本框 4"/>
          <p:cNvSpPr txBox="1"/>
          <p:nvPr/>
        </p:nvSpPr>
        <p:spPr>
          <a:xfrm>
            <a:off x="4798210" y="2999560"/>
            <a:ext cx="2595582" cy="769441"/>
          </a:xfrm>
          <a:prstGeom prst="rect">
            <a:avLst/>
          </a:prstGeom>
          <a:noFill/>
        </p:spPr>
        <p:txBody>
          <a:bodyPr wrap="none" rtlCol="0">
            <a:spAutoFit/>
          </a:bodyPr>
          <a:lstStyle/>
          <a:p>
            <a:pPr algn="ctr"/>
            <a:r>
              <a:rPr lang="zh-CN" altLang="en-US" sz="4400" spc="300" dirty="0">
                <a:solidFill>
                  <a:srgbClr val="4A5A69"/>
                </a:solidFill>
                <a:latin typeface="方正清刻本悦宋简体" panose="02000000000000000000" pitchFamily="2" charset="-122"/>
                <a:ea typeface="方正清刻本悦宋简体" panose="02000000000000000000" pitchFamily="2" charset="-122"/>
              </a:rPr>
              <a:t>确认测试</a:t>
            </a:r>
          </a:p>
        </p:txBody>
      </p:sp>
      <p:sp>
        <p:nvSpPr>
          <p:cNvPr id="6" name="文本框 5"/>
          <p:cNvSpPr txBox="1"/>
          <p:nvPr/>
        </p:nvSpPr>
        <p:spPr>
          <a:xfrm>
            <a:off x="3311091" y="4166216"/>
            <a:ext cx="5569817" cy="523220"/>
          </a:xfrm>
          <a:prstGeom prst="rect">
            <a:avLst/>
          </a:prstGeom>
          <a:noFill/>
        </p:spPr>
        <p:txBody>
          <a:bodyPr wrap="square" rtlCol="0">
            <a:spAutoFit/>
          </a:bodyPr>
          <a:lstStyle/>
          <a:p>
            <a:pPr algn="ctr"/>
            <a:r>
              <a:rPr lang="en-US" altLang="zh-CN" sz="1400" dirty="0">
                <a:solidFill>
                  <a:schemeClr val="tx1">
                    <a:lumMod val="95000"/>
                    <a:lumOff val="5000"/>
                  </a:schemeClr>
                </a:solidFill>
              </a:rPr>
              <a:t>Lorem ipsum dolor sit amet, consectetuer adipiscing elit. Maecenas porttitor congue massa. </a:t>
            </a:r>
            <a:r>
              <a:rPr lang="en-US" altLang="zh-CN" sz="1400" dirty="0" err="1">
                <a:solidFill>
                  <a:schemeClr val="tx1">
                    <a:lumMod val="95000"/>
                    <a:lumOff val="5000"/>
                  </a:schemeClr>
                </a:solidFill>
              </a:rPr>
              <a:t>Fusce</a:t>
            </a:r>
            <a:r>
              <a:rPr lang="en-US" altLang="zh-CN" sz="1400" dirty="0">
                <a:solidFill>
                  <a:schemeClr val="tx1">
                    <a:lumMod val="95000"/>
                    <a:lumOff val="5000"/>
                  </a:schemeClr>
                </a:solidFill>
              </a:rPr>
              <a:t> </a:t>
            </a:r>
            <a:r>
              <a:rPr lang="en-US" altLang="zh-CN" sz="1400" dirty="0" err="1">
                <a:solidFill>
                  <a:schemeClr val="tx1">
                    <a:lumMod val="95000"/>
                    <a:lumOff val="5000"/>
                  </a:schemeClr>
                </a:solidFill>
              </a:rPr>
              <a:t>posuere</a:t>
            </a:r>
            <a:endParaRPr lang="en-US" altLang="zh-CN" sz="1400" dirty="0">
              <a:solidFill>
                <a:schemeClr val="tx1">
                  <a:lumMod val="95000"/>
                  <a:lumOff val="5000"/>
                </a:schemeClr>
              </a:solidFill>
            </a:endParaRPr>
          </a:p>
        </p:txBody>
      </p:sp>
      <p:sp>
        <p:nvSpPr>
          <p:cNvPr id="7" name="文本框 6"/>
          <p:cNvSpPr txBox="1"/>
          <p:nvPr/>
        </p:nvSpPr>
        <p:spPr>
          <a:xfrm>
            <a:off x="4680909" y="2168564"/>
            <a:ext cx="2830181" cy="769441"/>
          </a:xfrm>
          <a:prstGeom prst="rect">
            <a:avLst/>
          </a:prstGeom>
          <a:noFill/>
        </p:spPr>
        <p:txBody>
          <a:bodyPr wrap="square" rtlCol="0">
            <a:spAutoFit/>
          </a:bodyPr>
          <a:lstStyle>
            <a:defPPr>
              <a:defRPr lang="zh-CN"/>
            </a:defPPr>
            <a:lvl1pPr algn="r">
              <a:defRPr sz="4000"/>
            </a:lvl1pPr>
          </a:lstStyle>
          <a:p>
            <a:pPr algn="ctr"/>
            <a:r>
              <a:rPr lang="en-US" altLang="zh-CN" sz="4400" dirty="0">
                <a:solidFill>
                  <a:srgbClr val="DAC0A7"/>
                </a:solidFill>
                <a:latin typeface="Century Gothic" panose="020B0502020202020204" pitchFamily="34" charset="0"/>
                <a:cs typeface="DokChampa" panose="020B0604020202020204" pitchFamily="34" charset="-34"/>
              </a:rPr>
              <a:t>PART 01</a:t>
            </a:r>
            <a:endParaRPr lang="zh-CN" altLang="en-US" sz="4400" dirty="0">
              <a:solidFill>
                <a:srgbClr val="DAC0A7"/>
              </a:solidFill>
              <a:latin typeface="Century Gothic" panose="020B0502020202020204" pitchFamily="34" charset="0"/>
              <a:cs typeface="DokChampa" panose="020B0604020202020204" pitchFamily="34" charset="-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4113" y="315660"/>
            <a:ext cx="1620957" cy="523220"/>
          </a:xfrm>
          <a:prstGeom prst="rect">
            <a:avLst/>
          </a:prstGeom>
          <a:noFill/>
        </p:spPr>
        <p:txBody>
          <a:bodyPr wrap="none" rtlCol="0">
            <a:spAutoFit/>
          </a:bodyPr>
          <a:lstStyle/>
          <a:p>
            <a:r>
              <a:rPr lang="zh-CN" altLang="en-US" sz="2800" dirty="0">
                <a:solidFill>
                  <a:srgbClr val="4A5A69"/>
                </a:solidFill>
                <a:latin typeface="方正清刻本悦宋简体" panose="02000000000000000000" pitchFamily="2" charset="-122"/>
                <a:ea typeface="方正清刻本悦宋简体" panose="02000000000000000000" pitchFamily="2" charset="-122"/>
              </a:rPr>
              <a:t>确认测试</a:t>
            </a:r>
          </a:p>
        </p:txBody>
      </p:sp>
      <p:sp>
        <p:nvSpPr>
          <p:cNvPr id="3" name="矩形 2"/>
          <p:cNvSpPr/>
          <p:nvPr/>
        </p:nvSpPr>
        <p:spPr>
          <a:xfrm>
            <a:off x="1314113" y="748715"/>
            <a:ext cx="3244254" cy="261610"/>
          </a:xfrm>
          <a:prstGeom prst="rect">
            <a:avLst/>
          </a:prstGeom>
        </p:spPr>
        <p:txBody>
          <a:bodyPr wrap="square">
            <a:spAutoFit/>
          </a:bodyPr>
          <a:lstStyle/>
          <a:p>
            <a:pPr algn="dist"/>
            <a:r>
              <a:rPr lang="zh-CN" altLang="en-US" sz="1100" dirty="0">
                <a:solidFill>
                  <a:srgbClr val="8A9C96"/>
                </a:solidFill>
                <a:latin typeface="Tahoma" panose="020B0604030504040204" pitchFamily="34" charset="0"/>
                <a:cs typeface="Tahoma" panose="020B0604030504040204" pitchFamily="34" charset="0"/>
              </a:rPr>
              <a:t>Enter your text here</a:t>
            </a:r>
          </a:p>
        </p:txBody>
      </p:sp>
      <p:grpSp>
        <p:nvGrpSpPr>
          <p:cNvPr id="4" name="Group 2"/>
          <p:cNvGrpSpPr/>
          <p:nvPr/>
        </p:nvGrpSpPr>
        <p:grpSpPr>
          <a:xfrm>
            <a:off x="6241914" y="1710498"/>
            <a:ext cx="4972510" cy="4261862"/>
            <a:chOff x="4529156" y="1268760"/>
            <a:chExt cx="4972510" cy="4261862"/>
          </a:xfrm>
        </p:grpSpPr>
        <p:cxnSp>
          <p:nvCxnSpPr>
            <p:cNvPr id="5" name="Straight Connector 3"/>
            <p:cNvCxnSpPr>
              <a:stCxn id="9" idx="5"/>
            </p:cNvCxnSpPr>
            <p:nvPr/>
          </p:nvCxnSpPr>
          <p:spPr>
            <a:xfrm>
              <a:off x="5458252" y="2735622"/>
              <a:ext cx="717536" cy="6453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4"/>
            <p:cNvSpPr/>
            <p:nvPr/>
          </p:nvSpPr>
          <p:spPr>
            <a:xfrm>
              <a:off x="6043225" y="2924944"/>
              <a:ext cx="1584176" cy="1584176"/>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Oval 5"/>
            <p:cNvSpPr/>
            <p:nvPr/>
          </p:nvSpPr>
          <p:spPr>
            <a:xfrm>
              <a:off x="8197138" y="1268760"/>
              <a:ext cx="1304528" cy="1304528"/>
            </a:xfrm>
            <a:prstGeom prst="ellipse">
              <a:avLst/>
            </a:prstGeom>
            <a:solidFill>
              <a:srgbClr val="DBD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验证</a:t>
              </a:r>
              <a:endParaRPr lang="en-US" b="1" dirty="0"/>
            </a:p>
          </p:txBody>
        </p:sp>
        <p:sp>
          <p:nvSpPr>
            <p:cNvPr id="8" name="Oval 6"/>
            <p:cNvSpPr/>
            <p:nvPr/>
          </p:nvSpPr>
          <p:spPr>
            <a:xfrm>
              <a:off x="7990958" y="4263521"/>
              <a:ext cx="1016496" cy="1016496"/>
            </a:xfrm>
            <a:prstGeom prst="ellipse">
              <a:avLst/>
            </a:prstGeom>
            <a:solidFill>
              <a:srgbClr val="E7D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测试方式</a:t>
              </a:r>
              <a:endParaRPr lang="en-US" b="1" dirty="0"/>
            </a:p>
          </p:txBody>
        </p:sp>
        <p:sp>
          <p:nvSpPr>
            <p:cNvPr id="9" name="Oval 7"/>
            <p:cNvSpPr/>
            <p:nvPr/>
          </p:nvSpPr>
          <p:spPr>
            <a:xfrm>
              <a:off x="4529156" y="1806526"/>
              <a:ext cx="1088504" cy="1088504"/>
            </a:xfrm>
            <a:prstGeom prst="ellipse">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确认</a:t>
              </a:r>
              <a:endParaRPr lang="en-US" b="1" dirty="0"/>
            </a:p>
          </p:txBody>
        </p:sp>
        <p:sp>
          <p:nvSpPr>
            <p:cNvPr id="10" name="Oval 8"/>
            <p:cNvSpPr/>
            <p:nvPr/>
          </p:nvSpPr>
          <p:spPr>
            <a:xfrm>
              <a:off x="4737090" y="4442118"/>
              <a:ext cx="1088504" cy="1088504"/>
            </a:xfrm>
            <a:prstGeom prst="ellipse">
              <a:avLst/>
            </a:prstGeom>
            <a:solidFill>
              <a:srgbClr val="DBD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用户</a:t>
              </a:r>
              <a:endParaRPr lang="en-US" b="1" dirty="0"/>
            </a:p>
          </p:txBody>
        </p:sp>
        <p:cxnSp>
          <p:nvCxnSpPr>
            <p:cNvPr id="11" name="Straight Connector 9"/>
            <p:cNvCxnSpPr>
              <a:stCxn id="10" idx="7"/>
            </p:cNvCxnSpPr>
            <p:nvPr/>
          </p:nvCxnSpPr>
          <p:spPr>
            <a:xfrm flipV="1">
              <a:off x="5666186" y="4135413"/>
              <a:ext cx="509602" cy="4661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0"/>
            <p:cNvCxnSpPr>
              <a:stCxn id="6" idx="7"/>
              <a:endCxn id="7" idx="3"/>
            </p:cNvCxnSpPr>
            <p:nvPr/>
          </p:nvCxnSpPr>
          <p:spPr>
            <a:xfrm flipV="1">
              <a:off x="7395404" y="2382244"/>
              <a:ext cx="992778" cy="7746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1"/>
            <p:cNvCxnSpPr>
              <a:endCxn id="8" idx="1"/>
            </p:cNvCxnSpPr>
            <p:nvPr/>
          </p:nvCxnSpPr>
          <p:spPr>
            <a:xfrm>
              <a:off x="7527849" y="4012411"/>
              <a:ext cx="611971" cy="3999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2"/>
            <p:cNvSpPr/>
            <p:nvPr/>
          </p:nvSpPr>
          <p:spPr>
            <a:xfrm>
              <a:off x="6876256" y="4884692"/>
              <a:ext cx="360040" cy="360040"/>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Oval 13"/>
            <p:cNvSpPr/>
            <p:nvPr/>
          </p:nvSpPr>
          <p:spPr>
            <a:xfrm>
              <a:off x="7814248" y="3017813"/>
              <a:ext cx="265351" cy="265351"/>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Oval 14"/>
            <p:cNvSpPr/>
            <p:nvPr/>
          </p:nvSpPr>
          <p:spPr>
            <a:xfrm>
              <a:off x="6300193" y="2437170"/>
              <a:ext cx="136118" cy="136118"/>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Oval 15"/>
            <p:cNvSpPr/>
            <p:nvPr/>
          </p:nvSpPr>
          <p:spPr>
            <a:xfrm>
              <a:off x="5540138" y="3686936"/>
              <a:ext cx="223439" cy="223439"/>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8" name="Rectangle 16"/>
            <p:cNvSpPr/>
            <p:nvPr/>
          </p:nvSpPr>
          <p:spPr>
            <a:xfrm>
              <a:off x="6058655" y="3778248"/>
              <a:ext cx="1564549" cy="369332"/>
            </a:xfrm>
            <a:prstGeom prst="rect">
              <a:avLst/>
            </a:prstGeom>
          </p:spPr>
          <p:txBody>
            <a:bodyPr wrap="square">
              <a:spAutoFit/>
            </a:bodyPr>
            <a:lstStyle/>
            <a:p>
              <a:pPr algn="ctr"/>
              <a:r>
                <a:rPr lang="zh-CN" altLang="en-US" b="1" dirty="0">
                  <a:solidFill>
                    <a:schemeClr val="bg1"/>
                  </a:solidFill>
                </a:rPr>
                <a:t>确认测试</a:t>
              </a:r>
            </a:p>
          </p:txBody>
        </p:sp>
        <p:sp>
          <p:nvSpPr>
            <p:cNvPr id="19" name="Oval 39"/>
            <p:cNvSpPr/>
            <p:nvPr/>
          </p:nvSpPr>
          <p:spPr>
            <a:xfrm>
              <a:off x="8985167" y="3910162"/>
              <a:ext cx="360040" cy="360040"/>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0" name="Oval 42"/>
            <p:cNvSpPr/>
            <p:nvPr/>
          </p:nvSpPr>
          <p:spPr>
            <a:xfrm>
              <a:off x="6975445" y="2662065"/>
              <a:ext cx="223439" cy="223439"/>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1" name="Oval 41"/>
            <p:cNvSpPr/>
            <p:nvPr/>
          </p:nvSpPr>
          <p:spPr>
            <a:xfrm>
              <a:off x="6094196" y="4439335"/>
              <a:ext cx="136118" cy="136118"/>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22" name="Group 20"/>
          <p:cNvGrpSpPr/>
          <p:nvPr/>
        </p:nvGrpSpPr>
        <p:grpSpPr>
          <a:xfrm>
            <a:off x="931226" y="1823491"/>
            <a:ext cx="4299710" cy="5110253"/>
            <a:chOff x="467544" y="1934588"/>
            <a:chExt cx="3456384" cy="5110253"/>
          </a:xfrm>
        </p:grpSpPr>
        <p:sp>
          <p:nvSpPr>
            <p:cNvPr id="23" name="Rectangle 21"/>
            <p:cNvSpPr/>
            <p:nvPr/>
          </p:nvSpPr>
          <p:spPr>
            <a:xfrm>
              <a:off x="467544" y="2366637"/>
              <a:ext cx="3456384" cy="4678204"/>
            </a:xfrm>
            <a:prstGeom prst="rect">
              <a:avLst/>
            </a:prstGeom>
          </p:spPr>
          <p:txBody>
            <a:bodyPr wrap="square" lIns="72000" rIns="72000">
              <a:spAutoFit/>
            </a:bodyPr>
            <a:lstStyle/>
            <a:p>
              <a:pPr marL="287338" indent="-6350" algn="l" eaLnBrk="1" hangingPunct="1">
                <a:buFontTx/>
                <a:buBlip>
                  <a:blip r:embed="rId2"/>
                </a:buBlip>
              </a:pPr>
              <a:r>
                <a:rPr lang="zh-CN" altLang="en-US" dirty="0">
                  <a:solidFill>
                    <a:srgbClr val="FF0000"/>
                  </a:solidFill>
                </a:rPr>
                <a:t>确认测试</a:t>
              </a:r>
              <a:r>
                <a:rPr lang="zh-CN" altLang="en-US" dirty="0"/>
                <a:t>也称为</a:t>
              </a:r>
              <a:r>
                <a:rPr lang="zh-CN" altLang="en-US" dirty="0">
                  <a:solidFill>
                    <a:srgbClr val="FF0000"/>
                  </a:solidFill>
                </a:rPr>
                <a:t>验收测试</a:t>
              </a:r>
              <a:r>
                <a:rPr lang="zh-CN" altLang="en-US" dirty="0"/>
                <a:t>，它的目标是验证软件的</a:t>
              </a:r>
              <a:r>
                <a:rPr lang="zh-CN" altLang="en-US" dirty="0">
                  <a:solidFill>
                    <a:schemeClr val="accent2"/>
                  </a:solidFill>
                </a:rPr>
                <a:t>有效性</a:t>
              </a:r>
              <a:r>
                <a:rPr lang="zh-CN" altLang="en-US" dirty="0"/>
                <a:t>。</a:t>
              </a:r>
            </a:p>
            <a:p>
              <a:endParaRPr lang="en-US" altLang="ko-KR" dirty="0">
                <a:solidFill>
                  <a:schemeClr val="tx1">
                    <a:lumMod val="75000"/>
                    <a:lumOff val="25000"/>
                  </a:schemeClr>
                </a:solidFill>
                <a:cs typeface="Arial" panose="020B0604020202020204" pitchFamily="34" charset="0"/>
              </a:endParaRPr>
            </a:p>
            <a:p>
              <a:pPr marL="287338" indent="-6350" algn="l" eaLnBrk="1" hangingPunct="1">
                <a:buFontTx/>
                <a:buBlip>
                  <a:blip r:embed="rId2"/>
                </a:buBlip>
              </a:pPr>
              <a:r>
                <a:rPr lang="zh-CN" altLang="en-US" dirty="0"/>
                <a:t>上面这句话中使用了</a:t>
              </a:r>
              <a:r>
                <a:rPr lang="zh-CN" altLang="en-US" dirty="0">
                  <a:solidFill>
                    <a:srgbClr val="FF0000"/>
                  </a:solidFill>
                </a:rPr>
                <a:t>确认（</a:t>
              </a:r>
              <a:r>
                <a:rPr lang="en-US" altLang="zh-CN" dirty="0">
                  <a:solidFill>
                    <a:srgbClr val="FF0000"/>
                  </a:solidFill>
                </a:rPr>
                <a:t>validation</a:t>
              </a:r>
              <a:r>
                <a:rPr lang="zh-CN" altLang="en-US" dirty="0">
                  <a:solidFill>
                    <a:srgbClr val="FF0000"/>
                  </a:solidFill>
                </a:rPr>
                <a:t>）</a:t>
              </a:r>
              <a:r>
                <a:rPr lang="zh-CN" altLang="en-US" dirty="0"/>
                <a:t>和</a:t>
              </a:r>
              <a:r>
                <a:rPr lang="zh-CN" altLang="en-US" dirty="0">
                  <a:solidFill>
                    <a:srgbClr val="FF0000"/>
                  </a:solidFill>
                </a:rPr>
                <a:t>验证（</a:t>
              </a:r>
              <a:r>
                <a:rPr lang="en-US" altLang="zh-CN" dirty="0">
                  <a:solidFill>
                    <a:srgbClr val="FF0000"/>
                  </a:solidFill>
                </a:rPr>
                <a:t>verification</a:t>
              </a:r>
              <a:r>
                <a:rPr lang="zh-CN" altLang="en-US" dirty="0">
                  <a:solidFill>
                    <a:srgbClr val="FF0000"/>
                  </a:solidFill>
                </a:rPr>
                <a:t>）</a:t>
              </a:r>
              <a:r>
                <a:rPr lang="zh-CN" altLang="en-US" dirty="0"/>
                <a:t>这样两个不同的术语，</a:t>
              </a:r>
            </a:p>
            <a:p>
              <a:pPr marL="287338" indent="-6350" algn="l" eaLnBrk="1" hangingPunct="1">
                <a:buFontTx/>
                <a:buBlip>
                  <a:blip r:embed="rId2"/>
                </a:buBlip>
              </a:pPr>
              <a:r>
                <a:rPr lang="zh-CN" altLang="en-US" dirty="0"/>
                <a:t>通常，验证指的是保证软件</a:t>
              </a:r>
              <a:r>
                <a:rPr lang="zh-CN" altLang="en-US" dirty="0">
                  <a:solidFill>
                    <a:schemeClr val="accent2"/>
                  </a:solidFill>
                </a:rPr>
                <a:t>正确地实现</a:t>
              </a:r>
              <a:r>
                <a:rPr lang="zh-CN" altLang="en-US" dirty="0"/>
                <a:t>了某个特定要求的一系列活动，而确认指的是为了保证软件确实满足了用户需求而进行的一系列活动（</a:t>
              </a:r>
              <a:r>
                <a:rPr lang="zh-CN" altLang="en-US" dirty="0">
                  <a:solidFill>
                    <a:schemeClr val="accent2"/>
                  </a:solidFill>
                </a:rPr>
                <a:t>实现了正确的需求</a:t>
              </a:r>
              <a:r>
                <a:rPr lang="zh-CN" altLang="en-US" dirty="0"/>
                <a:t>）。</a:t>
              </a:r>
              <a:endParaRPr lang="en-US" altLang="zh-CN" dirty="0"/>
            </a:p>
            <a:p>
              <a:pPr marL="287338" indent="-6350">
                <a:buBlip>
                  <a:blip r:embed="rId2"/>
                </a:buBlip>
              </a:pPr>
              <a:r>
                <a:rPr lang="zh-CN" altLang="en-US" dirty="0"/>
                <a:t>确认测试必须有</a:t>
              </a:r>
              <a:r>
                <a:rPr lang="zh-CN" altLang="en-US" dirty="0">
                  <a:solidFill>
                    <a:schemeClr val="accent2"/>
                  </a:solidFill>
                </a:rPr>
                <a:t>用户</a:t>
              </a:r>
              <a:r>
                <a:rPr lang="zh-CN" altLang="en-US" dirty="0"/>
                <a:t>积极参与，或者以用户为主进行。用户应该参与设计测试方案，使用用户界面输入测试数据并且分析评价测试的输出结果。</a:t>
              </a:r>
            </a:p>
            <a:p>
              <a:pPr marL="287338" indent="-6350" algn="l" eaLnBrk="1" hangingPunct="1">
                <a:buFontTx/>
                <a:buBlip>
                  <a:blip r:embed="rId2"/>
                </a:buBlip>
              </a:pPr>
              <a:endParaRPr lang="zh-CN" altLang="en-US" sz="1400" dirty="0"/>
            </a:p>
            <a:p>
              <a:endParaRPr lang="en-US" altLang="ko-KR" sz="1400" dirty="0">
                <a:solidFill>
                  <a:schemeClr val="tx1">
                    <a:lumMod val="75000"/>
                    <a:lumOff val="25000"/>
                  </a:schemeClr>
                </a:solidFill>
                <a:cs typeface="Arial" panose="020B0604020202020204" pitchFamily="34" charset="0"/>
              </a:endParaRPr>
            </a:p>
          </p:txBody>
        </p:sp>
        <p:sp>
          <p:nvSpPr>
            <p:cNvPr id="24" name="Rectangle 22"/>
            <p:cNvSpPr/>
            <p:nvPr/>
          </p:nvSpPr>
          <p:spPr>
            <a:xfrm>
              <a:off x="467544" y="1934588"/>
              <a:ext cx="3456384" cy="461665"/>
            </a:xfrm>
            <a:prstGeom prst="rect">
              <a:avLst/>
            </a:prstGeom>
          </p:spPr>
          <p:txBody>
            <a:bodyPr wrap="square">
              <a:spAutoFit/>
            </a:bodyPr>
            <a:lstStyle/>
            <a:p>
              <a:r>
                <a:rPr lang="zh-CN" altLang="en-US" sz="2400" dirty="0">
                  <a:solidFill>
                    <a:srgbClr val="4A5A69"/>
                  </a:solidFill>
                  <a:latin typeface="方正清刻本悦宋简体" panose="02000000000000000000" pitchFamily="2" charset="-122"/>
                  <a:ea typeface="方正清刻本悦宋简体" panose="02000000000000000000" pitchFamily="2" charset="-122"/>
                </a:rPr>
                <a:t>确认测试</a:t>
              </a:r>
            </a:p>
          </p:txBody>
        </p:sp>
      </p:grpSp>
      <p:sp>
        <p:nvSpPr>
          <p:cNvPr id="25" name="Rectangle 16"/>
          <p:cNvSpPr/>
          <p:nvPr/>
        </p:nvSpPr>
        <p:spPr>
          <a:xfrm rot="2700000">
            <a:off x="8414408" y="3730663"/>
            <a:ext cx="306039" cy="54867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占位符 26">
            <a:extLst>
              <a:ext uri="{FF2B5EF4-FFF2-40B4-BE49-F238E27FC236}">
                <a16:creationId xmlns:a16="http://schemas.microsoft.com/office/drawing/2014/main" id="{76689EF0-883F-407A-9DD9-9AF659CC6C93}"/>
              </a:ext>
            </a:extLst>
          </p:cNvPr>
          <p:cNvPicPr>
            <a:picLocks noGrp="1" noChangeAspect="1"/>
          </p:cNvPicPr>
          <p:nvPr>
            <p:ph type="pic" sz="quarter" idx="15"/>
          </p:nvPr>
        </p:nvPicPr>
        <p:blipFill rotWithShape="1">
          <a:blip r:embed="rId2"/>
          <a:srcRect t="5004" b="5004"/>
          <a:stretch/>
        </p:blipFill>
        <p:spPr/>
      </p:pic>
      <p:sp>
        <p:nvSpPr>
          <p:cNvPr id="3" name="Rectangle 2"/>
          <p:cNvSpPr/>
          <p:nvPr/>
        </p:nvSpPr>
        <p:spPr>
          <a:xfrm>
            <a:off x="564483" y="509785"/>
            <a:ext cx="2519465" cy="3134368"/>
          </a:xfrm>
          <a:prstGeom prst="rect">
            <a:avLst/>
          </a:prstGeom>
          <a:solidFill>
            <a:srgbClr val="8A9C9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73854" y="760682"/>
            <a:ext cx="2300722" cy="1598325"/>
            <a:chOff x="673854" y="637594"/>
            <a:chExt cx="2300722" cy="1598325"/>
          </a:xfrm>
        </p:grpSpPr>
        <p:grpSp>
          <p:nvGrpSpPr>
            <p:cNvPr id="7" name="Group 6"/>
            <p:cNvGrpSpPr/>
            <p:nvPr/>
          </p:nvGrpSpPr>
          <p:grpSpPr>
            <a:xfrm>
              <a:off x="673854" y="637594"/>
              <a:ext cx="2300722" cy="624140"/>
              <a:chOff x="643870" y="707933"/>
              <a:chExt cx="2300722" cy="624140"/>
            </a:xfrm>
          </p:grpSpPr>
          <p:sp>
            <p:nvSpPr>
              <p:cNvPr id="5" name="Text Placeholder 12"/>
              <p:cNvSpPr txBox="1"/>
              <p:nvPr/>
            </p:nvSpPr>
            <p:spPr>
              <a:xfrm>
                <a:off x="2137762" y="707933"/>
                <a:ext cx="806830" cy="62414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4000" dirty="0">
                    <a:solidFill>
                      <a:schemeClr val="bg1">
                        <a:alpha val="30000"/>
                      </a:schemeClr>
                    </a:solidFill>
                  </a:rPr>
                  <a:t>01</a:t>
                </a:r>
              </a:p>
            </p:txBody>
          </p:sp>
          <p:sp>
            <p:nvSpPr>
              <p:cNvPr id="6" name="11"/>
              <p:cNvSpPr/>
              <p:nvPr/>
            </p:nvSpPr>
            <p:spPr>
              <a:xfrm>
                <a:off x="643870" y="1002514"/>
                <a:ext cx="1897307" cy="307777"/>
              </a:xfrm>
              <a:prstGeom prst="rect">
                <a:avLst/>
              </a:prstGeom>
            </p:spPr>
            <p:txBody>
              <a:bodyPr wrap="square">
                <a:spAutoFit/>
              </a:bodyPr>
              <a:lstStyle/>
              <a:p>
                <a:pPr algn="r"/>
                <a:r>
                  <a:rPr lang="en-US" altLang="zh-CN" sz="1400" b="1" dirty="0">
                    <a:solidFill>
                      <a:schemeClr val="bg1"/>
                    </a:solidFill>
                  </a:rPr>
                  <a:t>Alpha</a:t>
                </a:r>
                <a:r>
                  <a:rPr lang="zh-CN" altLang="en-US" sz="1400" b="1" dirty="0">
                    <a:solidFill>
                      <a:schemeClr val="bg1"/>
                    </a:solidFill>
                  </a:rPr>
                  <a:t>测试</a:t>
                </a:r>
                <a:r>
                  <a:rPr lang="en-US" altLang="ko-KR" sz="1400" b="1" dirty="0">
                    <a:solidFill>
                      <a:schemeClr val="bg1"/>
                    </a:solidFill>
                  </a:rPr>
                  <a:t> </a:t>
                </a:r>
                <a:endParaRPr lang="ko-KR" altLang="en-US" sz="1400" b="1" dirty="0">
                  <a:solidFill>
                    <a:schemeClr val="bg1"/>
                  </a:solidFill>
                </a:endParaRPr>
              </a:p>
            </p:txBody>
          </p:sp>
        </p:grpSp>
        <p:sp>
          <p:nvSpPr>
            <p:cNvPr id="8" name="TextBox 7"/>
            <p:cNvSpPr txBox="1"/>
            <p:nvPr/>
          </p:nvSpPr>
          <p:spPr>
            <a:xfrm>
              <a:off x="791891" y="1220256"/>
              <a:ext cx="2064648" cy="1015663"/>
            </a:xfrm>
            <a:prstGeom prst="rect">
              <a:avLst/>
            </a:prstGeom>
            <a:noFill/>
          </p:spPr>
          <p:txBody>
            <a:bodyPr wrap="square" rtlCol="0">
              <a:spAutoFit/>
            </a:bodyPr>
            <a:lstStyle/>
            <a:p>
              <a:pPr algn="r"/>
              <a:r>
                <a:rPr lang="zh-CN" altLang="en-US" sz="1200" dirty="0">
                  <a:solidFill>
                    <a:schemeClr val="bg1"/>
                  </a:solidFill>
                  <a:cs typeface="Arial" panose="020B0604020202020204" pitchFamily="34" charset="0"/>
                </a:rPr>
                <a:t>由用户在开发者的场所进行，并且在开发者对用户的“指导”下进行测试。</a:t>
              </a:r>
              <a:endParaRPr lang="en-US" altLang="zh-CN" sz="1200" dirty="0">
                <a:solidFill>
                  <a:schemeClr val="bg1"/>
                </a:solidFill>
                <a:cs typeface="Arial" panose="020B0604020202020204" pitchFamily="34" charset="0"/>
              </a:endParaRPr>
            </a:p>
            <a:p>
              <a:pPr algn="r"/>
              <a:r>
                <a:rPr lang="en-US" altLang="zh-CN" sz="1200" dirty="0">
                  <a:solidFill>
                    <a:schemeClr val="bg1"/>
                  </a:solidFill>
                  <a:cs typeface="Arial" panose="020B0604020202020204" pitchFamily="34" charset="0"/>
                </a:rPr>
                <a:t>Alpha</a:t>
              </a:r>
              <a:r>
                <a:rPr lang="zh-CN" altLang="en-US" sz="1200" dirty="0">
                  <a:solidFill>
                    <a:schemeClr val="bg1"/>
                  </a:solidFill>
                  <a:cs typeface="Arial" panose="020B0604020202020204" pitchFamily="34" charset="0"/>
                </a:rPr>
                <a:t>测试是在受控的环境中进行的</a:t>
              </a:r>
              <a:endParaRPr lang="ko-KR" altLang="en-US" sz="1200" dirty="0">
                <a:solidFill>
                  <a:schemeClr val="bg1"/>
                </a:solidFill>
                <a:cs typeface="Arial" panose="020B0604020202020204" pitchFamily="34" charset="0"/>
              </a:endParaRPr>
            </a:p>
          </p:txBody>
        </p:sp>
      </p:grpSp>
      <p:grpSp>
        <p:nvGrpSpPr>
          <p:cNvPr id="10" name="Group 9"/>
          <p:cNvGrpSpPr/>
          <p:nvPr/>
        </p:nvGrpSpPr>
        <p:grpSpPr>
          <a:xfrm>
            <a:off x="673854" y="2143554"/>
            <a:ext cx="2300722" cy="1413659"/>
            <a:chOff x="673854" y="637594"/>
            <a:chExt cx="2300722" cy="1413659"/>
          </a:xfrm>
        </p:grpSpPr>
        <p:grpSp>
          <p:nvGrpSpPr>
            <p:cNvPr id="11" name="Group 10"/>
            <p:cNvGrpSpPr/>
            <p:nvPr/>
          </p:nvGrpSpPr>
          <p:grpSpPr>
            <a:xfrm>
              <a:off x="673854" y="637594"/>
              <a:ext cx="2300722" cy="624140"/>
              <a:chOff x="643870" y="707933"/>
              <a:chExt cx="2300722" cy="624140"/>
            </a:xfrm>
          </p:grpSpPr>
          <p:sp>
            <p:nvSpPr>
              <p:cNvPr id="13" name="Text Placeholder 12"/>
              <p:cNvSpPr txBox="1"/>
              <p:nvPr/>
            </p:nvSpPr>
            <p:spPr>
              <a:xfrm>
                <a:off x="2137762" y="707933"/>
                <a:ext cx="806830" cy="62414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4000" dirty="0">
                    <a:solidFill>
                      <a:schemeClr val="bg1">
                        <a:alpha val="30000"/>
                      </a:schemeClr>
                    </a:solidFill>
                  </a:rPr>
                  <a:t>02</a:t>
                </a:r>
              </a:p>
            </p:txBody>
          </p:sp>
          <p:sp>
            <p:nvSpPr>
              <p:cNvPr id="14" name="11"/>
              <p:cNvSpPr/>
              <p:nvPr/>
            </p:nvSpPr>
            <p:spPr>
              <a:xfrm>
                <a:off x="643870" y="1002514"/>
                <a:ext cx="1897307" cy="307777"/>
              </a:xfrm>
              <a:prstGeom prst="rect">
                <a:avLst/>
              </a:prstGeom>
            </p:spPr>
            <p:txBody>
              <a:bodyPr wrap="square">
                <a:spAutoFit/>
              </a:bodyPr>
              <a:lstStyle/>
              <a:p>
                <a:pPr algn="r"/>
                <a:r>
                  <a:rPr lang="en-US" altLang="zh-CN" sz="1400" b="1" dirty="0">
                    <a:solidFill>
                      <a:schemeClr val="bg1"/>
                    </a:solidFill>
                  </a:rPr>
                  <a:t>Beta</a:t>
                </a:r>
                <a:r>
                  <a:rPr lang="zh-CN" altLang="en-US" sz="1400" b="1" dirty="0">
                    <a:solidFill>
                      <a:schemeClr val="bg1"/>
                    </a:solidFill>
                  </a:rPr>
                  <a:t>测试</a:t>
                </a:r>
                <a:endParaRPr lang="ko-KR" altLang="en-US" sz="1400" b="1" dirty="0">
                  <a:solidFill>
                    <a:schemeClr val="bg1"/>
                  </a:solidFill>
                </a:endParaRPr>
              </a:p>
            </p:txBody>
          </p:sp>
        </p:grpSp>
        <p:sp>
          <p:nvSpPr>
            <p:cNvPr id="12" name="TextBox 11"/>
            <p:cNvSpPr txBox="1"/>
            <p:nvPr/>
          </p:nvSpPr>
          <p:spPr>
            <a:xfrm>
              <a:off x="791891" y="1220256"/>
              <a:ext cx="2064648" cy="830997"/>
            </a:xfrm>
            <a:prstGeom prst="rect">
              <a:avLst/>
            </a:prstGeom>
            <a:noFill/>
          </p:spPr>
          <p:txBody>
            <a:bodyPr wrap="square" rtlCol="0">
              <a:spAutoFit/>
            </a:bodyPr>
            <a:lstStyle/>
            <a:p>
              <a:pPr algn="r"/>
              <a:r>
                <a:rPr lang="zh-CN" altLang="en-US" sz="1200" dirty="0">
                  <a:solidFill>
                    <a:schemeClr val="bg1"/>
                  </a:solidFill>
                  <a:cs typeface="Arial" panose="020B0604020202020204" pitchFamily="34" charset="0"/>
                </a:rPr>
                <a:t>最终用户们在一个或多个客户场所进行。</a:t>
              </a:r>
              <a:endParaRPr lang="en-US" altLang="zh-CN" sz="1200" dirty="0">
                <a:solidFill>
                  <a:schemeClr val="bg1"/>
                </a:solidFill>
                <a:cs typeface="Arial" panose="020B0604020202020204" pitchFamily="34" charset="0"/>
              </a:endParaRPr>
            </a:p>
            <a:p>
              <a:pPr algn="r"/>
              <a:r>
                <a:rPr lang="en-US" altLang="zh-CN" sz="1200" dirty="0">
                  <a:solidFill>
                    <a:schemeClr val="bg1"/>
                  </a:solidFill>
                  <a:cs typeface="Arial" panose="020B0604020202020204" pitchFamily="34" charset="0"/>
                </a:rPr>
                <a:t>Beta</a:t>
              </a:r>
              <a:r>
                <a:rPr lang="zh-CN" altLang="en-US" sz="1200" dirty="0">
                  <a:solidFill>
                    <a:schemeClr val="bg1"/>
                  </a:solidFill>
                  <a:cs typeface="Arial" panose="020B0604020202020204" pitchFamily="34" charset="0"/>
                </a:rPr>
                <a:t>测试是软件开发者不能控制的环境中的“真实应用”</a:t>
              </a:r>
              <a:endParaRPr lang="ko-KR" altLang="en-US" sz="1200" dirty="0">
                <a:solidFill>
                  <a:schemeClr val="bg1"/>
                </a:solidFill>
                <a:cs typeface="Arial" panose="020B0604020202020204" pitchFamily="34" charset="0"/>
              </a:endParaRPr>
            </a:p>
          </p:txBody>
        </p:sp>
      </p:grpSp>
      <p:grpSp>
        <p:nvGrpSpPr>
          <p:cNvPr id="18" name="Group 17"/>
          <p:cNvGrpSpPr/>
          <p:nvPr/>
        </p:nvGrpSpPr>
        <p:grpSpPr>
          <a:xfrm>
            <a:off x="5939834" y="3578719"/>
            <a:ext cx="2577737" cy="2136199"/>
            <a:chOff x="8369884" y="1993673"/>
            <a:chExt cx="3395394" cy="2136199"/>
          </a:xfrm>
        </p:grpSpPr>
        <p:sp>
          <p:nvSpPr>
            <p:cNvPr id="19" name="18"/>
            <p:cNvSpPr/>
            <p:nvPr/>
          </p:nvSpPr>
          <p:spPr>
            <a:xfrm>
              <a:off x="8369884" y="2313990"/>
              <a:ext cx="3395394" cy="1815882"/>
            </a:xfrm>
            <a:prstGeom prst="rect">
              <a:avLst/>
            </a:prstGeom>
          </p:spPr>
          <p:txBody>
            <a:bodyPr wrap="square">
              <a:spAutoFit/>
            </a:bodyPr>
            <a:lstStyle/>
            <a:p>
              <a:r>
                <a:rPr lang="en-US" altLang="ko-KR" sz="1600" dirty="0">
                  <a:solidFill>
                    <a:schemeClr val="tx1">
                      <a:lumMod val="75000"/>
                      <a:lumOff val="25000"/>
                    </a:schemeClr>
                  </a:solidFill>
                  <a:cs typeface="Arial" panose="020B0604020202020204" pitchFamily="34" charset="0"/>
                </a:rPr>
                <a:t> </a:t>
              </a:r>
              <a:r>
                <a:rPr lang="zh-CN" altLang="en-US" sz="1600" dirty="0">
                  <a:solidFill>
                    <a:schemeClr val="tx1">
                      <a:lumMod val="75000"/>
                      <a:lumOff val="25000"/>
                    </a:schemeClr>
                  </a:solidFill>
                  <a:cs typeface="Arial" panose="020B0604020202020204" pitchFamily="34" charset="0"/>
                </a:rPr>
                <a:t>       在微信小程序未完全开发过程中，在电脑端的虚拟机部分进行模拟测试。</a:t>
              </a:r>
              <a:endParaRPr lang="en-US" altLang="zh-CN" sz="1600" dirty="0">
                <a:solidFill>
                  <a:schemeClr val="tx1">
                    <a:lumMod val="75000"/>
                    <a:lumOff val="25000"/>
                  </a:schemeClr>
                </a:solidFill>
                <a:cs typeface="Arial" panose="020B0604020202020204" pitchFamily="34" charset="0"/>
              </a:endParaRPr>
            </a:p>
            <a:p>
              <a:r>
                <a:rPr lang="en-US" altLang="ko-KR" sz="1600" dirty="0">
                  <a:solidFill>
                    <a:schemeClr val="tx1">
                      <a:lumMod val="75000"/>
                      <a:lumOff val="25000"/>
                    </a:schemeClr>
                  </a:solidFill>
                  <a:cs typeface="Arial" panose="020B0604020202020204" pitchFamily="34" charset="0"/>
                </a:rPr>
                <a:t>        </a:t>
              </a:r>
              <a:r>
                <a:rPr lang="zh-CN" altLang="en-US" sz="1600" dirty="0">
                  <a:solidFill>
                    <a:schemeClr val="tx1">
                      <a:lumMod val="75000"/>
                      <a:lumOff val="25000"/>
                    </a:schemeClr>
                  </a:solidFill>
                  <a:cs typeface="Arial" panose="020B0604020202020204" pitchFamily="34" charset="0"/>
                </a:rPr>
                <a:t>用户在开发者“指导”下进行操作或游玩。及时发现初级漏洞或反馈用户需求</a:t>
              </a:r>
              <a:endParaRPr lang="en-US" altLang="ko-KR" sz="1600" dirty="0">
                <a:solidFill>
                  <a:schemeClr val="tx1">
                    <a:lumMod val="75000"/>
                    <a:lumOff val="25000"/>
                  </a:schemeClr>
                </a:solidFill>
                <a:cs typeface="Arial" panose="020B0604020202020204" pitchFamily="34" charset="0"/>
              </a:endParaRPr>
            </a:p>
          </p:txBody>
        </p:sp>
        <p:sp>
          <p:nvSpPr>
            <p:cNvPr id="20" name="5"/>
            <p:cNvSpPr/>
            <p:nvPr/>
          </p:nvSpPr>
          <p:spPr>
            <a:xfrm>
              <a:off x="8369884" y="1993673"/>
              <a:ext cx="3395394" cy="338554"/>
            </a:xfrm>
            <a:prstGeom prst="rect">
              <a:avLst/>
            </a:prstGeom>
          </p:spPr>
          <p:txBody>
            <a:bodyPr wrap="square">
              <a:spAutoFit/>
            </a:bodyPr>
            <a:lstStyle/>
            <a:p>
              <a:r>
                <a:rPr lang="en-US" altLang="zh-CN" sz="1600" dirty="0">
                  <a:solidFill>
                    <a:srgbClr val="8A9C96"/>
                  </a:solidFill>
                </a:rPr>
                <a:t>Alpha</a:t>
              </a:r>
              <a:r>
                <a:rPr lang="zh-CN" altLang="en-US" sz="1600" dirty="0">
                  <a:solidFill>
                    <a:srgbClr val="8A9C96"/>
                  </a:solidFill>
                </a:rPr>
                <a:t>测试</a:t>
              </a:r>
              <a:endParaRPr lang="en-US" altLang="ko-KR" sz="1600" dirty="0">
                <a:solidFill>
                  <a:srgbClr val="8A9C96"/>
                </a:solidFill>
              </a:endParaRPr>
            </a:p>
          </p:txBody>
        </p:sp>
      </p:grpSp>
      <p:grpSp>
        <p:nvGrpSpPr>
          <p:cNvPr id="21" name="Group 20"/>
          <p:cNvGrpSpPr/>
          <p:nvPr/>
        </p:nvGrpSpPr>
        <p:grpSpPr>
          <a:xfrm>
            <a:off x="8949234" y="3578719"/>
            <a:ext cx="2577737" cy="2136199"/>
            <a:chOff x="8369884" y="1993673"/>
            <a:chExt cx="3395394" cy="2136199"/>
          </a:xfrm>
        </p:grpSpPr>
        <p:sp>
          <p:nvSpPr>
            <p:cNvPr id="22" name="18"/>
            <p:cNvSpPr/>
            <p:nvPr/>
          </p:nvSpPr>
          <p:spPr>
            <a:xfrm>
              <a:off x="8369884" y="2313990"/>
              <a:ext cx="3395394" cy="1815882"/>
            </a:xfrm>
            <a:prstGeom prst="rect">
              <a:avLst/>
            </a:prstGeom>
          </p:spPr>
          <p:txBody>
            <a:bodyPr wrap="square">
              <a:spAutoFit/>
            </a:bodyPr>
            <a:lstStyle/>
            <a:p>
              <a:r>
                <a:rPr lang="en-US" altLang="zh-CN" sz="1600" dirty="0">
                  <a:solidFill>
                    <a:schemeClr val="tx1">
                      <a:lumMod val="75000"/>
                      <a:lumOff val="25000"/>
                    </a:schemeClr>
                  </a:solidFill>
                  <a:cs typeface="Arial" panose="020B0604020202020204" pitchFamily="34" charset="0"/>
                </a:rPr>
                <a:t>        </a:t>
              </a:r>
              <a:r>
                <a:rPr lang="zh-CN" altLang="en-US" sz="1600" dirty="0">
                  <a:solidFill>
                    <a:schemeClr val="tx1">
                      <a:lumMod val="75000"/>
                      <a:lumOff val="25000"/>
                    </a:schemeClr>
                  </a:solidFill>
                  <a:cs typeface="Arial" panose="020B0604020202020204" pitchFamily="34" charset="0"/>
                </a:rPr>
                <a:t>发布到微信小程序中。使最终用户们在其手机端进行游玩。</a:t>
              </a:r>
              <a:endParaRPr lang="en-US" altLang="zh-CN" sz="1600" dirty="0">
                <a:solidFill>
                  <a:schemeClr val="tx1">
                    <a:lumMod val="75000"/>
                    <a:lumOff val="25000"/>
                  </a:schemeClr>
                </a:solidFill>
                <a:cs typeface="Arial" panose="020B0604020202020204" pitchFamily="34" charset="0"/>
              </a:endParaRPr>
            </a:p>
            <a:p>
              <a:r>
                <a:rPr lang="en-US" altLang="ko-KR" sz="1600" dirty="0">
                  <a:solidFill>
                    <a:schemeClr val="tx1">
                      <a:lumMod val="75000"/>
                      <a:lumOff val="25000"/>
                    </a:schemeClr>
                  </a:solidFill>
                  <a:cs typeface="Arial" panose="020B0604020202020204" pitchFamily="34" charset="0"/>
                </a:rPr>
                <a:t>        </a:t>
              </a:r>
              <a:r>
                <a:rPr lang="zh-CN" altLang="en-US" sz="1600" dirty="0">
                  <a:solidFill>
                    <a:schemeClr val="tx1">
                      <a:lumMod val="75000"/>
                      <a:lumOff val="25000"/>
                    </a:schemeClr>
                  </a:solidFill>
                  <a:cs typeface="Arial" panose="020B0604020202020204" pitchFamily="34" charset="0"/>
                </a:rPr>
                <a:t>在游玩过程中，出现漏洞或数据库等错误时，用户反馈错误来进一步修改</a:t>
              </a:r>
              <a:endParaRPr lang="en-US" altLang="ko-KR" sz="1600" dirty="0">
                <a:solidFill>
                  <a:schemeClr val="tx1">
                    <a:lumMod val="75000"/>
                    <a:lumOff val="25000"/>
                  </a:schemeClr>
                </a:solidFill>
                <a:cs typeface="Arial" panose="020B0604020202020204" pitchFamily="34" charset="0"/>
              </a:endParaRPr>
            </a:p>
          </p:txBody>
        </p:sp>
        <p:sp>
          <p:nvSpPr>
            <p:cNvPr id="23" name="5"/>
            <p:cNvSpPr/>
            <p:nvPr/>
          </p:nvSpPr>
          <p:spPr>
            <a:xfrm>
              <a:off x="8369884" y="1993673"/>
              <a:ext cx="3395394" cy="338554"/>
            </a:xfrm>
            <a:prstGeom prst="rect">
              <a:avLst/>
            </a:prstGeom>
          </p:spPr>
          <p:txBody>
            <a:bodyPr wrap="square">
              <a:spAutoFit/>
            </a:bodyPr>
            <a:lstStyle/>
            <a:p>
              <a:r>
                <a:rPr lang="en-US" altLang="zh-CN" sz="1600" dirty="0">
                  <a:solidFill>
                    <a:srgbClr val="DAC0A7"/>
                  </a:solidFill>
                </a:rPr>
                <a:t>Bata</a:t>
              </a:r>
              <a:r>
                <a:rPr lang="zh-CN" altLang="en-US" sz="1600" dirty="0">
                  <a:solidFill>
                    <a:srgbClr val="DAC0A7"/>
                  </a:solidFill>
                </a:rPr>
                <a:t>测试</a:t>
              </a:r>
              <a:endParaRPr lang="en-US" altLang="ko-KR" sz="1600" dirty="0">
                <a:solidFill>
                  <a:srgbClr val="DAC0A7"/>
                </a:solidFill>
              </a:endParaRPr>
            </a:p>
          </p:txBody>
        </p:sp>
      </p:grpSp>
      <p:sp>
        <p:nvSpPr>
          <p:cNvPr id="24" name="TextBox 23"/>
          <p:cNvSpPr txBox="1"/>
          <p:nvPr/>
        </p:nvSpPr>
        <p:spPr>
          <a:xfrm>
            <a:off x="7158678" y="5719634"/>
            <a:ext cx="4384534" cy="646331"/>
          </a:xfrm>
          <a:prstGeom prst="rect">
            <a:avLst/>
          </a:prstGeom>
          <a:noFill/>
        </p:spPr>
        <p:txBody>
          <a:bodyPr wrap="square" rtlCol="0">
            <a:spAutoFit/>
          </a:bodyPr>
          <a:lstStyle/>
          <a:p>
            <a:pPr algn="r"/>
            <a:r>
              <a:rPr lang="zh-CN" altLang="en-US" sz="3600" b="1" dirty="0">
                <a:solidFill>
                  <a:srgbClr val="8A9C96"/>
                </a:solidFill>
                <a:latin typeface="+mj-lt"/>
                <a:cs typeface="Arial" panose="020B0604020202020204" pitchFamily="34" charset="0"/>
              </a:rPr>
              <a:t>两种测试方式</a:t>
            </a:r>
            <a:endParaRPr lang="ko-KR" altLang="en-US" sz="3600" b="1" dirty="0">
              <a:solidFill>
                <a:srgbClr val="8A9C96"/>
              </a:solidFill>
              <a:latin typeface="+mj-lt"/>
              <a:cs typeface="Arial" panose="020B0604020202020204" pitchFamily="34" charset="0"/>
            </a:endParaRPr>
          </a:p>
        </p:txBody>
      </p:sp>
      <p:pic>
        <p:nvPicPr>
          <p:cNvPr id="38" name="图片占位符 37">
            <a:extLst>
              <a:ext uri="{FF2B5EF4-FFF2-40B4-BE49-F238E27FC236}">
                <a16:creationId xmlns:a16="http://schemas.microsoft.com/office/drawing/2014/main" id="{78BC8183-9F27-474F-8CA9-508E1C470BAC}"/>
              </a:ext>
            </a:extLst>
          </p:cNvPr>
          <p:cNvPicPr>
            <a:picLocks noGrp="1" noChangeAspect="1"/>
          </p:cNvPicPr>
          <p:nvPr>
            <p:ph type="pic" sz="quarter" idx="17"/>
          </p:nvPr>
        </p:nvPicPr>
        <p:blipFill>
          <a:blip r:embed="rId3"/>
          <a:srcRect l="5" r="5"/>
          <a:stretch>
            <a:fillRect/>
          </a:stretch>
        </p:blipFill>
        <p:spPr>
          <a:prstGeom prst="rect">
            <a:avLst/>
          </a:prstGeom>
        </p:spPr>
      </p:pic>
      <p:pic>
        <p:nvPicPr>
          <p:cNvPr id="42" name="图片占位符 41">
            <a:extLst>
              <a:ext uri="{FF2B5EF4-FFF2-40B4-BE49-F238E27FC236}">
                <a16:creationId xmlns:a16="http://schemas.microsoft.com/office/drawing/2014/main" id="{511E6222-2A06-4131-8AD5-5004E31D5B82}"/>
              </a:ext>
            </a:extLst>
          </p:cNvPr>
          <p:cNvPicPr>
            <a:picLocks noGrp="1" noChangeAspect="1"/>
          </p:cNvPicPr>
          <p:nvPr>
            <p:ph type="pic" sz="quarter" idx="16"/>
          </p:nvPr>
        </p:nvPicPr>
        <p:blipFill rotWithShape="1">
          <a:blip r:embed="rId4"/>
          <a:srcRect t="20154" b="20154"/>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4823" y="3766107"/>
            <a:ext cx="3922353" cy="338554"/>
          </a:xfrm>
          <a:prstGeom prst="rect">
            <a:avLst/>
          </a:prstGeom>
        </p:spPr>
        <p:txBody>
          <a:bodyPr wrap="square">
            <a:spAutoFit/>
          </a:bodyPr>
          <a:lstStyle/>
          <a:p>
            <a:pPr algn="ctr"/>
            <a:r>
              <a:rPr lang="zh-CN" altLang="en-US" sz="1600" dirty="0">
                <a:solidFill>
                  <a:srgbClr val="DAC0A7"/>
                </a:solidFill>
                <a:latin typeface="Tahoma" panose="020B0604030504040204" pitchFamily="34" charset="0"/>
                <a:cs typeface="Tahoma" panose="020B0604030504040204" pitchFamily="34" charset="0"/>
              </a:rPr>
              <a:t>Enter your text here</a:t>
            </a:r>
          </a:p>
        </p:txBody>
      </p:sp>
      <p:sp>
        <p:nvSpPr>
          <p:cNvPr id="5" name="文本框 4"/>
          <p:cNvSpPr txBox="1"/>
          <p:nvPr/>
        </p:nvSpPr>
        <p:spPr>
          <a:xfrm>
            <a:off x="4195483" y="2999560"/>
            <a:ext cx="3801041" cy="769441"/>
          </a:xfrm>
          <a:prstGeom prst="rect">
            <a:avLst/>
          </a:prstGeom>
          <a:noFill/>
        </p:spPr>
        <p:txBody>
          <a:bodyPr wrap="none" rtlCol="0">
            <a:spAutoFit/>
          </a:bodyPr>
          <a:lstStyle/>
          <a:p>
            <a:pPr algn="ctr"/>
            <a:r>
              <a:rPr lang="zh-CN" altLang="en-US" sz="4400" spc="300" dirty="0">
                <a:solidFill>
                  <a:srgbClr val="4A5A69"/>
                </a:solidFill>
                <a:latin typeface="方正清刻本悦宋简体" panose="02000000000000000000" pitchFamily="2" charset="-122"/>
                <a:ea typeface="方正清刻本悦宋简体" panose="02000000000000000000" pitchFamily="2" charset="-122"/>
              </a:rPr>
              <a:t>白盒测试概述</a:t>
            </a:r>
          </a:p>
        </p:txBody>
      </p:sp>
      <p:sp>
        <p:nvSpPr>
          <p:cNvPr id="6" name="文本框 5"/>
          <p:cNvSpPr txBox="1"/>
          <p:nvPr/>
        </p:nvSpPr>
        <p:spPr>
          <a:xfrm>
            <a:off x="3311091" y="4166216"/>
            <a:ext cx="5569817" cy="523220"/>
          </a:xfrm>
          <a:prstGeom prst="rect">
            <a:avLst/>
          </a:prstGeom>
          <a:noFill/>
        </p:spPr>
        <p:txBody>
          <a:bodyPr wrap="square" rtlCol="0">
            <a:spAutoFit/>
          </a:bodyPr>
          <a:lstStyle/>
          <a:p>
            <a:pPr algn="ctr"/>
            <a:r>
              <a:rPr lang="en-US" altLang="zh-CN" sz="1400" dirty="0">
                <a:solidFill>
                  <a:schemeClr val="tx1">
                    <a:lumMod val="95000"/>
                    <a:lumOff val="5000"/>
                  </a:schemeClr>
                </a:solidFill>
              </a:rPr>
              <a:t>Lorem ipsum dolor sit amet, consectetuer adipiscing elit. Maecenas porttitor congue massa. </a:t>
            </a:r>
            <a:r>
              <a:rPr lang="en-US" altLang="zh-CN" sz="1400" dirty="0" err="1">
                <a:solidFill>
                  <a:schemeClr val="tx1">
                    <a:lumMod val="95000"/>
                    <a:lumOff val="5000"/>
                  </a:schemeClr>
                </a:solidFill>
              </a:rPr>
              <a:t>Fusce</a:t>
            </a:r>
            <a:r>
              <a:rPr lang="en-US" altLang="zh-CN" sz="1400" dirty="0">
                <a:solidFill>
                  <a:schemeClr val="tx1">
                    <a:lumMod val="95000"/>
                    <a:lumOff val="5000"/>
                  </a:schemeClr>
                </a:solidFill>
              </a:rPr>
              <a:t> </a:t>
            </a:r>
            <a:r>
              <a:rPr lang="en-US" altLang="zh-CN" sz="1400" dirty="0" err="1">
                <a:solidFill>
                  <a:schemeClr val="tx1">
                    <a:lumMod val="95000"/>
                    <a:lumOff val="5000"/>
                  </a:schemeClr>
                </a:solidFill>
              </a:rPr>
              <a:t>posuere</a:t>
            </a:r>
            <a:endParaRPr lang="en-US" altLang="zh-CN" sz="1400" dirty="0">
              <a:solidFill>
                <a:schemeClr val="tx1">
                  <a:lumMod val="95000"/>
                  <a:lumOff val="5000"/>
                </a:schemeClr>
              </a:solidFill>
            </a:endParaRPr>
          </a:p>
        </p:txBody>
      </p:sp>
      <p:sp>
        <p:nvSpPr>
          <p:cNvPr id="7" name="文本框 6"/>
          <p:cNvSpPr txBox="1"/>
          <p:nvPr/>
        </p:nvSpPr>
        <p:spPr>
          <a:xfrm>
            <a:off x="4680909" y="2168564"/>
            <a:ext cx="2830181" cy="769441"/>
          </a:xfrm>
          <a:prstGeom prst="rect">
            <a:avLst/>
          </a:prstGeom>
          <a:noFill/>
        </p:spPr>
        <p:txBody>
          <a:bodyPr wrap="square" rtlCol="0">
            <a:spAutoFit/>
          </a:bodyPr>
          <a:lstStyle>
            <a:defPPr>
              <a:defRPr lang="zh-CN"/>
            </a:defPPr>
            <a:lvl1pPr algn="r">
              <a:defRPr sz="4000"/>
            </a:lvl1pPr>
          </a:lstStyle>
          <a:p>
            <a:pPr algn="ctr"/>
            <a:r>
              <a:rPr lang="en-US" altLang="zh-CN" sz="4400" dirty="0">
                <a:solidFill>
                  <a:srgbClr val="DAC0A7"/>
                </a:solidFill>
                <a:latin typeface="Century Gothic" panose="020B0502020202020204" pitchFamily="34" charset="0"/>
                <a:cs typeface="DokChampa" panose="020B0604020202020204" pitchFamily="34" charset="-34"/>
              </a:rPr>
              <a:t>PART 02</a:t>
            </a:r>
            <a:endParaRPr lang="zh-CN" altLang="en-US" sz="4400" dirty="0">
              <a:solidFill>
                <a:srgbClr val="DAC0A7"/>
              </a:solidFill>
              <a:latin typeface="Century Gothic" panose="020B0502020202020204" pitchFamily="34" charset="0"/>
              <a:cs typeface="DokChampa" panose="020B0604020202020204" pitchFamily="34" charset="-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4113" y="315660"/>
            <a:ext cx="23391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srgbClr val="4A5A69"/>
                </a:solidFill>
                <a:latin typeface="方正清刻本悦宋简体" panose="02000000000000000000" pitchFamily="2" charset="-122"/>
                <a:ea typeface="方正清刻本悦宋简体" panose="02000000000000000000" pitchFamily="2" charset="-122"/>
              </a:rPr>
              <a:t>白盒测试概述</a:t>
            </a:r>
            <a:endParaRPr kumimoji="0" lang="zh-CN" altLang="en-US" sz="2800" b="0" i="0" u="none" strike="noStrike" kern="1200" cap="none" spc="0" normalizeH="0" baseline="0" noProof="0" dirty="0">
              <a:ln>
                <a:noFill/>
              </a:ln>
              <a:solidFill>
                <a:srgbClr val="4A5A69"/>
              </a:solidFill>
              <a:effectLst/>
              <a:uLnTx/>
              <a:uFillTx/>
              <a:latin typeface="方正清刻本悦宋简体" panose="02000000000000000000" pitchFamily="2" charset="-122"/>
              <a:ea typeface="方正清刻本悦宋简体" panose="02000000000000000000" pitchFamily="2" charset="-122"/>
              <a:cs typeface="+mn-cs"/>
            </a:endParaRPr>
          </a:p>
        </p:txBody>
      </p:sp>
      <p:sp>
        <p:nvSpPr>
          <p:cNvPr id="3" name="矩形 2"/>
          <p:cNvSpPr/>
          <p:nvPr/>
        </p:nvSpPr>
        <p:spPr>
          <a:xfrm>
            <a:off x="1314113" y="748715"/>
            <a:ext cx="3244254" cy="26161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8A9C96"/>
                </a:solidFill>
                <a:effectLst/>
                <a:uLnTx/>
                <a:uFillTx/>
                <a:latin typeface="Tahoma" panose="020B0604030504040204" pitchFamily="34" charset="0"/>
                <a:ea typeface="微软雅黑" panose="020B0503020204020204" pitchFamily="34" charset="-122"/>
                <a:cs typeface="Tahoma" panose="020B0604030504040204" pitchFamily="34" charset="0"/>
              </a:rPr>
              <a:t>Enter your text here</a:t>
            </a:r>
          </a:p>
        </p:txBody>
      </p:sp>
      <p:grpSp>
        <p:nvGrpSpPr>
          <p:cNvPr id="4" name="Group 2"/>
          <p:cNvGrpSpPr/>
          <p:nvPr/>
        </p:nvGrpSpPr>
        <p:grpSpPr>
          <a:xfrm>
            <a:off x="6241914" y="1710498"/>
            <a:ext cx="4972510" cy="4261862"/>
            <a:chOff x="4529156" y="1268760"/>
            <a:chExt cx="4972510" cy="4261862"/>
          </a:xfrm>
        </p:grpSpPr>
        <p:cxnSp>
          <p:nvCxnSpPr>
            <p:cNvPr id="5" name="Straight Connector 3"/>
            <p:cNvCxnSpPr>
              <a:stCxn id="9" idx="5"/>
            </p:cNvCxnSpPr>
            <p:nvPr/>
          </p:nvCxnSpPr>
          <p:spPr>
            <a:xfrm>
              <a:off x="5458252" y="2735622"/>
              <a:ext cx="717536" cy="6453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4"/>
            <p:cNvSpPr/>
            <p:nvPr/>
          </p:nvSpPr>
          <p:spPr>
            <a:xfrm>
              <a:off x="6043225" y="2924944"/>
              <a:ext cx="1584176" cy="1584176"/>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5"/>
            <p:cNvSpPr/>
            <p:nvPr/>
          </p:nvSpPr>
          <p:spPr>
            <a:xfrm>
              <a:off x="8197138" y="1268760"/>
              <a:ext cx="1304528" cy="1304528"/>
            </a:xfrm>
            <a:prstGeom prst="ellipse">
              <a:avLst/>
            </a:prstGeom>
            <a:solidFill>
              <a:srgbClr val="DBD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mn-ea"/>
                  <a:cs typeface="+mn-cs"/>
                </a:rPr>
                <a:t>输入的测试数据</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8" name="Oval 6"/>
            <p:cNvSpPr/>
            <p:nvPr/>
          </p:nvSpPr>
          <p:spPr>
            <a:xfrm>
              <a:off x="7990958" y="4263521"/>
              <a:ext cx="1016496" cy="1016496"/>
            </a:xfrm>
            <a:prstGeom prst="ellipse">
              <a:avLst/>
            </a:prstGeom>
            <a:solidFill>
              <a:srgbClr val="E7D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mn-ea"/>
                  <a:cs typeface="+mn-cs"/>
                </a:rPr>
                <a:t>测试用例</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Oval 7"/>
            <p:cNvSpPr/>
            <p:nvPr/>
          </p:nvSpPr>
          <p:spPr>
            <a:xfrm>
              <a:off x="4529156" y="1806526"/>
              <a:ext cx="1088504" cy="1088504"/>
            </a:xfrm>
            <a:prstGeom prst="ellipse">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mn-ea"/>
                  <a:cs typeface="+mn-cs"/>
                </a:rPr>
                <a:t>测试目的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Oval 8"/>
            <p:cNvSpPr/>
            <p:nvPr/>
          </p:nvSpPr>
          <p:spPr>
            <a:xfrm>
              <a:off x="4737090" y="4442118"/>
              <a:ext cx="1088504" cy="1088504"/>
            </a:xfrm>
            <a:prstGeom prst="ellipse">
              <a:avLst/>
            </a:prstGeom>
            <a:solidFill>
              <a:srgbClr val="DBD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mn-ea"/>
                  <a:cs typeface="+mn-cs"/>
                </a:rPr>
                <a:t>预期的结果</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1" name="Straight Connector 9"/>
            <p:cNvCxnSpPr>
              <a:stCxn id="10" idx="7"/>
            </p:cNvCxnSpPr>
            <p:nvPr/>
          </p:nvCxnSpPr>
          <p:spPr>
            <a:xfrm flipV="1">
              <a:off x="5666186" y="4135413"/>
              <a:ext cx="509602" cy="4661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0"/>
            <p:cNvCxnSpPr>
              <a:stCxn id="6" idx="7"/>
              <a:endCxn id="7" idx="3"/>
            </p:cNvCxnSpPr>
            <p:nvPr/>
          </p:nvCxnSpPr>
          <p:spPr>
            <a:xfrm flipV="1">
              <a:off x="7395404" y="2382244"/>
              <a:ext cx="992778" cy="7746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1"/>
            <p:cNvCxnSpPr>
              <a:cxnSpLocks/>
              <a:stCxn id="7" idx="4"/>
              <a:endCxn id="8" idx="0"/>
            </p:cNvCxnSpPr>
            <p:nvPr/>
          </p:nvCxnSpPr>
          <p:spPr>
            <a:xfrm flipH="1">
              <a:off x="8499206" y="2573288"/>
              <a:ext cx="350196" cy="16902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2"/>
            <p:cNvSpPr/>
            <p:nvPr/>
          </p:nvSpPr>
          <p:spPr>
            <a:xfrm>
              <a:off x="6876256" y="4884692"/>
              <a:ext cx="360040" cy="360040"/>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3"/>
            <p:cNvSpPr/>
            <p:nvPr/>
          </p:nvSpPr>
          <p:spPr>
            <a:xfrm>
              <a:off x="7814248" y="3017813"/>
              <a:ext cx="265351" cy="265351"/>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4"/>
            <p:cNvSpPr/>
            <p:nvPr/>
          </p:nvSpPr>
          <p:spPr>
            <a:xfrm>
              <a:off x="6300193" y="2437170"/>
              <a:ext cx="136118" cy="136118"/>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5"/>
            <p:cNvSpPr/>
            <p:nvPr/>
          </p:nvSpPr>
          <p:spPr>
            <a:xfrm>
              <a:off x="5540138" y="3686936"/>
              <a:ext cx="223439" cy="223439"/>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6"/>
            <p:cNvSpPr/>
            <p:nvPr/>
          </p:nvSpPr>
          <p:spPr>
            <a:xfrm>
              <a:off x="6058655" y="3778248"/>
              <a:ext cx="1564549"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맑은 고딕" panose="020B0503020000020004" pitchFamily="34" charset="-127"/>
                  <a:cs typeface="+mn-cs"/>
                </a:rPr>
                <a:t>测试方案</a:t>
              </a:r>
              <a:endParaRPr kumimoji="0" lang="ko-KR" altLang="en-US" sz="1800" b="1" i="0" u="none" strike="noStrike" kern="1200" cap="none" spc="0" normalizeH="0" baseline="0" noProof="0" dirty="0">
                <a:ln>
                  <a:noFill/>
                </a:ln>
                <a:solidFill>
                  <a:prstClr val="white"/>
                </a:solidFill>
                <a:effectLst/>
                <a:uLnTx/>
                <a:uFillTx/>
                <a:latin typeface="Calibri"/>
                <a:ea typeface="맑은 고딕" panose="020B0503020000020004" pitchFamily="34" charset="-127"/>
                <a:cs typeface="+mn-cs"/>
              </a:endParaRPr>
            </a:p>
          </p:txBody>
        </p:sp>
        <p:sp>
          <p:nvSpPr>
            <p:cNvPr id="19" name="Oval 39"/>
            <p:cNvSpPr/>
            <p:nvPr/>
          </p:nvSpPr>
          <p:spPr>
            <a:xfrm>
              <a:off x="8985167" y="3910162"/>
              <a:ext cx="360040" cy="360040"/>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42"/>
            <p:cNvSpPr/>
            <p:nvPr/>
          </p:nvSpPr>
          <p:spPr>
            <a:xfrm>
              <a:off x="6975445" y="2662065"/>
              <a:ext cx="223439" cy="223439"/>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41"/>
            <p:cNvSpPr/>
            <p:nvPr/>
          </p:nvSpPr>
          <p:spPr>
            <a:xfrm>
              <a:off x="6094196" y="4439335"/>
              <a:ext cx="136118" cy="136118"/>
            </a:xfrm>
            <a:prstGeom prst="ellipse">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20"/>
          <p:cNvGrpSpPr/>
          <p:nvPr/>
        </p:nvGrpSpPr>
        <p:grpSpPr>
          <a:xfrm>
            <a:off x="931226" y="1823491"/>
            <a:ext cx="4299710" cy="4340811"/>
            <a:chOff x="467544" y="1934588"/>
            <a:chExt cx="3456384" cy="4340811"/>
          </a:xfrm>
        </p:grpSpPr>
        <p:sp>
          <p:nvSpPr>
            <p:cNvPr id="23" name="Rectangle 21"/>
            <p:cNvSpPr/>
            <p:nvPr/>
          </p:nvSpPr>
          <p:spPr>
            <a:xfrm>
              <a:off x="467544" y="2366637"/>
              <a:ext cx="3456384" cy="3908762"/>
            </a:xfrm>
            <a:prstGeom prst="rect">
              <a:avLst/>
            </a:prstGeom>
          </p:spPr>
          <p:txBody>
            <a:bodyPr wrap="square" lIns="72000" rIns="72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        </a:t>
              </a:r>
              <a:r>
                <a:rPr kumimoji="0" lang="zh-CN" altLang="en-US"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白盒测试又称结构测试、透明盒测试、逻辑驱动测试或基于代码的测试。白盒测试是一种测试用例设计方法，盒子指的是被测试的软件，白盒指的是盒子是可视的，即清楚盒子内部的东西以及里面是如何运作的。</a:t>
              </a:r>
              <a:r>
                <a:rPr kumimoji="0" lang="en-US" altLang="zh-CN"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a:t>
              </a:r>
              <a:r>
                <a:rPr kumimoji="0" lang="zh-CN" altLang="en-US"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白盒</a:t>
              </a:r>
              <a:r>
                <a:rPr kumimoji="0" lang="en-US" altLang="zh-CN"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a:t>
              </a:r>
              <a:r>
                <a:rPr kumimoji="0" lang="zh-CN" altLang="en-US"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法全面了解程序内部逻辑结构、对所有逻辑路径进行测试。</a:t>
              </a:r>
              <a:endParaRPr kumimoji="0" lang="en-US" altLang="zh-CN"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lumMod val="75000"/>
                      <a:lumOff val="25000"/>
                    </a:prstClr>
                  </a:solidFill>
                  <a:latin typeface="Calibri"/>
                  <a:ea typeface="맑은 고딕" panose="020B0503020000020004" pitchFamily="34" charset="-127"/>
                  <a:cs typeface="Arial" panose="020B0604020202020204" pitchFamily="34" charset="0"/>
                </a:rPr>
                <a:t>      </a:t>
              </a:r>
              <a:r>
                <a:rPr kumimoji="0" lang="en-US" altLang="zh-CN"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a:t>
              </a:r>
              <a:r>
                <a:rPr kumimoji="0" lang="zh-CN" altLang="en-US"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白盒</a:t>
              </a:r>
              <a:r>
                <a:rPr kumimoji="0" lang="en-US" altLang="zh-CN"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a:t>
              </a:r>
              <a:r>
                <a:rPr kumimoji="0" lang="zh-CN" altLang="en-US"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法是穷举路径测试。</a:t>
              </a:r>
              <a:endParaRPr kumimoji="0" lang="en-US" altLang="zh-CN"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endParaRPr>
            </a:p>
            <a:p>
              <a:pPr lvl="0">
                <a:defRPr/>
              </a:pPr>
              <a:r>
                <a:rPr lang="zh-CN" altLang="en-US" dirty="0">
                  <a:solidFill>
                    <a:prstClr val="black">
                      <a:lumMod val="75000"/>
                      <a:lumOff val="25000"/>
                    </a:prstClr>
                  </a:solidFill>
                  <a:latin typeface="Calibri"/>
                  <a:ea typeface="맑은 고딕" panose="020B0503020000020004" pitchFamily="34" charset="-127"/>
                  <a:cs typeface="Arial" panose="020B0604020202020204" pitchFamily="34" charset="0"/>
                </a:rPr>
                <a:t>      白盒测试的技术的有很多，下面我们来介绍两种白盒测试的典型技术：逻辑覆盖技术和控制结构测试技术。</a:t>
              </a:r>
              <a:endParaRPr lang="en-US" altLang="zh-CN" dirty="0">
                <a:solidFill>
                  <a:prstClr val="black">
                    <a:lumMod val="75000"/>
                    <a:lumOff val="25000"/>
                  </a:prstClr>
                </a:solidFill>
                <a:latin typeface="Calibri"/>
                <a:ea typeface="맑은 고딕" panose="020B0503020000020004" pitchFamily="34" charset="-127"/>
                <a:cs typeface="Arial" panose="020B0604020202020204" pitchFamily="34" charset="0"/>
              </a:endParaRPr>
            </a:p>
            <a:p>
              <a:pPr lvl="0">
                <a:defRPr/>
              </a:pPr>
              <a:r>
                <a:rPr kumimoji="0" lang="en-US" altLang="ko-KR"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      </a:t>
              </a:r>
              <a:r>
                <a:rPr kumimoji="0" lang="zh-CN" altLang="en-US"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rPr>
                <a:t>逻辑覆盖技术</a:t>
              </a:r>
              <a:endParaRPr kumimoji="0" lang="en-US" altLang="zh-CN"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endParaRPr>
            </a:p>
            <a:p>
              <a:pPr lvl="0">
                <a:defRPr/>
              </a:pPr>
              <a:r>
                <a:rPr lang="en-US" altLang="ko-KR" dirty="0">
                  <a:solidFill>
                    <a:prstClr val="black">
                      <a:lumMod val="75000"/>
                      <a:lumOff val="25000"/>
                    </a:prstClr>
                  </a:solidFill>
                  <a:latin typeface="Calibri"/>
                  <a:ea typeface="맑은 고딕" panose="020B0503020000020004" pitchFamily="34" charset="-127"/>
                  <a:cs typeface="Arial" panose="020B0604020202020204" pitchFamily="34" charset="0"/>
                </a:rPr>
                <a:t>      </a:t>
              </a:r>
              <a:r>
                <a:rPr lang="zh-CN" altLang="en-US" dirty="0">
                  <a:solidFill>
                    <a:prstClr val="black">
                      <a:lumMod val="75000"/>
                      <a:lumOff val="25000"/>
                    </a:prstClr>
                  </a:solidFill>
                  <a:latin typeface="Calibri"/>
                  <a:ea typeface="맑은 고딕" panose="020B0503020000020004" pitchFamily="34" charset="-127"/>
                  <a:cs typeface="Arial" panose="020B0604020202020204" pitchFamily="34" charset="0"/>
                </a:rPr>
                <a:t>控制结构技术</a:t>
              </a:r>
              <a:endParaRPr kumimoji="0" lang="en-US" altLang="ko-KR"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1400" b="0"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Arial" panose="020B0604020202020204" pitchFamily="34" charset="0"/>
              </a:endParaRPr>
            </a:p>
          </p:txBody>
        </p:sp>
        <p:sp>
          <p:nvSpPr>
            <p:cNvPr id="24" name="Rectangle 22"/>
            <p:cNvSpPr/>
            <p:nvPr/>
          </p:nvSpPr>
          <p:spPr>
            <a:xfrm>
              <a:off x="467544" y="1934588"/>
              <a:ext cx="345638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lumMod val="75000"/>
                      <a:lumOff val="25000"/>
                    </a:prstClr>
                  </a:solidFill>
                  <a:latin typeface="Calibri"/>
                  <a:ea typeface="맑은 고딕" panose="020B0503020000020004" pitchFamily="34" charset="-127"/>
                </a:rPr>
                <a:t>设计测试数据</a:t>
              </a:r>
              <a:endParaRPr kumimoji="0" lang="ko-KR" altLang="en-US" sz="2400" b="1" i="0" u="none" strike="noStrike" kern="1200" cap="none" spc="0" normalizeH="0" baseline="0" noProof="0" dirty="0">
                <a:ln>
                  <a:noFill/>
                </a:ln>
                <a:solidFill>
                  <a:prstClr val="black">
                    <a:lumMod val="75000"/>
                    <a:lumOff val="25000"/>
                  </a:prstClr>
                </a:solidFill>
                <a:effectLst/>
                <a:uLnTx/>
                <a:uFillTx/>
                <a:latin typeface="Calibri"/>
                <a:ea typeface="맑은 고딕" panose="020B0503020000020004" pitchFamily="34" charset="-127"/>
                <a:cs typeface="+mn-cs"/>
              </a:endParaRPr>
            </a:p>
          </p:txBody>
        </p:sp>
      </p:grpSp>
      <p:sp>
        <p:nvSpPr>
          <p:cNvPr id="25" name="Rectangle 16"/>
          <p:cNvSpPr/>
          <p:nvPr/>
        </p:nvSpPr>
        <p:spPr>
          <a:xfrm rot="2700000">
            <a:off x="8414408" y="3730663"/>
            <a:ext cx="306039" cy="54867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a:ea typeface="맑은 고딕" panose="020B0503020000020004" pitchFamily="34" charset="-127"/>
              <a:cs typeface="+mn-cs"/>
            </a:endParaRPr>
          </a:p>
        </p:txBody>
      </p:sp>
      <p:cxnSp>
        <p:nvCxnSpPr>
          <p:cNvPr id="26" name="Straight Connector 11">
            <a:extLst>
              <a:ext uri="{FF2B5EF4-FFF2-40B4-BE49-F238E27FC236}">
                <a16:creationId xmlns:a16="http://schemas.microsoft.com/office/drawing/2014/main" id="{49BE4CBB-CBC0-4199-AF41-39F761A6AD94}"/>
              </a:ext>
            </a:extLst>
          </p:cNvPr>
          <p:cNvCxnSpPr>
            <a:cxnSpLocks/>
            <a:stCxn id="10" idx="6"/>
            <a:endCxn id="8" idx="2"/>
          </p:cNvCxnSpPr>
          <p:nvPr/>
        </p:nvCxnSpPr>
        <p:spPr>
          <a:xfrm flipV="1">
            <a:off x="7538352" y="5213507"/>
            <a:ext cx="2165364" cy="21460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92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4823" y="3766107"/>
            <a:ext cx="3922353" cy="338554"/>
          </a:xfrm>
          <a:prstGeom prst="rect">
            <a:avLst/>
          </a:prstGeom>
        </p:spPr>
        <p:txBody>
          <a:bodyPr wrap="square">
            <a:spAutoFit/>
          </a:bodyPr>
          <a:lstStyle/>
          <a:p>
            <a:pPr algn="ctr"/>
            <a:r>
              <a:rPr lang="zh-CN" altLang="en-US" sz="1600" dirty="0">
                <a:solidFill>
                  <a:srgbClr val="DAC0A7"/>
                </a:solidFill>
                <a:latin typeface="Tahoma" panose="020B0604030504040204" pitchFamily="34" charset="0"/>
                <a:cs typeface="Tahoma" panose="020B0604030504040204" pitchFamily="34" charset="0"/>
              </a:rPr>
              <a:t>Enter your text here</a:t>
            </a:r>
          </a:p>
        </p:txBody>
      </p:sp>
      <p:sp>
        <p:nvSpPr>
          <p:cNvPr id="5" name="文本框 4"/>
          <p:cNvSpPr txBox="1"/>
          <p:nvPr/>
        </p:nvSpPr>
        <p:spPr>
          <a:xfrm>
            <a:off x="4195484" y="2999560"/>
            <a:ext cx="3801041" cy="769441"/>
          </a:xfrm>
          <a:prstGeom prst="rect">
            <a:avLst/>
          </a:prstGeom>
          <a:noFill/>
        </p:spPr>
        <p:txBody>
          <a:bodyPr wrap="none" rtlCol="0">
            <a:spAutoFit/>
          </a:bodyPr>
          <a:lstStyle/>
          <a:p>
            <a:pPr algn="ctr"/>
            <a:r>
              <a:rPr lang="zh-CN" altLang="en-US" sz="4400" spc="300">
                <a:solidFill>
                  <a:srgbClr val="4A5A69"/>
                </a:solidFill>
                <a:latin typeface="方正清刻本悦宋简体" panose="02000000000000000000" pitchFamily="2" charset="-122"/>
                <a:ea typeface="方正清刻本悦宋简体" panose="02000000000000000000" pitchFamily="2" charset="-122"/>
              </a:rPr>
              <a:t>白盒测试应用</a:t>
            </a:r>
            <a:endParaRPr lang="zh-CN" altLang="en-US" sz="4400" spc="300" dirty="0">
              <a:solidFill>
                <a:srgbClr val="4A5A69"/>
              </a:solidFill>
              <a:latin typeface="方正清刻本悦宋简体" panose="02000000000000000000" pitchFamily="2" charset="-122"/>
              <a:ea typeface="方正清刻本悦宋简体" panose="02000000000000000000" pitchFamily="2" charset="-122"/>
            </a:endParaRPr>
          </a:p>
        </p:txBody>
      </p:sp>
      <p:sp>
        <p:nvSpPr>
          <p:cNvPr id="6" name="文本框 5"/>
          <p:cNvSpPr txBox="1"/>
          <p:nvPr/>
        </p:nvSpPr>
        <p:spPr>
          <a:xfrm>
            <a:off x="3311091" y="4166216"/>
            <a:ext cx="5569817" cy="523220"/>
          </a:xfrm>
          <a:prstGeom prst="rect">
            <a:avLst/>
          </a:prstGeom>
          <a:noFill/>
        </p:spPr>
        <p:txBody>
          <a:bodyPr wrap="square" rtlCol="0">
            <a:spAutoFit/>
          </a:bodyPr>
          <a:lstStyle/>
          <a:p>
            <a:pPr algn="ctr"/>
            <a:r>
              <a:rPr lang="en-US" altLang="zh-CN" sz="1400" dirty="0">
                <a:solidFill>
                  <a:schemeClr val="tx1">
                    <a:lumMod val="95000"/>
                    <a:lumOff val="5000"/>
                  </a:schemeClr>
                </a:solidFill>
              </a:rPr>
              <a:t>Lorem ipsum dolor sit amet, consectetuer adipiscing elit. Maecenas porttitor congue massa. </a:t>
            </a:r>
            <a:r>
              <a:rPr lang="en-US" altLang="zh-CN" sz="1400" dirty="0" err="1">
                <a:solidFill>
                  <a:schemeClr val="tx1">
                    <a:lumMod val="95000"/>
                    <a:lumOff val="5000"/>
                  </a:schemeClr>
                </a:solidFill>
              </a:rPr>
              <a:t>Fusce</a:t>
            </a:r>
            <a:r>
              <a:rPr lang="en-US" altLang="zh-CN" sz="1400" dirty="0">
                <a:solidFill>
                  <a:schemeClr val="tx1">
                    <a:lumMod val="95000"/>
                    <a:lumOff val="5000"/>
                  </a:schemeClr>
                </a:solidFill>
              </a:rPr>
              <a:t> </a:t>
            </a:r>
            <a:r>
              <a:rPr lang="en-US" altLang="zh-CN" sz="1400" dirty="0" err="1">
                <a:solidFill>
                  <a:schemeClr val="tx1">
                    <a:lumMod val="95000"/>
                    <a:lumOff val="5000"/>
                  </a:schemeClr>
                </a:solidFill>
              </a:rPr>
              <a:t>posuere</a:t>
            </a:r>
            <a:endParaRPr lang="en-US" altLang="zh-CN" sz="1400" dirty="0">
              <a:solidFill>
                <a:schemeClr val="tx1">
                  <a:lumMod val="95000"/>
                  <a:lumOff val="5000"/>
                </a:schemeClr>
              </a:solidFill>
            </a:endParaRPr>
          </a:p>
        </p:txBody>
      </p:sp>
      <p:sp>
        <p:nvSpPr>
          <p:cNvPr id="7" name="文本框 6"/>
          <p:cNvSpPr txBox="1"/>
          <p:nvPr/>
        </p:nvSpPr>
        <p:spPr>
          <a:xfrm>
            <a:off x="4680909" y="2168564"/>
            <a:ext cx="2830181" cy="769441"/>
          </a:xfrm>
          <a:prstGeom prst="rect">
            <a:avLst/>
          </a:prstGeom>
          <a:noFill/>
        </p:spPr>
        <p:txBody>
          <a:bodyPr wrap="square" rtlCol="0">
            <a:spAutoFit/>
          </a:bodyPr>
          <a:lstStyle>
            <a:defPPr>
              <a:defRPr lang="zh-CN"/>
            </a:defPPr>
            <a:lvl1pPr algn="r">
              <a:defRPr sz="4000"/>
            </a:lvl1pPr>
          </a:lstStyle>
          <a:p>
            <a:pPr algn="ctr"/>
            <a:r>
              <a:rPr lang="en-US" altLang="zh-CN" sz="4400" dirty="0">
                <a:solidFill>
                  <a:srgbClr val="DAC0A7"/>
                </a:solidFill>
                <a:latin typeface="Century Gothic" panose="020B0502020202020204" pitchFamily="34" charset="0"/>
                <a:cs typeface="DokChampa" panose="020B0604020202020204" pitchFamily="34" charset="-34"/>
              </a:rPr>
              <a:t>PART 03</a:t>
            </a:r>
            <a:endParaRPr lang="zh-CN" altLang="en-US" sz="4400" dirty="0">
              <a:solidFill>
                <a:srgbClr val="DAC0A7"/>
              </a:solidFill>
              <a:latin typeface="Century Gothic" panose="020B0502020202020204" pitchFamily="34" charset="0"/>
              <a:cs typeface="DokChampa" panose="020B0604020202020204" pitchFamily="34" charset="-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4113" y="315660"/>
            <a:ext cx="2339102" cy="523220"/>
          </a:xfrm>
          <a:prstGeom prst="rect">
            <a:avLst/>
          </a:prstGeom>
          <a:noFill/>
        </p:spPr>
        <p:txBody>
          <a:bodyPr wrap="none" rtlCol="0">
            <a:spAutoFit/>
          </a:bodyPr>
          <a:lstStyle/>
          <a:p>
            <a:r>
              <a:rPr lang="zh-CN" altLang="en-US" sz="2800" dirty="0">
                <a:solidFill>
                  <a:srgbClr val="4A5A69"/>
                </a:solidFill>
                <a:latin typeface="方正清刻本悦宋简体" panose="02000000000000000000" pitchFamily="2" charset="-122"/>
                <a:ea typeface="方正清刻本悦宋简体" panose="02000000000000000000" pitchFamily="2" charset="-122"/>
              </a:rPr>
              <a:t>白盒测试概述</a:t>
            </a:r>
          </a:p>
        </p:txBody>
      </p:sp>
      <p:sp>
        <p:nvSpPr>
          <p:cNvPr id="3" name="矩形 2"/>
          <p:cNvSpPr/>
          <p:nvPr/>
        </p:nvSpPr>
        <p:spPr>
          <a:xfrm>
            <a:off x="1314113" y="748715"/>
            <a:ext cx="3244254" cy="261610"/>
          </a:xfrm>
          <a:prstGeom prst="rect">
            <a:avLst/>
          </a:prstGeom>
        </p:spPr>
        <p:txBody>
          <a:bodyPr wrap="square">
            <a:spAutoFit/>
          </a:bodyPr>
          <a:lstStyle/>
          <a:p>
            <a:pPr algn="dist"/>
            <a:r>
              <a:rPr lang="zh-CN" altLang="en-US" sz="1100" dirty="0">
                <a:solidFill>
                  <a:srgbClr val="8A9C96"/>
                </a:solidFill>
                <a:latin typeface="Tahoma" panose="020B0604030504040204" pitchFamily="34" charset="0"/>
                <a:cs typeface="Tahoma" panose="020B0604030504040204" pitchFamily="34" charset="0"/>
              </a:rPr>
              <a:t>Enter your text here</a:t>
            </a:r>
          </a:p>
        </p:txBody>
      </p:sp>
      <p:sp>
        <p:nvSpPr>
          <p:cNvPr id="4" name="Frame 16"/>
          <p:cNvSpPr/>
          <p:nvPr/>
        </p:nvSpPr>
        <p:spPr>
          <a:xfrm>
            <a:off x="1708650" y="1449313"/>
            <a:ext cx="8712968" cy="4788744"/>
          </a:xfrm>
          <a:prstGeom prst="frame">
            <a:avLst>
              <a:gd name="adj1" fmla="val 890"/>
            </a:avLst>
          </a:prstGeom>
          <a:solidFill>
            <a:srgbClr val="DAC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13"/>
          <p:cNvSpPr/>
          <p:nvPr/>
        </p:nvSpPr>
        <p:spPr>
          <a:xfrm>
            <a:off x="8144909" y="1271935"/>
            <a:ext cx="2016224" cy="5143500"/>
          </a:xfrm>
          <a:prstGeom prst="rect">
            <a:avLst/>
          </a:prstGeom>
          <a:solidFill>
            <a:srgbClr val="8A9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1"/>
          <p:cNvSpPr txBox="1"/>
          <p:nvPr/>
        </p:nvSpPr>
        <p:spPr>
          <a:xfrm>
            <a:off x="8257026" y="2043237"/>
            <a:ext cx="1800200" cy="1440408"/>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anose="020B0604020202020204" pitchFamily="34" charset="0"/>
              </a:rPr>
              <a:t>One </a:t>
            </a:r>
          </a:p>
          <a:p>
            <a:pPr marL="0" indent="0" algn="r">
              <a:buNone/>
            </a:pPr>
            <a:r>
              <a:rPr lang="zh-CN" altLang="en-US" sz="2800" b="1" dirty="0">
                <a:solidFill>
                  <a:schemeClr val="bg1"/>
                </a:solidFill>
                <a:latin typeface="+mj-lt"/>
                <a:cs typeface="Arial" panose="020B0604020202020204" pitchFamily="34" charset="0"/>
              </a:rPr>
              <a:t>逻辑覆盖</a:t>
            </a:r>
            <a:endParaRPr lang="ko-KR" altLang="en-US" sz="2800" b="1" dirty="0">
              <a:solidFill>
                <a:schemeClr val="bg1"/>
              </a:solidFill>
              <a:latin typeface="+mj-lt"/>
              <a:cs typeface="Arial" panose="020B0604020202020204" pitchFamily="34" charset="0"/>
            </a:endParaRPr>
          </a:p>
        </p:txBody>
      </p:sp>
      <p:sp>
        <p:nvSpPr>
          <p:cNvPr id="8" name="TextBox 21"/>
          <p:cNvSpPr txBox="1"/>
          <p:nvPr/>
        </p:nvSpPr>
        <p:spPr>
          <a:xfrm>
            <a:off x="2040106" y="1705103"/>
            <a:ext cx="5688632" cy="3970318"/>
          </a:xfrm>
          <a:prstGeom prst="rect">
            <a:avLst/>
          </a:prstGeom>
          <a:noFill/>
        </p:spPr>
        <p:txBody>
          <a:bodyPr wrap="square" rtlCol="0">
            <a:spAutoFit/>
          </a:bodyPr>
          <a:lstStyle/>
          <a:p>
            <a:r>
              <a:rPr lang="zh-CN" altLang="en-US" sz="1200" dirty="0">
                <a:solidFill>
                  <a:schemeClr val="tx1">
                    <a:lumMod val="75000"/>
                    <a:lumOff val="25000"/>
                  </a:schemeClr>
                </a:solidFill>
                <a:cs typeface="Arial" panose="020B0604020202020204" pitchFamily="34" charset="0"/>
              </a:rPr>
              <a:t>语句覆盖准则：将程序中的每条语句至少执行一次</a:t>
            </a:r>
          </a:p>
          <a:p>
            <a:r>
              <a:rPr lang="zh-CN" altLang="en-US" sz="1200" dirty="0">
                <a:solidFill>
                  <a:schemeClr val="tx1">
                    <a:lumMod val="75000"/>
                    <a:lumOff val="25000"/>
                  </a:schemeClr>
                </a:solidFill>
                <a:cs typeface="Arial" panose="020B0604020202020204" pitchFamily="34" charset="0"/>
              </a:rPr>
              <a:t>用例设计：在</a:t>
            </a:r>
            <a:r>
              <a:rPr lang="en-US" altLang="zh-CN" sz="1200" dirty="0">
                <a:solidFill>
                  <a:schemeClr val="tx1">
                    <a:lumMod val="75000"/>
                    <a:lumOff val="25000"/>
                  </a:schemeClr>
                </a:solidFill>
                <a:cs typeface="Arial" panose="020B0604020202020204" pitchFamily="34" charset="0"/>
              </a:rPr>
              <a:t>a</a:t>
            </a:r>
            <a:r>
              <a:rPr lang="zh-CN" altLang="en-US" sz="1200" dirty="0">
                <a:solidFill>
                  <a:schemeClr val="tx1">
                    <a:lumMod val="75000"/>
                    <a:lumOff val="25000"/>
                  </a:schemeClr>
                </a:solidFill>
                <a:cs typeface="Arial" panose="020B0604020202020204" pitchFamily="34" charset="0"/>
              </a:rPr>
              <a:t>处设置 </a:t>
            </a:r>
            <a:r>
              <a:rPr lang="en-US" altLang="zh-CN" sz="1200" dirty="0">
                <a:solidFill>
                  <a:schemeClr val="tx1">
                    <a:lumMod val="75000"/>
                    <a:lumOff val="25000"/>
                  </a:schemeClr>
                </a:solidFill>
                <a:cs typeface="Arial" panose="020B0604020202020204" pitchFamily="34" charset="0"/>
              </a:rPr>
              <a:t>m=2,n=0,x=3,</a:t>
            </a:r>
            <a:r>
              <a:rPr lang="zh-CN" altLang="en-US" sz="1200" dirty="0">
                <a:solidFill>
                  <a:schemeClr val="tx1">
                    <a:lumMod val="75000"/>
                    <a:lumOff val="25000"/>
                  </a:schemeClr>
                </a:solidFill>
                <a:cs typeface="Arial" panose="020B0604020202020204" pitchFamily="34" charset="0"/>
              </a:rPr>
              <a:t>每条语句将被执行一次，将会遍历程序路径</a:t>
            </a:r>
            <a:r>
              <a:rPr lang="en-US" altLang="zh-CN" sz="1200" dirty="0">
                <a:solidFill>
                  <a:schemeClr val="tx1">
                    <a:lumMod val="75000"/>
                    <a:lumOff val="25000"/>
                  </a:schemeClr>
                </a:solidFill>
                <a:cs typeface="Arial" panose="020B0604020202020204" pitchFamily="34" charset="0"/>
              </a:rPr>
              <a:t>ace</a:t>
            </a:r>
            <a:r>
              <a:rPr lang="zh-CN" altLang="en-US" sz="1200" dirty="0">
                <a:solidFill>
                  <a:schemeClr val="tx1">
                    <a:lumMod val="75000"/>
                    <a:lumOff val="25000"/>
                  </a:schemeClr>
                </a:solidFill>
                <a:cs typeface="Arial" panose="020B0604020202020204" pitchFamily="34" charset="0"/>
              </a:rPr>
              <a:t>。</a:t>
            </a:r>
            <a:endParaRPr lang="en-US" altLang="zh-CN"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a:p>
            <a:pPr algn="l"/>
            <a:r>
              <a:rPr lang="zh-CN" altLang="en-US" sz="1600" b="1" i="0" dirty="0">
                <a:solidFill>
                  <a:srgbClr val="B4B4B4"/>
                </a:solidFill>
                <a:effectLst/>
                <a:latin typeface="PingFang SC"/>
              </a:rPr>
              <a:t>条件覆盖准则</a:t>
            </a:r>
          </a:p>
          <a:p>
            <a:r>
              <a:rPr lang="zh-CN" altLang="en-US" sz="1200" dirty="0">
                <a:solidFill>
                  <a:schemeClr val="tx1">
                    <a:lumMod val="75000"/>
                    <a:lumOff val="25000"/>
                  </a:schemeClr>
                </a:solidFill>
                <a:cs typeface="Arial" panose="020B0604020202020204" pitchFamily="34" charset="0"/>
              </a:rPr>
              <a:t>要求将一个判断中的每个条件的所有可能的结果至少执行一次，同时要求对程序或子程序的每一个入口点都至少调用一次。</a:t>
            </a:r>
            <a:endParaRPr lang="en-US" altLang="zh-CN" sz="1200" dirty="0">
              <a:solidFill>
                <a:schemeClr val="tx1">
                  <a:lumMod val="75000"/>
                  <a:lumOff val="25000"/>
                </a:schemeClr>
              </a:solidFill>
              <a:cs typeface="Arial" panose="020B0604020202020204" pitchFamily="34" charset="0"/>
            </a:endParaRPr>
          </a:p>
          <a:p>
            <a:pPr algn="ctr"/>
            <a:r>
              <a:rPr lang="zh-CN" altLang="en-US" sz="1200" dirty="0">
                <a:solidFill>
                  <a:schemeClr val="tx1">
                    <a:lumMod val="75000"/>
                    <a:lumOff val="25000"/>
                  </a:schemeClr>
                </a:solidFill>
                <a:cs typeface="Arial" panose="020B0604020202020204" pitchFamily="34" charset="0"/>
              </a:rPr>
              <a:t>条件覆盖准则并不总是能满足判定覆盖</a:t>
            </a:r>
            <a:endParaRPr lang="en-US" altLang="ko-KR" sz="1200" dirty="0">
              <a:solidFill>
                <a:schemeClr val="tx1">
                  <a:lumMod val="75000"/>
                  <a:lumOff val="25000"/>
                </a:schemeClr>
              </a:solidFill>
              <a:cs typeface="Arial" panose="020B0604020202020204" pitchFamily="34" charset="0"/>
            </a:endParaRPr>
          </a:p>
          <a:p>
            <a:pPr algn="l"/>
            <a:r>
              <a:rPr lang="zh-CN" altLang="en-US" sz="1600" b="1" i="0" dirty="0">
                <a:solidFill>
                  <a:srgbClr val="B4B4B4"/>
                </a:solidFill>
                <a:effectLst/>
                <a:latin typeface="PingFang SC"/>
              </a:rPr>
              <a:t>判定</a:t>
            </a:r>
            <a:r>
              <a:rPr lang="en-US" altLang="zh-CN" sz="1600" b="1" i="0" dirty="0">
                <a:solidFill>
                  <a:srgbClr val="B4B4B4"/>
                </a:solidFill>
                <a:effectLst/>
                <a:latin typeface="PingFang SC"/>
              </a:rPr>
              <a:t>/</a:t>
            </a:r>
            <a:r>
              <a:rPr lang="zh-CN" altLang="en-US" sz="1600" b="1" i="0" dirty="0">
                <a:solidFill>
                  <a:srgbClr val="B4B4B4"/>
                </a:solidFill>
                <a:effectLst/>
                <a:latin typeface="PingFang SC"/>
              </a:rPr>
              <a:t>条件覆盖准则</a:t>
            </a:r>
          </a:p>
          <a:p>
            <a:r>
              <a:rPr lang="zh-CN" altLang="en-US" sz="1200" dirty="0">
                <a:solidFill>
                  <a:schemeClr val="tx1">
                    <a:lumMod val="75000"/>
                    <a:lumOff val="25000"/>
                  </a:schemeClr>
                </a:solidFill>
                <a:cs typeface="Arial" panose="020B0604020202020204" pitchFamily="34" charset="0"/>
              </a:rPr>
              <a:t>判定</a:t>
            </a:r>
            <a:r>
              <a:rPr lang="en-US" altLang="zh-CN" sz="1200" dirty="0">
                <a:solidFill>
                  <a:schemeClr val="tx1">
                    <a:lumMod val="75000"/>
                    <a:lumOff val="25000"/>
                  </a:schemeClr>
                </a:solidFill>
                <a:cs typeface="Arial" panose="020B0604020202020204" pitchFamily="34" charset="0"/>
              </a:rPr>
              <a:t>/</a:t>
            </a:r>
            <a:r>
              <a:rPr lang="zh-CN" altLang="en-US" sz="1200" dirty="0">
                <a:solidFill>
                  <a:schemeClr val="tx1">
                    <a:lumMod val="75000"/>
                    <a:lumOff val="25000"/>
                  </a:schemeClr>
                </a:solidFill>
                <a:cs typeface="Arial" panose="020B0604020202020204" pitchFamily="34" charset="0"/>
              </a:rPr>
              <a:t>条件覆盖准则： 要求将一个判断中的每个条件的所有可能的结果至少执行一次，将每个判断的所有可能结果至少执行一次，将每个入口点都至少调用一次</a:t>
            </a:r>
            <a:endParaRPr lang="en-US" altLang="zh-CN" sz="1200" dirty="0">
              <a:solidFill>
                <a:schemeClr val="tx1">
                  <a:lumMod val="75000"/>
                  <a:lumOff val="25000"/>
                </a:schemeClr>
              </a:solidFill>
              <a:cs typeface="Arial" panose="020B0604020202020204" pitchFamily="34" charset="0"/>
            </a:endParaRPr>
          </a:p>
          <a:p>
            <a:pPr algn="ctr"/>
            <a:r>
              <a:rPr lang="zh-CN" altLang="en-US" sz="1200" dirty="0">
                <a:solidFill>
                  <a:schemeClr val="tx1">
                    <a:lumMod val="75000"/>
                    <a:lumOff val="25000"/>
                  </a:schemeClr>
                </a:solidFill>
                <a:cs typeface="Arial" panose="020B0604020202020204" pitchFamily="34" charset="0"/>
              </a:rPr>
              <a:t>不一定能就完全能够发现逻辑表达式中的错误</a:t>
            </a:r>
            <a:endParaRPr lang="en-US" altLang="ko-KR" sz="1200" dirty="0">
              <a:solidFill>
                <a:schemeClr val="tx1">
                  <a:lumMod val="75000"/>
                  <a:lumOff val="25000"/>
                </a:schemeClr>
              </a:solidFill>
              <a:cs typeface="Arial" panose="020B0604020202020204" pitchFamily="34" charset="0"/>
            </a:endParaRPr>
          </a:p>
          <a:p>
            <a:pPr algn="l"/>
            <a:r>
              <a:rPr lang="zh-CN" altLang="en-US" sz="1600" b="1" i="0" dirty="0">
                <a:solidFill>
                  <a:srgbClr val="B4B4B4"/>
                </a:solidFill>
                <a:effectLst/>
                <a:latin typeface="PingFang SC"/>
              </a:rPr>
              <a:t>多重条件覆盖准则</a:t>
            </a:r>
          </a:p>
          <a:p>
            <a:r>
              <a:rPr lang="zh-CN" altLang="en-US" sz="1200" dirty="0">
                <a:solidFill>
                  <a:schemeClr val="tx1">
                    <a:lumMod val="75000"/>
                    <a:lumOff val="25000"/>
                  </a:schemeClr>
                </a:solidFill>
                <a:cs typeface="Arial" panose="020B0604020202020204" pitchFamily="34" charset="0"/>
              </a:rPr>
              <a:t>多重条件覆盖准则：要求将判定中的所有可能的条件结果的组合，以及所有的入口点都至少执行一次。</a:t>
            </a:r>
            <a:endParaRPr lang="en-US" altLang="ko-KR" sz="1200" dirty="0">
              <a:solidFill>
                <a:schemeClr val="tx1">
                  <a:lumMod val="75000"/>
                  <a:lumOff val="25000"/>
                </a:schemeClr>
              </a:solidFill>
              <a:cs typeface="Arial" panose="020B0604020202020204" pitchFamily="34" charset="0"/>
            </a:endParaRPr>
          </a:p>
          <a:p>
            <a:endParaRPr lang="en-US" altLang="zh-CN" sz="1200" dirty="0">
              <a:solidFill>
                <a:schemeClr val="tx1">
                  <a:lumMod val="75000"/>
                  <a:lumOff val="25000"/>
                </a:schemeClr>
              </a:solidFill>
              <a:cs typeface="Arial" panose="020B0604020202020204" pitchFamily="34" charset="0"/>
            </a:endParaRPr>
          </a:p>
          <a:p>
            <a:r>
              <a:rPr lang="zh-CN" altLang="en-US" sz="2000" dirty="0">
                <a:solidFill>
                  <a:schemeClr val="tx1">
                    <a:lumMod val="75000"/>
                    <a:lumOff val="25000"/>
                  </a:schemeClr>
                </a:solidFill>
                <a:cs typeface="Arial" panose="020B0604020202020204" pitchFamily="34" charset="0"/>
              </a:rPr>
              <a:t>以上逻辑覆盖准则覆盖逻辑强度依次增强，为</a:t>
            </a:r>
            <a:r>
              <a:rPr lang="zh-CN" altLang="en-US" sz="2000" b="1" dirty="0">
                <a:solidFill>
                  <a:schemeClr val="tx1">
                    <a:lumMod val="75000"/>
                    <a:lumOff val="25000"/>
                  </a:schemeClr>
                </a:solidFill>
                <a:cs typeface="Arial" panose="020B0604020202020204" pitchFamily="34" charset="0"/>
              </a:rPr>
              <a:t>语句覆盖</a:t>
            </a:r>
            <a:r>
              <a:rPr lang="en-US" altLang="zh-CN" sz="2000" b="1" dirty="0">
                <a:solidFill>
                  <a:schemeClr val="tx1">
                    <a:lumMod val="75000"/>
                    <a:lumOff val="25000"/>
                  </a:schemeClr>
                </a:solidFill>
                <a:cs typeface="Arial" panose="020B0604020202020204" pitchFamily="34" charset="0"/>
              </a:rPr>
              <a:t>&lt;</a:t>
            </a:r>
            <a:r>
              <a:rPr lang="zh-CN" altLang="en-US" sz="2000" b="1" dirty="0">
                <a:solidFill>
                  <a:schemeClr val="tx1">
                    <a:lumMod val="75000"/>
                    <a:lumOff val="25000"/>
                  </a:schemeClr>
                </a:solidFill>
                <a:cs typeface="Arial" panose="020B0604020202020204" pitchFamily="34" charset="0"/>
              </a:rPr>
              <a:t>判定覆盖</a:t>
            </a:r>
            <a:r>
              <a:rPr lang="en-US" altLang="zh-CN" sz="2000" b="1" dirty="0">
                <a:solidFill>
                  <a:schemeClr val="tx1">
                    <a:lumMod val="75000"/>
                    <a:lumOff val="25000"/>
                  </a:schemeClr>
                </a:solidFill>
                <a:cs typeface="Arial" panose="020B0604020202020204" pitchFamily="34" charset="0"/>
              </a:rPr>
              <a:t>&lt;</a:t>
            </a:r>
            <a:r>
              <a:rPr lang="zh-CN" altLang="en-US" sz="2000" b="1" dirty="0">
                <a:solidFill>
                  <a:schemeClr val="tx1">
                    <a:lumMod val="75000"/>
                    <a:lumOff val="25000"/>
                  </a:schemeClr>
                </a:solidFill>
                <a:cs typeface="Arial" panose="020B0604020202020204" pitchFamily="34" charset="0"/>
              </a:rPr>
              <a:t>条件覆盖</a:t>
            </a:r>
            <a:r>
              <a:rPr lang="en-US" altLang="zh-CN" sz="2000" b="1" dirty="0">
                <a:solidFill>
                  <a:schemeClr val="tx1">
                    <a:lumMod val="75000"/>
                    <a:lumOff val="25000"/>
                  </a:schemeClr>
                </a:solidFill>
                <a:cs typeface="Arial" panose="020B0604020202020204" pitchFamily="34" charset="0"/>
              </a:rPr>
              <a:t>&lt;</a:t>
            </a:r>
            <a:r>
              <a:rPr lang="zh-CN" altLang="en-US" sz="2000" b="1" dirty="0">
                <a:solidFill>
                  <a:schemeClr val="tx1">
                    <a:lumMod val="75000"/>
                    <a:lumOff val="25000"/>
                  </a:schemeClr>
                </a:solidFill>
                <a:cs typeface="Arial" panose="020B0604020202020204" pitchFamily="34" charset="0"/>
              </a:rPr>
              <a:t>判断</a:t>
            </a:r>
            <a:r>
              <a:rPr lang="en-US" altLang="zh-CN" sz="2000" b="1" dirty="0">
                <a:solidFill>
                  <a:schemeClr val="tx1">
                    <a:lumMod val="75000"/>
                    <a:lumOff val="25000"/>
                  </a:schemeClr>
                </a:solidFill>
                <a:cs typeface="Arial" panose="020B0604020202020204" pitchFamily="34" charset="0"/>
              </a:rPr>
              <a:t>/</a:t>
            </a:r>
            <a:r>
              <a:rPr lang="zh-CN" altLang="en-US" sz="2000" b="1" dirty="0">
                <a:solidFill>
                  <a:schemeClr val="tx1">
                    <a:lumMod val="75000"/>
                    <a:lumOff val="25000"/>
                  </a:schemeClr>
                </a:solidFill>
                <a:cs typeface="Arial" panose="020B0604020202020204" pitchFamily="34" charset="0"/>
              </a:rPr>
              <a:t>条件覆盖</a:t>
            </a:r>
            <a:r>
              <a:rPr lang="en-US" altLang="zh-CN" sz="2000" b="1" dirty="0">
                <a:solidFill>
                  <a:schemeClr val="tx1">
                    <a:lumMod val="75000"/>
                    <a:lumOff val="25000"/>
                  </a:schemeClr>
                </a:solidFill>
                <a:cs typeface="Arial" panose="020B0604020202020204" pitchFamily="34" charset="0"/>
              </a:rPr>
              <a:t>&lt;</a:t>
            </a:r>
            <a:r>
              <a:rPr lang="zh-CN" altLang="en-US" sz="2000" b="1" dirty="0">
                <a:solidFill>
                  <a:schemeClr val="tx1">
                    <a:lumMod val="75000"/>
                    <a:lumOff val="25000"/>
                  </a:schemeClr>
                </a:solidFill>
                <a:cs typeface="Arial" panose="020B0604020202020204" pitchFamily="34" charset="0"/>
              </a:rPr>
              <a:t>多重条件覆盖。</a:t>
            </a:r>
            <a:endParaRPr lang="en-US" altLang="ko-KR" sz="2000" b="1" dirty="0">
              <a:solidFill>
                <a:schemeClr val="tx1">
                  <a:lumMod val="75000"/>
                  <a:lumOff val="25000"/>
                </a:schemeClr>
              </a:solidFill>
              <a:cs typeface="Arial" panose="020B0604020202020204" pitchFamily="34" charset="0"/>
            </a:endParaRPr>
          </a:p>
        </p:txBody>
      </p:sp>
      <p:pic>
        <p:nvPicPr>
          <p:cNvPr id="1026" name="Picture 2" descr="在这里插入图片描述">
            <a:extLst>
              <a:ext uri="{FF2B5EF4-FFF2-40B4-BE49-F238E27FC236}">
                <a16:creationId xmlns:a16="http://schemas.microsoft.com/office/drawing/2014/main" id="{AC150A5A-E99C-422C-BD06-046BB1E7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418" y="3040432"/>
            <a:ext cx="2721830" cy="3646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1618</Words>
  <Application>Microsoft Office PowerPoint</Application>
  <PresentationFormat>宽屏</PresentationFormat>
  <Paragraphs>189</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Century Gothic</vt:lpstr>
      <vt:lpstr>Arial</vt:lpstr>
      <vt:lpstr>Times New Roman</vt:lpstr>
      <vt:lpstr>Tahoma</vt:lpstr>
      <vt:lpstr>幼圆</vt:lpstr>
      <vt:lpstr>PingFang SC</vt:lpstr>
      <vt:lpstr>方正清刻本悦宋简体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uying</dc:creator>
  <cp:lastModifiedBy>林 n</cp:lastModifiedBy>
  <cp:revision>31</cp:revision>
  <dcterms:created xsi:type="dcterms:W3CDTF">2020-01-09T09:28:00Z</dcterms:created>
  <dcterms:modified xsi:type="dcterms:W3CDTF">2021-12-04T10:57:11Z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