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302" r:id="rId2"/>
    <p:sldId id="2323" r:id="rId3"/>
    <p:sldId id="2285" r:id="rId4"/>
    <p:sldId id="2343" r:id="rId5"/>
    <p:sldId id="2344" r:id="rId6"/>
    <p:sldId id="2345" r:id="rId7"/>
    <p:sldId id="2392" r:id="rId8"/>
    <p:sldId id="2358" r:id="rId9"/>
    <p:sldId id="2324" r:id="rId10"/>
    <p:sldId id="2397" r:id="rId11"/>
    <p:sldId id="2398" r:id="rId12"/>
    <p:sldId id="2399" r:id="rId13"/>
    <p:sldId id="2400" r:id="rId14"/>
    <p:sldId id="2401" r:id="rId15"/>
    <p:sldId id="2402" r:id="rId16"/>
    <p:sldId id="239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4" pos="14350" userDrawn="1">
          <p15:clr>
            <a:srgbClr val="A4A3A4"/>
          </p15:clr>
        </p15:guide>
        <p15:guide id="6" pos="982" userDrawn="1">
          <p15:clr>
            <a:srgbClr val="A4A3A4"/>
          </p15:clr>
        </p15:guide>
        <p15:guide id="8" orient="horz" pos="480" userDrawn="1">
          <p15:clr>
            <a:srgbClr val="A4A3A4"/>
          </p15:clr>
        </p15:guide>
        <p15:guide id="10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0B4"/>
    <a:srgbClr val="99C9D4"/>
    <a:srgbClr val="A9CED7"/>
    <a:srgbClr val="002452"/>
    <a:srgbClr val="000820"/>
    <a:srgbClr val="001334"/>
    <a:srgbClr val="000C28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012" autoAdjust="0"/>
  </p:normalViewPr>
  <p:slideViewPr>
    <p:cSldViewPr snapToGrid="0" snapToObjects="1">
      <p:cViewPr varScale="1">
        <p:scale>
          <a:sx n="55" d="100"/>
          <a:sy n="55" d="100"/>
        </p:scale>
        <p:origin x="702" y="120"/>
      </p:cViewPr>
      <p:guideLst>
        <p:guide orient="horz" pos="8112"/>
        <p:guide pos="14350"/>
        <p:guide pos="982"/>
        <p:guide orient="horz" pos="48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5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0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2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4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4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0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1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728608" y="2032604"/>
            <a:ext cx="8273194" cy="52136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7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-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5163223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163223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72789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34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743221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3906445" y="6753923"/>
            <a:ext cx="5307982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3906445" y="-22302"/>
            <a:ext cx="5307982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9471113" y="-22302"/>
            <a:ext cx="4906537" cy="137383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6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0117884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1220293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4542271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220293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 userDrawn="1"/>
        </p:nvSpPr>
        <p:spPr>
          <a:xfrm>
            <a:off x="3505200" y="12725400"/>
            <a:ext cx="2209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356685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0103361" y="8355643"/>
            <a:ext cx="4182807" cy="73337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21377" y="11236436"/>
            <a:ext cx="4182807" cy="733370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85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659143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906978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246542" y="4991753"/>
            <a:ext cx="3854271" cy="680623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9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078795" y="4299114"/>
            <a:ext cx="5871390" cy="1032765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4953730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59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2527209" y="2435749"/>
            <a:ext cx="6456623" cy="861064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4678348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859749" y="6821635"/>
            <a:ext cx="5815584" cy="3694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902706" y="7535293"/>
            <a:ext cx="6561787" cy="414223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53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581848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156424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997993" y="4747807"/>
            <a:ext cx="8273194" cy="522122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0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260841" y="68326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686265" y="4572000"/>
            <a:ext cx="5149152" cy="6883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88826" y="4530782"/>
            <a:ext cx="9588062" cy="7061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2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8288000" y="0"/>
            <a:ext cx="6089650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1744674" y="0"/>
            <a:ext cx="6089904" cy="1368198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jo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3058142" y="7602525"/>
            <a:ext cx="5044439" cy="5851550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281303" y="3335262"/>
            <a:ext cx="4496578" cy="5216031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9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951700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4826000"/>
            <a:ext cx="11202797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11830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5577248" y="4826000"/>
            <a:ext cx="4387152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7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7289800"/>
            <a:ext cx="24377651" cy="6426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908824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6579219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9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3321861" y="452788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864685" y="2018862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4685" y="8352755"/>
            <a:ext cx="6197321" cy="40367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6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308200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6616401" y="7292898"/>
            <a:ext cx="7761249" cy="64231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50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30952" y="5348483"/>
            <a:ext cx="7579234" cy="4802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6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9440896" y="9244549"/>
            <a:ext cx="4936754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6191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1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4582378" y="4773098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23860" y="9244549"/>
            <a:ext cx="4861942" cy="44714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_the_s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72073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565949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190111" y="3992350"/>
            <a:ext cx="5945358" cy="61675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8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22194982" y="332509"/>
            <a:ext cx="1579418" cy="153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685000" y="12496800"/>
            <a:ext cx="3962400" cy="88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2199600" y="355600"/>
            <a:ext cx="1092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47800" y="12750800"/>
            <a:ext cx="39624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850896" y="1041400"/>
            <a:ext cx="20675858" cy="116332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1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7276542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016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7929303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2602924" y="4224160"/>
            <a:ext cx="4535631" cy="43483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1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129246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682977" y="7848315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7021784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2575515" y="7848316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129246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3682977" y="5000537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7021784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2575515" y="5000538"/>
            <a:ext cx="3696257" cy="212989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51567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1855283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3226450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7842059" y="4326520"/>
            <a:ext cx="3268590" cy="3791568"/>
          </a:xfrm>
          <a:custGeom>
            <a:avLst/>
            <a:gdLst>
              <a:gd name="connsiteX0" fmla="*/ 1634295 w 3268590"/>
              <a:gd name="connsiteY0" fmla="*/ 0 h 3791568"/>
              <a:gd name="connsiteX1" fmla="*/ 3268590 w 3268590"/>
              <a:gd name="connsiteY1" fmla="*/ 817148 h 3791568"/>
              <a:gd name="connsiteX2" fmla="*/ 3268590 w 3268590"/>
              <a:gd name="connsiteY2" fmla="*/ 2974420 h 3791568"/>
              <a:gd name="connsiteX3" fmla="*/ 1634295 w 3268590"/>
              <a:gd name="connsiteY3" fmla="*/ 3791568 h 3791568"/>
              <a:gd name="connsiteX4" fmla="*/ 0 w 3268590"/>
              <a:gd name="connsiteY4" fmla="*/ 2974420 h 3791568"/>
              <a:gd name="connsiteX5" fmla="*/ 0 w 3268590"/>
              <a:gd name="connsiteY5" fmla="*/ 817148 h 37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8590" h="3791568">
                <a:moveTo>
                  <a:pt x="1634295" y="0"/>
                </a:moveTo>
                <a:lnTo>
                  <a:pt x="3268590" y="817148"/>
                </a:lnTo>
                <a:lnTo>
                  <a:pt x="3268590" y="2974420"/>
                </a:lnTo>
                <a:lnTo>
                  <a:pt x="1634295" y="3791568"/>
                </a:lnTo>
                <a:lnTo>
                  <a:pt x="0" y="2974420"/>
                </a:lnTo>
                <a:lnTo>
                  <a:pt x="0" y="817148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75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4377650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693732" y="5932945"/>
            <a:ext cx="1053950" cy="185016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875387" y="1875919"/>
            <a:ext cx="7585329" cy="42597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123084" y="4483669"/>
            <a:ext cx="2476398" cy="329943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0085503" y="4640557"/>
            <a:ext cx="4862771" cy="307701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76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2" y="5066959"/>
            <a:ext cx="2935224" cy="293515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30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5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6846848"/>
            <a:ext cx="12199434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2199434" y="0"/>
            <a:ext cx="1217821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2199434" y="6846848"/>
            <a:ext cx="12178216" cy="686915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-22302" y="0"/>
            <a:ext cx="12221736" cy="68468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9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0" y="9188605"/>
            <a:ext cx="5926162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0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5097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25097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9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Masonr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400596" y="9188605"/>
            <a:ext cx="5977054" cy="452739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8400596" y="-11154"/>
            <a:ext cx="5977054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2162200" y="-11153"/>
            <a:ext cx="5926162" cy="451624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162200" y="4783870"/>
            <a:ext cx="5926162" cy="893212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56878" y="12801600"/>
            <a:ext cx="1739590" cy="4683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" y="3345366"/>
            <a:ext cx="4259766" cy="312234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0103005" y="6753922"/>
            <a:ext cx="3009746" cy="305915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27395" y="6753922"/>
            <a:ext cx="5307981" cy="6962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527395" y="-22302"/>
            <a:ext cx="8585355" cy="649000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9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/>
          <p:cNvSpPr/>
          <p:nvPr userDrawn="1"/>
        </p:nvSpPr>
        <p:spPr>
          <a:xfrm rot="5400000">
            <a:off x="22423256" y="543680"/>
            <a:ext cx="766064" cy="660400"/>
          </a:xfrm>
          <a:prstGeom prst="hexagon">
            <a:avLst/>
          </a:prstGeom>
          <a:noFill/>
          <a:ln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06058" y="596900"/>
            <a:ext cx="915882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r>
              <a:rPr lang="id-ID" sz="2400" b="1" i="0" dirty="0">
                <a:solidFill>
                  <a:srgbClr val="4CA0B4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30" r:id="rId2"/>
    <p:sldLayoutId id="2147484031" r:id="rId3"/>
    <p:sldLayoutId id="2147484022" r:id="rId4"/>
    <p:sldLayoutId id="2147484013" r:id="rId5"/>
    <p:sldLayoutId id="2147484025" r:id="rId6"/>
    <p:sldLayoutId id="2147484015" r:id="rId7"/>
    <p:sldLayoutId id="2147484016" r:id="rId8"/>
    <p:sldLayoutId id="2147484014" r:id="rId9"/>
    <p:sldLayoutId id="2147484038" r:id="rId10"/>
    <p:sldLayoutId id="2147484039" r:id="rId11"/>
    <p:sldLayoutId id="2147484018" r:id="rId12"/>
    <p:sldLayoutId id="2147484012" r:id="rId13"/>
    <p:sldLayoutId id="2147484037" r:id="rId14"/>
    <p:sldLayoutId id="2147484020" r:id="rId15"/>
    <p:sldLayoutId id="2147484028" r:id="rId16"/>
    <p:sldLayoutId id="2147484029" r:id="rId17"/>
    <p:sldLayoutId id="2147484017" r:id="rId18"/>
    <p:sldLayoutId id="2147484007" r:id="rId19"/>
    <p:sldLayoutId id="2147484019" r:id="rId20"/>
    <p:sldLayoutId id="2147484010" r:id="rId21"/>
    <p:sldLayoutId id="2147484009" r:id="rId22"/>
    <p:sldLayoutId id="2147484008" r:id="rId23"/>
    <p:sldLayoutId id="2147484024" r:id="rId24"/>
    <p:sldLayoutId id="2147484006" r:id="rId25"/>
    <p:sldLayoutId id="2147484034" r:id="rId26"/>
    <p:sldLayoutId id="2147484035" r:id="rId27"/>
    <p:sldLayoutId id="2147484036" r:id="rId28"/>
    <p:sldLayoutId id="2147484032" r:id="rId29"/>
    <p:sldLayoutId id="2147483997" r:id="rId30"/>
    <p:sldLayoutId id="2147483982" r:id="rId31"/>
    <p:sldLayoutId id="2147483917" r:id="rId32"/>
    <p:sldLayoutId id="2147484011" r:id="rId33"/>
    <p:sldLayoutId id="2147483918" r:id="rId34"/>
    <p:sldLayoutId id="2147483919" r:id="rId35"/>
    <p:sldLayoutId id="2147483981" r:id="rId36"/>
    <p:sldLayoutId id="2147483980" r:id="rId37"/>
    <p:sldLayoutId id="2147483972" r:id="rId38"/>
    <p:sldLayoutId id="2147484026" r:id="rId39"/>
    <p:sldLayoutId id="2147484027" r:id="rId4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developers.weixin.qq.com/miniprogram/dev/framework/" TargetMode="External"/><Relationship Id="rId4" Type="http://schemas.openxmlformats.org/officeDocument/2006/relationships/hyperlink" Target="http://layaair2.ldc2.layabox.com/demo2/?language=zh&amp;category=2d&amp;group=Sprite&amp;name=DisplayIma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87036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项目演示</a:t>
            </a:r>
            <a:r>
              <a:rPr lang="en-US" altLang="zh-CN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—Music Dream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8" y="2368797"/>
            <a:ext cx="2403528" cy="2167563"/>
            <a:chOff x="-1478843" y="249051"/>
            <a:chExt cx="2403528" cy="2167563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3" y="477622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  <a:endParaRPr lang="en-US" sz="6000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7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659963" y="11242460"/>
              <a:ext cx="3250888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2021.12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E8CABB1-4395-4EED-9F9C-ED93E835E6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3" t="24402" r="25988" b="36690"/>
          <a:stretch/>
        </p:blipFill>
        <p:spPr bwMode="auto">
          <a:xfrm>
            <a:off x="10581291" y="2210080"/>
            <a:ext cx="2947035" cy="2547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7591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5622052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THREE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1" y="7414083"/>
            <a:ext cx="66832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03.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需求分析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100405"/>
            <a:ext cx="308610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introduction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4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942069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需求分析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753735" y="5198365"/>
            <a:ext cx="7355252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一：当代社会微信使用者比较多，有着广大的市场。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二：对音乐的需求和对释放压力的需求同时存在。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三：游戏在当代青少年之中比较有市场。</a:t>
            </a:r>
            <a:endParaRPr lang="en-US" altLang="zh-CN" sz="2400" dirty="0">
              <a:solidFill>
                <a:prstClr val="black">
                  <a:lumMod val="75000"/>
                  <a:lumOff val="2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9A78F1-8582-4DA1-9F94-751F8717A478}"/>
              </a:ext>
            </a:extLst>
          </p:cNvPr>
          <p:cNvGrpSpPr/>
          <p:nvPr/>
        </p:nvGrpSpPr>
        <p:grpSpPr>
          <a:xfrm>
            <a:off x="6072108" y="8717465"/>
            <a:ext cx="3508974" cy="692936"/>
            <a:chOff x="7229700" y="9732433"/>
            <a:chExt cx="3508974" cy="692936"/>
          </a:xfrm>
        </p:grpSpPr>
        <p:sp>
          <p:nvSpPr>
            <p:cNvPr id="17" name="Rectangle 57">
              <a:extLst>
                <a:ext uri="{FF2B5EF4-FFF2-40B4-BE49-F238E27FC236}">
                  <a16:creationId xmlns:a16="http://schemas.microsoft.com/office/drawing/2014/main" id="{5D66964F-1E77-4B20-9428-0860FEF8C1B8}"/>
                </a:ext>
              </a:extLst>
            </p:cNvPr>
            <p:cNvSpPr/>
            <p:nvPr/>
          </p:nvSpPr>
          <p:spPr>
            <a:xfrm>
              <a:off x="7229700" y="9732433"/>
              <a:ext cx="3508974" cy="69293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779DBDF2-5734-4AD9-A85F-A8626E600E24}"/>
                </a:ext>
              </a:extLst>
            </p:cNvPr>
            <p:cNvSpPr txBox="1"/>
            <p:nvPr/>
          </p:nvSpPr>
          <p:spPr>
            <a:xfrm>
              <a:off x="8489849" y="9817291"/>
              <a:ext cx="906017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可行</a:t>
              </a:r>
              <a:endParaRPr lang="en-US" sz="28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521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891083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FOUR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84" y="7414083"/>
            <a:ext cx="66832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04.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参考资料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721148" y="9037792"/>
            <a:ext cx="2914580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 reference material</a:t>
            </a:r>
            <a:endParaRPr lang="zh-CN" altLang="en-US" sz="2400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93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836269" y="838200"/>
            <a:ext cx="4705134" cy="2158167"/>
            <a:chOff x="9836269" y="838200"/>
            <a:chExt cx="4705134" cy="2158167"/>
          </a:xfrm>
        </p:grpSpPr>
        <p:sp>
          <p:nvSpPr>
            <p:cNvPr id="13" name="TextBox 42"/>
            <p:cNvSpPr txBox="1"/>
            <p:nvPr/>
          </p:nvSpPr>
          <p:spPr>
            <a:xfrm>
              <a:off x="9836269" y="1169458"/>
              <a:ext cx="47051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zh-CN" altLang="en-US" sz="84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10841103" y="2596257"/>
              <a:ext cx="2746265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reference documents</a:t>
              </a:r>
              <a:endParaRPr lang="en-US" sz="22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Light" charset="0"/>
              </a:endParaRP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3384884" y="5716363"/>
            <a:ext cx="7389509" cy="82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方正黑体简体" panose="02010601030101010101" pitchFamily="2" charset="-122"/>
                <a:cs typeface="Arial" panose="020B0604020202020204" pitchFamily="34" charset="0"/>
                <a:sym typeface="+mn-lt"/>
              </a:rPr>
              <a:t>游戏概论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年中国传媒大学出版社出版）</a:t>
            </a: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026" name="Picture 2" descr="游戏概论">
            <a:extLst>
              <a:ext uri="{FF2B5EF4-FFF2-40B4-BE49-F238E27FC236}">
                <a16:creationId xmlns:a16="http://schemas.microsoft.com/office/drawing/2014/main" id="{3757F6C3-03FF-4E2D-9BCD-B7FF0A00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59" y="6665462"/>
            <a:ext cx="4435670" cy="443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60494AF3-B7A2-455A-838F-7EFB4A78C90E}"/>
              </a:ext>
            </a:extLst>
          </p:cNvPr>
          <p:cNvSpPr/>
          <p:nvPr/>
        </p:nvSpPr>
        <p:spPr>
          <a:xfrm>
            <a:off x="12169774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本框 16">
            <a:hlinkClick r:id="rId4"/>
            <a:extLst>
              <a:ext uri="{FF2B5EF4-FFF2-40B4-BE49-F238E27FC236}">
                <a16:creationId xmlns:a16="http://schemas.microsoft.com/office/drawing/2014/main" id="{0B494E53-AC0E-48B5-B729-55B4B7FB7B86}"/>
              </a:ext>
            </a:extLst>
          </p:cNvPr>
          <p:cNvSpPr txBox="1"/>
          <p:nvPr/>
        </p:nvSpPr>
        <p:spPr>
          <a:xfrm>
            <a:off x="11272430" y="6059377"/>
            <a:ext cx="7389509" cy="8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endParaRPr lang="en-US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方正黑体简体" panose="02010601030101010101" pitchFamily="2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>
            <a:hlinkClick r:id="rId5"/>
            <a:extLst>
              <a:ext uri="{FF2B5EF4-FFF2-40B4-BE49-F238E27FC236}">
                <a16:creationId xmlns:a16="http://schemas.microsoft.com/office/drawing/2014/main" id="{A3952177-2EDF-46E5-8C6F-281C8F52C44A}"/>
              </a:ext>
            </a:extLst>
          </p:cNvPr>
          <p:cNvSpPr txBox="1"/>
          <p:nvPr/>
        </p:nvSpPr>
        <p:spPr>
          <a:xfrm>
            <a:off x="12538769" y="6045344"/>
            <a:ext cx="48875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</a:rPr>
              <a:t>微信开放文档</a:t>
            </a:r>
            <a:endParaRPr lang="en-US" altLang="zh-CN" sz="2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  <a:sym typeface="+mn-lt"/>
            </a:endParaRPr>
          </a:p>
          <a:p>
            <a:r>
              <a:rPr lang="en-US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  <a:sym typeface="+mn-lt"/>
              </a:rPr>
              <a:t>Layaair</a:t>
            </a:r>
            <a:r>
              <a:rPr lang="zh-CN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  <a:sym typeface="+mn-lt"/>
              </a:rPr>
              <a:t>微信小游戏开发文档</a:t>
            </a:r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  <a:sym typeface="+mn-lt"/>
            </a:endParaRPr>
          </a:p>
          <a:p>
            <a:endParaRPr lang="en-US" altLang="zh-CN" sz="2800" dirty="0">
              <a:solidFill>
                <a:prstClr val="black">
                  <a:lumMod val="75000"/>
                  <a:lumOff val="25000"/>
                </a:prstClr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  <a:sym typeface="+mn-lt"/>
            </a:endParaRPr>
          </a:p>
          <a:p>
            <a:endParaRPr lang="en-US" altLang="zh-CN" sz="2800" dirty="0">
              <a:solidFill>
                <a:schemeClr val="tx2"/>
              </a:solidFill>
              <a:latin typeface="新宋体" panose="02010609030101010101" pitchFamily="49" charset="-122"/>
              <a:ea typeface="新宋体" panose="02010609030101010101" pitchFamily="49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</a:rPr>
              <a:t>CSDN</a:t>
            </a:r>
            <a:r>
              <a:rPr lang="zh-CN" altLang="en-US" sz="2800" dirty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</a:rPr>
              <a:t>博客  网站：</a:t>
            </a:r>
            <a:r>
              <a:rPr lang="en-US" altLang="zh-CN" sz="2800" dirty="0">
                <a:solidFill>
                  <a:schemeClr val="tx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Arial" panose="020B0604020202020204" pitchFamily="34" charset="0"/>
              </a:rPr>
              <a:t>https://www.csdn.net/?spm=1001.2101.3001.4476</a:t>
            </a:r>
          </a:p>
          <a:p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0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8" grpId="1"/>
      <p:bldP spid="17" grpId="0"/>
      <p:bldP spid="17" grpId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3772186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FIVE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6934200" y="6858000"/>
            <a:ext cx="13366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05.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小组成员分工与评价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8313644" y="8939708"/>
            <a:ext cx="7346883" cy="58689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Division of labor and evaluation of team members</a:t>
            </a:r>
            <a:r>
              <a:rPr lang="zh-CN" altLang="en-US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725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581712" y="4546600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249024" y="838200"/>
            <a:ext cx="9879628" cy="2173556"/>
            <a:chOff x="7249024" y="838200"/>
            <a:chExt cx="987962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7249024" y="1169458"/>
              <a:ext cx="987962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小组成员分工与评价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096235" y="2580869"/>
              <a:ext cx="6236003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Division of labor and evaluation of team members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A35C7CD-77E3-4405-83A6-BE637255B1BD}"/>
              </a:ext>
            </a:extLst>
          </p:cNvPr>
          <p:cNvSpPr txBox="1"/>
          <p:nvPr/>
        </p:nvSpPr>
        <p:spPr>
          <a:xfrm>
            <a:off x="4497355" y="6046237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林安晨：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E73958-7F82-4372-91B0-1B38596EA40C}"/>
              </a:ext>
            </a:extLst>
          </p:cNvPr>
          <p:cNvSpPr txBox="1"/>
          <p:nvPr/>
        </p:nvSpPr>
        <p:spPr>
          <a:xfrm>
            <a:off x="4497355" y="7129699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孙雷明：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3EEB2C-68EE-44D5-AF41-BA4983263C06}"/>
              </a:ext>
            </a:extLst>
          </p:cNvPr>
          <p:cNvSpPr txBox="1"/>
          <p:nvPr/>
        </p:nvSpPr>
        <p:spPr>
          <a:xfrm>
            <a:off x="4497355" y="8210929"/>
            <a:ext cx="554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许淇凯：</a:t>
            </a:r>
          </a:p>
        </p:txBody>
      </p:sp>
    </p:spTree>
    <p:extLst>
      <p:ext uri="{BB962C8B-B14F-4D97-AF65-F5344CB8AC3E}">
        <p14:creationId xmlns:p14="http://schemas.microsoft.com/office/powerpoint/2010/main" val="374795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1" b="6719"/>
          <a:stretch/>
        </p:blipFill>
        <p:spPr>
          <a:xfrm>
            <a:off x="782795" y="720436"/>
            <a:ext cx="22812059" cy="122197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187036"/>
            <a:ext cx="24377650" cy="13716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4"/>
          <p:cNvSpPr txBox="1"/>
          <p:nvPr/>
        </p:nvSpPr>
        <p:spPr>
          <a:xfrm>
            <a:off x="2246370" y="5728852"/>
            <a:ext cx="19884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id-MARUP-Light" panose="02000600000000000000" pitchFamily="2" charset="-128"/>
                <a:ea typeface="文鼎细圆繁" panose="02010609010101010101" pitchFamily="49" charset="-122"/>
                <a:cs typeface="Lato" charset="0"/>
              </a:rPr>
              <a:t>感谢</a:t>
            </a:r>
            <a:endParaRPr lang="en-US" sz="11500" b="1" dirty="0">
              <a:solidFill>
                <a:schemeClr val="bg1"/>
              </a:solidFill>
              <a:latin typeface="id-MARUP-Light" panose="02000600000000000000" pitchFamily="2" charset="-128"/>
              <a:ea typeface="文鼎细圆繁" panose="02010609010101010101" pitchFamily="49" charset="-122"/>
              <a:cs typeface="Lato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987059" y="2368797"/>
            <a:ext cx="2403528" cy="2119746"/>
            <a:chOff x="-1478842" y="249051"/>
            <a:chExt cx="2403528" cy="2119746"/>
          </a:xfrm>
        </p:grpSpPr>
        <p:sp>
          <p:nvSpPr>
            <p:cNvPr id="10" name="椭圆 9"/>
            <p:cNvSpPr/>
            <p:nvPr/>
          </p:nvSpPr>
          <p:spPr>
            <a:xfrm>
              <a:off x="-1336951" y="249051"/>
              <a:ext cx="2119746" cy="2119746"/>
            </a:xfrm>
            <a:prstGeom prst="ellips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54"/>
            <p:cNvSpPr txBox="1"/>
            <p:nvPr/>
          </p:nvSpPr>
          <p:spPr>
            <a:xfrm>
              <a:off x="-1478842" y="336336"/>
              <a:ext cx="24035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id-MARUP-Light" panose="02000600000000000000" pitchFamily="2" charset="-128"/>
                  <a:ea typeface="文鼎细圆繁" panose="02010609010101010101" pitchFamily="49" charset="-122"/>
                  <a:cs typeface="Lato" charset="0"/>
                </a:rPr>
                <a:t>*</a:t>
              </a:r>
            </a:p>
          </p:txBody>
        </p:sp>
      </p:grpSp>
      <p:sp>
        <p:nvSpPr>
          <p:cNvPr id="15" name="TextBox 43"/>
          <p:cNvSpPr txBox="1"/>
          <p:nvPr/>
        </p:nvSpPr>
        <p:spPr>
          <a:xfrm>
            <a:off x="9399747" y="5159661"/>
            <a:ext cx="5628978" cy="5213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534278" y="7992861"/>
            <a:ext cx="1530908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sz="18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花が咲いているので、横に振って落ちたいです。 このすべてのことは、こんなに早く老けている。 世の中はずっと攘慎している花が咲いているので、横に振って落ちたいです。 このすべてのことは、こんなに早く老けている。 世の中はずっと攘慎している</a:t>
            </a:r>
          </a:p>
          <a:p>
            <a:pPr algn="ctr">
              <a:lnSpc>
                <a:spcPct val="150000"/>
              </a:lnSpc>
            </a:pPr>
            <a:endParaRPr lang="ja-JP" altLang="en-US" sz="1800" dirty="0">
              <a:solidFill>
                <a:schemeClr val="bg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725914" y="9538523"/>
            <a:ext cx="3050803" cy="692936"/>
            <a:chOff x="19533996" y="11108932"/>
            <a:chExt cx="3508974" cy="692936"/>
          </a:xfrm>
        </p:grpSpPr>
        <p:sp>
          <p:nvSpPr>
            <p:cNvPr id="1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0" name="TextBox 59"/>
            <p:cNvSpPr txBox="1"/>
            <p:nvPr/>
          </p:nvSpPr>
          <p:spPr>
            <a:xfrm>
              <a:off x="20150398" y="11242460"/>
              <a:ext cx="227001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汇报人：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G13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03948" y="9538523"/>
            <a:ext cx="3050803" cy="692936"/>
            <a:chOff x="19533996" y="11108932"/>
            <a:chExt cx="3508974" cy="692936"/>
          </a:xfrm>
        </p:grpSpPr>
        <p:sp>
          <p:nvSpPr>
            <p:cNvPr id="26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7" name="TextBox 59"/>
            <p:cNvSpPr txBox="1"/>
            <p:nvPr/>
          </p:nvSpPr>
          <p:spPr>
            <a:xfrm>
              <a:off x="19659963" y="11242460"/>
              <a:ext cx="3250888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汇报时间：</a:t>
              </a:r>
              <a:r>
                <a:rPr lang="en-US" altLang="zh-CN" sz="2400" b="1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Poppins SemiBold" charset="0"/>
                </a:rPr>
                <a:t>2021.12</a:t>
              </a:r>
              <a:endParaRPr lang="en-US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Poppins SemiBold" charset="0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8785676-5AB9-460A-A85C-0DC2BEC36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3" t="24402" r="25988" b="36690"/>
          <a:stretch/>
        </p:blipFill>
        <p:spPr bwMode="auto">
          <a:xfrm>
            <a:off x="10581291" y="2210080"/>
            <a:ext cx="2947035" cy="2547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423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2" r="21262"/>
          <a:stretch>
            <a:fillRect/>
          </a:stretch>
        </p:blipFill>
        <p:spPr>
          <a:xfrm>
            <a:off x="3066547" y="2932747"/>
            <a:ext cx="4496578" cy="5216031"/>
          </a:xfrm>
        </p:spPr>
      </p:pic>
      <p:grpSp>
        <p:nvGrpSpPr>
          <p:cNvPr id="2" name="组合 1"/>
          <p:cNvGrpSpPr/>
          <p:nvPr/>
        </p:nvGrpSpPr>
        <p:grpSpPr>
          <a:xfrm>
            <a:off x="3560348" y="9347292"/>
            <a:ext cx="3508974" cy="692936"/>
            <a:chOff x="3560348" y="934729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3560348" y="934729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21258" y="9444715"/>
              <a:ext cx="1787156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MEMORY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3154124" y="2838275"/>
            <a:ext cx="9002491" cy="1338828"/>
            <a:chOff x="10879847" y="3133426"/>
            <a:chExt cx="9002491" cy="1338828"/>
          </a:xfrm>
        </p:grpSpPr>
        <p:sp>
          <p:nvSpPr>
            <p:cNvPr id="41" name="文本框 40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01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项目演示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introduction 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154124" y="4737595"/>
            <a:ext cx="9002491" cy="1338828"/>
            <a:chOff x="10879847" y="3133426"/>
            <a:chExt cx="9002491" cy="1338828"/>
          </a:xfrm>
        </p:grpSpPr>
        <p:sp>
          <p:nvSpPr>
            <p:cNvPr id="50" name="文本框 49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02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778934" y="3133426"/>
              <a:ext cx="7103404" cy="87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endParaRPr lang="en-US" altLang="zh-CN" sz="18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Project tools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3154124" y="6345378"/>
            <a:ext cx="9002491" cy="1338828"/>
            <a:chOff x="10879847" y="3133426"/>
            <a:chExt cx="9002491" cy="1338828"/>
          </a:xfrm>
        </p:grpSpPr>
        <p:sp>
          <p:nvSpPr>
            <p:cNvPr id="53" name="文本框 52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03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778934" y="3133426"/>
              <a:ext cx="710340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需求分析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 demand analysis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154124" y="10040228"/>
            <a:ext cx="9002491" cy="1338828"/>
            <a:chOff x="10879847" y="3133426"/>
            <a:chExt cx="9002491" cy="1338828"/>
          </a:xfrm>
        </p:grpSpPr>
        <p:sp>
          <p:nvSpPr>
            <p:cNvPr id="56" name="文本框 55"/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05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778934" y="3133426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小组成员分工与评价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Division of labor and evaluation of team members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  <p:sp>
        <p:nvSpPr>
          <p:cNvPr id="10" name="六边形 9"/>
          <p:cNvSpPr/>
          <p:nvPr/>
        </p:nvSpPr>
        <p:spPr>
          <a:xfrm rot="16200000">
            <a:off x="2264768" y="2922102"/>
            <a:ext cx="6100135" cy="5258737"/>
          </a:xfrm>
          <a:prstGeom prst="hexagon">
            <a:avLst/>
          </a:prstGeom>
          <a:noFill/>
          <a:ln w="3810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6C0DB0-65D8-4F0A-BB46-A8B33976B466}"/>
              </a:ext>
            </a:extLst>
          </p:cNvPr>
          <p:cNvGrpSpPr/>
          <p:nvPr/>
        </p:nvGrpSpPr>
        <p:grpSpPr>
          <a:xfrm>
            <a:off x="13154124" y="8167137"/>
            <a:ext cx="9002491" cy="1342180"/>
            <a:chOff x="10879847" y="3148815"/>
            <a:chExt cx="9002491" cy="13421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44EA01-C8C4-46D3-98D7-BE338DCA1CDA}"/>
                </a:ext>
              </a:extLst>
            </p:cNvPr>
            <p:cNvSpPr txBox="1"/>
            <p:nvPr/>
          </p:nvSpPr>
          <p:spPr>
            <a:xfrm>
              <a:off x="10879847" y="3148815"/>
              <a:ext cx="14762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8000" dirty="0">
                  <a:solidFill>
                    <a:srgbClr val="4CA0B4"/>
                  </a:solidFill>
                  <a:latin typeface="华文细黑" panose="02010600040101010101" charset="-122"/>
                  <a:ea typeface="华文细黑" panose="02010600040101010101" charset="-122"/>
                </a:rPr>
                <a:t>04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E4A1D45-2BD1-423C-BC0B-82D04FB1F3C6}"/>
                </a:ext>
              </a:extLst>
            </p:cNvPr>
            <p:cNvSpPr txBox="1"/>
            <p:nvPr/>
          </p:nvSpPr>
          <p:spPr>
            <a:xfrm>
              <a:off x="12778934" y="3196795"/>
              <a:ext cx="7103404" cy="129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50000"/>
                </a:lnSpc>
              </a:pPr>
              <a:r>
                <a:rPr lang="zh-CN" altLang="en-US" b="1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参考文献</a:t>
              </a:r>
              <a:endParaRPr lang="en-US" altLang="zh-CN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endParaRPr>
            </a:p>
            <a:p>
              <a:pPr defTabSz="914400">
                <a:lnSpc>
                  <a:spcPct val="150000"/>
                </a:lnSpc>
              </a:pPr>
              <a:r>
                <a:rPr lang="en-US" altLang="zh-CN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 reference material</a:t>
              </a:r>
              <a:r>
                <a:rPr lang="zh-CN" altLang="en-US" sz="1800" dirty="0">
                  <a:solidFill>
                    <a:prstClr val="black"/>
                  </a:solidFill>
                  <a:latin typeface="Lora" panose="02000503000000020004" charset="0"/>
                  <a:ea typeface="华文细黑" panose="02010600040101010101" charset="-122"/>
                  <a:sym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30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85922" y="1452123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6801158" y="4902904"/>
            <a:ext cx="4019049" cy="251491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ONE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5980179" y="7414083"/>
            <a:ext cx="66832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01.</a:t>
            </a:r>
            <a:r>
              <a:rPr lang="zh-CN" altLang="en-US" sz="9600" b="1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项目演示</a:t>
            </a:r>
            <a:endParaRPr lang="en-US" altLang="zh-CN" sz="9600" b="1" dirty="0">
              <a:solidFill>
                <a:prstClr val="black"/>
              </a:solidFill>
              <a:latin typeface="Lora" panose="02000503000000020004" charset="0"/>
              <a:ea typeface="华文细黑" panose="02010600040101010101" charset="-122"/>
              <a:sym typeface="+mn-ea"/>
            </a:endParaRPr>
          </a:p>
          <a:p>
            <a:pPr algn="ctr"/>
            <a:endParaRPr 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9222888" y="9100405"/>
            <a:ext cx="208262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Lora" panose="02000503000000020004" charset="0"/>
                <a:ea typeface="华文细黑" panose="02010600040101010101" charset="-122"/>
                <a:sym typeface="+mn-ea"/>
              </a:rPr>
              <a:t>project demo</a:t>
            </a:r>
            <a:endParaRPr lang="en-US" sz="2200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942067" y="838200"/>
            <a:ext cx="4493538" cy="2173556"/>
            <a:chOff x="9942067" y="838200"/>
            <a:chExt cx="4493538" cy="2173556"/>
          </a:xfrm>
        </p:grpSpPr>
        <p:sp>
          <p:nvSpPr>
            <p:cNvPr id="43" name="TextBox 42"/>
            <p:cNvSpPr txBox="1"/>
            <p:nvPr/>
          </p:nvSpPr>
          <p:spPr>
            <a:xfrm>
              <a:off x="9942067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项目演示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76370" y="2580869"/>
              <a:ext cx="2675732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project introduction 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8" name="TextBox 42"/>
            <p:cNvSpPr txBox="1"/>
            <p:nvPr/>
          </p:nvSpPr>
          <p:spPr>
            <a:xfrm>
              <a:off x="9942070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项目演示</a:t>
              </a:r>
              <a:endParaRPr lang="en-US" sz="8400" dirty="0">
                <a:solidFill>
                  <a:srgbClr val="4CA0B4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Lato Light" charset="0"/>
                  <a:ea typeface="Lato Light" charset="0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20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88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8078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13600" y="1549400"/>
            <a:ext cx="9931400" cy="9906000"/>
            <a:chOff x="7213600" y="1549400"/>
            <a:chExt cx="9931400" cy="9906000"/>
          </a:xfrm>
          <a:solidFill>
            <a:srgbClr val="99C9D4"/>
          </a:solidFill>
        </p:grpSpPr>
        <p:sp>
          <p:nvSpPr>
            <p:cNvPr id="3" name="L-Shape 2"/>
            <p:cNvSpPr/>
            <p:nvPr/>
          </p:nvSpPr>
          <p:spPr>
            <a:xfrm rot="10800000">
              <a:off x="7772400" y="1549400"/>
              <a:ext cx="9372600" cy="9906000"/>
            </a:xfrm>
            <a:prstGeom prst="corner">
              <a:avLst>
                <a:gd name="adj1" fmla="val 5876"/>
                <a:gd name="adj2" fmla="val 57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-Shape 53"/>
            <p:cNvSpPr/>
            <p:nvPr/>
          </p:nvSpPr>
          <p:spPr>
            <a:xfrm>
              <a:off x="7213600" y="1549400"/>
              <a:ext cx="4216400" cy="9906000"/>
            </a:xfrm>
            <a:prstGeom prst="corner">
              <a:avLst>
                <a:gd name="adj1" fmla="val 12651"/>
                <a:gd name="adj2" fmla="val 138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 rot="5400000">
            <a:off x="12654585" y="8006080"/>
            <a:ext cx="5851550" cy="504444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01181" y="2774046"/>
            <a:ext cx="5666038" cy="25966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9020"/>
              </a:lnSpc>
            </a:pPr>
            <a:endParaRPr lang="en-US" sz="166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sz="166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PART</a:t>
            </a:r>
            <a:endParaRPr lang="en-US" sz="166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195" y="597630"/>
            <a:ext cx="420070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rgbClr val="4CA0B4"/>
                </a:solidFill>
                <a:latin typeface="Poppins SemiBold" charset="0"/>
                <a:ea typeface="Poppins SemiBold" charset="0"/>
                <a:cs typeface="Poppins SemiBold" charset="0"/>
              </a:rPr>
              <a:t>TRAVEL ON THE ROAD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533996" y="11108932"/>
            <a:ext cx="3508974" cy="692936"/>
            <a:chOff x="19533996" y="11108932"/>
            <a:chExt cx="3508974" cy="692936"/>
          </a:xfrm>
        </p:grpSpPr>
        <p:sp>
          <p:nvSpPr>
            <p:cNvPr id="59" name="Rectangle 58"/>
            <p:cNvSpPr/>
            <p:nvPr/>
          </p:nvSpPr>
          <p:spPr>
            <a:xfrm>
              <a:off x="19533996" y="11108932"/>
              <a:ext cx="3508974" cy="692936"/>
            </a:xfrm>
            <a:prstGeom prst="rect">
              <a:avLst/>
            </a:prstGeom>
            <a:noFill/>
            <a:ln w="57150">
              <a:solidFill>
                <a:srgbClr val="4CA0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86010" y="11211683"/>
              <a:ext cx="2598789" cy="52322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CA0B4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LEARN MORE</a:t>
              </a:r>
            </a:p>
          </p:txBody>
        </p:sp>
      </p:grpSp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0" r="21270"/>
          <a:stretch>
            <a:fillRect/>
          </a:stretch>
        </p:blipFill>
        <p:spPr/>
      </p:pic>
      <p:sp>
        <p:nvSpPr>
          <p:cNvPr id="19" name="TextBox 54"/>
          <p:cNvSpPr txBox="1"/>
          <p:nvPr/>
        </p:nvSpPr>
        <p:spPr>
          <a:xfrm>
            <a:off x="5720503" y="4902904"/>
            <a:ext cx="4350871" cy="248907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>
              <a:lnSpc>
                <a:spcPts val="9020"/>
              </a:lnSpc>
            </a:pPr>
            <a:endParaRPr lang="en-US" sz="13800" dirty="0">
              <a:solidFill>
                <a:schemeClr val="tx2"/>
              </a:solidFill>
              <a:latin typeface="Lato Thin" charset="0"/>
              <a:ea typeface="Lato" charset="0"/>
              <a:cs typeface="Lato" charset="0"/>
            </a:endParaRPr>
          </a:p>
          <a:p>
            <a:pPr>
              <a:lnSpc>
                <a:spcPts val="9020"/>
              </a:lnSpc>
            </a:pPr>
            <a:r>
              <a:rPr lang="en-US" altLang="zh-CN" sz="13800" dirty="0">
                <a:solidFill>
                  <a:schemeClr val="tx2"/>
                </a:solidFill>
                <a:latin typeface="Lato Thin" charset="0"/>
                <a:ea typeface="Lato" charset="0"/>
                <a:cs typeface="Lato" charset="0"/>
              </a:rPr>
              <a:t>TWO</a:t>
            </a:r>
            <a:endParaRPr lang="en-US" sz="13800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9057275" y="7414083"/>
            <a:ext cx="1752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0</a:t>
            </a:r>
            <a:r>
              <a:rPr lang="en-US" altLang="zh-CN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2</a:t>
            </a:r>
            <a:r>
              <a:rPr lang="en-US" sz="96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rPr>
              <a:t>.</a:t>
            </a:r>
            <a:endParaRPr lang="zh-CN" altLang="en-US" sz="96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Lato Black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7449710" y="9115794"/>
            <a:ext cx="5628978" cy="43088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Modern and Minimal 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63881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r="110"/>
          <a:stretch>
            <a:fillRect/>
          </a:stretch>
        </p:blipFill>
        <p:spPr/>
      </p:pic>
      <p:sp>
        <p:nvSpPr>
          <p:cNvPr id="32" name="Rectangle 31"/>
          <p:cNvSpPr/>
          <p:nvPr/>
        </p:nvSpPr>
        <p:spPr>
          <a:xfrm>
            <a:off x="0" y="-298382"/>
            <a:ext cx="24387468" cy="13716000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33244" y="8068349"/>
            <a:ext cx="4600370" cy="3140810"/>
            <a:chOff x="9933244" y="8068349"/>
            <a:chExt cx="4600370" cy="3140810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3244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41542" y="8068349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234148" y="9681516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游戏制作引擎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3858" y="10393349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755161" y="8068349"/>
            <a:ext cx="4600370" cy="3140810"/>
            <a:chOff x="2755161" y="8068349"/>
            <a:chExt cx="4600370" cy="3140810"/>
          </a:xfrm>
        </p:grpSpPr>
        <p:sp>
          <p:nvSpPr>
            <p:cNvPr id="38" name="Subtitle 2"/>
            <p:cNvSpPr txBox="1">
              <a:spLocks/>
            </p:cNvSpPr>
            <p:nvPr/>
          </p:nvSpPr>
          <p:spPr>
            <a:xfrm>
              <a:off x="2755161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Vss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Axure RP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3459" y="8068349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79271" y="9681516"/>
              <a:ext cx="4440639" cy="77726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配置管理工具、界面原型设计工具</a:t>
              </a:r>
              <a:endParaRPr lang="en-US" altLang="zh-CN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  <a:p>
              <a:pPr algn="ctr">
                <a:lnSpc>
                  <a:spcPts val="2680"/>
                </a:lnSpc>
              </a:pP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865775" y="10393349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6993576" y="8068349"/>
            <a:ext cx="4724370" cy="3140810"/>
            <a:chOff x="16993576" y="8068349"/>
            <a:chExt cx="4724370" cy="3140810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111327" y="10667406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Bugzilla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、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HP UFT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6993576" y="8068349"/>
              <a:ext cx="4724370" cy="2325000"/>
              <a:chOff x="16993576" y="8068349"/>
              <a:chExt cx="4724370" cy="232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8519625" y="8068349"/>
                <a:ext cx="167225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0" b="1" dirty="0">
                    <a:solidFill>
                      <a:schemeClr val="bg1"/>
                    </a:solidFill>
                    <a:latin typeface="Lato Bold" charset="0"/>
                    <a:ea typeface="Lato Bold" charset="0"/>
                    <a:cs typeface="Lato Bold" charset="0"/>
                  </a:rPr>
                  <a:t>06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993576" y="9681516"/>
                <a:ext cx="4724370" cy="424347"/>
              </a:xfrm>
              <a:prstGeom prst="rect">
                <a:avLst/>
              </a:prstGeom>
              <a:noFill/>
            </p:spPr>
            <p:txBody>
              <a:bodyPr wrap="none" rtlCol="0" anchor="t" anchorCtr="1">
                <a:spAutoFit/>
              </a:bodyPr>
              <a:lstStyle/>
              <a:p>
                <a:pPr algn="ctr">
                  <a:lnSpc>
                    <a:spcPts val="2680"/>
                  </a:lnSpc>
                </a:pPr>
                <a:r>
                  <a:rPr lang="zh-CN" altLang="en-US" sz="2200" b="1" dirty="0">
                    <a:solidFill>
                      <a:schemeClr val="bg1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缺陷跟踪系统，开源，功能测试工具</a:t>
                </a:r>
                <a:endParaRPr 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9221941" y="10393349"/>
                <a:ext cx="379142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9933244" y="3746213"/>
            <a:ext cx="4600370" cy="3140810"/>
            <a:chOff x="9933244" y="3746213"/>
            <a:chExt cx="4600370" cy="3140810"/>
          </a:xfrm>
        </p:grpSpPr>
        <p:sp>
          <p:nvSpPr>
            <p:cNvPr id="46" name="Subtitle 2"/>
            <p:cNvSpPr txBox="1">
              <a:spLocks/>
            </p:cNvSpPr>
            <p:nvPr/>
          </p:nvSpPr>
          <p:spPr>
            <a:xfrm>
              <a:off x="9933244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PowerDesigner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41542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08549" y="5359380"/>
              <a:ext cx="2738250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需求分析、系统设计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2043858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55161" y="3746213"/>
            <a:ext cx="4600370" cy="3140810"/>
            <a:chOff x="2755161" y="3746213"/>
            <a:chExt cx="4600370" cy="3140810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5161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Minrosoft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 Office</a:t>
              </a:r>
              <a:r>
                <a:rPr lang="zh-CN" altLang="en-US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。</a:t>
              </a:r>
              <a:endParaRPr lang="en-US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63459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6064" y="5359380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文字编写工具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5775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17111327" y="3746213"/>
            <a:ext cx="4600370" cy="3140810"/>
            <a:chOff x="17111327" y="3746213"/>
            <a:chExt cx="4600370" cy="3140810"/>
          </a:xfrm>
        </p:grpSpPr>
        <p:sp>
          <p:nvSpPr>
            <p:cNvPr id="78" name="Subtitle 2"/>
            <p:cNvSpPr txBox="1">
              <a:spLocks/>
            </p:cNvSpPr>
            <p:nvPr/>
          </p:nvSpPr>
          <p:spPr>
            <a:xfrm>
              <a:off x="17111327" y="6345270"/>
              <a:ext cx="4600370" cy="541753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740"/>
                </a:lnSpc>
              </a:pPr>
              <a:r>
                <a:rPr lang="en-US" altLang="zh-CN" sz="1800" dirty="0" err="1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Mincrosoft</a:t>
              </a:r>
              <a:r>
                <a:rPr lang="en-US" altLang="zh-CN" sz="18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 Project</a:t>
              </a:r>
              <a:endParaRPr lang="en-US" altLang="zh-CN" sz="1800" dirty="0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519625" y="3746213"/>
              <a:ext cx="167225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Lato Bold" charset="0"/>
                  <a:ea typeface="Lato Bold" charset="0"/>
                  <a:cs typeface="Lato Bold" charset="0"/>
                </a:rPr>
                <a:t>03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412227" y="5359380"/>
              <a:ext cx="1887055" cy="424347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项目管理工具</a:t>
              </a:r>
              <a:endParaRPr lang="en-US" sz="2200" b="1" dirty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9221941" y="6071213"/>
              <a:ext cx="3791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8864854" y="838200"/>
            <a:ext cx="6647974" cy="2173556"/>
            <a:chOff x="8864854" y="838200"/>
            <a:chExt cx="6647974" cy="2173556"/>
          </a:xfrm>
        </p:grpSpPr>
        <p:sp>
          <p:nvSpPr>
            <p:cNvPr id="54" name="TextBox 42"/>
            <p:cNvSpPr txBox="1"/>
            <p:nvPr/>
          </p:nvSpPr>
          <p:spPr>
            <a:xfrm>
              <a:off x="8864854" y="1169458"/>
              <a:ext cx="66479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开发工具初设</a:t>
              </a:r>
              <a:endParaRPr lang="en-US" sz="8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Lato Black" charset="0"/>
              </a:endParaRPr>
            </a:p>
          </p:txBody>
        </p:sp>
        <p:sp>
          <p:nvSpPr>
            <p:cNvPr id="56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57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ubtitle 2">
            <a:extLst>
              <a:ext uri="{FF2B5EF4-FFF2-40B4-BE49-F238E27FC236}">
                <a16:creationId xmlns:a16="http://schemas.microsoft.com/office/drawing/2014/main" id="{6C0E6688-E102-4DAD-9C97-8C1528B3702D}"/>
              </a:ext>
            </a:extLst>
          </p:cNvPr>
          <p:cNvSpPr txBox="1">
            <a:spLocks/>
          </p:cNvSpPr>
          <p:nvPr/>
        </p:nvSpPr>
        <p:spPr>
          <a:xfrm>
            <a:off x="9743673" y="10667406"/>
            <a:ext cx="4600370" cy="54175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40"/>
              </a:lnSpc>
            </a:pPr>
            <a:r>
              <a:rPr lang="en-US" altLang="zh-CN" sz="1800" dirty="0" err="1">
                <a:solidFill>
                  <a:schemeClr val="bg1"/>
                </a:solidFill>
                <a:latin typeface="Poppins Light" charset="0"/>
                <a:ea typeface="Poppins Light" charset="0"/>
                <a:cs typeface="Poppins Light" charset="0"/>
              </a:rPr>
              <a:t>LayaAir</a:t>
            </a:r>
            <a:endParaRPr lang="en-US" altLang="zh-CN" sz="1800" dirty="0">
              <a:solidFill>
                <a:schemeClr val="bg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40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473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600763" y="4530781"/>
            <a:ext cx="9588063" cy="7061200"/>
          </a:xfrm>
          <a:prstGeom prst="rect">
            <a:avLst/>
          </a:prstGeom>
          <a:solidFill>
            <a:srgbClr val="4CA0B4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8800" y="4927600"/>
            <a:ext cx="18161000" cy="6299200"/>
          </a:xfrm>
          <a:prstGeom prst="rect">
            <a:avLst/>
          </a:prstGeom>
          <a:noFill/>
          <a:ln w="35560">
            <a:solidFill>
              <a:srgbClr val="4C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399747" y="838200"/>
            <a:ext cx="5628978" cy="2173556"/>
            <a:chOff x="9399747" y="838200"/>
            <a:chExt cx="5628978" cy="2173556"/>
          </a:xfrm>
        </p:grpSpPr>
        <p:sp>
          <p:nvSpPr>
            <p:cNvPr id="13" name="TextBox 42"/>
            <p:cNvSpPr txBox="1"/>
            <p:nvPr/>
          </p:nvSpPr>
          <p:spPr>
            <a:xfrm>
              <a:off x="9942067" y="1169458"/>
              <a:ext cx="449353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4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Black" charset="0"/>
                </a:rPr>
                <a:t>项目工具</a:t>
              </a: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9399747" y="2580869"/>
              <a:ext cx="5628978" cy="43088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00" dirty="0">
                  <a:solidFill>
                    <a:srgbClr val="4CA0B4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Lato Light" charset="0"/>
                </a:rPr>
                <a:t>Modern and Minimal Presentation Template</a:t>
              </a:r>
            </a:p>
          </p:txBody>
        </p:sp>
        <p:cxnSp>
          <p:nvCxnSpPr>
            <p:cNvPr id="15" name="Straight Connector 44"/>
            <p:cNvCxnSpPr/>
            <p:nvPr/>
          </p:nvCxnSpPr>
          <p:spPr>
            <a:xfrm>
              <a:off x="11608677" y="838200"/>
              <a:ext cx="1192923" cy="0"/>
            </a:xfrm>
            <a:prstGeom prst="line">
              <a:avLst/>
            </a:prstGeom>
            <a:ln w="57150">
              <a:solidFill>
                <a:srgbClr val="4CA0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87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Wolf Light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36DDD7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36051</TotalTime>
  <Words>408</Words>
  <Application>Microsoft Office PowerPoint</Application>
  <PresentationFormat>自定义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id-MARUP-Light</vt:lpstr>
      <vt:lpstr>Montserrat Hairline</vt:lpstr>
      <vt:lpstr>等线</vt:lpstr>
      <vt:lpstr>方正黑体简体</vt:lpstr>
      <vt:lpstr>华文细黑</vt:lpstr>
      <vt:lpstr>新宋体</vt:lpstr>
      <vt:lpstr>Arial</vt:lpstr>
      <vt:lpstr>Calibri Light</vt:lpstr>
      <vt:lpstr>Lato</vt:lpstr>
      <vt:lpstr>Lato Bold</vt:lpstr>
      <vt:lpstr>Lato Light</vt:lpstr>
      <vt:lpstr>Lato Medium</vt:lpstr>
      <vt:lpstr>Lato Thin</vt:lpstr>
      <vt:lpstr>Lora</vt:lpstr>
      <vt:lpstr>Poppins Light</vt:lpstr>
      <vt:lpstr>Poppins SemiBold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http://graphicriver.net/user/jetfabrik</Manager>
  <Company>http://graphicriver.net/user/jetfabrik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旅行日记2</dc:title>
  <dc:subject>http://graphicriver.net/user/jetfabrik</dc:subject>
  <dc:creator>Jetfabrik</dc:creator>
  <cp:keywords>http:/graphicriver.net/user/jetfabrik</cp:keywords>
  <dc:description>http://graphicriver.net/user/jetfabrik</dc:description>
  <cp:lastModifiedBy>781287424@qq.com</cp:lastModifiedBy>
  <cp:revision>6115</cp:revision>
  <dcterms:created xsi:type="dcterms:W3CDTF">2014-11-12T21:47:38Z</dcterms:created>
  <dcterms:modified xsi:type="dcterms:W3CDTF">2021-12-14T05:06:44Z</dcterms:modified>
  <cp:category>http://graphicriver.net/user/jetfabrik</cp:category>
</cp:coreProperties>
</file>