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9" r:id="rId3"/>
    <p:sldId id="265" r:id="rId4"/>
    <p:sldId id="266" r:id="rId5"/>
    <p:sldId id="295" r:id="rId6"/>
    <p:sldId id="273" r:id="rId7"/>
    <p:sldId id="274" r:id="rId8"/>
    <p:sldId id="267" r:id="rId9"/>
    <p:sldId id="276" r:id="rId10"/>
    <p:sldId id="268" r:id="rId11"/>
    <p:sldId id="280" r:id="rId12"/>
    <p:sldId id="269" r:id="rId13"/>
    <p:sldId id="283" r:id="rId14"/>
    <p:sldId id="294" r:id="rId15"/>
    <p:sldId id="270" r:id="rId16"/>
    <p:sldId id="285" r:id="rId17"/>
    <p:sldId id="271" r:id="rId18"/>
    <p:sldId id="277" r:id="rId19"/>
    <p:sldId id="272" r:id="rId2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57" d="100"/>
          <a:sy n="57" d="100"/>
        </p:scale>
        <p:origin x="-108" y="-1602"/>
      </p:cViewPr>
      <p:guideLst>
        <p:guide orient="horz" pos="2160"/>
        <p:guide orient="horz" pos="231"/>
        <p:guide orient="horz" pos="4104"/>
        <p:guide pos="3840"/>
        <p:guide pos="582"/>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0226" y="3488805"/>
            <a:ext cx="8402320" cy="460375"/>
          </a:xfrm>
          <a:prstGeom prst="rect">
            <a:avLst/>
          </a:prstGeom>
        </p:spPr>
        <p:txBody>
          <a:bodyPr wrap="none">
            <a:spAutoFit/>
          </a:bodyPr>
          <a:lstStyle/>
          <a:p>
            <a:pPr algn="ctr"/>
            <a:r>
              <a:rPr lang="zh-CN" altLang="en-US" sz="2400" b="1" dirty="0"/>
              <a:t>Flutter 实现一个集各大音乐平台API于一体的音乐播放器APP</a:t>
            </a:r>
            <a:endParaRPr lang="zh-CN" altLang="en-US" sz="2400" b="1" dirty="0"/>
          </a:p>
        </p:txBody>
      </p:sp>
      <p:sp>
        <p:nvSpPr>
          <p:cNvPr id="12" name="矩形 11"/>
          <p:cNvSpPr/>
          <p:nvPr/>
        </p:nvSpPr>
        <p:spPr>
          <a:xfrm>
            <a:off x="4841259" y="5922671"/>
            <a:ext cx="2145030" cy="368300"/>
          </a:xfrm>
          <a:prstGeom prst="rect">
            <a:avLst/>
          </a:prstGeom>
        </p:spPr>
        <p:txBody>
          <a:bodyPr wrap="none">
            <a:spAutoFit/>
          </a:bodyPr>
          <a:lstStyle/>
          <a:p>
            <a:r>
              <a:rPr lang="en-US" altLang="zh-CN" dirty="0"/>
              <a:t>PRESENTED BY </a:t>
            </a:r>
            <a:r>
              <a:rPr lang="en-US" altLang="zh-CN" dirty="0" smtClean="0"/>
              <a:t>G06</a:t>
            </a:r>
            <a:endParaRPr lang="en-US" altLang="zh-CN" dirty="0"/>
          </a:p>
        </p:txBody>
      </p:sp>
      <p:sp>
        <p:nvSpPr>
          <p:cNvPr id="14" name="矩形 13"/>
          <p:cNvSpPr/>
          <p:nvPr/>
        </p:nvSpPr>
        <p:spPr>
          <a:xfrm>
            <a:off x="4698788" y="512471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smtClean="0">
                <a:solidFill>
                  <a:schemeClr val="tx1"/>
                </a:solidFill>
              </a:rPr>
              <a:t>报告人：</a:t>
            </a:r>
            <a:r>
              <a:rPr lang="en-US" sz="1400" dirty="0" smtClean="0">
                <a:solidFill>
                  <a:schemeClr val="tx1"/>
                </a:solidFill>
              </a:rPr>
              <a:t>G06</a:t>
            </a:r>
            <a:r>
              <a:rPr lang="zh-CN" altLang="en-US" sz="1400" dirty="0" smtClean="0">
                <a:solidFill>
                  <a:schemeClr val="tx1"/>
                </a:solidFill>
              </a:rPr>
              <a:t>小组</a:t>
            </a:r>
            <a:endParaRPr lang="zh-CN" altLang="en-US" sz="1400" dirty="0" smtClean="0">
              <a:solidFill>
                <a:schemeClr val="tx1"/>
              </a:solidFill>
            </a:endParaRPr>
          </a:p>
        </p:txBody>
      </p:sp>
      <p:sp>
        <p:nvSpPr>
          <p:cNvPr id="2" name="矩形 1"/>
          <p:cNvSpPr/>
          <p:nvPr/>
        </p:nvSpPr>
        <p:spPr>
          <a:xfrm>
            <a:off x="2418076" y="1858760"/>
            <a:ext cx="7536180" cy="829945"/>
          </a:xfrm>
          <a:prstGeom prst="rect">
            <a:avLst/>
          </a:prstGeom>
        </p:spPr>
        <p:txBody>
          <a:bodyPr wrap="none">
            <a:spAutoFit/>
          </a:bodyPr>
          <a:p>
            <a:pPr algn="ctr"/>
            <a:r>
              <a:rPr lang="zh-CN" altLang="en-US" sz="4800" b="1" dirty="0"/>
              <a:t>SE2020-G06-小组预备作业</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功能导图</a:t>
            </a:r>
            <a:endParaRPr lang="zh-CN" altLang="en-US" sz="1400" b="1" dirty="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2" name="矩形 11"/>
          <p:cNvSpPr/>
          <p:nvPr/>
        </p:nvSpPr>
        <p:spPr>
          <a:xfrm>
            <a:off x="3988101" y="985272"/>
            <a:ext cx="2031325" cy="369332"/>
          </a:xfrm>
          <a:prstGeom prst="rect">
            <a:avLst/>
          </a:prstGeom>
        </p:spPr>
        <p:txBody>
          <a:bodyPr wrap="none">
            <a:spAutoFit/>
          </a:bodyPr>
          <a:lstStyle/>
          <a:p>
            <a:r>
              <a:rPr lang="zh-CN" altLang="en-US" dirty="0" smtClean="0"/>
              <a:t>点击</a:t>
            </a:r>
            <a:r>
              <a:rPr lang="zh-CN" altLang="en-US" dirty="0"/>
              <a:t>此处添加标题</a:t>
            </a:r>
            <a:endParaRPr lang="zh-CN" altLang="en-US" dirty="0"/>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4" name="图片 3" descr="SE2020-G06-小组预备作业软件导图"/>
          <p:cNvPicPr>
            <a:picLocks noChangeAspect="1"/>
          </p:cNvPicPr>
          <p:nvPr/>
        </p:nvPicPr>
        <p:blipFill>
          <a:blip r:embed="rId1"/>
          <a:stretch>
            <a:fillRect/>
          </a:stretch>
        </p:blipFill>
        <p:spPr>
          <a:xfrm>
            <a:off x="408305" y="446405"/>
            <a:ext cx="11556365" cy="6183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框架选择</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smtClean="0"/>
              <a:t>PART FOUR </a:t>
            </a:r>
            <a:r>
              <a:rPr lang="zh-CN" altLang="en-US" sz="1400" b="1" dirty="0" smtClean="0"/>
              <a:t>框架选择</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a:t>Fultter</a:t>
            </a:r>
            <a:endParaRPr lang="en-US" altLang="zh-CN" dirty="0"/>
          </a:p>
        </p:txBody>
      </p:sp>
      <p:sp>
        <p:nvSpPr>
          <p:cNvPr id="44" name="矩形 43"/>
          <p:cNvSpPr/>
          <p:nvPr/>
        </p:nvSpPr>
        <p:spPr>
          <a:xfrm>
            <a:off x="4568532" y="791259"/>
            <a:ext cx="1293495" cy="368300"/>
          </a:xfrm>
          <a:prstGeom prst="rect">
            <a:avLst/>
          </a:prstGeom>
        </p:spPr>
        <p:txBody>
          <a:bodyPr wrap="none">
            <a:spAutoFit/>
          </a:bodyPr>
          <a:lstStyle/>
          <a:p>
            <a:pPr algn="l"/>
            <a:r>
              <a:rPr lang="en-US" altLang="zh-CN" dirty="0"/>
              <a:t>springboot</a:t>
            </a:r>
            <a:endParaRPr lang="en-US" altLang="zh-CN" dirty="0"/>
          </a:p>
        </p:txBody>
      </p:sp>
      <p:sp>
        <p:nvSpPr>
          <p:cNvPr id="45" name="矩形 44"/>
          <p:cNvSpPr/>
          <p:nvPr/>
        </p:nvSpPr>
        <p:spPr>
          <a:xfrm>
            <a:off x="8094932" y="791259"/>
            <a:ext cx="902335" cy="368300"/>
          </a:xfrm>
          <a:prstGeom prst="rect">
            <a:avLst/>
          </a:prstGeom>
        </p:spPr>
        <p:txBody>
          <a:bodyPr wrap="none">
            <a:spAutoFit/>
          </a:bodyPr>
          <a:lstStyle/>
          <a:p>
            <a:pPr algn="l"/>
            <a:r>
              <a:rPr lang="zh-CN" altLang="en-US" dirty="0"/>
              <a:t>node.js</a:t>
            </a:r>
            <a:endParaRPr lang="zh-CN" altLang="en-US" dirty="0"/>
          </a:p>
        </p:txBody>
      </p:sp>
      <p:sp>
        <p:nvSpPr>
          <p:cNvPr id="46" name="矩形 45"/>
          <p:cNvSpPr/>
          <p:nvPr/>
        </p:nvSpPr>
        <p:spPr>
          <a:xfrm>
            <a:off x="597535" y="4466590"/>
            <a:ext cx="3197860" cy="2047875"/>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Flutter是一款移动应用程序SDK，一份代码可以同时生成iOS和Android两个高性能、高保真的应用程序。</a:t>
            </a:r>
            <a:endParaRPr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sz="1400" dirty="0">
                <a:solidFill>
                  <a:schemeClr val="bg1">
                    <a:lumMod val="50000"/>
                  </a:schemeClr>
                </a:solidFill>
                <a:latin typeface="微软雅黑" panose="020B0503020204020204" charset="-122"/>
                <a:ea typeface="微软雅黑" panose="020B0503020204020204" charset="-122"/>
              </a:rPr>
              <a:t>Flutter目标是使开发人员能够交付在不同平台上都感觉自然流畅的高性能应用程序。兼容滚动行为、排版、图标等方面的差异。</a:t>
            </a:r>
            <a:endParaRPr sz="1400" dirty="0">
              <a:solidFill>
                <a:schemeClr val="bg1">
                  <a:lumMod val="50000"/>
                </a:schemeClr>
              </a:solidFill>
              <a:latin typeface="微软雅黑" panose="020B0503020204020204" charset="-122"/>
              <a:ea typeface="微软雅黑" panose="020B0503020204020204" charset="-122"/>
            </a:endParaRPr>
          </a:p>
        </p:txBody>
      </p:sp>
      <p:sp>
        <p:nvSpPr>
          <p:cNvPr id="47" name="矩形 46"/>
          <p:cNvSpPr/>
          <p:nvPr/>
        </p:nvSpPr>
        <p:spPr>
          <a:xfrm>
            <a:off x="4287130" y="461706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SpringBoot继承了Spring框架原有的优秀特性，而且还通过简化配置来进一步简化了Spring应用的整个搭建和开发过程。另外SpringBoot通过集成大量的框架使得依赖包的版本冲突，以及引用的不稳定性等问题得到了很好的解决。</a:t>
            </a:r>
            <a:endParaRPr sz="1400" dirty="0">
              <a:solidFill>
                <a:schemeClr val="bg1">
                  <a:lumMod val="50000"/>
                </a:schemeClr>
              </a:solidFill>
              <a:latin typeface="微软雅黑" panose="020B0503020204020204" charset="-122"/>
              <a:ea typeface="微软雅黑" panose="020B0503020204020204" charset="-122"/>
            </a:endParaRPr>
          </a:p>
        </p:txBody>
      </p:sp>
      <p:sp>
        <p:nvSpPr>
          <p:cNvPr id="48" name="矩形 47"/>
          <p:cNvSpPr/>
          <p:nvPr/>
        </p:nvSpPr>
        <p:spPr>
          <a:xfrm>
            <a:off x="7964024" y="471358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是一个开源与跨平台的 JavaScript 运行时环境。 它是一个可用于几乎任何项目的流行工具！</a:t>
            </a:r>
            <a:endParaRPr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在浏览器外运行 V8 JavaScript 引擎（Google Chrome 的内核）。 这使 Node.js 表现得非常出色。</a:t>
            </a:r>
            <a:endParaRPr sz="1400" dirty="0">
              <a:solidFill>
                <a:schemeClr val="bg1">
                  <a:lumMod val="50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324485" y="1450975"/>
            <a:ext cx="3903345" cy="2891790"/>
          </a:xfrm>
          <a:prstGeom prst="rect">
            <a:avLst/>
          </a:prstGeom>
        </p:spPr>
      </p:pic>
      <p:pic>
        <p:nvPicPr>
          <p:cNvPr id="8" name="图片 7"/>
          <p:cNvPicPr>
            <a:picLocks noChangeAspect="1"/>
          </p:cNvPicPr>
          <p:nvPr/>
        </p:nvPicPr>
        <p:blipFill>
          <a:blip r:embed="rId2"/>
          <a:stretch>
            <a:fillRect/>
          </a:stretch>
        </p:blipFill>
        <p:spPr>
          <a:xfrm>
            <a:off x="2639060" y="3234055"/>
            <a:ext cx="1256665" cy="1108710"/>
          </a:xfrm>
          <a:prstGeom prst="rect">
            <a:avLst/>
          </a:prstGeom>
        </p:spPr>
      </p:pic>
      <p:pic>
        <p:nvPicPr>
          <p:cNvPr id="9" name="图片 8"/>
          <p:cNvPicPr>
            <a:picLocks noChangeAspect="1"/>
          </p:cNvPicPr>
          <p:nvPr/>
        </p:nvPicPr>
        <p:blipFill>
          <a:blip r:embed="rId3"/>
          <a:srcRect l="174" r="42685"/>
          <a:stretch>
            <a:fillRect/>
          </a:stretch>
        </p:blipFill>
        <p:spPr>
          <a:xfrm>
            <a:off x="4227830" y="1459230"/>
            <a:ext cx="3434715" cy="3157855"/>
          </a:xfrm>
          <a:prstGeom prst="rect">
            <a:avLst/>
          </a:prstGeom>
        </p:spPr>
      </p:pic>
      <p:pic>
        <p:nvPicPr>
          <p:cNvPr id="12" name="图片 11"/>
          <p:cNvPicPr>
            <a:picLocks noChangeAspect="1"/>
          </p:cNvPicPr>
          <p:nvPr/>
        </p:nvPicPr>
        <p:blipFill>
          <a:blip r:embed="rId4"/>
          <a:srcRect t="2587" r="27123"/>
          <a:stretch>
            <a:fillRect/>
          </a:stretch>
        </p:blipFill>
        <p:spPr>
          <a:xfrm>
            <a:off x="7874000" y="1902460"/>
            <a:ext cx="3748405" cy="2271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p:bldP spid="43" grpId="1"/>
      <p:bldP spid="46" grpId="1"/>
      <p:bldP spid="44" grpId="0"/>
      <p:bldP spid="47" grpId="0"/>
      <p:bldP spid="44" grpId="1"/>
      <p:bldP spid="47" grpId="1"/>
      <p:bldP spid="45" grpId="0"/>
      <p:bldP spid="48" grpId="0"/>
      <p:bldP spid="45" grpId="1"/>
      <p:bldP spid="4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tx1">
                    <a:lumMod val="75000"/>
                    <a:lumOff val="25000"/>
                  </a:schemeClr>
                </a:solidFill>
              </a:rPr>
              <a:t>结论</a:t>
            </a:r>
            <a:endParaRPr lang="zh-CN" altLang="en-US" sz="6600" b="1" dirty="0">
              <a:solidFill>
                <a:schemeClr val="tx1">
                  <a:lumMod val="75000"/>
                  <a:lumOff val="25000"/>
                </a:schemeClr>
              </a:solidFill>
            </a:endParaRP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868680" cy="368300"/>
          </a:xfrm>
          <a:prstGeom prst="rect">
            <a:avLst/>
          </a:prstGeom>
        </p:spPr>
        <p:txBody>
          <a:bodyPr wrap="none">
            <a:spAutoFit/>
          </a:bodyPr>
          <a:lstStyle/>
          <a:p>
            <a:r>
              <a:rPr lang="zh-CN" altLang="en-US" dirty="0"/>
              <a:t>跨平台</a:t>
            </a:r>
            <a:endParaRPr lang="zh-CN" altLang="en-US" dirty="0"/>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1325880" cy="368300"/>
          </a:xfrm>
          <a:prstGeom prst="rect">
            <a:avLst/>
          </a:prstGeom>
        </p:spPr>
        <p:txBody>
          <a:bodyPr wrap="none">
            <a:spAutoFit/>
          </a:bodyPr>
          <a:lstStyle/>
          <a:p>
            <a:r>
              <a:rPr lang="zh-CN" altLang="en-US" dirty="0" smtClean="0"/>
              <a:t>方便、快捷</a:t>
            </a:r>
            <a:endParaRPr lang="zh-CN" altLang="en-US" dirty="0"/>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1097280" cy="368300"/>
          </a:xfrm>
          <a:prstGeom prst="rect">
            <a:avLst/>
          </a:prstGeom>
        </p:spPr>
        <p:txBody>
          <a:bodyPr wrap="none">
            <a:spAutoFit/>
          </a:bodyPr>
          <a:lstStyle/>
          <a:p>
            <a:r>
              <a:rPr lang="zh-CN" altLang="en-US" dirty="0" smtClean="0"/>
              <a:t>资源整合</a:t>
            </a:r>
            <a:endParaRPr lang="zh-CN" altLang="en-US" dirty="0"/>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1097280" cy="368300"/>
          </a:xfrm>
          <a:prstGeom prst="rect">
            <a:avLst/>
          </a:prstGeom>
        </p:spPr>
        <p:txBody>
          <a:bodyPr wrap="none">
            <a:spAutoFit/>
          </a:bodyPr>
          <a:lstStyle/>
          <a:p>
            <a:r>
              <a:rPr lang="zh-CN" altLang="en-US" dirty="0" smtClean="0"/>
              <a:t>服务大众</a:t>
            </a:r>
            <a:endParaRPr lang="zh-CN" altLang="en-US" dirty="0"/>
          </a:p>
        </p:txBody>
      </p:sp>
      <p:sp>
        <p:nvSpPr>
          <p:cNvPr id="4" name="矩形 3"/>
          <p:cNvSpPr/>
          <p:nvPr/>
        </p:nvSpPr>
        <p:spPr>
          <a:xfrm>
            <a:off x="0" y="60523"/>
            <a:ext cx="1903730" cy="306705"/>
          </a:xfrm>
          <a:prstGeom prst="rect">
            <a:avLst/>
          </a:prstGeom>
        </p:spPr>
        <p:txBody>
          <a:bodyPr wrap="none">
            <a:spAutoFit/>
          </a:bodyPr>
          <a:p>
            <a:r>
              <a:rPr lang="en-US" altLang="zh-CN" sz="1400" b="1" dirty="0" smtClean="0"/>
              <a:t>PART FOUR </a:t>
            </a:r>
            <a:r>
              <a:rPr lang="zh-CN" altLang="en-US" sz="1400" b="1" dirty="0" smtClean="0"/>
              <a:t>框架选择</a:t>
            </a:r>
            <a:endParaRPr lang="zh-CN" altLang="en-US" sz="1400" b="1" dirty="0"/>
          </a:p>
        </p:txBody>
      </p:sp>
      <p:sp>
        <p:nvSpPr>
          <p:cNvPr id="39" name="椭圆 38"/>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参考资料</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94510" cy="306705"/>
          </a:xfrm>
          <a:prstGeom prst="rect">
            <a:avLst/>
          </a:prstGeom>
        </p:spPr>
        <p:txBody>
          <a:bodyPr wrap="none">
            <a:spAutoFit/>
          </a:bodyPr>
          <a:lstStyle/>
          <a:p>
            <a:r>
              <a:rPr lang="en-US" altLang="zh-CN" sz="1400" b="1" dirty="0" smtClean="0"/>
              <a:t>PART FIVE </a:t>
            </a:r>
            <a:r>
              <a:rPr lang="zh-CN" altLang="en-US" sz="1400" b="1" dirty="0" smtClean="0"/>
              <a:t>参考资料</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1" cstate="screen"/>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16081"/>
            <a:chOff x="4568825" y="432404"/>
            <a:chExt cx="7365281" cy="516081"/>
          </a:xfrm>
        </p:grpSpPr>
        <p:sp>
          <p:nvSpPr>
            <p:cNvPr id="23" name="矩形 22"/>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https://flutterchina.club/docs/</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162810" cy="368300"/>
            </a:xfrm>
            <a:prstGeom prst="rect">
              <a:avLst/>
            </a:prstGeom>
          </p:spPr>
          <p:txBody>
            <a:bodyPr wrap="none">
              <a:spAutoFit/>
            </a:bodyPr>
            <a:lstStyle/>
            <a:p>
              <a:pPr algn="l"/>
              <a:r>
                <a:rPr lang="zh-CN" altLang="en-US" dirty="0"/>
                <a:t>前端界面设计flutter</a:t>
              </a:r>
              <a:endParaRPr lang="zh-CN" altLang="en-US" dirty="0"/>
            </a:p>
          </p:txBody>
        </p:sp>
      </p:grpSp>
      <p:grpSp>
        <p:nvGrpSpPr>
          <p:cNvPr id="79" name="组合 78"/>
          <p:cNvGrpSpPr/>
          <p:nvPr/>
        </p:nvGrpSpPr>
        <p:grpSpPr>
          <a:xfrm>
            <a:off x="4568825" y="1520240"/>
            <a:ext cx="7365281" cy="516081"/>
            <a:chOff x="4568825" y="432404"/>
            <a:chExt cx="7365281" cy="516081"/>
          </a:xfrm>
        </p:grpSpPr>
        <p:sp>
          <p:nvSpPr>
            <p:cNvPr id="80" name="矩形 79"/>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https://spring.io/projects/spring-boot</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207895" cy="368300"/>
            </a:xfrm>
            <a:prstGeom prst="rect">
              <a:avLst/>
            </a:prstGeom>
          </p:spPr>
          <p:txBody>
            <a:bodyPr wrap="none">
              <a:spAutoFit/>
            </a:bodyPr>
            <a:lstStyle/>
            <a:p>
              <a:pPr algn="l"/>
              <a:r>
                <a:rPr lang="zh-CN" altLang="en-US" dirty="0"/>
                <a:t>后端开发springboot</a:t>
              </a:r>
              <a:endParaRPr lang="zh-CN" altLang="en-US" dirty="0"/>
            </a:p>
          </p:txBody>
        </p:sp>
      </p:grpSp>
      <p:grpSp>
        <p:nvGrpSpPr>
          <p:cNvPr id="88" name="组合 87"/>
          <p:cNvGrpSpPr/>
          <p:nvPr/>
        </p:nvGrpSpPr>
        <p:grpSpPr>
          <a:xfrm>
            <a:off x="4568825" y="2625613"/>
            <a:ext cx="7365281" cy="516081"/>
            <a:chOff x="4568825" y="432404"/>
            <a:chExt cx="7365281" cy="516081"/>
          </a:xfrm>
        </p:grpSpPr>
        <p:sp>
          <p:nvSpPr>
            <p:cNvPr id="89" name="矩形 88"/>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http://nodejs.cn/</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816735" cy="368300"/>
            </a:xfrm>
            <a:prstGeom prst="rect">
              <a:avLst/>
            </a:prstGeom>
          </p:spPr>
          <p:txBody>
            <a:bodyPr wrap="none">
              <a:spAutoFit/>
            </a:bodyPr>
            <a:lstStyle/>
            <a:p>
              <a:pPr algn="l"/>
              <a:r>
                <a:rPr lang="zh-CN" altLang="en-US" dirty="0"/>
                <a:t>后端开发node.js</a:t>
              </a:r>
              <a:endParaRPr lang="zh-CN" altLang="en-US" dirty="0"/>
            </a:p>
          </p:txBody>
        </p:sp>
      </p:grpSp>
      <p:grpSp>
        <p:nvGrpSpPr>
          <p:cNvPr id="97" name="组合 96"/>
          <p:cNvGrpSpPr/>
          <p:nvPr/>
        </p:nvGrpSpPr>
        <p:grpSpPr>
          <a:xfrm>
            <a:off x="4568825" y="3721573"/>
            <a:ext cx="7365281" cy="530860"/>
            <a:chOff x="4568825" y="432404"/>
            <a:chExt cx="7365281" cy="530860"/>
          </a:xfrm>
        </p:grpSpPr>
        <p:sp>
          <p:nvSpPr>
            <p:cNvPr id="98" name="矩形 97"/>
            <p:cNvSpPr/>
            <p:nvPr/>
          </p:nvSpPr>
          <p:spPr>
            <a:xfrm>
              <a:off x="6961426" y="432404"/>
              <a:ext cx="4972680" cy="530860"/>
            </a:xfrm>
            <a:prstGeom prst="rect">
              <a:avLst/>
            </a:prstGeom>
          </p:spPr>
          <p:txBody>
            <a:bodyPr wrap="square">
              <a:spAutoFit/>
            </a:bodyPr>
            <a:lstStyle/>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Flutter 实现一个集各大音乐平台API于一体的音乐播放器APP</a:t>
              </a:r>
              <a:endParaRPr 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https://blog.csdn.net/a496401006/article/details/103903131</a:t>
              </a:r>
              <a:endParaRPr lang="zh-CN" sz="1100" dirty="0">
                <a:solidFill>
                  <a:schemeClr val="bg1">
                    <a:lumMod val="50000"/>
                  </a:schemeClr>
                </a:solidFill>
                <a:latin typeface="微软雅黑" panose="020B0503020204020204" charset="-122"/>
                <a:ea typeface="微软雅黑" panose="020B0503020204020204" charset="-122"/>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097280" cy="368300"/>
            </a:xfrm>
            <a:prstGeom prst="rect">
              <a:avLst/>
            </a:prstGeom>
          </p:spPr>
          <p:txBody>
            <a:bodyPr wrap="none">
              <a:spAutoFit/>
            </a:bodyPr>
            <a:lstStyle/>
            <a:p>
              <a:r>
                <a:rPr lang="zh-CN" altLang="en-US" dirty="0"/>
                <a:t>前有古人</a:t>
              </a:r>
              <a:endParaRPr lang="zh-CN" altLang="en-US" dirty="0"/>
            </a:p>
          </p:txBody>
        </p:sp>
      </p:grpSp>
      <p:grpSp>
        <p:nvGrpSpPr>
          <p:cNvPr id="106" name="组合 105"/>
          <p:cNvGrpSpPr/>
          <p:nvPr/>
        </p:nvGrpSpPr>
        <p:grpSpPr>
          <a:xfrm>
            <a:off x="4568825" y="4809201"/>
            <a:ext cx="7365281" cy="530860"/>
            <a:chOff x="4568825" y="432404"/>
            <a:chExt cx="7365281" cy="530860"/>
          </a:xfrm>
        </p:grpSpPr>
        <p:sp>
          <p:nvSpPr>
            <p:cNvPr id="107" name="矩形 106"/>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2020年中国数字音乐产业规模及趋势预测：市场规模有望突破700亿元</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https://www.askci.com/news/chanye/20200311/1733341157912.shtml</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1783080" cy="368300"/>
            </a:xfrm>
            <a:prstGeom prst="rect">
              <a:avLst/>
            </a:prstGeom>
          </p:spPr>
          <p:txBody>
            <a:bodyPr wrap="none">
              <a:spAutoFit/>
            </a:bodyPr>
            <a:lstStyle/>
            <a:p>
              <a:pPr algn="l"/>
              <a:r>
                <a:rPr lang="zh-CN" altLang="en-US" dirty="0"/>
                <a:t>中商产业研究院</a:t>
              </a:r>
              <a:endParaRPr lang="zh-CN" altLang="en-US" dirty="0"/>
            </a:p>
          </p:txBody>
        </p:sp>
      </p:grpSp>
      <p:grpSp>
        <p:nvGrpSpPr>
          <p:cNvPr id="115" name="组合 114"/>
          <p:cNvGrpSpPr/>
          <p:nvPr/>
        </p:nvGrpSpPr>
        <p:grpSpPr>
          <a:xfrm>
            <a:off x="4568825" y="5889038"/>
            <a:ext cx="7365281" cy="530860"/>
            <a:chOff x="4568825" y="432404"/>
            <a:chExt cx="7365281" cy="530860"/>
          </a:xfrm>
        </p:grpSpPr>
        <p:sp>
          <p:nvSpPr>
            <p:cNvPr id="116" name="矩形 115"/>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2020上半年度中国数字音乐市场研究报告</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https://new.qq.com/rain/a/20200921A0G4VI00</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554480" cy="368300"/>
            </a:xfrm>
            <a:prstGeom prst="rect">
              <a:avLst/>
            </a:prstGeom>
          </p:spPr>
          <p:txBody>
            <a:bodyPr wrap="none">
              <a:spAutoFit/>
            </a:bodyPr>
            <a:lstStyle/>
            <a:p>
              <a:pPr algn="l"/>
              <a:r>
                <a:rPr lang="zh-CN" altLang="en-US" dirty="0"/>
                <a:t>市场研究报告</a:t>
              </a:r>
              <a:endParaRPr lang="zh-CN" altLang="en-US" dirty="0"/>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smtClean="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2" cstate="screen"/>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项目分工</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937436" y="1368423"/>
            <a:ext cx="2534710" cy="2534710"/>
          </a:xfrm>
          <a:prstGeom prst="ellipse">
            <a:avLst/>
          </a:prstGeom>
        </p:spPr>
      </p:pic>
      <p:pic>
        <p:nvPicPr>
          <p:cNvPr id="6" name="图片 5"/>
          <p:cNvPicPr>
            <a:picLocks noChangeAspect="1"/>
          </p:cNvPicPr>
          <p:nvPr/>
        </p:nvPicPr>
        <p:blipFill rotWithShape="1">
          <a:blip r:embed="rId1" cstate="screen"/>
          <a:srcRect/>
          <a:stretch>
            <a:fillRect/>
          </a:stretch>
        </p:blipFill>
        <p:spPr>
          <a:xfrm>
            <a:off x="4828645" y="1368423"/>
            <a:ext cx="2534710" cy="2534710"/>
          </a:xfrm>
          <a:prstGeom prst="ellipse">
            <a:avLst/>
          </a:prstGeom>
        </p:spPr>
      </p:pic>
      <p:pic>
        <p:nvPicPr>
          <p:cNvPr id="7" name="图片 6"/>
          <p:cNvPicPr>
            <a:picLocks noChangeAspect="1"/>
          </p:cNvPicPr>
          <p:nvPr/>
        </p:nvPicPr>
        <p:blipFill rotWithShape="1">
          <a:blip r:embed="rId1" cstate="screen"/>
          <a:srcRect/>
          <a:stretch>
            <a:fillRect/>
          </a:stretch>
        </p:blipFill>
        <p:spPr>
          <a:xfrm>
            <a:off x="8719854" y="1368423"/>
            <a:ext cx="2534710" cy="2534710"/>
          </a:xfrm>
          <a:prstGeom prst="ellipse">
            <a:avLst/>
          </a:prstGeom>
        </p:spPr>
      </p:pic>
      <p:sp>
        <p:nvSpPr>
          <p:cNvPr id="8" name="矩形 7"/>
          <p:cNvSpPr/>
          <p:nvPr/>
        </p:nvSpPr>
        <p:spPr>
          <a:xfrm>
            <a:off x="1380805" y="4055548"/>
            <a:ext cx="1554480" cy="645160"/>
          </a:xfrm>
          <a:prstGeom prst="rect">
            <a:avLst/>
          </a:prstGeom>
        </p:spPr>
        <p:txBody>
          <a:bodyPr wrap="none">
            <a:spAutoFit/>
          </a:bodyPr>
          <a:lstStyle/>
          <a:p>
            <a:r>
              <a:rPr lang="zh-CN" altLang="en-US" sz="3600" b="1" dirty="0"/>
              <a:t>邢海粟</a:t>
            </a:r>
            <a:endParaRPr lang="zh-CN" altLang="en-US" sz="3600" b="1" dirty="0"/>
          </a:p>
        </p:txBody>
      </p:sp>
      <p:sp>
        <p:nvSpPr>
          <p:cNvPr id="9" name="矩形 8"/>
          <p:cNvSpPr/>
          <p:nvPr/>
        </p:nvSpPr>
        <p:spPr>
          <a:xfrm>
            <a:off x="347345" y="4909820"/>
            <a:ext cx="3778250" cy="105092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组长，负责软件开发测试负责增强小组凝聚力，协调小组成员矛盾，带领团队团结一致向前冲。负责PPT的制作。</a:t>
            </a:r>
            <a:endParaRPr sz="1600" dirty="0">
              <a:solidFill>
                <a:schemeClr val="bg1">
                  <a:lumMod val="50000"/>
                </a:schemeClr>
              </a:solidFill>
              <a:latin typeface="微软雅黑" panose="020B0503020204020204" charset="-122"/>
              <a:ea typeface="微软雅黑" panose="020B0503020204020204" charset="-122"/>
            </a:endParaRPr>
          </a:p>
        </p:txBody>
      </p:sp>
      <p:grpSp>
        <p:nvGrpSpPr>
          <p:cNvPr id="14" name="Group 11"/>
          <p:cNvGrpSpPr>
            <a:grpSpLocks noChangeAspect="1"/>
          </p:cNvGrpSpPr>
          <p:nvPr/>
        </p:nvGrpSpPr>
        <p:grpSpPr bwMode="auto">
          <a:xfrm>
            <a:off x="5649892" y="2386500"/>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391040"/>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329751"/>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 name="矩形 3"/>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项目</a:t>
            </a:r>
            <a:r>
              <a:rPr lang="zh-CN" altLang="en-US" sz="1400" b="1" dirty="0" smtClean="0"/>
              <a:t>分工</a:t>
            </a:r>
            <a:endParaRPr lang="zh-CN" altLang="en-US" sz="1400" b="1" dirty="0"/>
          </a:p>
        </p:txBody>
      </p:sp>
      <p:sp>
        <p:nvSpPr>
          <p:cNvPr id="40" name="椭圆 39"/>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pic>
        <p:nvPicPr>
          <p:cNvPr id="41" name="图片 40"/>
          <p:cNvPicPr>
            <a:picLocks noChangeAspect="1"/>
          </p:cNvPicPr>
          <p:nvPr/>
        </p:nvPicPr>
        <p:blipFill>
          <a:blip r:embed="rId2"/>
          <a:stretch>
            <a:fillRect/>
          </a:stretch>
        </p:blipFill>
        <p:spPr>
          <a:xfrm>
            <a:off x="1581150" y="1978660"/>
            <a:ext cx="1310005" cy="1314450"/>
          </a:xfrm>
          <a:prstGeom prst="rect">
            <a:avLst/>
          </a:prstGeom>
        </p:spPr>
      </p:pic>
      <p:sp>
        <p:nvSpPr>
          <p:cNvPr id="42" name="矩形 41"/>
          <p:cNvSpPr/>
          <p:nvPr/>
        </p:nvSpPr>
        <p:spPr>
          <a:xfrm>
            <a:off x="4145915" y="4909820"/>
            <a:ext cx="3778250" cy="105092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团队核心，项目骨干成员，负责软件前后端的开发，资料查找和小组文档的编写。团队吉祥物。</a:t>
            </a:r>
            <a:endParaRPr sz="1600" dirty="0">
              <a:solidFill>
                <a:schemeClr val="bg1">
                  <a:lumMod val="50000"/>
                </a:schemeClr>
              </a:solidFill>
              <a:latin typeface="微软雅黑" panose="020B0503020204020204" charset="-122"/>
              <a:ea typeface="微软雅黑" panose="020B0503020204020204" charset="-122"/>
            </a:endParaRPr>
          </a:p>
        </p:txBody>
      </p:sp>
      <p:sp>
        <p:nvSpPr>
          <p:cNvPr id="43" name="矩形 42"/>
          <p:cNvSpPr/>
          <p:nvPr/>
        </p:nvSpPr>
        <p:spPr>
          <a:xfrm>
            <a:off x="8155940" y="4909820"/>
            <a:ext cx="3778250" cy="137096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团队核心，项目骨干成员，负责软件功能的构思和软件导图的绘制，并对项目可行性进行分析。负责软件前后端的开发。</a:t>
            </a:r>
            <a:endParaRPr sz="1600" dirty="0">
              <a:solidFill>
                <a:schemeClr val="bg1">
                  <a:lumMod val="50000"/>
                </a:schemeClr>
              </a:solidFill>
              <a:latin typeface="微软雅黑" panose="020B0503020204020204" charset="-122"/>
              <a:ea typeface="微软雅黑" panose="020B0503020204020204" charset="-122"/>
            </a:endParaRPr>
          </a:p>
        </p:txBody>
      </p:sp>
      <p:sp>
        <p:nvSpPr>
          <p:cNvPr id="44" name="矩形 43"/>
          <p:cNvSpPr/>
          <p:nvPr/>
        </p:nvSpPr>
        <p:spPr>
          <a:xfrm>
            <a:off x="5369875" y="4055548"/>
            <a:ext cx="1554480" cy="645160"/>
          </a:xfrm>
          <a:prstGeom prst="rect">
            <a:avLst/>
          </a:prstGeom>
        </p:spPr>
        <p:txBody>
          <a:bodyPr wrap="none">
            <a:spAutoFit/>
          </a:bodyPr>
          <a:p>
            <a:r>
              <a:rPr lang="zh-CN" altLang="en-US" sz="3600" b="1" dirty="0"/>
              <a:t>章拾瑜</a:t>
            </a:r>
            <a:endParaRPr lang="zh-CN" altLang="en-US" sz="3600" b="1" dirty="0"/>
          </a:p>
        </p:txBody>
      </p:sp>
      <p:sp>
        <p:nvSpPr>
          <p:cNvPr id="45" name="矩形 44"/>
          <p:cNvSpPr/>
          <p:nvPr/>
        </p:nvSpPr>
        <p:spPr>
          <a:xfrm>
            <a:off x="9400220" y="4055548"/>
            <a:ext cx="1554480" cy="645160"/>
          </a:xfrm>
          <a:prstGeom prst="rect">
            <a:avLst/>
          </a:prstGeom>
        </p:spPr>
        <p:txBody>
          <a:bodyPr wrap="none">
            <a:spAutoFit/>
          </a:bodyPr>
          <a:lstStyle/>
          <a:p>
            <a:r>
              <a:rPr lang="zh-CN" altLang="en-US" sz="3600" b="1" dirty="0"/>
              <a:t>黄德煜</a:t>
            </a:r>
            <a:endParaRPr lang="zh-CN" altLang="en-US" sz="3600" b="1" dirty="0"/>
          </a:p>
        </p:txBody>
      </p:sp>
      <p:pic>
        <p:nvPicPr>
          <p:cNvPr id="47" name="图片 46"/>
          <p:cNvPicPr>
            <a:picLocks noChangeAspect="1"/>
          </p:cNvPicPr>
          <p:nvPr/>
        </p:nvPicPr>
        <p:blipFill>
          <a:blip r:embed="rId3"/>
          <a:stretch>
            <a:fillRect/>
          </a:stretch>
        </p:blipFill>
        <p:spPr>
          <a:xfrm>
            <a:off x="5343525" y="1874520"/>
            <a:ext cx="1504315" cy="1504315"/>
          </a:xfrm>
          <a:prstGeom prst="rect">
            <a:avLst/>
          </a:prstGeom>
        </p:spPr>
      </p:pic>
      <p:pic>
        <p:nvPicPr>
          <p:cNvPr id="46" name="图片 45"/>
          <p:cNvPicPr>
            <a:picLocks noChangeAspect="1"/>
          </p:cNvPicPr>
          <p:nvPr/>
        </p:nvPicPr>
        <p:blipFill>
          <a:blip r:embed="rId4"/>
          <a:stretch>
            <a:fillRect/>
          </a:stretch>
        </p:blipFill>
        <p:spPr>
          <a:xfrm>
            <a:off x="9338310" y="1878965"/>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a:t>WATCHING</a:t>
            </a:r>
            <a:endParaRPr lang="en-US" altLang="zh-CN" sz="4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145030" cy="368300"/>
          </a:xfrm>
          <a:prstGeom prst="rect">
            <a:avLst/>
          </a:prstGeom>
        </p:spPr>
        <p:txBody>
          <a:bodyPr wrap="none">
            <a:spAutoFit/>
          </a:bodyPr>
          <a:lstStyle/>
          <a:p>
            <a:r>
              <a:rPr lang="en-US" altLang="zh-CN" dirty="0"/>
              <a:t>PRESENTED BY </a:t>
            </a:r>
            <a:r>
              <a:rPr lang="en-US" altLang="zh-CN" dirty="0" smtClean="0"/>
              <a:t>G06</a:t>
            </a:r>
            <a:endParaRPr lang="en-US" altLang="zh-CN" dirty="0"/>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smtClean="0">
                <a:solidFill>
                  <a:schemeClr val="tx1"/>
                </a:solidFill>
              </a:rPr>
              <a:t>报告人：</a:t>
            </a:r>
            <a:r>
              <a:rPr lang="en-US" sz="1400" dirty="0" smtClean="0">
                <a:solidFill>
                  <a:schemeClr val="tx1"/>
                </a:solidFill>
              </a:rPr>
              <a:t>G06</a:t>
            </a:r>
            <a:r>
              <a:rPr lang="zh-CN" altLang="en-US" sz="1400" dirty="0" smtClean="0">
                <a:solidFill>
                  <a:schemeClr val="tx1"/>
                </a:solidFill>
              </a:rPr>
              <a:t>小组</a:t>
            </a:r>
            <a:endParaRPr lang="zh-CN" altLang="en-US" sz="1400" dirty="0" smtClean="0">
              <a:solidFill>
                <a:schemeClr val="tx1"/>
              </a:solidFill>
            </a:endParaRP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745127" y="3595317"/>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2503671" y="3595317"/>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4327477" y="3595317"/>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361555" y="3595317"/>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0" name="文本框 19"/>
          <p:cNvSpPr txBox="1"/>
          <p:nvPr/>
        </p:nvSpPr>
        <p:spPr>
          <a:xfrm>
            <a:off x="8281147" y="3595317"/>
            <a:ext cx="1214679" cy="452432"/>
          </a:xfrm>
          <a:prstGeom prst="rect">
            <a:avLst/>
          </a:prstGeom>
          <a:noFill/>
        </p:spPr>
        <p:txBody>
          <a:bodyPr wrap="square" rtlCol="0">
            <a:spAutoFit/>
          </a:bodyPr>
          <a:lstStyle/>
          <a:p>
            <a:pPr algn="ctr" defTabSz="608965">
              <a:lnSpc>
                <a:spcPct val="130000"/>
              </a:lnSpc>
            </a:pPr>
            <a:r>
              <a:rPr lang="en-US" altLang="zh-CN" dirty="0" smtClean="0">
                <a:latin typeface="+mj-lt"/>
                <a:ea typeface="微软雅黑" panose="020B0503020204020204" charset="-122"/>
              </a:rPr>
              <a:t>PART</a:t>
            </a:r>
            <a:r>
              <a:rPr lang="zh-CN" altLang="en-US" dirty="0" smtClean="0">
                <a:latin typeface="+mj-lt"/>
                <a:ea typeface="微软雅黑" panose="020B0503020204020204" charset="-122"/>
              </a:rPr>
              <a:t> </a:t>
            </a:r>
            <a:r>
              <a:rPr lang="en-US" altLang="zh-CN" dirty="0" smtClean="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21" name="文本框 20"/>
          <p:cNvSpPr txBox="1"/>
          <p:nvPr/>
        </p:nvSpPr>
        <p:spPr>
          <a:xfrm>
            <a:off x="10143521" y="3595317"/>
            <a:ext cx="1221273"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22" name="文本框 21"/>
          <p:cNvSpPr txBox="1"/>
          <p:nvPr/>
        </p:nvSpPr>
        <p:spPr>
          <a:xfrm>
            <a:off x="599192"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项目背景</a:t>
            </a:r>
            <a:endParaRPr lang="zh-CN" altLang="en-US" sz="2800" b="1" dirty="0">
              <a:latin typeface="+mj-lt"/>
              <a:ea typeface="微软雅黑" panose="020B0503020204020204" charset="-122"/>
            </a:endParaRPr>
          </a:p>
        </p:txBody>
      </p:sp>
      <p:sp>
        <p:nvSpPr>
          <p:cNvPr id="23" name="文本框 22"/>
          <p:cNvSpPr txBox="1"/>
          <p:nvPr/>
        </p:nvSpPr>
        <p:spPr>
          <a:xfrm>
            <a:off x="239927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项目介绍</a:t>
            </a:r>
            <a:endParaRPr lang="zh-CN" altLang="en-US" sz="2800" b="1" dirty="0">
              <a:latin typeface="+mj-lt"/>
              <a:ea typeface="微软雅黑" panose="020B0503020204020204" charset="-122"/>
            </a:endParaRPr>
          </a:p>
        </p:txBody>
      </p:sp>
      <p:sp>
        <p:nvSpPr>
          <p:cNvPr id="24" name="文本框 23"/>
          <p:cNvSpPr txBox="1"/>
          <p:nvPr/>
        </p:nvSpPr>
        <p:spPr>
          <a:xfrm>
            <a:off x="4303118"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功能导图</a:t>
            </a:r>
            <a:endParaRPr lang="zh-CN" altLang="en-US" sz="2800" b="1" dirty="0">
              <a:latin typeface="+mj-lt"/>
              <a:ea typeface="微软雅黑" panose="020B0503020204020204" charset="-122"/>
            </a:endParaRPr>
          </a:p>
        </p:txBody>
      </p:sp>
      <p:sp>
        <p:nvSpPr>
          <p:cNvPr id="25" name="文本框 24"/>
          <p:cNvSpPr txBox="1"/>
          <p:nvPr/>
        </p:nvSpPr>
        <p:spPr>
          <a:xfrm>
            <a:off x="6150214"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框架选择</a:t>
            </a:r>
            <a:endParaRPr kumimoji="1" lang="zh-CN" altLang="en-US" sz="2800" b="1" dirty="0">
              <a:latin typeface="+mj-lt"/>
              <a:ea typeface="微软雅黑" panose="020B0503020204020204" charset="-122"/>
            </a:endParaRPr>
          </a:p>
        </p:txBody>
      </p:sp>
      <p:sp>
        <p:nvSpPr>
          <p:cNvPr id="26" name="文本框 25"/>
          <p:cNvSpPr txBox="1"/>
          <p:nvPr/>
        </p:nvSpPr>
        <p:spPr>
          <a:xfrm>
            <a:off x="8012588"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参考资料</a:t>
            </a:r>
            <a:endParaRPr kumimoji="1" lang="zh-CN" altLang="en-US" sz="2800" b="1" dirty="0">
              <a:latin typeface="+mj-lt"/>
              <a:ea typeface="微软雅黑" panose="020B0503020204020204" charset="-122"/>
            </a:endParaRPr>
          </a:p>
        </p:txBody>
      </p:sp>
      <p:sp>
        <p:nvSpPr>
          <p:cNvPr id="27" name="文本框 26"/>
          <p:cNvSpPr txBox="1"/>
          <p:nvPr/>
        </p:nvSpPr>
        <p:spPr>
          <a:xfrm>
            <a:off x="9874962" y="31028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项目分工</a:t>
            </a:r>
            <a:endParaRPr kumimoji="1" lang="zh-CN" altLang="en-US" sz="2800" b="1" dirty="0">
              <a:latin typeface="+mj-lt"/>
              <a:ea typeface="微软雅黑" panose="020B0503020204020204" charset="-122"/>
            </a:endParaRPr>
          </a:p>
        </p:txBody>
      </p:sp>
      <p:sp>
        <p:nvSpPr>
          <p:cNvPr id="30" name="矩形 29"/>
          <p:cNvSpPr/>
          <p:nvPr/>
        </p:nvSpPr>
        <p:spPr>
          <a:xfrm>
            <a:off x="680238" y="40706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540788" y="407060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401338" y="4070601"/>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63712" y="4070601"/>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26086" y="4070601"/>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9988460" y="4070601"/>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smtClean="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项目背景</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7217410" cy="368300"/>
          </a:xfrm>
          <a:prstGeom prst="rect">
            <a:avLst/>
          </a:prstGeom>
        </p:spPr>
        <p:txBody>
          <a:bodyPr wrap="none">
            <a:spAutoFit/>
          </a:bodyPr>
          <a:lstStyle/>
          <a:p>
            <a:pPr algn="l"/>
            <a:r>
              <a:rPr lang="zh-CN" altLang="en-US" dirty="0"/>
              <a:t>2020年中国数字音乐产业规模及趋势预测：市场规模有望突破700亿元</a:t>
            </a:r>
            <a:endParaRPr lang="zh-CN" altLang="en-US" dirty="0"/>
          </a:p>
        </p:txBody>
      </p:sp>
      <p:sp>
        <p:nvSpPr>
          <p:cNvPr id="6" name="矩形 5"/>
          <p:cNvSpPr/>
          <p:nvPr/>
        </p:nvSpPr>
        <p:spPr>
          <a:xfrm>
            <a:off x="911225" y="1461980"/>
            <a:ext cx="7193779" cy="9296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现阶段，数字音乐不断兴起，加之知识版权意识越来越强烈，并且国家各类政策保护。在这类因素的影响下，数字音乐付费市场又逐渐形成十分庞大的竞争市场。而越来越多的音乐用户愿意为正版数字音乐付费，使得中国数字音乐产业迎来新的发展机遇。</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7" name="组合 6"/>
          <p:cNvGrpSpPr/>
          <p:nvPr/>
        </p:nvGrpSpPr>
        <p:grpSpPr>
          <a:xfrm>
            <a:off x="911225" y="898525"/>
            <a:ext cx="7382510" cy="509905"/>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 name="矩形 3"/>
          <p:cNvSpPr/>
          <p:nvPr/>
        </p:nvSpPr>
        <p:spPr>
          <a:xfrm>
            <a:off x="0" y="60523"/>
            <a:ext cx="1801495" cy="306705"/>
          </a:xfrm>
          <a:prstGeom prst="rect">
            <a:avLst/>
          </a:prstGeom>
        </p:spPr>
        <p:txBody>
          <a:bodyPr wrap="none">
            <a:spAutoFit/>
          </a:bodyPr>
          <a:p>
            <a:r>
              <a:rPr lang="en-US" altLang="zh-CN" sz="1400" b="1" dirty="0"/>
              <a:t>PART </a:t>
            </a:r>
            <a:r>
              <a:rPr lang="en-US" altLang="zh-CN" sz="1400" b="1" dirty="0" smtClean="0"/>
              <a:t>ONE </a:t>
            </a:r>
            <a:r>
              <a:rPr lang="zh-CN" altLang="en-US" sz="1400" b="1" dirty="0" smtClean="0"/>
              <a:t>项目背景</a:t>
            </a:r>
            <a:endParaRPr lang="zh-CN" altLang="en-US" sz="1400" b="1" dirty="0"/>
          </a:p>
        </p:txBody>
      </p:sp>
      <p:sp>
        <p:nvSpPr>
          <p:cNvPr id="13" name="椭圆 1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pic>
        <p:nvPicPr>
          <p:cNvPr id="14" name="图片 13"/>
          <p:cNvPicPr>
            <a:picLocks noChangeAspect="1"/>
          </p:cNvPicPr>
          <p:nvPr/>
        </p:nvPicPr>
        <p:blipFill>
          <a:blip r:embed="rId1"/>
          <a:stretch>
            <a:fillRect/>
          </a:stretch>
        </p:blipFill>
        <p:spPr>
          <a:xfrm>
            <a:off x="951230" y="2455545"/>
            <a:ext cx="7145655" cy="404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项目背景</a:t>
            </a:r>
            <a:endParaRPr lang="zh-CN" altLang="en-US" sz="1400" b="1" dirty="0" smtClean="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2011680" cy="368300"/>
          </a:xfrm>
          <a:prstGeom prst="rect">
            <a:avLst/>
          </a:prstGeom>
        </p:spPr>
        <p:txBody>
          <a:bodyPr wrap="none">
            <a:spAutoFit/>
          </a:bodyPr>
          <a:lstStyle/>
          <a:p>
            <a:r>
              <a:rPr lang="zh-CN" altLang="en-US" dirty="0" smtClean="0"/>
              <a:t>音乐版权问题凸显</a:t>
            </a:r>
            <a:endParaRPr lang="zh-CN" altLang="en-US" dirty="0"/>
          </a:p>
        </p:txBody>
      </p:sp>
      <p:sp>
        <p:nvSpPr>
          <p:cNvPr id="18" name="矩形 17"/>
          <p:cNvSpPr/>
          <p:nvPr/>
        </p:nvSpPr>
        <p:spPr>
          <a:xfrm>
            <a:off x="959621" y="1481030"/>
            <a:ext cx="6550312" cy="650240"/>
          </a:xfrm>
          <a:prstGeom prst="rect">
            <a:avLst/>
          </a:prstGeom>
        </p:spPr>
        <p:txBody>
          <a:bodyPr wrap="square">
            <a:spAutoFit/>
          </a:bodyPr>
          <a:lstStyle/>
          <a:p>
            <a:pPr fontAlgn="auto">
              <a:lnSpc>
                <a:spcPct val="130000"/>
              </a:lnSpc>
            </a:pPr>
            <a:r>
              <a:rPr sz="1400" dirty="0">
                <a:solidFill>
                  <a:schemeClr val="bg1">
                    <a:lumMod val="50000"/>
                  </a:schemeClr>
                </a:solidFill>
                <a:latin typeface="微软雅黑" panose="020B0503020204020204" charset="-122"/>
                <a:ea typeface="微软雅黑" panose="020B0503020204020204" charset="-122"/>
              </a:rPr>
              <a:t>近些年来国内众多音乐公司越来越重视音乐的版权问题，因此有些音乐的版权一旦被某一个音乐App买断，就不会在其他的同类型App上被搜索到。</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19" name="组合 18"/>
          <p:cNvGrpSpPr/>
          <p:nvPr/>
        </p:nvGrpSpPr>
        <p:grpSpPr>
          <a:xfrm>
            <a:off x="874599" y="271395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05506" y="2789333"/>
            <a:ext cx="2186940" cy="368300"/>
          </a:xfrm>
          <a:prstGeom prst="rect">
            <a:avLst/>
          </a:prstGeom>
        </p:spPr>
        <p:txBody>
          <a:bodyPr wrap="none">
            <a:spAutoFit/>
          </a:bodyPr>
          <a:lstStyle/>
          <a:p>
            <a:r>
              <a:rPr lang="zh-CN" altLang="en-US" dirty="0"/>
              <a:t>一台手机，多个</a:t>
            </a:r>
            <a:r>
              <a:rPr lang="en-US" altLang="zh-CN" dirty="0"/>
              <a:t>APP</a:t>
            </a:r>
            <a:endParaRPr lang="en-US" altLang="zh-CN" dirty="0"/>
          </a:p>
        </p:txBody>
      </p:sp>
      <p:sp>
        <p:nvSpPr>
          <p:cNvPr id="26" name="矩形 25"/>
          <p:cNvSpPr/>
          <p:nvPr/>
        </p:nvSpPr>
        <p:spPr>
          <a:xfrm>
            <a:off x="923426" y="3266041"/>
            <a:ext cx="6550312" cy="6502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用户如果想要享受音乐，往往需要下载比如QQ音乐、网易云音乐、酷狗音乐、咪咕音乐等诸多个app。</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27" name="组合 26"/>
          <p:cNvGrpSpPr/>
          <p:nvPr/>
        </p:nvGrpSpPr>
        <p:grpSpPr>
          <a:xfrm>
            <a:off x="861899" y="4394342"/>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992806" y="4469718"/>
            <a:ext cx="2011680" cy="368300"/>
          </a:xfrm>
          <a:prstGeom prst="rect">
            <a:avLst/>
          </a:prstGeom>
        </p:spPr>
        <p:txBody>
          <a:bodyPr wrap="none">
            <a:spAutoFit/>
          </a:bodyPr>
          <a:lstStyle/>
          <a:p>
            <a:r>
              <a:rPr lang="zh-CN" altLang="en-US" dirty="0" smtClean="0"/>
              <a:t>极大降低用户体验</a:t>
            </a:r>
            <a:endParaRPr lang="zh-CN" altLang="en-US" dirty="0"/>
          </a:p>
        </p:txBody>
      </p:sp>
      <p:sp>
        <p:nvSpPr>
          <p:cNvPr id="34" name="矩形 33"/>
          <p:cNvSpPr/>
          <p:nvPr/>
        </p:nvSpPr>
        <p:spPr>
          <a:xfrm>
            <a:off x="910726" y="4946426"/>
            <a:ext cx="6550312" cy="6502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当用户想搜索一首歌曲的时候，</a:t>
            </a:r>
            <a:r>
              <a:rPr sz="1400" dirty="0">
                <a:solidFill>
                  <a:schemeClr val="bg1">
                    <a:lumMod val="50000"/>
                  </a:schemeClr>
                </a:solidFill>
                <a:latin typeface="微软雅黑" panose="020B0503020204020204" charset="-122"/>
                <a:ea typeface="微软雅黑" panose="020B0503020204020204" charset="-122"/>
              </a:rPr>
              <a:t>用户还需要清楚这首歌究竟在哪能够听到，极大降低了用户使用体验。</a:t>
            </a:r>
            <a:endParaRPr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967345" y="639445"/>
            <a:ext cx="3877310" cy="5452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6" grpId="0"/>
      <p:bldP spid="26" grpId="1"/>
      <p:bldP spid="34" grpId="0"/>
      <p:bldP spid="3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156030"/>
            <a:ext cx="2877185" cy="768350"/>
          </a:xfrm>
          <a:prstGeom prst="rect">
            <a:avLst/>
          </a:prstGeom>
        </p:spPr>
        <p:txBody>
          <a:bodyPr wrap="none">
            <a:spAutoFit/>
          </a:bodyPr>
          <a:lstStyle/>
          <a:p>
            <a:r>
              <a:rPr lang="zh-CN" altLang="en-US" sz="4400" dirty="0"/>
              <a:t>前 有 古 人</a:t>
            </a:r>
            <a:endParaRPr lang="zh-CN" altLang="en-US" sz="4400" dirty="0"/>
          </a:p>
        </p:txBody>
      </p:sp>
      <p:sp>
        <p:nvSpPr>
          <p:cNvPr id="6" name="矩形 5"/>
          <p:cNvSpPr/>
          <p:nvPr/>
        </p:nvSpPr>
        <p:spPr>
          <a:xfrm>
            <a:off x="950374" y="2041041"/>
            <a:ext cx="2421890" cy="521970"/>
          </a:xfrm>
          <a:prstGeom prst="rect">
            <a:avLst/>
          </a:prstGeom>
        </p:spPr>
        <p:txBody>
          <a:bodyPr wrap="none">
            <a:spAutoFit/>
          </a:bodyPr>
          <a:lstStyle/>
          <a:p>
            <a:r>
              <a:rPr lang="zh-CN" altLang="en-US" sz="2800" dirty="0"/>
              <a:t>后</a:t>
            </a:r>
            <a:r>
              <a:rPr lang="en-US" altLang="zh-CN" sz="2800" dirty="0"/>
              <a:t>......</a:t>
            </a:r>
            <a:r>
              <a:rPr lang="zh-CN" altLang="en-US" sz="2800" dirty="0"/>
              <a:t>无来者？</a:t>
            </a:r>
            <a:endParaRPr lang="zh-CN" altLang="en-US" sz="2800" dirty="0"/>
          </a:p>
        </p:txBody>
      </p:sp>
      <p:sp>
        <p:nvSpPr>
          <p:cNvPr id="7" name="矩形 6"/>
          <p:cNvSpPr/>
          <p:nvPr/>
        </p:nvSpPr>
        <p:spPr>
          <a:xfrm>
            <a:off x="950731" y="5533362"/>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77800" y="2819400"/>
            <a:ext cx="7967980" cy="245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项目介绍</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项目介绍</a:t>
            </a:r>
            <a:endParaRPr lang="zh-CN" altLang="en-US" sz="1400" b="1" dirty="0" smtClean="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7479"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76434" y="4038186"/>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071880" cy="306705"/>
          </a:xfrm>
          <a:prstGeom prst="rect">
            <a:avLst/>
          </a:prstGeom>
        </p:spPr>
        <p:txBody>
          <a:bodyPr wrap="none">
            <a:spAutoFit/>
          </a:bodyPr>
          <a:lstStyle/>
          <a:p>
            <a:pPr algn="l"/>
            <a:r>
              <a:rPr lang="zh-CN" altLang="en-US" sz="1400" b="1" dirty="0"/>
              <a:t>音乐播放器</a:t>
            </a:r>
            <a:endParaRPr lang="zh-CN" altLang="en-US" sz="1400" b="1" dirty="0"/>
          </a:p>
        </p:txBody>
      </p:sp>
      <p:sp>
        <p:nvSpPr>
          <p:cNvPr id="99" name="矩形 98"/>
          <p:cNvSpPr/>
          <p:nvPr/>
        </p:nvSpPr>
        <p:spPr>
          <a:xfrm>
            <a:off x="339446" y="146033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在App里可以享受到</a:t>
            </a:r>
            <a:r>
              <a:rPr lang="zh-CN" sz="1200" dirty="0">
                <a:solidFill>
                  <a:schemeClr val="bg1">
                    <a:lumMod val="50000"/>
                  </a:schemeClr>
                </a:solidFill>
                <a:latin typeface="微软雅黑" panose="020B0503020204020204" charset="-122"/>
                <a:ea typeface="微软雅黑" panose="020B0503020204020204" charset="-122"/>
              </a:rPr>
              <a:t>最基本的听歌功能。</a:t>
            </a: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p:txBody>
      </p:sp>
      <p:sp>
        <p:nvSpPr>
          <p:cNvPr id="102" name="矩形 101"/>
          <p:cNvSpPr/>
          <p:nvPr/>
        </p:nvSpPr>
        <p:spPr>
          <a:xfrm>
            <a:off x="4620120" y="1215813"/>
            <a:ext cx="894080" cy="306705"/>
          </a:xfrm>
          <a:prstGeom prst="rect">
            <a:avLst/>
          </a:prstGeom>
        </p:spPr>
        <p:txBody>
          <a:bodyPr wrap="none">
            <a:spAutoFit/>
          </a:bodyPr>
          <a:lstStyle/>
          <a:p>
            <a:r>
              <a:rPr lang="zh-CN" altLang="en-US" sz="1400" b="1" dirty="0"/>
              <a:t>不是盗版</a:t>
            </a:r>
            <a:endParaRPr lang="zh-CN" altLang="en-US" sz="1400" b="1" dirty="0"/>
          </a:p>
        </p:txBody>
      </p:sp>
      <p:sp>
        <p:nvSpPr>
          <p:cNvPr id="103" name="矩形 102"/>
          <p:cNvSpPr/>
          <p:nvPr/>
        </p:nvSpPr>
        <p:spPr>
          <a:xfrm>
            <a:off x="4620120" y="1460337"/>
            <a:ext cx="2188812" cy="1050290"/>
          </a:xfrm>
          <a:prstGeom prst="rect">
            <a:avLst/>
          </a:prstGeom>
        </p:spPr>
        <p:txBody>
          <a:bodyPr wrap="square">
            <a:spAutoFit/>
          </a:bodyPr>
          <a:lstStyle/>
          <a:p>
            <a:pPr lvl="0">
              <a:lnSpc>
                <a:spcPct val="130000"/>
              </a:lnSpc>
            </a:pPr>
            <a:r>
              <a:rPr sz="1200" dirty="0">
                <a:solidFill>
                  <a:schemeClr val="bg1">
                    <a:lumMod val="50000"/>
                  </a:schemeClr>
                </a:solidFill>
                <a:latin typeface="微软雅黑" panose="020B0503020204020204" charset="-122"/>
                <a:ea typeface="微软雅黑" panose="020B0503020204020204" charset="-122"/>
              </a:rPr>
              <a:t>我们并不是去做盗版音乐播放器，本质上还是通过各大音乐平台的资源库进行音乐搜索播放等功能。</a:t>
            </a:r>
            <a:endParaRPr sz="1200" dirty="0">
              <a:solidFill>
                <a:schemeClr val="bg1">
                  <a:lumMod val="50000"/>
                </a:schemeClr>
              </a:solidFill>
              <a:latin typeface="微软雅黑" panose="020B0503020204020204" charset="-122"/>
              <a:ea typeface="微软雅黑" panose="020B0503020204020204" charset="-122"/>
            </a:endParaRPr>
          </a:p>
        </p:txBody>
      </p:sp>
      <p:sp>
        <p:nvSpPr>
          <p:cNvPr id="104" name="矩形 103"/>
          <p:cNvSpPr/>
          <p:nvPr/>
        </p:nvSpPr>
        <p:spPr>
          <a:xfrm>
            <a:off x="8892784" y="1215813"/>
            <a:ext cx="664210" cy="306705"/>
          </a:xfrm>
          <a:prstGeom prst="rect">
            <a:avLst/>
          </a:prstGeom>
        </p:spPr>
        <p:txBody>
          <a:bodyPr wrap="none">
            <a:spAutoFit/>
          </a:bodyPr>
          <a:lstStyle/>
          <a:p>
            <a:r>
              <a:rPr lang="zh-CN" altLang="en-US" sz="1400" b="1" dirty="0"/>
              <a:t>音乐</a:t>
            </a:r>
            <a:r>
              <a:rPr lang="en-US" altLang="zh-CN" sz="1400" b="1" dirty="0"/>
              <a:t>+</a:t>
            </a:r>
            <a:endParaRPr lang="en-US" altLang="zh-CN" sz="1400" b="1" dirty="0"/>
          </a:p>
        </p:txBody>
      </p:sp>
      <p:sp>
        <p:nvSpPr>
          <p:cNvPr id="105" name="矩形 104"/>
          <p:cNvSpPr/>
          <p:nvPr/>
        </p:nvSpPr>
        <p:spPr>
          <a:xfrm>
            <a:off x="8892784" y="146033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rPr>
              <a:t>除了音乐功能以外，我们希望在完成原有设想的基础上，再加入很多其他的玩法。</a:t>
            </a:r>
            <a:endParaRPr lang="zh-CN" sz="12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1960403" y="4158503"/>
            <a:ext cx="1960880" cy="306705"/>
          </a:xfrm>
          <a:prstGeom prst="rect">
            <a:avLst/>
          </a:prstGeom>
        </p:spPr>
        <p:txBody>
          <a:bodyPr wrap="none">
            <a:spAutoFit/>
          </a:bodyPr>
          <a:lstStyle/>
          <a:p>
            <a:pPr algn="l"/>
            <a:r>
              <a:rPr lang="zh-CN" altLang="en-US" sz="1400" b="1" dirty="0"/>
              <a:t>集各大平台资源于一体</a:t>
            </a:r>
            <a:endParaRPr lang="zh-CN" altLang="en-US" sz="1400" b="1" dirty="0"/>
          </a:p>
        </p:txBody>
      </p:sp>
      <p:sp>
        <p:nvSpPr>
          <p:cNvPr id="107" name="矩形 106"/>
          <p:cNvSpPr/>
          <p:nvPr/>
        </p:nvSpPr>
        <p:spPr>
          <a:xfrm>
            <a:off x="1960403" y="440302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让用户只需下载一个App就能聆听其他主流音乐平台的音乐资源。</a:t>
            </a:r>
            <a:endParaRPr sz="1200" dirty="0">
              <a:solidFill>
                <a:schemeClr val="bg1">
                  <a:lumMod val="50000"/>
                </a:schemeClr>
              </a:solidFill>
              <a:latin typeface="微软雅黑" panose="020B0503020204020204" charset="-122"/>
              <a:ea typeface="微软雅黑" panose="020B0503020204020204" charset="-122"/>
            </a:endParaRPr>
          </a:p>
        </p:txBody>
      </p:sp>
      <p:sp>
        <p:nvSpPr>
          <p:cNvPr id="108" name="矩形 107"/>
          <p:cNvSpPr/>
          <p:nvPr/>
        </p:nvSpPr>
        <p:spPr>
          <a:xfrm>
            <a:off x="6233067" y="4158503"/>
            <a:ext cx="894080" cy="306705"/>
          </a:xfrm>
          <a:prstGeom prst="rect">
            <a:avLst/>
          </a:prstGeom>
        </p:spPr>
        <p:txBody>
          <a:bodyPr wrap="none">
            <a:spAutoFit/>
          </a:bodyPr>
          <a:lstStyle/>
          <a:p>
            <a:r>
              <a:rPr lang="zh-CN" altLang="en-US" sz="1400" b="1" dirty="0"/>
              <a:t>扩展功能</a:t>
            </a:r>
            <a:endParaRPr lang="zh-CN" altLang="en-US" sz="1400" b="1" dirty="0"/>
          </a:p>
        </p:txBody>
      </p:sp>
      <p:sp>
        <p:nvSpPr>
          <p:cNvPr id="109" name="矩形 108"/>
          <p:cNvSpPr/>
          <p:nvPr/>
        </p:nvSpPr>
        <p:spPr>
          <a:xfrm>
            <a:off x="6233067" y="440302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sym typeface="+mn-ea"/>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sym typeface="+mn-ea"/>
              </a:rPr>
              <a:t>除了听歌功能以外，还有音乐库</a:t>
            </a:r>
            <a:r>
              <a:rPr sz="1200" dirty="0">
                <a:solidFill>
                  <a:schemeClr val="bg1">
                    <a:lumMod val="50000"/>
                  </a:schemeClr>
                </a:solidFill>
                <a:latin typeface="微软雅黑" panose="020B0503020204020204" charset="-122"/>
                <a:ea typeface="微软雅黑" panose="020B0503020204020204" charset="-122"/>
                <a:sym typeface="+mn-ea"/>
              </a:rPr>
              <a:t>歌单，查看评论</a:t>
            </a:r>
            <a:r>
              <a:rPr lang="zh-CN" sz="1200" dirty="0">
                <a:solidFill>
                  <a:schemeClr val="bg1">
                    <a:lumMod val="50000"/>
                  </a:schemeClr>
                </a:solidFill>
                <a:latin typeface="微软雅黑" panose="020B0503020204020204" charset="-122"/>
                <a:ea typeface="微软雅黑" panose="020B0503020204020204" charset="-122"/>
                <a:sym typeface="+mn-ea"/>
              </a:rPr>
              <a:t>（暂定）</a:t>
            </a:r>
            <a:r>
              <a:rPr sz="1200" dirty="0">
                <a:solidFill>
                  <a:schemeClr val="bg1">
                    <a:lumMod val="50000"/>
                  </a:schemeClr>
                </a:solidFill>
                <a:latin typeface="微软雅黑" panose="020B0503020204020204" charset="-122"/>
                <a:ea typeface="微软雅黑" panose="020B0503020204020204" charset="-122"/>
                <a:sym typeface="+mn-ea"/>
              </a:rPr>
              <a:t>等功能。</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功能导图</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2609</Words>
  <Application>WPS 演示</Application>
  <PresentationFormat>自定义</PresentationFormat>
  <Paragraphs>230</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Segoe UI Light</vt:lpstr>
      <vt:lpstr>微软雅黑</vt:lpstr>
      <vt:lpstr>Segoe UI</vt:lpstr>
      <vt:lpstr>Arial Unicode MS</vt:lpstr>
      <vt:lpstr>Calibri</vt:lpstr>
      <vt:lpstr>Calibri</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Shark</cp:lastModifiedBy>
  <cp:revision>160</cp:revision>
  <dcterms:created xsi:type="dcterms:W3CDTF">2015-08-18T02:51:00Z</dcterms:created>
  <dcterms:modified xsi:type="dcterms:W3CDTF">2020-10-03T07:08:18Z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