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9" r:id="rId2"/>
    <p:sldId id="265" r:id="rId3"/>
    <p:sldId id="266" r:id="rId4"/>
    <p:sldId id="295" r:id="rId5"/>
    <p:sldId id="273" r:id="rId6"/>
    <p:sldId id="274" r:id="rId7"/>
    <p:sldId id="310" r:id="rId8"/>
    <p:sldId id="311" r:id="rId9"/>
    <p:sldId id="312" r:id="rId10"/>
    <p:sldId id="267" r:id="rId11"/>
    <p:sldId id="276" r:id="rId12"/>
    <p:sldId id="268" r:id="rId13"/>
    <p:sldId id="280" r:id="rId14"/>
    <p:sldId id="269" r:id="rId15"/>
    <p:sldId id="283" r:id="rId16"/>
    <p:sldId id="313" r:id="rId17"/>
    <p:sldId id="294" r:id="rId18"/>
    <p:sldId id="270" r:id="rId19"/>
    <p:sldId id="285" r:id="rId20"/>
    <p:sldId id="271" r:id="rId21"/>
    <p:sldId id="277" r:id="rId22"/>
    <p:sldId id="272" r:id="rId23"/>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31">
          <p15:clr>
            <a:srgbClr val="A4A3A4"/>
          </p15:clr>
        </p15:guide>
        <p15:guide id="3" orient="horz" pos="4104">
          <p15:clr>
            <a:srgbClr val="A4A3A4"/>
          </p15:clr>
        </p15:guide>
        <p15:guide id="4" pos="3840">
          <p15:clr>
            <a:srgbClr val="A4A3A4"/>
          </p15:clr>
        </p15:guide>
        <p15:guide id="5" pos="5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78571" autoAdjust="0"/>
  </p:normalViewPr>
  <p:slideViewPr>
    <p:cSldViewPr snapToGrid="0" snapToObjects="1">
      <p:cViewPr varScale="1">
        <p:scale>
          <a:sx n="67" d="100"/>
          <a:sy n="67" d="100"/>
        </p:scale>
        <p:origin x="518" y="67"/>
      </p:cViewPr>
      <p:guideLst>
        <p:guide orient="horz" pos="2160"/>
        <p:guide orient="horz" pos="231"/>
        <p:guide orient="horz" pos="4104"/>
        <p:guide pos="3840"/>
        <p:guide pos="582"/>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E8A47-3D46-4DC9-AB0D-52AB6CF44A06}" type="datetimeFigureOut">
              <a:rPr lang="zh-CN" altLang="en-US" smtClean="0"/>
              <a:t>2020/10/13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B9571-4ED6-4C81-B95F-91FC05788F2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前有古人的程度实现到什么地步要讲，特点要讲</a:t>
            </a:r>
          </a:p>
        </p:txBody>
      </p:sp>
      <p:sp>
        <p:nvSpPr>
          <p:cNvPr id="4" name="灯片编号占位符 3"/>
          <p:cNvSpPr>
            <a:spLocks noGrp="1"/>
          </p:cNvSpPr>
          <p:nvPr>
            <p:ph type="sldNum" sz="quarter" idx="5"/>
          </p:nvPr>
        </p:nvSpPr>
        <p:spPr/>
        <p:txBody>
          <a:bodyPr/>
          <a:lstStyle/>
          <a:p>
            <a:fld id="{2D4B9571-4ED6-4C81-B95F-91FC05788F20}" type="slidenum">
              <a:rPr lang="zh-CN" altLang="en-US" smtClean="0"/>
              <a:t>6</a:t>
            </a:fld>
            <a:endParaRPr lang="zh-CN" altLang="en-US"/>
          </a:p>
        </p:txBody>
      </p:sp>
    </p:spTree>
    <p:extLst>
      <p:ext uri="{BB962C8B-B14F-4D97-AF65-F5344CB8AC3E}">
        <p14:creationId xmlns:p14="http://schemas.microsoft.com/office/powerpoint/2010/main" val="3044891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只有这个肯定太简陋，最好多几个音乐</a:t>
            </a:r>
            <a:r>
              <a:rPr lang="en-US" altLang="zh-CN" dirty="0"/>
              <a:t>app</a:t>
            </a:r>
            <a:r>
              <a:rPr lang="zh-CN" altLang="en-US" dirty="0"/>
              <a:t>的对比，功能实现参考，做到对比细化，这样杨</a:t>
            </a:r>
            <a:r>
              <a:rPr lang="en-US" altLang="zh-CN" dirty="0"/>
              <a:t>C</a:t>
            </a:r>
            <a:r>
              <a:rPr lang="zh-CN" altLang="en-US" dirty="0"/>
              <a:t>才不会</a:t>
            </a:r>
            <a:r>
              <a:rPr lang="en-US" altLang="zh-CN" dirty="0"/>
              <a:t>bb</a:t>
            </a:r>
          </a:p>
          <a:p>
            <a:r>
              <a:rPr lang="zh-CN" altLang="en-US" dirty="0"/>
              <a:t>额外参考：网易云</a:t>
            </a:r>
            <a:r>
              <a:rPr lang="en-US" altLang="zh-CN" dirty="0"/>
              <a:t>app </a:t>
            </a:r>
            <a:r>
              <a:rPr lang="zh-CN" altLang="en-US" dirty="0"/>
              <a:t>播放界面引人注目，好看亮眼，黑胶唱片式的</a:t>
            </a:r>
            <a:r>
              <a:rPr lang="en-US" altLang="zh-CN" dirty="0"/>
              <a:t>UI</a:t>
            </a:r>
            <a:r>
              <a:rPr lang="zh-CN" altLang="en-US" dirty="0"/>
              <a:t>独树一帜，当然同样吸引人的还有评论区的故事大王们</a:t>
            </a:r>
            <a:endParaRPr lang="en-US" altLang="zh-CN" dirty="0"/>
          </a:p>
          <a:p>
            <a:r>
              <a:rPr lang="zh-CN" altLang="en-US" dirty="0"/>
              <a:t>咪咕音乐</a:t>
            </a:r>
            <a:r>
              <a:rPr lang="en-US" altLang="zh-CN" dirty="0"/>
              <a:t>app </a:t>
            </a:r>
            <a:r>
              <a:rPr lang="zh-CN" altLang="en-US" dirty="0"/>
              <a:t>重点在于优惠力度，和一些手机运营商绑定，并且音乐可以免费听无损但是下载需要会员</a:t>
            </a:r>
            <a:endParaRPr lang="en-US" altLang="zh-CN" dirty="0"/>
          </a:p>
          <a:p>
            <a:r>
              <a:rPr lang="en-US" altLang="zh-CN" dirty="0"/>
              <a:t>QQ</a:t>
            </a:r>
            <a:r>
              <a:rPr lang="zh-CN" altLang="en-US" dirty="0"/>
              <a:t>音乐</a:t>
            </a:r>
            <a:r>
              <a:rPr lang="en-US" altLang="zh-CN" dirty="0"/>
              <a:t>app </a:t>
            </a:r>
            <a:r>
              <a:rPr lang="zh-CN" altLang="en-US" dirty="0"/>
              <a:t>音乐版权多就是它最大的优点</a:t>
            </a:r>
            <a:endParaRPr lang="en-US" altLang="zh-CN" dirty="0"/>
          </a:p>
          <a:p>
            <a:r>
              <a:rPr lang="zh-CN" altLang="en-US" dirty="0"/>
              <a:t>下载资源软件 无名音乐（听说有很多无损音乐资源，待验证）</a:t>
            </a:r>
            <a:endParaRPr lang="en-US" altLang="zh-CN" dirty="0"/>
          </a:p>
          <a:p>
            <a:r>
              <a:rPr lang="zh-CN" altLang="en-US" dirty="0"/>
              <a:t>海贝音乐</a:t>
            </a:r>
            <a:r>
              <a:rPr lang="en-US" altLang="zh-CN" dirty="0"/>
              <a:t>app </a:t>
            </a:r>
            <a:r>
              <a:rPr lang="zh-CN" altLang="en-US" dirty="0"/>
              <a:t>支持全格式无损音乐播放的音乐播放器，这个格式支持和音源播放设置值得参考</a:t>
            </a:r>
            <a:endParaRPr lang="en-US" altLang="zh-CN" dirty="0"/>
          </a:p>
          <a:p>
            <a:r>
              <a:rPr lang="en-US" altLang="zh-CN" dirty="0"/>
              <a:t>Listen1 </a:t>
            </a:r>
            <a:r>
              <a:rPr lang="zh-CN" altLang="en-US" dirty="0"/>
              <a:t>同行</a:t>
            </a:r>
            <a:endParaRPr lang="en-US" altLang="zh-CN" dirty="0"/>
          </a:p>
          <a:p>
            <a:r>
              <a:rPr lang="zh-CN" altLang="en-US" dirty="0"/>
              <a:t>倒带</a:t>
            </a:r>
            <a:r>
              <a:rPr lang="en-US" altLang="zh-CN" dirty="0"/>
              <a:t>app </a:t>
            </a:r>
            <a:r>
              <a:rPr lang="zh-CN" altLang="en-US" dirty="0"/>
              <a:t>具备导入不同音乐歌单的作用，来实现一个</a:t>
            </a:r>
            <a:r>
              <a:rPr lang="en-US" altLang="zh-CN" dirty="0"/>
              <a:t>app</a:t>
            </a:r>
            <a:r>
              <a:rPr lang="zh-CN" altLang="en-US" dirty="0"/>
              <a:t>听不同平台的歌曲，同行</a:t>
            </a:r>
            <a:endParaRPr lang="en-US" altLang="zh-CN" dirty="0"/>
          </a:p>
          <a:p>
            <a:r>
              <a:rPr lang="zh-CN" altLang="en-US" dirty="0"/>
              <a:t>余音 一首歌配一篇文章，老文艺青年了</a:t>
            </a:r>
            <a:endParaRPr lang="en-US" altLang="zh-CN" dirty="0"/>
          </a:p>
          <a:p>
            <a:r>
              <a:rPr lang="zh-CN" altLang="en-US" dirty="0"/>
              <a:t>发条 资源整合</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19</a:t>
            </a:fld>
            <a:endParaRPr lang="zh-CN" altLang="en-US"/>
          </a:p>
        </p:txBody>
      </p:sp>
    </p:spTree>
    <p:extLst>
      <p:ext uri="{BB962C8B-B14F-4D97-AF65-F5344CB8AC3E}">
        <p14:creationId xmlns:p14="http://schemas.microsoft.com/office/powerpoint/2010/main" val="1263386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有项目分工，也要有百分制得分表明，贡献说明已经差不多了，就是加个分数就行</a:t>
            </a:r>
          </a:p>
        </p:txBody>
      </p:sp>
      <p:sp>
        <p:nvSpPr>
          <p:cNvPr id="4" name="灯片编号占位符 3"/>
          <p:cNvSpPr>
            <a:spLocks noGrp="1"/>
          </p:cNvSpPr>
          <p:nvPr>
            <p:ph type="sldNum" sz="quarter" idx="5"/>
          </p:nvPr>
        </p:nvSpPr>
        <p:spPr/>
        <p:txBody>
          <a:bodyPr/>
          <a:lstStyle/>
          <a:p>
            <a:fld id="{2D4B9571-4ED6-4C81-B95F-91FC05788F20}" type="slidenum">
              <a:rPr lang="zh-CN" altLang="en-US" smtClean="0"/>
              <a:t>21</a:t>
            </a:fld>
            <a:endParaRPr lang="zh-CN" altLang="en-US"/>
          </a:p>
        </p:txBody>
      </p:sp>
    </p:spTree>
    <p:extLst>
      <p:ext uri="{BB962C8B-B14F-4D97-AF65-F5344CB8AC3E}">
        <p14:creationId xmlns:p14="http://schemas.microsoft.com/office/powerpoint/2010/main" val="27532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界面比较简陋，但功能已经部分如嵌入其他音乐</a:t>
            </a:r>
            <a:r>
              <a:rPr lang="en-US" altLang="zh-CN" dirty="0"/>
              <a:t>app</a:t>
            </a:r>
            <a:r>
              <a:rPr lang="zh-CN" altLang="en-US" dirty="0"/>
              <a:t>界面等已经实现，具备参考价值</a:t>
            </a:r>
          </a:p>
        </p:txBody>
      </p:sp>
      <p:sp>
        <p:nvSpPr>
          <p:cNvPr id="4" name="灯片编号占位符 3"/>
          <p:cNvSpPr>
            <a:spLocks noGrp="1"/>
          </p:cNvSpPr>
          <p:nvPr>
            <p:ph type="sldNum" sz="quarter" idx="5"/>
          </p:nvPr>
        </p:nvSpPr>
        <p:spPr/>
        <p:txBody>
          <a:bodyPr/>
          <a:lstStyle/>
          <a:p>
            <a:fld id="{2D4B9571-4ED6-4C81-B95F-91FC05788F20}" type="slidenum">
              <a:rPr lang="zh-CN" altLang="en-US" smtClean="0"/>
              <a:t>7</a:t>
            </a:fld>
            <a:endParaRPr lang="zh-CN" altLang="en-US"/>
          </a:p>
        </p:txBody>
      </p:sp>
    </p:spTree>
    <p:extLst>
      <p:ext uri="{BB962C8B-B14F-4D97-AF65-F5344CB8AC3E}">
        <p14:creationId xmlns:p14="http://schemas.microsoft.com/office/powerpoint/2010/main" val="279207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8</a:t>
            </a:fld>
            <a:endParaRPr lang="zh-CN" altLang="en-US"/>
          </a:p>
        </p:txBody>
      </p:sp>
    </p:spTree>
    <p:extLst>
      <p:ext uri="{BB962C8B-B14F-4D97-AF65-F5344CB8AC3E}">
        <p14:creationId xmlns:p14="http://schemas.microsoft.com/office/powerpoint/2010/main" val="1920661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9</a:t>
            </a:fld>
            <a:endParaRPr lang="zh-CN" altLang="en-US"/>
          </a:p>
        </p:txBody>
      </p:sp>
    </p:spTree>
    <p:extLst>
      <p:ext uri="{BB962C8B-B14F-4D97-AF65-F5344CB8AC3E}">
        <p14:creationId xmlns:p14="http://schemas.microsoft.com/office/powerpoint/2010/main" val="111323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需要重点讲解“不是盗版”这个点，否则版权问题就是最大的门槛；音乐</a:t>
            </a:r>
            <a:r>
              <a:rPr lang="en-US" altLang="zh-CN" dirty="0"/>
              <a:t>+</a:t>
            </a:r>
            <a:r>
              <a:rPr lang="zh-CN" altLang="en-US" dirty="0"/>
              <a:t>至今为止暂时没有明细的想法，拿去说肯定会被杨</a:t>
            </a:r>
            <a:r>
              <a:rPr lang="en-US" altLang="zh-CN" dirty="0"/>
              <a:t>C</a:t>
            </a:r>
            <a:r>
              <a:rPr lang="zh-CN" altLang="en-US" dirty="0"/>
              <a:t>抓着小辫子</a:t>
            </a:r>
          </a:p>
        </p:txBody>
      </p:sp>
      <p:sp>
        <p:nvSpPr>
          <p:cNvPr id="4" name="灯片编号占位符 3"/>
          <p:cNvSpPr>
            <a:spLocks noGrp="1"/>
          </p:cNvSpPr>
          <p:nvPr>
            <p:ph type="sldNum" sz="quarter" idx="5"/>
          </p:nvPr>
        </p:nvSpPr>
        <p:spPr/>
        <p:txBody>
          <a:bodyPr/>
          <a:lstStyle/>
          <a:p>
            <a:fld id="{2D4B9571-4ED6-4C81-B95F-91FC05788F20}" type="slidenum">
              <a:rPr lang="zh-CN" altLang="en-US" smtClean="0"/>
              <a:t>11</a:t>
            </a:fld>
            <a:endParaRPr lang="zh-CN" altLang="en-US"/>
          </a:p>
        </p:txBody>
      </p:sp>
    </p:spTree>
    <p:extLst>
      <p:ext uri="{BB962C8B-B14F-4D97-AF65-F5344CB8AC3E}">
        <p14:creationId xmlns:p14="http://schemas.microsoft.com/office/powerpoint/2010/main" val="2333957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根据这个导图，杨</a:t>
            </a:r>
            <a:r>
              <a:rPr lang="en-US" altLang="zh-CN" dirty="0"/>
              <a:t>C</a:t>
            </a:r>
            <a:r>
              <a:rPr lang="zh-CN" altLang="en-US" dirty="0"/>
              <a:t>肯定不满意，需要更加细微的分析功能实现的可行性（看杨</a:t>
            </a:r>
            <a:r>
              <a:rPr lang="en-US" altLang="zh-CN" dirty="0"/>
              <a:t>C</a:t>
            </a:r>
            <a:r>
              <a:rPr lang="zh-CN" altLang="en-US" dirty="0"/>
              <a:t>心情）</a:t>
            </a:r>
          </a:p>
        </p:txBody>
      </p:sp>
      <p:sp>
        <p:nvSpPr>
          <p:cNvPr id="4" name="灯片编号占位符 3"/>
          <p:cNvSpPr>
            <a:spLocks noGrp="1"/>
          </p:cNvSpPr>
          <p:nvPr>
            <p:ph type="sldNum" sz="quarter" idx="5"/>
          </p:nvPr>
        </p:nvSpPr>
        <p:spPr/>
        <p:txBody>
          <a:bodyPr/>
          <a:lstStyle/>
          <a:p>
            <a:fld id="{2D4B9571-4ED6-4C81-B95F-91FC05788F20}" type="slidenum">
              <a:rPr lang="zh-CN" altLang="en-US" smtClean="0"/>
              <a:t>13</a:t>
            </a:fld>
            <a:endParaRPr lang="zh-CN" altLang="en-US"/>
          </a:p>
        </p:txBody>
      </p:sp>
    </p:spTree>
    <p:extLst>
      <p:ext uri="{BB962C8B-B14F-4D97-AF65-F5344CB8AC3E}">
        <p14:creationId xmlns:p14="http://schemas.microsoft.com/office/powerpoint/2010/main" val="2576491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最好注明前端后端，还有就是数据库等数据处理没有被提及，肯定要被说的；至于是使用</a:t>
            </a:r>
            <a:r>
              <a:rPr lang="en-US" altLang="zh-CN" dirty="0"/>
              <a:t>Spring Boot</a:t>
            </a:r>
            <a:r>
              <a:rPr lang="zh-CN" altLang="en-US" dirty="0"/>
              <a:t>还是</a:t>
            </a:r>
            <a:r>
              <a:rPr lang="en-US" altLang="zh-CN" dirty="0" err="1"/>
              <a:t>nodejs</a:t>
            </a:r>
            <a:r>
              <a:rPr lang="zh-CN" altLang="en-US" dirty="0"/>
              <a:t>，这个如果还在摇摆期间，可以尝试沟通杨</a:t>
            </a:r>
            <a:r>
              <a:rPr lang="en-US" altLang="zh-CN" dirty="0"/>
              <a:t>C</a:t>
            </a:r>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15</a:t>
            </a:fld>
            <a:endParaRPr lang="zh-CN" altLang="en-US"/>
          </a:p>
        </p:txBody>
      </p:sp>
    </p:spTree>
    <p:extLst>
      <p:ext uri="{BB962C8B-B14F-4D97-AF65-F5344CB8AC3E}">
        <p14:creationId xmlns:p14="http://schemas.microsoft.com/office/powerpoint/2010/main" val="4272790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最好注明前端后端，还有就是数据库等数据处理没有被提及，肯定要被说的；至于是使用</a:t>
            </a:r>
            <a:r>
              <a:rPr lang="en-US" altLang="zh-CN" dirty="0"/>
              <a:t>Spring Boot</a:t>
            </a:r>
            <a:r>
              <a:rPr lang="zh-CN" altLang="en-US" dirty="0"/>
              <a:t>还是</a:t>
            </a:r>
            <a:r>
              <a:rPr lang="en-US" altLang="zh-CN" dirty="0" err="1"/>
              <a:t>nodejs</a:t>
            </a:r>
            <a:r>
              <a:rPr lang="zh-CN" altLang="en-US" dirty="0"/>
              <a:t>，这个如果还在摇摆期间，可以尝试沟通杨</a:t>
            </a:r>
            <a:r>
              <a:rPr lang="en-US" altLang="zh-CN" dirty="0"/>
              <a:t>C</a:t>
            </a:r>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16</a:t>
            </a:fld>
            <a:endParaRPr lang="zh-CN" altLang="en-US"/>
          </a:p>
        </p:txBody>
      </p:sp>
    </p:spTree>
    <p:extLst>
      <p:ext uri="{BB962C8B-B14F-4D97-AF65-F5344CB8AC3E}">
        <p14:creationId xmlns:p14="http://schemas.microsoft.com/office/powerpoint/2010/main" val="1724989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跨平台是</a:t>
            </a:r>
            <a:r>
              <a:rPr lang="en-US" altLang="zh-CN" dirty="0"/>
              <a:t>flutter</a:t>
            </a:r>
            <a:r>
              <a:rPr lang="zh-CN" altLang="en-US" dirty="0"/>
              <a:t>自带的功能，实现了</a:t>
            </a:r>
            <a:r>
              <a:rPr lang="en-US" altLang="zh-CN" dirty="0"/>
              <a:t>Android</a:t>
            </a:r>
            <a:r>
              <a:rPr lang="zh-CN" altLang="en-US" dirty="0"/>
              <a:t>和</a:t>
            </a:r>
            <a:r>
              <a:rPr lang="en-US" altLang="zh-CN" dirty="0" err="1"/>
              <a:t>ios</a:t>
            </a:r>
            <a:r>
              <a:rPr lang="zh-CN" altLang="en-US" dirty="0"/>
              <a:t>双平台，一套代码；资源整合取决于我们内嵌几个</a:t>
            </a:r>
            <a:r>
              <a:rPr lang="en-US" altLang="zh-CN" dirty="0"/>
              <a:t>app</a:t>
            </a:r>
            <a:r>
              <a:rPr lang="zh-CN" altLang="en-US" dirty="0"/>
              <a:t>资源库；方便快捷也就是因为音乐资源可以使用；服务大众也是音乐资源。感觉重复度有点高？或许可以看看这一页是否有必要</a:t>
            </a:r>
          </a:p>
        </p:txBody>
      </p:sp>
      <p:sp>
        <p:nvSpPr>
          <p:cNvPr id="4" name="灯片编号占位符 3"/>
          <p:cNvSpPr>
            <a:spLocks noGrp="1"/>
          </p:cNvSpPr>
          <p:nvPr>
            <p:ph type="sldNum" sz="quarter" idx="5"/>
          </p:nvPr>
        </p:nvSpPr>
        <p:spPr/>
        <p:txBody>
          <a:bodyPr/>
          <a:lstStyle/>
          <a:p>
            <a:fld id="{2D4B9571-4ED6-4C81-B95F-91FC05788F20}" type="slidenum">
              <a:rPr lang="zh-CN" altLang="en-US" smtClean="0"/>
              <a:t>17</a:t>
            </a:fld>
            <a:endParaRPr lang="zh-CN" altLang="en-US"/>
          </a:p>
        </p:txBody>
      </p:sp>
    </p:spTree>
    <p:extLst>
      <p:ext uri="{BB962C8B-B14F-4D97-AF65-F5344CB8AC3E}">
        <p14:creationId xmlns:p14="http://schemas.microsoft.com/office/powerpoint/2010/main" val="1589673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srcRect/>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srcRect/>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srcRect/>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srcRect/>
          <a:stretch>
            <a:fillRect/>
          </a:stretch>
        </p:blipFill>
        <p:spPr>
          <a:xfrm flipH="1">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srcRect/>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40226" y="3488805"/>
            <a:ext cx="8402320" cy="460375"/>
          </a:xfrm>
          <a:prstGeom prst="rect">
            <a:avLst/>
          </a:prstGeom>
        </p:spPr>
        <p:txBody>
          <a:bodyPr wrap="none">
            <a:spAutoFit/>
          </a:bodyPr>
          <a:lstStyle/>
          <a:p>
            <a:pPr algn="ctr"/>
            <a:r>
              <a:rPr lang="zh-CN" altLang="en-US" sz="2400" b="1" dirty="0"/>
              <a:t>Flutter 实现一个集各大音乐平台API于一体的音乐播放器APP</a:t>
            </a:r>
          </a:p>
        </p:txBody>
      </p:sp>
      <p:sp>
        <p:nvSpPr>
          <p:cNvPr id="14" name="矩形 13"/>
          <p:cNvSpPr/>
          <p:nvPr/>
        </p:nvSpPr>
        <p:spPr>
          <a:xfrm>
            <a:off x="4698788" y="5124719"/>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dirty="0">
                <a:ln/>
                <a:solidFill>
                  <a:schemeClr val="tx1"/>
                </a:solidFill>
                <a:effectLst>
                  <a:outerShdw blurRad="38100" dist="19050" dir="2700000" algn="tl" rotWithShape="0">
                    <a:schemeClr val="dk1">
                      <a:alpha val="40000"/>
                    </a:schemeClr>
                  </a:outerShdw>
                </a:effectLst>
              </a:rPr>
              <a:t>报告人：</a:t>
            </a:r>
            <a:r>
              <a:rPr lang="en-US" sz="2400" dirty="0">
                <a:ln/>
                <a:solidFill>
                  <a:schemeClr val="tx1"/>
                </a:solidFill>
                <a:effectLst>
                  <a:outerShdw blurRad="38100" dist="19050" dir="2700000" algn="tl" rotWithShape="0">
                    <a:schemeClr val="dk1">
                      <a:alpha val="40000"/>
                    </a:schemeClr>
                  </a:outerShdw>
                </a:effectLst>
              </a:rPr>
              <a:t>G06</a:t>
            </a:r>
            <a:r>
              <a:rPr lang="zh-CN" altLang="en-US" sz="2400" dirty="0">
                <a:ln/>
                <a:solidFill>
                  <a:schemeClr val="tx1"/>
                </a:solidFill>
                <a:effectLst>
                  <a:outerShdw blurRad="38100" dist="19050" dir="2700000" algn="tl" rotWithShape="0">
                    <a:schemeClr val="dk1">
                      <a:alpha val="40000"/>
                    </a:schemeClr>
                  </a:outerShdw>
                </a:effectLst>
              </a:rPr>
              <a:t>小组</a:t>
            </a:r>
          </a:p>
        </p:txBody>
      </p:sp>
      <p:sp>
        <p:nvSpPr>
          <p:cNvPr id="2" name="矩形 1"/>
          <p:cNvSpPr/>
          <p:nvPr/>
        </p:nvSpPr>
        <p:spPr>
          <a:xfrm>
            <a:off x="2418076" y="1858760"/>
            <a:ext cx="7536180" cy="829945"/>
          </a:xfrm>
          <a:prstGeom prst="rect">
            <a:avLst/>
          </a:prstGeom>
        </p:spPr>
        <p:txBody>
          <a:bodyPr wrap="none">
            <a:spAutoFit/>
          </a:bodyPr>
          <a:lstStyle/>
          <a:p>
            <a:pPr algn="ctr"/>
            <a:r>
              <a:rPr lang="zh-CN" altLang="en-US" sz="4800" b="1" dirty="0"/>
              <a:t>SE2020-G06-小组预备作业</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TWO</a:t>
            </a: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项目介绍</a:t>
            </a: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52295" cy="306705"/>
          </a:xfrm>
          <a:prstGeom prst="rect">
            <a:avLst/>
          </a:prstGeom>
        </p:spPr>
        <p:txBody>
          <a:bodyPr wrap="none">
            <a:spAutoFit/>
          </a:bodyPr>
          <a:lstStyle/>
          <a:p>
            <a:r>
              <a:rPr lang="en-US" altLang="zh-CN" sz="1400" b="1" dirty="0"/>
              <a:t>PART TWO </a:t>
            </a:r>
            <a:r>
              <a:rPr lang="zh-CN" altLang="en-US" sz="1400" b="1" dirty="0"/>
              <a:t>项目介绍</a:t>
            </a:r>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22" name="组合 21"/>
          <p:cNvGrpSpPr/>
          <p:nvPr/>
        </p:nvGrpSpPr>
        <p:grpSpPr>
          <a:xfrm>
            <a:off x="-211666" y="2970613"/>
            <a:ext cx="12778491" cy="912541"/>
            <a:chOff x="0" y="2158337"/>
            <a:chExt cx="12778491" cy="912541"/>
          </a:xfrm>
        </p:grpSpPr>
        <p:sp>
          <p:nvSpPr>
            <p:cNvPr id="5" name="矩形 4"/>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0"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287620" y="1093399"/>
            <a:ext cx="2300757" cy="1589432"/>
            <a:chOff x="1356175" y="1093399"/>
            <a:chExt cx="2300757" cy="1589432"/>
          </a:xfrm>
        </p:grpSpPr>
        <p:sp>
          <p:nvSpPr>
            <p:cNvPr id="58" name="矩形 57"/>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0" name="椭圆 59"/>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1" name="椭圆 60"/>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8" name="组合 67"/>
          <p:cNvGrpSpPr/>
          <p:nvPr/>
        </p:nvGrpSpPr>
        <p:grpSpPr>
          <a:xfrm>
            <a:off x="4556575" y="1093399"/>
            <a:ext cx="2300757" cy="1589432"/>
            <a:chOff x="1356175" y="1093399"/>
            <a:chExt cx="2300757" cy="1589432"/>
          </a:xfrm>
        </p:grpSpPr>
        <p:sp>
          <p:nvSpPr>
            <p:cNvPr id="69" name="矩形 68"/>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0" name="椭圆 69"/>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1" name="椭圆 70"/>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2" name="椭圆 71"/>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3" name="椭圆 72"/>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0" name="组合 79"/>
          <p:cNvGrpSpPr/>
          <p:nvPr/>
        </p:nvGrpSpPr>
        <p:grpSpPr>
          <a:xfrm>
            <a:off x="1907479" y="4140421"/>
            <a:ext cx="2300757" cy="1589432"/>
            <a:chOff x="1356175" y="1093399"/>
            <a:chExt cx="2300757" cy="1589432"/>
          </a:xfrm>
        </p:grpSpPr>
        <p:sp>
          <p:nvSpPr>
            <p:cNvPr id="81" name="矩形 80"/>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2" name="椭圆 81"/>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椭圆 82"/>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6" name="组合 85"/>
          <p:cNvGrpSpPr/>
          <p:nvPr/>
        </p:nvGrpSpPr>
        <p:grpSpPr>
          <a:xfrm>
            <a:off x="6180879" y="4127721"/>
            <a:ext cx="2300757" cy="1589432"/>
            <a:chOff x="1356175" y="1093399"/>
            <a:chExt cx="2300757" cy="1589432"/>
          </a:xfrm>
        </p:grpSpPr>
        <p:sp>
          <p:nvSpPr>
            <p:cNvPr id="87" name="矩形 86"/>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8" name="椭圆 87"/>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9" name="椭圆 88"/>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椭圆 89"/>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1" name="椭圆 90"/>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92" name="组合 91"/>
          <p:cNvGrpSpPr/>
          <p:nvPr/>
        </p:nvGrpSpPr>
        <p:grpSpPr>
          <a:xfrm>
            <a:off x="8819967" y="1093399"/>
            <a:ext cx="2300757" cy="1589432"/>
            <a:chOff x="1356175" y="1093399"/>
            <a:chExt cx="2300757" cy="1589432"/>
          </a:xfrm>
        </p:grpSpPr>
        <p:sp>
          <p:nvSpPr>
            <p:cNvPr id="93" name="矩形 92"/>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7" name="椭圆 96"/>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8" name="矩形 97"/>
          <p:cNvSpPr/>
          <p:nvPr/>
        </p:nvSpPr>
        <p:spPr>
          <a:xfrm>
            <a:off x="339446" y="1215813"/>
            <a:ext cx="1071880" cy="306705"/>
          </a:xfrm>
          <a:prstGeom prst="rect">
            <a:avLst/>
          </a:prstGeom>
        </p:spPr>
        <p:txBody>
          <a:bodyPr wrap="none">
            <a:spAutoFit/>
          </a:bodyPr>
          <a:lstStyle/>
          <a:p>
            <a:pPr algn="l"/>
            <a:r>
              <a:rPr lang="zh-CN" altLang="en-US" sz="1400" b="1" dirty="0"/>
              <a:t>音乐播放器</a:t>
            </a:r>
          </a:p>
        </p:txBody>
      </p:sp>
      <p:sp>
        <p:nvSpPr>
          <p:cNvPr id="99" name="矩形 98"/>
          <p:cNvSpPr/>
          <p:nvPr/>
        </p:nvSpPr>
        <p:spPr>
          <a:xfrm>
            <a:off x="339446" y="1460337"/>
            <a:ext cx="2188812" cy="1050290"/>
          </a:xfrm>
          <a:prstGeom prst="rect">
            <a:avLst/>
          </a:prstGeom>
        </p:spPr>
        <p:txBody>
          <a:bodyPr wrap="square">
            <a:spAutoFit/>
          </a:bodyPr>
          <a:lstStyle/>
          <a:p>
            <a:pPr lvl="0">
              <a:lnSpc>
                <a:spcPct val="130000"/>
              </a:lnSpc>
            </a:pPr>
            <a:endParaRPr sz="12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sz="1200" dirty="0">
                <a:solidFill>
                  <a:schemeClr val="bg1">
                    <a:lumMod val="50000"/>
                  </a:schemeClr>
                </a:solidFill>
                <a:latin typeface="微软雅黑" panose="020B0503020204020204" charset="-122"/>
                <a:ea typeface="微软雅黑" panose="020B0503020204020204" charset="-122"/>
              </a:rPr>
              <a:t>在App里可以享受到</a:t>
            </a:r>
            <a:r>
              <a:rPr lang="zh-CN" sz="1200" dirty="0">
                <a:solidFill>
                  <a:schemeClr val="bg1">
                    <a:lumMod val="50000"/>
                  </a:schemeClr>
                </a:solidFill>
                <a:latin typeface="微软雅黑" panose="020B0503020204020204" charset="-122"/>
                <a:ea typeface="微软雅黑" panose="020B0503020204020204" charset="-122"/>
              </a:rPr>
              <a:t>最基本的听歌功能。</a:t>
            </a:r>
          </a:p>
          <a:p>
            <a:pPr lvl="0">
              <a:lnSpc>
                <a:spcPct val="130000"/>
              </a:lnSpc>
            </a:pPr>
            <a:endParaRPr sz="1200" dirty="0">
              <a:solidFill>
                <a:schemeClr val="bg1">
                  <a:lumMod val="50000"/>
                </a:schemeClr>
              </a:solidFill>
              <a:latin typeface="微软雅黑" panose="020B0503020204020204" charset="-122"/>
              <a:ea typeface="微软雅黑" panose="020B0503020204020204" charset="-122"/>
            </a:endParaRPr>
          </a:p>
        </p:txBody>
      </p:sp>
      <p:sp>
        <p:nvSpPr>
          <p:cNvPr id="102" name="矩形 101"/>
          <p:cNvSpPr/>
          <p:nvPr/>
        </p:nvSpPr>
        <p:spPr>
          <a:xfrm>
            <a:off x="4620120" y="1215813"/>
            <a:ext cx="894080" cy="306705"/>
          </a:xfrm>
          <a:prstGeom prst="rect">
            <a:avLst/>
          </a:prstGeom>
        </p:spPr>
        <p:txBody>
          <a:bodyPr wrap="none">
            <a:spAutoFit/>
          </a:bodyPr>
          <a:lstStyle/>
          <a:p>
            <a:r>
              <a:rPr lang="zh-CN" altLang="en-US" sz="1400" b="1" dirty="0"/>
              <a:t>不是盗版</a:t>
            </a:r>
          </a:p>
        </p:txBody>
      </p:sp>
      <p:sp>
        <p:nvSpPr>
          <p:cNvPr id="103" name="矩形 102"/>
          <p:cNvSpPr/>
          <p:nvPr/>
        </p:nvSpPr>
        <p:spPr>
          <a:xfrm>
            <a:off x="4620120" y="1460337"/>
            <a:ext cx="2188812" cy="1269258"/>
          </a:xfrm>
          <a:prstGeom prst="rect">
            <a:avLst/>
          </a:prstGeom>
        </p:spPr>
        <p:txBody>
          <a:bodyPr wrap="square">
            <a:spAutoFit/>
          </a:bodyPr>
          <a:lstStyle/>
          <a:p>
            <a:pPr lvl="0">
              <a:lnSpc>
                <a:spcPct val="130000"/>
              </a:lnSpc>
            </a:pPr>
            <a:endParaRPr lang="en-US" altLang="zh-CN" sz="12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sz="1200" dirty="0" err="1">
                <a:solidFill>
                  <a:schemeClr val="bg1">
                    <a:lumMod val="50000"/>
                  </a:schemeClr>
                </a:solidFill>
                <a:latin typeface="微软雅黑" panose="020B0503020204020204" charset="-122"/>
                <a:ea typeface="微软雅黑" panose="020B0503020204020204" charset="-122"/>
              </a:rPr>
              <a:t>我们并不是去做盗版音乐播放器，本质上还是通过各大音乐平台的资源库进行音乐搜索播放等功能</a:t>
            </a:r>
            <a:r>
              <a:rPr sz="1200" dirty="0">
                <a:solidFill>
                  <a:schemeClr val="bg1">
                    <a:lumMod val="50000"/>
                  </a:schemeClr>
                </a:solidFill>
                <a:latin typeface="微软雅黑" panose="020B0503020204020204" charset="-122"/>
                <a:ea typeface="微软雅黑" panose="020B0503020204020204" charset="-122"/>
              </a:rPr>
              <a:t>。</a:t>
            </a:r>
            <a:endParaRPr lang="en-US" altLang="zh-CN" sz="1200" dirty="0">
              <a:solidFill>
                <a:schemeClr val="bg1">
                  <a:lumMod val="50000"/>
                </a:schemeClr>
              </a:solidFill>
              <a:latin typeface="微软雅黑" panose="020B0503020204020204" charset="-122"/>
              <a:ea typeface="微软雅黑" panose="020B0503020204020204" charset="-122"/>
            </a:endParaRPr>
          </a:p>
        </p:txBody>
      </p:sp>
      <p:sp>
        <p:nvSpPr>
          <p:cNvPr id="104" name="矩形 103"/>
          <p:cNvSpPr/>
          <p:nvPr/>
        </p:nvSpPr>
        <p:spPr>
          <a:xfrm>
            <a:off x="8892784" y="1215813"/>
            <a:ext cx="664210" cy="306705"/>
          </a:xfrm>
          <a:prstGeom prst="rect">
            <a:avLst/>
          </a:prstGeom>
        </p:spPr>
        <p:txBody>
          <a:bodyPr wrap="none">
            <a:spAutoFit/>
          </a:bodyPr>
          <a:lstStyle/>
          <a:p>
            <a:r>
              <a:rPr lang="zh-CN" altLang="en-US" sz="1400" b="1" dirty="0"/>
              <a:t>音乐</a:t>
            </a:r>
            <a:r>
              <a:rPr lang="en-US" altLang="zh-CN" sz="1400" b="1" dirty="0"/>
              <a:t>+</a:t>
            </a:r>
          </a:p>
        </p:txBody>
      </p:sp>
      <p:sp>
        <p:nvSpPr>
          <p:cNvPr id="105" name="矩形 104"/>
          <p:cNvSpPr/>
          <p:nvPr/>
        </p:nvSpPr>
        <p:spPr>
          <a:xfrm>
            <a:off x="8892784" y="1460337"/>
            <a:ext cx="2188812" cy="1050290"/>
          </a:xfrm>
          <a:prstGeom prst="rect">
            <a:avLst/>
          </a:prstGeom>
        </p:spPr>
        <p:txBody>
          <a:bodyPr wrap="square">
            <a:spAutoFit/>
          </a:bodyPr>
          <a:lstStyle/>
          <a:p>
            <a:pPr lvl="0">
              <a:lnSpc>
                <a:spcPct val="130000"/>
              </a:lnSpc>
            </a:pPr>
            <a:endParaRPr lang="zh-CN" sz="12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lang="zh-CN" sz="1200" dirty="0">
                <a:solidFill>
                  <a:schemeClr val="bg1">
                    <a:lumMod val="50000"/>
                  </a:schemeClr>
                </a:solidFill>
                <a:latin typeface="微软雅黑" panose="020B0503020204020204" charset="-122"/>
                <a:ea typeface="微软雅黑" panose="020B0503020204020204" charset="-122"/>
              </a:rPr>
              <a:t>除了音乐功能以外，我们希望在完成原有设想的基础上，再加入很多其他的玩法。</a:t>
            </a:r>
          </a:p>
        </p:txBody>
      </p:sp>
      <p:sp>
        <p:nvSpPr>
          <p:cNvPr id="106" name="矩形 105"/>
          <p:cNvSpPr/>
          <p:nvPr/>
        </p:nvSpPr>
        <p:spPr>
          <a:xfrm>
            <a:off x="1960403" y="4158503"/>
            <a:ext cx="1960880" cy="306705"/>
          </a:xfrm>
          <a:prstGeom prst="rect">
            <a:avLst/>
          </a:prstGeom>
        </p:spPr>
        <p:txBody>
          <a:bodyPr wrap="none">
            <a:spAutoFit/>
          </a:bodyPr>
          <a:lstStyle/>
          <a:p>
            <a:pPr algn="l"/>
            <a:r>
              <a:rPr lang="zh-CN" altLang="en-US" sz="1400" b="1" dirty="0"/>
              <a:t>集各大平台资源于一体</a:t>
            </a:r>
          </a:p>
        </p:txBody>
      </p:sp>
      <p:sp>
        <p:nvSpPr>
          <p:cNvPr id="107" name="矩形 106"/>
          <p:cNvSpPr/>
          <p:nvPr/>
        </p:nvSpPr>
        <p:spPr>
          <a:xfrm>
            <a:off x="1960403" y="4403027"/>
            <a:ext cx="2188812" cy="1050290"/>
          </a:xfrm>
          <a:prstGeom prst="rect">
            <a:avLst/>
          </a:prstGeom>
        </p:spPr>
        <p:txBody>
          <a:bodyPr wrap="square">
            <a:spAutoFit/>
          </a:bodyPr>
          <a:lstStyle/>
          <a:p>
            <a:pPr lvl="0">
              <a:lnSpc>
                <a:spcPct val="130000"/>
              </a:lnSpc>
            </a:pPr>
            <a:endParaRPr sz="12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sz="1200" dirty="0">
                <a:solidFill>
                  <a:schemeClr val="bg1">
                    <a:lumMod val="50000"/>
                  </a:schemeClr>
                </a:solidFill>
                <a:latin typeface="微软雅黑" panose="020B0503020204020204" charset="-122"/>
                <a:ea typeface="微软雅黑" panose="020B0503020204020204" charset="-122"/>
              </a:rPr>
              <a:t>让用户只需下载一个App就能聆听其他主流音乐平台的音乐资源。</a:t>
            </a:r>
          </a:p>
        </p:txBody>
      </p:sp>
      <p:sp>
        <p:nvSpPr>
          <p:cNvPr id="108" name="矩形 107"/>
          <p:cNvSpPr/>
          <p:nvPr/>
        </p:nvSpPr>
        <p:spPr>
          <a:xfrm>
            <a:off x="6233067" y="4158503"/>
            <a:ext cx="894080" cy="306705"/>
          </a:xfrm>
          <a:prstGeom prst="rect">
            <a:avLst/>
          </a:prstGeom>
        </p:spPr>
        <p:txBody>
          <a:bodyPr wrap="none">
            <a:spAutoFit/>
          </a:bodyPr>
          <a:lstStyle/>
          <a:p>
            <a:r>
              <a:rPr lang="zh-CN" altLang="en-US" sz="1400" b="1" dirty="0"/>
              <a:t>扩展功能</a:t>
            </a:r>
          </a:p>
        </p:txBody>
      </p:sp>
      <p:sp>
        <p:nvSpPr>
          <p:cNvPr id="109" name="矩形 108"/>
          <p:cNvSpPr/>
          <p:nvPr/>
        </p:nvSpPr>
        <p:spPr>
          <a:xfrm>
            <a:off x="6233067" y="4403027"/>
            <a:ext cx="2188812" cy="1050290"/>
          </a:xfrm>
          <a:prstGeom prst="rect">
            <a:avLst/>
          </a:prstGeom>
        </p:spPr>
        <p:txBody>
          <a:bodyPr wrap="square">
            <a:spAutoFit/>
          </a:bodyPr>
          <a:lstStyle/>
          <a:p>
            <a:pPr lvl="0">
              <a:lnSpc>
                <a:spcPct val="130000"/>
              </a:lnSpc>
            </a:pPr>
            <a:endParaRPr lang="zh-CN" sz="1200" dirty="0">
              <a:solidFill>
                <a:schemeClr val="bg1">
                  <a:lumMod val="50000"/>
                </a:schemeClr>
              </a:solidFill>
              <a:latin typeface="微软雅黑" panose="020B0503020204020204" charset="-122"/>
              <a:ea typeface="微软雅黑" panose="020B0503020204020204" charset="-122"/>
              <a:sym typeface="+mn-ea"/>
            </a:endParaRPr>
          </a:p>
          <a:p>
            <a:pPr lvl="0">
              <a:lnSpc>
                <a:spcPct val="130000"/>
              </a:lnSpc>
            </a:pPr>
            <a:r>
              <a:rPr lang="zh-CN" sz="1200" dirty="0">
                <a:solidFill>
                  <a:schemeClr val="bg1">
                    <a:lumMod val="50000"/>
                  </a:schemeClr>
                </a:solidFill>
                <a:latin typeface="微软雅黑" panose="020B0503020204020204" charset="-122"/>
                <a:ea typeface="微软雅黑" panose="020B0503020204020204" charset="-122"/>
                <a:sym typeface="+mn-ea"/>
              </a:rPr>
              <a:t>除了听歌功能以外，还有音乐库</a:t>
            </a:r>
            <a:r>
              <a:rPr sz="1200" dirty="0">
                <a:solidFill>
                  <a:schemeClr val="bg1">
                    <a:lumMod val="50000"/>
                  </a:schemeClr>
                </a:solidFill>
                <a:latin typeface="微软雅黑" panose="020B0503020204020204" charset="-122"/>
                <a:ea typeface="微软雅黑" panose="020B0503020204020204" charset="-122"/>
                <a:sym typeface="+mn-ea"/>
              </a:rPr>
              <a:t>歌单，查看评论</a:t>
            </a:r>
            <a:r>
              <a:rPr lang="zh-CN" sz="1200" dirty="0">
                <a:solidFill>
                  <a:schemeClr val="bg1">
                    <a:lumMod val="50000"/>
                  </a:schemeClr>
                </a:solidFill>
                <a:latin typeface="微软雅黑" panose="020B0503020204020204" charset="-122"/>
                <a:ea typeface="微软雅黑" panose="020B0503020204020204" charset="-122"/>
                <a:sym typeface="+mn-ea"/>
              </a:rPr>
              <a:t>（暂定）</a:t>
            </a:r>
            <a:r>
              <a:rPr sz="1200" dirty="0">
                <a:solidFill>
                  <a:schemeClr val="bg1">
                    <a:lumMod val="50000"/>
                  </a:schemeClr>
                </a:solidFill>
                <a:latin typeface="微软雅黑" panose="020B0503020204020204" charset="-122"/>
                <a:ea typeface="微软雅黑" panose="020B0503020204020204" charset="-122"/>
                <a:sym typeface="+mn-ea"/>
              </a:rPr>
              <a:t>等功能。</a:t>
            </a:r>
            <a:endParaRPr lang="zh-CN" altLang="en-US" sz="1200"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THREE</a:t>
            </a: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功能导图</a:t>
            </a: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78025" cy="306705"/>
          </a:xfrm>
          <a:prstGeom prst="rect">
            <a:avLst/>
          </a:prstGeom>
        </p:spPr>
        <p:txBody>
          <a:bodyPr wrap="none">
            <a:spAutoFit/>
          </a:bodyPr>
          <a:lstStyle/>
          <a:p>
            <a:r>
              <a:rPr lang="en-US" altLang="zh-CN" sz="1400" b="1" dirty="0"/>
              <a:t>PART THREE </a:t>
            </a:r>
            <a:r>
              <a:rPr lang="zh-CN" altLang="en-US" sz="1400" b="1" dirty="0"/>
              <a:t>功能导图</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2" name="矩形 11"/>
          <p:cNvSpPr/>
          <p:nvPr/>
        </p:nvSpPr>
        <p:spPr>
          <a:xfrm>
            <a:off x="3988101" y="985272"/>
            <a:ext cx="2031325" cy="369332"/>
          </a:xfrm>
          <a:prstGeom prst="rect">
            <a:avLst/>
          </a:prstGeom>
        </p:spPr>
        <p:txBody>
          <a:bodyPr wrap="none">
            <a:spAutoFit/>
          </a:bodyPr>
          <a:lstStyle/>
          <a:p>
            <a:r>
              <a:rPr lang="zh-CN" altLang="en-US" dirty="0"/>
              <a:t>点击此处添加标题</a:t>
            </a:r>
          </a:p>
        </p:txBody>
      </p:sp>
      <p:sp>
        <p:nvSpPr>
          <p:cNvPr id="13" name="矩形 12"/>
          <p:cNvSpPr/>
          <p:nvPr/>
        </p:nvSpPr>
        <p:spPr>
          <a:xfrm>
            <a:off x="3906021" y="1461980"/>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grpSp>
        <p:nvGrpSpPr>
          <p:cNvPr id="14" name="组合 13"/>
          <p:cNvGrpSpPr/>
          <p:nvPr/>
        </p:nvGrpSpPr>
        <p:grpSpPr>
          <a:xfrm>
            <a:off x="3906021" y="898396"/>
            <a:ext cx="2300757"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pic>
        <p:nvPicPr>
          <p:cNvPr id="4" name="图片 3" descr="SE2020-G06-小组预备作业软件导图"/>
          <p:cNvPicPr>
            <a:picLocks noChangeAspect="1"/>
          </p:cNvPicPr>
          <p:nvPr/>
        </p:nvPicPr>
        <p:blipFill>
          <a:blip r:embed="rId3"/>
          <a:stretch>
            <a:fillRect/>
          </a:stretch>
        </p:blipFill>
        <p:spPr>
          <a:xfrm>
            <a:off x="408305" y="446405"/>
            <a:ext cx="11556365" cy="61836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FOUR</a:t>
            </a: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框架选择</a:t>
            </a: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03730" cy="306705"/>
          </a:xfrm>
          <a:prstGeom prst="rect">
            <a:avLst/>
          </a:prstGeom>
        </p:spPr>
        <p:txBody>
          <a:bodyPr wrap="none">
            <a:spAutoFit/>
          </a:bodyPr>
          <a:lstStyle/>
          <a:p>
            <a:r>
              <a:rPr lang="en-US" altLang="zh-CN" sz="1400" b="1" dirty="0"/>
              <a:t>PART FOUR </a:t>
            </a:r>
            <a:r>
              <a:rPr lang="zh-CN" altLang="en-US" sz="1400" b="1" dirty="0"/>
              <a:t>框架选择</a:t>
            </a:r>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17" name="组合 16"/>
          <p:cNvGrpSpPr/>
          <p:nvPr/>
        </p:nvGrpSpPr>
        <p:grpSpPr>
          <a:xfrm>
            <a:off x="923717" y="715883"/>
            <a:ext cx="2300757" cy="509896"/>
            <a:chOff x="888096" y="1000203"/>
            <a:chExt cx="4259825" cy="944066"/>
          </a:xfrm>
        </p:grpSpPr>
        <p:sp>
          <p:nvSpPr>
            <p:cNvPr id="18" name="矩形 1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4" name="组合 23"/>
          <p:cNvGrpSpPr/>
          <p:nvPr/>
        </p:nvGrpSpPr>
        <p:grpSpPr>
          <a:xfrm>
            <a:off x="4437625" y="715883"/>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7" name="组合 36"/>
          <p:cNvGrpSpPr/>
          <p:nvPr/>
        </p:nvGrpSpPr>
        <p:grpSpPr>
          <a:xfrm>
            <a:off x="7964025" y="715883"/>
            <a:ext cx="2300757" cy="509896"/>
            <a:chOff x="888096" y="1000203"/>
            <a:chExt cx="4259825" cy="944066"/>
          </a:xfrm>
        </p:grpSpPr>
        <p:sp>
          <p:nvSpPr>
            <p:cNvPr id="38" name="矩形 3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椭圆 3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椭圆 3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2" name="椭圆 4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3" name="矩形 42"/>
          <p:cNvSpPr/>
          <p:nvPr/>
        </p:nvSpPr>
        <p:spPr>
          <a:xfrm>
            <a:off x="1002030" y="791210"/>
            <a:ext cx="2014220" cy="368300"/>
          </a:xfrm>
          <a:prstGeom prst="rect">
            <a:avLst/>
          </a:prstGeom>
        </p:spPr>
        <p:txBody>
          <a:bodyPr wrap="square">
            <a:spAutoFit/>
          </a:bodyPr>
          <a:lstStyle/>
          <a:p>
            <a:r>
              <a:rPr lang="en-US" altLang="zh-CN" dirty="0"/>
              <a:t>Fultter</a:t>
            </a:r>
          </a:p>
        </p:txBody>
      </p:sp>
      <p:sp>
        <p:nvSpPr>
          <p:cNvPr id="44" name="矩形 43"/>
          <p:cNvSpPr/>
          <p:nvPr/>
        </p:nvSpPr>
        <p:spPr>
          <a:xfrm>
            <a:off x="4568532" y="791259"/>
            <a:ext cx="1293495" cy="368300"/>
          </a:xfrm>
          <a:prstGeom prst="rect">
            <a:avLst/>
          </a:prstGeom>
        </p:spPr>
        <p:txBody>
          <a:bodyPr wrap="none">
            <a:spAutoFit/>
          </a:bodyPr>
          <a:lstStyle/>
          <a:p>
            <a:pPr algn="l"/>
            <a:r>
              <a:rPr lang="en-US" altLang="zh-CN" dirty="0"/>
              <a:t>springboot</a:t>
            </a:r>
          </a:p>
        </p:txBody>
      </p:sp>
      <p:sp>
        <p:nvSpPr>
          <p:cNvPr id="45" name="矩形 44"/>
          <p:cNvSpPr/>
          <p:nvPr/>
        </p:nvSpPr>
        <p:spPr>
          <a:xfrm>
            <a:off x="8094932" y="791259"/>
            <a:ext cx="902335" cy="368300"/>
          </a:xfrm>
          <a:prstGeom prst="rect">
            <a:avLst/>
          </a:prstGeom>
        </p:spPr>
        <p:txBody>
          <a:bodyPr wrap="none">
            <a:spAutoFit/>
          </a:bodyPr>
          <a:lstStyle/>
          <a:p>
            <a:pPr algn="l"/>
            <a:r>
              <a:rPr lang="zh-CN" altLang="en-US" dirty="0"/>
              <a:t>node.js</a:t>
            </a:r>
          </a:p>
        </p:txBody>
      </p:sp>
      <p:sp>
        <p:nvSpPr>
          <p:cNvPr id="46" name="矩形 45"/>
          <p:cNvSpPr/>
          <p:nvPr/>
        </p:nvSpPr>
        <p:spPr>
          <a:xfrm>
            <a:off x="597535" y="4466590"/>
            <a:ext cx="3197860" cy="2047875"/>
          </a:xfrm>
          <a:prstGeom prst="rect">
            <a:avLst/>
          </a:prstGeom>
        </p:spPr>
        <p:txBody>
          <a:bodyPr wrap="square">
            <a:spAutoFit/>
          </a:bodyPr>
          <a:lstStyle/>
          <a:p>
            <a:pPr>
              <a:lnSpc>
                <a:spcPct val="130000"/>
              </a:lnSpc>
            </a:pPr>
            <a:r>
              <a:rPr sz="1400" dirty="0">
                <a:solidFill>
                  <a:schemeClr val="bg1">
                    <a:lumMod val="50000"/>
                  </a:schemeClr>
                </a:solidFill>
                <a:latin typeface="微软雅黑" panose="020B0503020204020204" charset="-122"/>
                <a:ea typeface="微软雅黑" panose="020B0503020204020204" charset="-122"/>
              </a:rPr>
              <a:t>Flutter是一款移动应用程序SDK，一份代码可以同时生成iOS和Android两个高性能、高保真的应用程序。</a:t>
            </a:r>
          </a:p>
          <a:p>
            <a:pPr>
              <a:lnSpc>
                <a:spcPct val="130000"/>
              </a:lnSpc>
            </a:pPr>
            <a:r>
              <a:rPr sz="1400" dirty="0">
                <a:solidFill>
                  <a:schemeClr val="bg1">
                    <a:lumMod val="50000"/>
                  </a:schemeClr>
                </a:solidFill>
                <a:latin typeface="微软雅黑" panose="020B0503020204020204" charset="-122"/>
                <a:ea typeface="微软雅黑" panose="020B0503020204020204" charset="-122"/>
              </a:rPr>
              <a:t>Flutter目标是使开发人员能够交付在不同平台上都感觉自然流畅的高性能应用程序。兼容滚动行为、排版、图标等方面的差异。</a:t>
            </a:r>
          </a:p>
        </p:txBody>
      </p:sp>
      <p:sp>
        <p:nvSpPr>
          <p:cNvPr id="47" name="矩形 46"/>
          <p:cNvSpPr/>
          <p:nvPr/>
        </p:nvSpPr>
        <p:spPr>
          <a:xfrm>
            <a:off x="4287130" y="4617065"/>
            <a:ext cx="3316750" cy="1768475"/>
          </a:xfrm>
          <a:prstGeom prst="rect">
            <a:avLst/>
          </a:prstGeom>
        </p:spPr>
        <p:txBody>
          <a:bodyPr wrap="square">
            <a:spAutoFit/>
          </a:bodyPr>
          <a:lstStyle/>
          <a:p>
            <a:pPr algn="just">
              <a:lnSpc>
                <a:spcPct val="130000"/>
              </a:lnSpc>
            </a:pPr>
            <a:r>
              <a:rPr sz="1400" dirty="0">
                <a:solidFill>
                  <a:schemeClr val="bg1">
                    <a:lumMod val="50000"/>
                  </a:schemeClr>
                </a:solidFill>
                <a:latin typeface="微软雅黑" panose="020B0503020204020204" charset="-122"/>
                <a:ea typeface="微软雅黑" panose="020B0503020204020204" charset="-122"/>
              </a:rPr>
              <a:t>SpringBoot继承了Spring框架原有的优秀特性，而且还通过简化配置来进一步简化了Spring应用的整个搭建和开发过程。另外SpringBoot通过集成大量的框架使得依赖包的版本冲突，以及引用的不稳定性等问题得到了很好的解决。</a:t>
            </a:r>
          </a:p>
        </p:txBody>
      </p:sp>
      <p:sp>
        <p:nvSpPr>
          <p:cNvPr id="48" name="矩形 47"/>
          <p:cNvSpPr/>
          <p:nvPr/>
        </p:nvSpPr>
        <p:spPr>
          <a:xfrm>
            <a:off x="7964024" y="4713585"/>
            <a:ext cx="3316750" cy="1768475"/>
          </a:xfrm>
          <a:prstGeom prst="rect">
            <a:avLst/>
          </a:prstGeom>
        </p:spPr>
        <p:txBody>
          <a:bodyPr wrap="square">
            <a:spAutoFit/>
          </a:bodyPr>
          <a:lstStyle/>
          <a:p>
            <a:pPr algn="just">
              <a:lnSpc>
                <a:spcPct val="130000"/>
              </a:lnSpc>
            </a:pPr>
            <a:r>
              <a:rPr sz="1400" dirty="0" err="1">
                <a:solidFill>
                  <a:schemeClr val="bg1">
                    <a:lumMod val="50000"/>
                  </a:schemeClr>
                </a:solidFill>
                <a:latin typeface="微软雅黑" panose="020B0503020204020204" charset="-122"/>
                <a:ea typeface="微软雅黑" panose="020B0503020204020204" charset="-122"/>
              </a:rPr>
              <a:t>Node.js是一个开源与跨平台</a:t>
            </a:r>
            <a:r>
              <a:rPr lang="zh-CN" altLang="en-US" sz="1400" dirty="0">
                <a:solidFill>
                  <a:schemeClr val="bg1">
                    <a:lumMod val="50000"/>
                  </a:schemeClr>
                </a:solidFill>
                <a:latin typeface="微软雅黑" panose="020B0503020204020204" charset="-122"/>
                <a:ea typeface="微软雅黑" panose="020B0503020204020204" charset="-122"/>
              </a:rPr>
              <a:t>的基于</a:t>
            </a:r>
            <a:endParaRPr lang="en-US" sz="1400" dirty="0">
              <a:solidFill>
                <a:schemeClr val="bg1">
                  <a:lumMod val="50000"/>
                </a:schemeClr>
              </a:solidFill>
              <a:latin typeface="微软雅黑" panose="020B0503020204020204" charset="-122"/>
              <a:ea typeface="微软雅黑" panose="020B0503020204020204" charset="-122"/>
            </a:endParaRPr>
          </a:p>
          <a:p>
            <a:pPr algn="just">
              <a:lnSpc>
                <a:spcPct val="130000"/>
              </a:lnSpc>
            </a:pPr>
            <a:r>
              <a:rPr sz="1400" dirty="0">
                <a:solidFill>
                  <a:schemeClr val="bg1">
                    <a:lumMod val="50000"/>
                  </a:schemeClr>
                </a:solidFill>
                <a:latin typeface="微软雅黑" panose="020B0503020204020204" charset="-122"/>
                <a:ea typeface="微软雅黑" panose="020B0503020204020204" charset="-122"/>
              </a:rPr>
              <a:t>JavaScript </a:t>
            </a:r>
            <a:r>
              <a:rPr sz="1400" dirty="0" err="1">
                <a:solidFill>
                  <a:schemeClr val="bg1">
                    <a:lumMod val="50000"/>
                  </a:schemeClr>
                </a:solidFill>
                <a:latin typeface="微软雅黑" panose="020B0503020204020204" charset="-122"/>
                <a:ea typeface="微软雅黑" panose="020B0503020204020204" charset="-122"/>
              </a:rPr>
              <a:t>运行</a:t>
            </a:r>
            <a:r>
              <a:rPr lang="zh-CN" altLang="en-US" sz="1400" dirty="0">
                <a:solidFill>
                  <a:schemeClr val="bg1">
                    <a:lumMod val="50000"/>
                  </a:schemeClr>
                </a:solidFill>
                <a:latin typeface="微软雅黑" panose="020B0503020204020204" charset="-122"/>
                <a:ea typeface="微软雅黑" panose="020B0503020204020204" charset="-122"/>
              </a:rPr>
              <a:t>的平台</a:t>
            </a:r>
            <a:r>
              <a:rPr sz="1400" dirty="0" err="1">
                <a:solidFill>
                  <a:schemeClr val="bg1">
                    <a:lumMod val="50000"/>
                  </a:schemeClr>
                </a:solidFill>
                <a:latin typeface="微软雅黑" panose="020B0503020204020204" charset="-122"/>
                <a:ea typeface="微软雅黑" panose="020B0503020204020204" charset="-122"/>
              </a:rPr>
              <a:t>环境</a:t>
            </a:r>
            <a:r>
              <a:rPr sz="1400" dirty="0">
                <a:solidFill>
                  <a:schemeClr val="bg1">
                    <a:lumMod val="50000"/>
                  </a:schemeClr>
                </a:solidFill>
                <a:latin typeface="微软雅黑" panose="020B0503020204020204" charset="-122"/>
                <a:ea typeface="微软雅黑" panose="020B0503020204020204" charset="-122"/>
              </a:rPr>
              <a:t>。 它是一个可用于几乎任何项目的流行工具！</a:t>
            </a:r>
          </a:p>
          <a:p>
            <a:pPr algn="just">
              <a:lnSpc>
                <a:spcPct val="130000"/>
              </a:lnSpc>
            </a:pPr>
            <a:r>
              <a:rPr sz="1400" dirty="0">
                <a:solidFill>
                  <a:schemeClr val="bg1">
                    <a:lumMod val="50000"/>
                  </a:schemeClr>
                </a:solidFill>
                <a:latin typeface="微软雅黑" panose="020B0503020204020204" charset="-122"/>
                <a:ea typeface="微软雅黑" panose="020B0503020204020204" charset="-122"/>
              </a:rPr>
              <a:t>Node.js 在浏览器外运行 V8 JavaScript 引擎（Google Chrome 的内核）。 这使 Node.js 表现得非常出色。</a:t>
            </a:r>
          </a:p>
        </p:txBody>
      </p:sp>
      <p:pic>
        <p:nvPicPr>
          <p:cNvPr id="7" name="图片 6"/>
          <p:cNvPicPr>
            <a:picLocks noChangeAspect="1"/>
          </p:cNvPicPr>
          <p:nvPr/>
        </p:nvPicPr>
        <p:blipFill>
          <a:blip r:embed="rId3"/>
          <a:stretch>
            <a:fillRect/>
          </a:stretch>
        </p:blipFill>
        <p:spPr>
          <a:xfrm>
            <a:off x="324485" y="1450975"/>
            <a:ext cx="3903345" cy="2891790"/>
          </a:xfrm>
          <a:prstGeom prst="rect">
            <a:avLst/>
          </a:prstGeom>
        </p:spPr>
      </p:pic>
      <p:pic>
        <p:nvPicPr>
          <p:cNvPr id="8" name="图片 7"/>
          <p:cNvPicPr>
            <a:picLocks noChangeAspect="1"/>
          </p:cNvPicPr>
          <p:nvPr/>
        </p:nvPicPr>
        <p:blipFill>
          <a:blip r:embed="rId4"/>
          <a:stretch>
            <a:fillRect/>
          </a:stretch>
        </p:blipFill>
        <p:spPr>
          <a:xfrm>
            <a:off x="2639060" y="3234055"/>
            <a:ext cx="1256665" cy="1108710"/>
          </a:xfrm>
          <a:prstGeom prst="rect">
            <a:avLst/>
          </a:prstGeom>
        </p:spPr>
      </p:pic>
      <p:pic>
        <p:nvPicPr>
          <p:cNvPr id="9" name="图片 8"/>
          <p:cNvPicPr>
            <a:picLocks noChangeAspect="1"/>
          </p:cNvPicPr>
          <p:nvPr/>
        </p:nvPicPr>
        <p:blipFill>
          <a:blip r:embed="rId5"/>
          <a:srcRect l="174" r="42685"/>
          <a:stretch>
            <a:fillRect/>
          </a:stretch>
        </p:blipFill>
        <p:spPr>
          <a:xfrm>
            <a:off x="4227830" y="1459230"/>
            <a:ext cx="3434715" cy="3157855"/>
          </a:xfrm>
          <a:prstGeom prst="rect">
            <a:avLst/>
          </a:prstGeom>
        </p:spPr>
      </p:pic>
      <p:pic>
        <p:nvPicPr>
          <p:cNvPr id="12" name="图片 11"/>
          <p:cNvPicPr>
            <a:picLocks noChangeAspect="1"/>
          </p:cNvPicPr>
          <p:nvPr/>
        </p:nvPicPr>
        <p:blipFill>
          <a:blip r:embed="rId6"/>
          <a:srcRect t="2587" r="27123"/>
          <a:stretch>
            <a:fillRect/>
          </a:stretch>
        </p:blipFill>
        <p:spPr>
          <a:xfrm>
            <a:off x="7874000" y="1902460"/>
            <a:ext cx="3748405" cy="22713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par>
                                <p:cTn id="45" presetID="10"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4" grpId="0"/>
      <p:bldP spid="44" grpId="1"/>
      <p:bldP spid="45" grpId="0"/>
      <p:bldP spid="45" grpId="1"/>
      <p:bldP spid="46" grpId="0"/>
      <p:bldP spid="46" grpId="1"/>
      <p:bldP spid="47" grpId="0"/>
      <p:bldP spid="47" grpId="1"/>
      <p:bldP spid="48" grpId="0"/>
      <p:bldP spid="4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03730" cy="306705"/>
          </a:xfrm>
          <a:prstGeom prst="rect">
            <a:avLst/>
          </a:prstGeom>
        </p:spPr>
        <p:txBody>
          <a:bodyPr wrap="none">
            <a:spAutoFit/>
          </a:bodyPr>
          <a:lstStyle/>
          <a:p>
            <a:r>
              <a:rPr lang="en-US" altLang="zh-CN" sz="1400" b="1" dirty="0"/>
              <a:t>PART FOUR </a:t>
            </a:r>
            <a:r>
              <a:rPr lang="zh-CN" altLang="en-US" sz="1400" b="1" dirty="0"/>
              <a:t>框架选择</a:t>
            </a:r>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17" name="组合 16"/>
          <p:cNvGrpSpPr/>
          <p:nvPr/>
        </p:nvGrpSpPr>
        <p:grpSpPr>
          <a:xfrm>
            <a:off x="923717" y="715883"/>
            <a:ext cx="2300757" cy="509896"/>
            <a:chOff x="888096" y="1000203"/>
            <a:chExt cx="4259825" cy="944066"/>
          </a:xfrm>
        </p:grpSpPr>
        <p:sp>
          <p:nvSpPr>
            <p:cNvPr id="18" name="矩形 1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4" name="组合 23"/>
          <p:cNvGrpSpPr/>
          <p:nvPr/>
        </p:nvGrpSpPr>
        <p:grpSpPr>
          <a:xfrm>
            <a:off x="4470861" y="715883"/>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7" name="组合 36"/>
          <p:cNvGrpSpPr/>
          <p:nvPr/>
        </p:nvGrpSpPr>
        <p:grpSpPr>
          <a:xfrm>
            <a:off x="8176213" y="702420"/>
            <a:ext cx="2300757" cy="509896"/>
            <a:chOff x="888096" y="1000203"/>
            <a:chExt cx="4259825" cy="944066"/>
          </a:xfrm>
        </p:grpSpPr>
        <p:sp>
          <p:nvSpPr>
            <p:cNvPr id="38" name="矩形 3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椭圆 3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椭圆 3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2" name="椭圆 4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3" name="矩形 42"/>
          <p:cNvSpPr/>
          <p:nvPr/>
        </p:nvSpPr>
        <p:spPr>
          <a:xfrm>
            <a:off x="1002030" y="791210"/>
            <a:ext cx="2014220" cy="368300"/>
          </a:xfrm>
          <a:prstGeom prst="rect">
            <a:avLst/>
          </a:prstGeom>
        </p:spPr>
        <p:txBody>
          <a:bodyPr wrap="square">
            <a:spAutoFit/>
          </a:bodyPr>
          <a:lstStyle/>
          <a:p>
            <a:r>
              <a:rPr lang="en-US" altLang="zh-CN" dirty="0" err="1"/>
              <a:t>Github</a:t>
            </a:r>
            <a:endParaRPr lang="en-US" altLang="zh-CN" dirty="0"/>
          </a:p>
        </p:txBody>
      </p:sp>
      <p:sp>
        <p:nvSpPr>
          <p:cNvPr id="44" name="矩形 43"/>
          <p:cNvSpPr/>
          <p:nvPr/>
        </p:nvSpPr>
        <p:spPr>
          <a:xfrm>
            <a:off x="4602010" y="791259"/>
            <a:ext cx="1569660" cy="369332"/>
          </a:xfrm>
          <a:prstGeom prst="rect">
            <a:avLst/>
          </a:prstGeom>
        </p:spPr>
        <p:txBody>
          <a:bodyPr wrap="none">
            <a:spAutoFit/>
          </a:bodyPr>
          <a:lstStyle/>
          <a:p>
            <a:pPr algn="l"/>
            <a:r>
              <a:rPr lang="zh-CN" altLang="en-US" dirty="0"/>
              <a:t>阿里云服务器</a:t>
            </a:r>
            <a:endParaRPr lang="en-US" altLang="zh-CN" dirty="0"/>
          </a:p>
        </p:txBody>
      </p:sp>
      <p:sp>
        <p:nvSpPr>
          <p:cNvPr id="45" name="矩形 44"/>
          <p:cNvSpPr/>
          <p:nvPr/>
        </p:nvSpPr>
        <p:spPr>
          <a:xfrm>
            <a:off x="8257786" y="804096"/>
            <a:ext cx="1297022" cy="369332"/>
          </a:xfrm>
          <a:prstGeom prst="rect">
            <a:avLst/>
          </a:prstGeom>
        </p:spPr>
        <p:txBody>
          <a:bodyPr wrap="none">
            <a:spAutoFit/>
          </a:bodyPr>
          <a:lstStyle/>
          <a:p>
            <a:pPr algn="l"/>
            <a:r>
              <a:rPr lang="en-US" altLang="zh-CN" dirty="0"/>
              <a:t>SQL Server</a:t>
            </a:r>
            <a:endParaRPr lang="zh-CN" altLang="en-US" dirty="0"/>
          </a:p>
        </p:txBody>
      </p:sp>
      <p:sp>
        <p:nvSpPr>
          <p:cNvPr id="46" name="矩形 45"/>
          <p:cNvSpPr/>
          <p:nvPr/>
        </p:nvSpPr>
        <p:spPr>
          <a:xfrm>
            <a:off x="597535" y="4466590"/>
            <a:ext cx="3197860" cy="1745478"/>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GitHub </a:t>
            </a:r>
            <a:r>
              <a:rPr lang="zh-CN" altLang="en-US" sz="1400" dirty="0">
                <a:solidFill>
                  <a:schemeClr val="bg1">
                    <a:lumMod val="50000"/>
                  </a:schemeClr>
                </a:solidFill>
                <a:latin typeface="微软雅黑" panose="020B0503020204020204" charset="-122"/>
                <a:ea typeface="微软雅黑" panose="020B0503020204020204" charset="-122"/>
              </a:rPr>
              <a:t>是一个面向开源及私有软件项目的托管平台，因为只支持 </a:t>
            </a:r>
            <a:r>
              <a:rPr lang="en-US" altLang="zh-CN" sz="1400" dirty="0">
                <a:solidFill>
                  <a:schemeClr val="bg1">
                    <a:lumMod val="50000"/>
                  </a:schemeClr>
                </a:solidFill>
                <a:latin typeface="微软雅黑" panose="020B0503020204020204" charset="-122"/>
                <a:ea typeface="微软雅黑" panose="020B0503020204020204" charset="-122"/>
              </a:rPr>
              <a:t>Git </a:t>
            </a:r>
            <a:r>
              <a:rPr lang="zh-CN" altLang="en-US" sz="1400" dirty="0">
                <a:solidFill>
                  <a:schemeClr val="bg1">
                    <a:lumMod val="50000"/>
                  </a:schemeClr>
                </a:solidFill>
                <a:latin typeface="微软雅黑" panose="020B0503020204020204" charset="-122"/>
                <a:ea typeface="微软雅黑" panose="020B0503020204020204" charset="-122"/>
              </a:rPr>
              <a:t>作为唯一的版本库格式进行托管，故名 </a:t>
            </a:r>
            <a:r>
              <a:rPr lang="en-US" altLang="zh-CN" sz="1400" dirty="0">
                <a:solidFill>
                  <a:schemeClr val="bg1">
                    <a:lumMod val="50000"/>
                  </a:schemeClr>
                </a:solidFill>
                <a:latin typeface="微软雅黑" panose="020B0503020204020204" charset="-122"/>
                <a:ea typeface="微软雅黑" panose="020B0503020204020204" charset="-122"/>
              </a:rPr>
              <a:t>GitHub</a:t>
            </a:r>
            <a:r>
              <a:rPr lang="zh-CN" altLang="en-US" sz="1400" dirty="0">
                <a:solidFill>
                  <a:schemeClr val="bg1">
                    <a:lumMod val="50000"/>
                  </a:schemeClr>
                </a:solidFill>
                <a:latin typeface="微软雅黑" panose="020B0503020204020204" charset="-122"/>
                <a:ea typeface="微软雅黑" panose="020B0503020204020204" charset="-122"/>
              </a:rPr>
              <a:t>。</a:t>
            </a:r>
            <a:endParaRPr lang="en-US"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作为项目的代码仓库和管理后台来说，已经是非常优秀了</a:t>
            </a:r>
            <a:endParaRPr sz="1400" dirty="0">
              <a:solidFill>
                <a:schemeClr val="bg1">
                  <a:lumMod val="50000"/>
                </a:schemeClr>
              </a:solidFill>
              <a:latin typeface="微软雅黑" panose="020B0503020204020204" charset="-122"/>
              <a:ea typeface="微软雅黑" panose="020B0503020204020204" charset="-122"/>
            </a:endParaRPr>
          </a:p>
        </p:txBody>
      </p:sp>
      <p:sp>
        <p:nvSpPr>
          <p:cNvPr id="48" name="矩形 47"/>
          <p:cNvSpPr/>
          <p:nvPr/>
        </p:nvSpPr>
        <p:spPr>
          <a:xfrm>
            <a:off x="7722583" y="4385564"/>
            <a:ext cx="3316750" cy="2585708"/>
          </a:xfrm>
          <a:prstGeom prst="rect">
            <a:avLst/>
          </a:prstGeom>
        </p:spPr>
        <p:txBody>
          <a:bodyPr wrap="square">
            <a:spAutoFit/>
          </a:bodyPr>
          <a:lstStyle/>
          <a:p>
            <a:pPr algn="just">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美国</a:t>
            </a:r>
            <a:r>
              <a:rPr lang="en-US" altLang="zh-CN" sz="1400" dirty="0">
                <a:solidFill>
                  <a:schemeClr val="bg1">
                    <a:lumMod val="50000"/>
                  </a:schemeClr>
                </a:solidFill>
                <a:latin typeface="微软雅黑" panose="020B0503020204020204" charset="-122"/>
                <a:ea typeface="微软雅黑" panose="020B0503020204020204" charset="-122"/>
              </a:rPr>
              <a:t>Microsoft</a:t>
            </a:r>
            <a:r>
              <a:rPr lang="zh-CN" altLang="en-US" sz="1400" dirty="0">
                <a:solidFill>
                  <a:schemeClr val="bg1">
                    <a:lumMod val="50000"/>
                  </a:schemeClr>
                </a:solidFill>
                <a:latin typeface="微软雅黑" panose="020B0503020204020204" charset="-122"/>
                <a:ea typeface="微软雅黑" panose="020B0503020204020204" charset="-122"/>
              </a:rPr>
              <a:t>公司推出的一种关系型数据库系统。</a:t>
            </a:r>
            <a:r>
              <a:rPr lang="en-US" altLang="zh-CN" sz="1400" dirty="0">
                <a:solidFill>
                  <a:schemeClr val="bg1">
                    <a:lumMod val="50000"/>
                  </a:schemeClr>
                </a:solidFill>
                <a:latin typeface="微软雅黑" panose="020B0503020204020204" charset="-122"/>
                <a:ea typeface="微软雅黑" panose="020B0503020204020204" charset="-122"/>
              </a:rPr>
              <a:t>SQL Server</a:t>
            </a:r>
            <a:r>
              <a:rPr lang="zh-CN" altLang="en-US" sz="1400" dirty="0">
                <a:solidFill>
                  <a:schemeClr val="bg1">
                    <a:lumMod val="50000"/>
                  </a:schemeClr>
                </a:solidFill>
                <a:latin typeface="微软雅黑" panose="020B0503020204020204" charset="-122"/>
                <a:ea typeface="微软雅黑" panose="020B0503020204020204" charset="-122"/>
              </a:rPr>
              <a:t>是一个可扩展的、高性能的、为分布式客户机</a:t>
            </a:r>
            <a:r>
              <a:rPr lang="en-US" altLang="zh-C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服务器计算所设计的数据库管理系统，实现了与</a:t>
            </a:r>
            <a:r>
              <a:rPr lang="en-US" altLang="zh-CN" sz="1400" dirty="0" err="1">
                <a:solidFill>
                  <a:schemeClr val="bg1">
                    <a:lumMod val="50000"/>
                  </a:schemeClr>
                </a:solidFill>
                <a:latin typeface="微软雅黑" panose="020B0503020204020204" charset="-122"/>
                <a:ea typeface="微软雅黑" panose="020B0503020204020204" charset="-122"/>
              </a:rPr>
              <a:t>WindowsNT</a:t>
            </a:r>
            <a:r>
              <a:rPr lang="zh-CN" altLang="en-US" sz="1400" dirty="0">
                <a:solidFill>
                  <a:schemeClr val="bg1">
                    <a:lumMod val="50000"/>
                  </a:schemeClr>
                </a:solidFill>
                <a:latin typeface="微软雅黑" panose="020B0503020204020204" charset="-122"/>
                <a:ea typeface="微软雅黑" panose="020B0503020204020204" charset="-122"/>
              </a:rPr>
              <a:t>的有机结合，提供了基于事务的企业级信息管理系统方案。</a:t>
            </a:r>
            <a:endParaRPr lang="en-US" altLang="zh-CN" sz="1400" dirty="0">
              <a:solidFill>
                <a:schemeClr val="bg1">
                  <a:lumMod val="50000"/>
                </a:schemeClr>
              </a:solidFill>
              <a:latin typeface="微软雅黑" panose="020B0503020204020204" charset="-122"/>
              <a:ea typeface="微软雅黑" panose="020B0503020204020204" charset="-122"/>
            </a:endParaRPr>
          </a:p>
          <a:p>
            <a:pPr algn="just">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我们决定用它来存储我们项目的数据，资料，信息等等</a:t>
            </a:r>
            <a:endParaRPr lang="en-US" altLang="zh-CN" sz="1400" dirty="0">
              <a:solidFill>
                <a:schemeClr val="bg1">
                  <a:lumMod val="50000"/>
                </a:schemeClr>
              </a:solidFill>
              <a:latin typeface="微软雅黑" panose="020B0503020204020204" charset="-122"/>
              <a:ea typeface="微软雅黑" panose="020B0503020204020204" charset="-122"/>
            </a:endParaRPr>
          </a:p>
          <a:p>
            <a:pPr algn="just">
              <a:lnSpc>
                <a:spcPct val="130000"/>
              </a:lnSpc>
            </a:pPr>
            <a:endParaRPr sz="1400" dirty="0">
              <a:solidFill>
                <a:schemeClr val="bg1">
                  <a:lumMod val="50000"/>
                </a:schemeClr>
              </a:solidFill>
              <a:latin typeface="微软雅黑" panose="020B0503020204020204" charset="-122"/>
              <a:ea typeface="微软雅黑" panose="020B0503020204020204" charset="-122"/>
            </a:endParaRPr>
          </a:p>
        </p:txBody>
      </p:sp>
      <p:pic>
        <p:nvPicPr>
          <p:cNvPr id="4" name="图片 3">
            <a:extLst>
              <a:ext uri="{FF2B5EF4-FFF2-40B4-BE49-F238E27FC236}">
                <a16:creationId xmlns:a16="http://schemas.microsoft.com/office/drawing/2014/main" id="{FA7DE05C-07EF-4BBC-9814-BC0E8E60B323}"/>
              </a:ext>
            </a:extLst>
          </p:cNvPr>
          <p:cNvPicPr>
            <a:picLocks noChangeAspect="1"/>
          </p:cNvPicPr>
          <p:nvPr/>
        </p:nvPicPr>
        <p:blipFill>
          <a:blip r:embed="rId3"/>
          <a:stretch>
            <a:fillRect/>
          </a:stretch>
        </p:blipFill>
        <p:spPr>
          <a:xfrm>
            <a:off x="755837" y="1591630"/>
            <a:ext cx="2628900" cy="2781300"/>
          </a:xfrm>
          <a:prstGeom prst="rect">
            <a:avLst/>
          </a:prstGeom>
        </p:spPr>
      </p:pic>
      <p:pic>
        <p:nvPicPr>
          <p:cNvPr id="5" name="图片 4">
            <a:extLst>
              <a:ext uri="{FF2B5EF4-FFF2-40B4-BE49-F238E27FC236}">
                <a16:creationId xmlns:a16="http://schemas.microsoft.com/office/drawing/2014/main" id="{4C1F181E-1264-4018-8BB8-DAE34F924094}"/>
              </a:ext>
            </a:extLst>
          </p:cNvPr>
          <p:cNvPicPr>
            <a:picLocks noChangeAspect="1"/>
          </p:cNvPicPr>
          <p:nvPr/>
        </p:nvPicPr>
        <p:blipFill>
          <a:blip r:embed="rId4"/>
          <a:stretch>
            <a:fillRect/>
          </a:stretch>
        </p:blipFill>
        <p:spPr>
          <a:xfrm>
            <a:off x="4038693" y="1614356"/>
            <a:ext cx="3181350" cy="2680798"/>
          </a:xfrm>
          <a:prstGeom prst="rect">
            <a:avLst/>
          </a:prstGeom>
        </p:spPr>
      </p:pic>
      <p:sp>
        <p:nvSpPr>
          <p:cNvPr id="11" name="矩形 10">
            <a:extLst>
              <a:ext uri="{FF2B5EF4-FFF2-40B4-BE49-F238E27FC236}">
                <a16:creationId xmlns:a16="http://schemas.microsoft.com/office/drawing/2014/main" id="{2E1F6FC4-7C8A-4863-8B7B-1063D0A7D2D7}"/>
              </a:ext>
            </a:extLst>
          </p:cNvPr>
          <p:cNvSpPr/>
          <p:nvPr/>
        </p:nvSpPr>
        <p:spPr>
          <a:xfrm>
            <a:off x="4241801" y="4217035"/>
            <a:ext cx="3057597" cy="230563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阿里云创立于</a:t>
            </a:r>
            <a:r>
              <a:rPr lang="en-US" altLang="zh-CN" sz="1400" dirty="0">
                <a:solidFill>
                  <a:schemeClr val="bg1">
                    <a:lumMod val="50000"/>
                  </a:schemeClr>
                </a:solidFill>
                <a:latin typeface="微软雅黑" panose="020B0503020204020204" charset="-122"/>
                <a:ea typeface="微软雅黑" panose="020B0503020204020204" charset="-122"/>
              </a:rPr>
              <a:t>2009</a:t>
            </a:r>
            <a:r>
              <a:rPr lang="zh-CN" altLang="en-US" sz="1400" dirty="0">
                <a:solidFill>
                  <a:schemeClr val="bg1">
                    <a:lumMod val="50000"/>
                  </a:schemeClr>
                </a:solidFill>
                <a:latin typeface="微软雅黑" panose="020B0503020204020204" charset="-122"/>
                <a:ea typeface="微软雅黑" panose="020B0503020204020204" charset="-122"/>
              </a:rPr>
              <a:t>年，是全球领先的云计算及人工智能科技公司，致力于以在线公共服务的方式，提供安全、可靠的计算和数据处理能力，让计算和人工智能成为普惠科技。</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现在还提供了许多面向学生的服务器，帮助许多学生能更好的学习与运用服务器实现自己的技术</a:t>
            </a:r>
            <a:endParaRPr lang="zh-CN" altLang="en-US" sz="1400" dirty="0">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AB601214-9153-4F7B-81AF-F2AA5A8F4602}"/>
              </a:ext>
            </a:extLst>
          </p:cNvPr>
          <p:cNvPicPr>
            <a:picLocks noChangeAspect="1"/>
          </p:cNvPicPr>
          <p:nvPr/>
        </p:nvPicPr>
        <p:blipFill>
          <a:blip r:embed="rId5"/>
          <a:stretch>
            <a:fillRect/>
          </a:stretch>
        </p:blipFill>
        <p:spPr>
          <a:xfrm>
            <a:off x="7722583" y="1580885"/>
            <a:ext cx="3200400" cy="2629417"/>
          </a:xfrm>
          <a:prstGeom prst="rect">
            <a:avLst/>
          </a:prstGeom>
        </p:spPr>
      </p:pic>
    </p:spTree>
    <p:extLst>
      <p:ext uri="{BB962C8B-B14F-4D97-AF65-F5344CB8AC3E}">
        <p14:creationId xmlns:p14="http://schemas.microsoft.com/office/powerpoint/2010/main" val="1636891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4" grpId="0"/>
      <p:bldP spid="44" grpId="1"/>
      <p:bldP spid="45" grpId="0"/>
      <p:bldP spid="45" grpId="1"/>
      <p:bldP spid="46" grpId="0"/>
      <p:bldP spid="46" grpId="1"/>
      <p:bldP spid="48" grpId="0"/>
      <p:bldP spid="48"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a:extLst>
              <a:ext uri="{FF2B5EF4-FFF2-40B4-BE49-F238E27FC236}">
                <a16:creationId xmlns:a16="http://schemas.microsoft.com/office/drawing/2014/main" id="{6C165BB3-1E4B-4005-95B3-E31237DF2A86}"/>
              </a:ext>
            </a:extLst>
          </p:cNvPr>
          <p:cNvPicPr>
            <a:picLocks noChangeAspect="1"/>
          </p:cNvPicPr>
          <p:nvPr/>
        </p:nvPicPr>
        <p:blipFill>
          <a:blip r:embed="rId3"/>
          <a:stretch>
            <a:fillRect/>
          </a:stretch>
        </p:blipFill>
        <p:spPr>
          <a:xfrm>
            <a:off x="37673" y="2593420"/>
            <a:ext cx="4584589" cy="4261473"/>
          </a:xfrm>
          <a:prstGeom prst="rect">
            <a:avLst/>
          </a:prstGeom>
        </p:spPr>
      </p:pic>
      <p:grpSp>
        <p:nvGrpSpPr>
          <p:cNvPr id="38" name="组合 37">
            <a:extLst>
              <a:ext uri="{FF2B5EF4-FFF2-40B4-BE49-F238E27FC236}">
                <a16:creationId xmlns:a16="http://schemas.microsoft.com/office/drawing/2014/main" id="{09601A23-4DA3-404A-B6E9-355A56C07851}"/>
              </a:ext>
            </a:extLst>
          </p:cNvPr>
          <p:cNvGrpSpPr/>
          <p:nvPr/>
        </p:nvGrpSpPr>
        <p:grpSpPr>
          <a:xfrm>
            <a:off x="7604412" y="6231"/>
            <a:ext cx="4587588" cy="4262632"/>
            <a:chOff x="3803416" y="1297684"/>
            <a:chExt cx="4587588" cy="4262632"/>
          </a:xfrm>
        </p:grpSpPr>
        <p:pic>
          <p:nvPicPr>
            <p:cNvPr id="5" name="图片 4"/>
            <p:cNvPicPr>
              <a:picLocks noChangeAspect="1"/>
            </p:cNvPicPr>
            <p:nvPr/>
          </p:nvPicPr>
          <p:blipFill rotWithShape="1">
            <a:blip r:embed="rId4" cstate="screen"/>
            <a:srcRect/>
            <a:stretch>
              <a:fillRect/>
            </a:stretch>
          </p:blipFill>
          <p:spPr>
            <a:xfrm>
              <a:off x="3803416" y="1297684"/>
              <a:ext cx="4587588" cy="4262632"/>
            </a:xfrm>
            <a:prstGeom prst="rect">
              <a:avLst/>
            </a:prstGeom>
          </p:spPr>
        </p:pic>
        <p:sp>
          <p:nvSpPr>
            <p:cNvPr id="6" name="菱形 5"/>
            <p:cNvSpPr/>
            <p:nvPr/>
          </p:nvSpPr>
          <p:spPr>
            <a:xfrm>
              <a:off x="4083050" y="1416050"/>
              <a:ext cx="4025900" cy="4025900"/>
            </a:xfrm>
            <a:prstGeom prst="diamond">
              <a:avLst/>
            </a:prstGeom>
            <a:gradFill flip="none" rotWithShape="1">
              <a:gsLst>
                <a:gs pos="0">
                  <a:schemeClr val="accent3">
                    <a:lumMod val="5000"/>
                    <a:lumOff val="95000"/>
                    <a:alpha val="3000"/>
                  </a:schemeClr>
                </a:gs>
                <a:gs pos="83000">
                  <a:schemeClr val="accent3">
                    <a:lumMod val="45000"/>
                    <a:lumOff val="55000"/>
                    <a:alpha val="57000"/>
                  </a:schemeClr>
                </a:gs>
                <a:gs pos="100000">
                  <a:schemeClr val="accent3">
                    <a:lumMod val="30000"/>
                    <a:lumOff val="70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tx1">
                      <a:lumMod val="75000"/>
                      <a:lumOff val="25000"/>
                    </a:schemeClr>
                  </a:solidFill>
                </a:rPr>
                <a:t>想法</a:t>
              </a:r>
            </a:p>
          </p:txBody>
        </p:sp>
      </p:grpSp>
      <p:grpSp>
        <p:nvGrpSpPr>
          <p:cNvPr id="3" name="组合 2">
            <a:extLst>
              <a:ext uri="{FF2B5EF4-FFF2-40B4-BE49-F238E27FC236}">
                <a16:creationId xmlns:a16="http://schemas.microsoft.com/office/drawing/2014/main" id="{B6ABBF99-7F8C-4AF2-9B78-862B0781C68E}"/>
              </a:ext>
            </a:extLst>
          </p:cNvPr>
          <p:cNvGrpSpPr/>
          <p:nvPr/>
        </p:nvGrpSpPr>
        <p:grpSpPr>
          <a:xfrm>
            <a:off x="265729" y="787200"/>
            <a:ext cx="2573266" cy="1506380"/>
            <a:chOff x="1220605" y="698107"/>
            <a:chExt cx="2375425" cy="1506380"/>
          </a:xfrm>
        </p:grpSpPr>
        <p:grpSp>
          <p:nvGrpSpPr>
            <p:cNvPr id="7" name="组合 6"/>
            <p:cNvGrpSpPr/>
            <p:nvPr/>
          </p:nvGrpSpPr>
          <p:grpSpPr>
            <a:xfrm>
              <a:off x="1220605" y="698107"/>
              <a:ext cx="2300757" cy="1506380"/>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3" name="矩形 12"/>
            <p:cNvSpPr/>
            <p:nvPr/>
          </p:nvSpPr>
          <p:spPr>
            <a:xfrm>
              <a:off x="1277527" y="773999"/>
              <a:ext cx="2318503" cy="1231106"/>
            </a:xfrm>
            <a:prstGeom prst="rect">
              <a:avLst/>
            </a:prstGeom>
          </p:spPr>
          <p:txBody>
            <a:bodyPr wrap="square">
              <a:spAutoFit/>
            </a:bodyPr>
            <a:lstStyle/>
            <a:p>
              <a:r>
                <a:rPr lang="zh-CN" altLang="en-US" dirty="0"/>
                <a:t>跨平台</a:t>
              </a:r>
              <a:endParaRPr lang="en-US" altLang="zh-CN" dirty="0"/>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通过</a:t>
              </a:r>
              <a:r>
                <a:rPr lang="en-US" altLang="zh-CN" sz="1400" dirty="0">
                  <a:latin typeface="微软雅黑" panose="020B0503020204020204" pitchFamily="34" charset="-122"/>
                  <a:ea typeface="微软雅黑" panose="020B0503020204020204" pitchFamily="34" charset="-122"/>
                </a:rPr>
                <a:t>flutter</a:t>
              </a:r>
              <a:r>
                <a:rPr lang="zh-CN" altLang="en-US" sz="1400" dirty="0">
                  <a:latin typeface="微软雅黑" panose="020B0503020204020204" pitchFamily="34" charset="-122"/>
                  <a:ea typeface="微软雅黑" panose="020B0503020204020204" pitchFamily="34" charset="-122"/>
                </a:rPr>
                <a:t>带有的功能，实</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现一套代码，</a:t>
              </a:r>
              <a:r>
                <a:rPr lang="en-US" altLang="zh-CN" sz="1400" dirty="0">
                  <a:latin typeface="微软雅黑" panose="020B0503020204020204" pitchFamily="34" charset="-122"/>
                  <a:ea typeface="微软雅黑" panose="020B0503020204020204" pitchFamily="34" charset="-122"/>
                </a:rPr>
                <a:t>Android</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ios</a:t>
              </a:r>
              <a:r>
                <a:rPr lang="zh-CN" altLang="en-US" sz="1400" dirty="0">
                  <a:latin typeface="微软雅黑" panose="020B0503020204020204" pitchFamily="34" charset="-122"/>
                  <a:ea typeface="微软雅黑" panose="020B0503020204020204" pitchFamily="34" charset="-122"/>
                </a:rPr>
                <a:t>双平台开发</a:t>
              </a:r>
            </a:p>
          </p:txBody>
        </p:sp>
      </p:grpSp>
      <p:grpSp>
        <p:nvGrpSpPr>
          <p:cNvPr id="30" name="组合 29">
            <a:extLst>
              <a:ext uri="{FF2B5EF4-FFF2-40B4-BE49-F238E27FC236}">
                <a16:creationId xmlns:a16="http://schemas.microsoft.com/office/drawing/2014/main" id="{09BE5C13-3A60-4D44-A00D-92A2AE0AF098}"/>
              </a:ext>
            </a:extLst>
          </p:cNvPr>
          <p:cNvGrpSpPr/>
          <p:nvPr/>
        </p:nvGrpSpPr>
        <p:grpSpPr>
          <a:xfrm>
            <a:off x="2997475" y="1635759"/>
            <a:ext cx="2492820" cy="1715857"/>
            <a:chOff x="2872154" y="2385360"/>
            <a:chExt cx="2492820" cy="1715857"/>
          </a:xfrm>
          <a:noFill/>
        </p:grpSpPr>
        <p:grpSp>
          <p:nvGrpSpPr>
            <p:cNvPr id="15" name="组合 14"/>
            <p:cNvGrpSpPr/>
            <p:nvPr/>
          </p:nvGrpSpPr>
          <p:grpSpPr>
            <a:xfrm>
              <a:off x="2872154" y="2385360"/>
              <a:ext cx="2391100" cy="1670823"/>
              <a:chOff x="888096" y="1000203"/>
              <a:chExt cx="4259825" cy="944066"/>
            </a:xfrm>
            <a:grpFill/>
          </p:grpSpPr>
          <p:sp>
            <p:nvSpPr>
              <p:cNvPr id="16" name="矩形 15"/>
              <p:cNvSpPr/>
              <p:nvPr/>
            </p:nvSpPr>
            <p:spPr>
              <a:xfrm>
                <a:off x="911225" y="1045634"/>
                <a:ext cx="4199467" cy="872066"/>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88096" y="1000203"/>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888096" y="1872269"/>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5075921" y="1872269"/>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5074692" y="1009634"/>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1" name="矩形 20"/>
            <p:cNvSpPr/>
            <p:nvPr/>
          </p:nvSpPr>
          <p:spPr>
            <a:xfrm>
              <a:off x="2934023" y="2529478"/>
              <a:ext cx="2430951" cy="1571739"/>
            </a:xfrm>
            <a:prstGeom prst="rect">
              <a:avLst/>
            </a:prstGeom>
            <a:grpFill/>
          </p:spPr>
          <p:txBody>
            <a:bodyPr wrap="none">
              <a:spAutoFit/>
            </a:bodyPr>
            <a:lstStyle/>
            <a:p>
              <a:r>
                <a:rPr lang="zh-CN" altLang="en-US" dirty="0"/>
                <a:t>方便、快捷</a:t>
              </a:r>
              <a:endParaRPr lang="en-US" altLang="zh-CN" dirty="0"/>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一个</a:t>
              </a:r>
              <a:r>
                <a:rPr lang="en-US" altLang="zh-CN" sz="1400" dirty="0">
                  <a:latin typeface="微软雅黑" panose="020B0503020204020204" pitchFamily="34" charset="-122"/>
                  <a:ea typeface="微软雅黑" panose="020B0503020204020204" pitchFamily="34" charset="-122"/>
                </a:rPr>
                <a:t>app</a:t>
              </a:r>
              <a:r>
                <a:rPr lang="zh-CN" altLang="en-US" sz="1400" dirty="0">
                  <a:latin typeface="微软雅黑" panose="020B0503020204020204" pitchFamily="34" charset="-122"/>
                  <a:ea typeface="微软雅黑" panose="020B0503020204020204" pitchFamily="34" charset="-122"/>
                </a:rPr>
                <a:t>，多个音乐平台的</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资源可以使用，不用打开多</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个</a:t>
              </a:r>
              <a:r>
                <a:rPr lang="en-US" altLang="zh-CN" sz="1400" dirty="0">
                  <a:latin typeface="微软雅黑" panose="020B0503020204020204" pitchFamily="34" charset="-122"/>
                  <a:ea typeface="微软雅黑" panose="020B0503020204020204" pitchFamily="34" charset="-122"/>
                </a:rPr>
                <a:t>app</a:t>
              </a:r>
              <a:r>
                <a:rPr lang="zh-CN" altLang="en-US" sz="1400" dirty="0">
                  <a:latin typeface="微软雅黑" panose="020B0503020204020204" pitchFamily="34" charset="-122"/>
                  <a:ea typeface="微软雅黑" panose="020B0503020204020204" pitchFamily="34" charset="-122"/>
                </a:rPr>
                <a:t>，实现方便快捷的音</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乐享受</a:t>
              </a:r>
              <a:endParaRPr lang="en-US" altLang="zh-CN" sz="1400" dirty="0">
                <a:latin typeface="微软雅黑" panose="020B0503020204020204" pitchFamily="34" charset="-122"/>
                <a:ea typeface="微软雅黑" panose="020B0503020204020204" pitchFamily="34" charset="-122"/>
              </a:endParaRPr>
            </a:p>
          </p:txBody>
        </p:sp>
      </p:grpSp>
      <p:grpSp>
        <p:nvGrpSpPr>
          <p:cNvPr id="14" name="组合 13">
            <a:extLst>
              <a:ext uri="{FF2B5EF4-FFF2-40B4-BE49-F238E27FC236}">
                <a16:creationId xmlns:a16="http://schemas.microsoft.com/office/drawing/2014/main" id="{58C2E056-6058-4F70-AF3F-B18C285BD7E0}"/>
              </a:ext>
            </a:extLst>
          </p:cNvPr>
          <p:cNvGrpSpPr/>
          <p:nvPr/>
        </p:nvGrpSpPr>
        <p:grpSpPr>
          <a:xfrm>
            <a:off x="5600213" y="2301160"/>
            <a:ext cx="3400412" cy="2933892"/>
            <a:chOff x="8670639" y="556882"/>
            <a:chExt cx="3400412" cy="3751396"/>
          </a:xfrm>
          <a:solidFill>
            <a:schemeClr val="bg1"/>
          </a:solidFill>
        </p:grpSpPr>
        <p:grpSp>
          <p:nvGrpSpPr>
            <p:cNvPr id="23" name="组合 22"/>
            <p:cNvGrpSpPr/>
            <p:nvPr/>
          </p:nvGrpSpPr>
          <p:grpSpPr>
            <a:xfrm>
              <a:off x="8670639" y="556882"/>
              <a:ext cx="3400412" cy="3751396"/>
              <a:chOff x="888096" y="1000203"/>
              <a:chExt cx="4259825" cy="944066"/>
            </a:xfrm>
            <a:grpFill/>
          </p:grpSpPr>
          <p:sp>
            <p:nvSpPr>
              <p:cNvPr id="24" name="矩形 23"/>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dirty="0"/>
              </a:p>
            </p:txBody>
          </p:sp>
          <p:sp>
            <p:nvSpPr>
              <p:cNvPr id="25" name="椭圆 24"/>
              <p:cNvSpPr/>
              <p:nvPr/>
            </p:nvSpPr>
            <p:spPr>
              <a:xfrm>
                <a:off x="888096" y="1000203"/>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872269"/>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5075921" y="1872269"/>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4692" y="1009634"/>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9" name="矩形 28"/>
            <p:cNvSpPr/>
            <p:nvPr/>
          </p:nvSpPr>
          <p:spPr>
            <a:xfrm>
              <a:off x="8725991" y="767874"/>
              <a:ext cx="3007555" cy="2579552"/>
            </a:xfrm>
            <a:prstGeom prst="rect">
              <a:avLst/>
            </a:prstGeom>
            <a:noFill/>
            <a:ln>
              <a:noFill/>
            </a:ln>
          </p:spPr>
          <p:txBody>
            <a:bodyPr wrap="none">
              <a:spAutoFit/>
            </a:bodyPr>
            <a:lstStyle/>
            <a:p>
              <a:r>
                <a:rPr lang="zh-CN" altLang="en-US" dirty="0"/>
                <a:t>资源整合</a:t>
              </a:r>
              <a:endParaRPr lang="en-US" altLang="zh-CN" dirty="0"/>
            </a:p>
            <a:p>
              <a:endParaRPr lang="en-US" altLang="zh-CN" dirty="0"/>
            </a:p>
            <a:p>
              <a:pPr>
                <a:lnSpc>
                  <a:spcPct val="130000"/>
                </a:lnSpc>
              </a:pPr>
              <a:r>
                <a:rPr lang="zh-CN" altLang="en-US" sz="1400" dirty="0">
                  <a:latin typeface="微软雅黑" panose="020B0503020204020204" pitchFamily="34" charset="-122"/>
                  <a:ea typeface="微软雅黑" panose="020B0503020204020204" pitchFamily="34" charset="-122"/>
                </a:rPr>
                <a:t>并无商业行为，仅作为个人兴趣业</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余开发。</a:t>
              </a:r>
            </a:p>
            <a:p>
              <a:pPr>
                <a:lnSpc>
                  <a:spcPct val="130000"/>
                </a:lnSpc>
              </a:pPr>
              <a:r>
                <a:rPr lang="zh-CN" altLang="en-US" sz="1400" dirty="0">
                  <a:latin typeface="微软雅黑" panose="020B0503020204020204" pitchFamily="34" charset="-122"/>
                  <a:ea typeface="微软雅黑" panose="020B0503020204020204" pitchFamily="34" charset="-122"/>
                </a:rPr>
                <a:t>此应用并非破解，仅仅是一个简化</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后的播放容器，播放会员</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付费曲目</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仍需对应平台会员身份</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购买。</a:t>
              </a:r>
            </a:p>
            <a:p>
              <a:pPr>
                <a:lnSpc>
                  <a:spcPct val="130000"/>
                </a:lnSpc>
              </a:pPr>
              <a:r>
                <a:rPr lang="zh-CN" altLang="en-US" sz="1400" dirty="0">
                  <a:latin typeface="微软雅黑" panose="020B0503020204020204" pitchFamily="34" charset="-122"/>
                  <a:ea typeface="微软雅黑" panose="020B0503020204020204" pitchFamily="34" charset="-122"/>
                </a:rPr>
                <a:t>相关资源</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音乐版权归 网易云音乐、</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en-US" altLang="zh-CN" sz="1400" dirty="0">
                  <a:latin typeface="微软雅黑" panose="020B0503020204020204" pitchFamily="34" charset="-122"/>
                  <a:ea typeface="微软雅黑" panose="020B0503020204020204" pitchFamily="34" charset="-122"/>
                </a:rPr>
                <a:t>QQ</a:t>
              </a:r>
              <a:r>
                <a:rPr lang="zh-CN" altLang="en-US" sz="1400" dirty="0">
                  <a:latin typeface="微软雅黑" panose="020B0503020204020204" pitchFamily="34" charset="-122"/>
                  <a:ea typeface="微软雅黑" panose="020B0503020204020204" pitchFamily="34" charset="-122"/>
                </a:rPr>
                <a:t>音乐 原公司所有。</a:t>
              </a:r>
            </a:p>
          </p:txBody>
        </p:sp>
      </p:grpSp>
      <p:grpSp>
        <p:nvGrpSpPr>
          <p:cNvPr id="40" name="组合 39">
            <a:extLst>
              <a:ext uri="{FF2B5EF4-FFF2-40B4-BE49-F238E27FC236}">
                <a16:creationId xmlns:a16="http://schemas.microsoft.com/office/drawing/2014/main" id="{75C0B2FA-02EB-469B-A2C1-A3884EB1EAAF}"/>
              </a:ext>
            </a:extLst>
          </p:cNvPr>
          <p:cNvGrpSpPr/>
          <p:nvPr/>
        </p:nvGrpSpPr>
        <p:grpSpPr>
          <a:xfrm>
            <a:off x="9188784" y="3285337"/>
            <a:ext cx="2679899" cy="3483217"/>
            <a:chOff x="9512100" y="3574075"/>
            <a:chExt cx="2679899" cy="3483217"/>
          </a:xfrm>
        </p:grpSpPr>
        <p:grpSp>
          <p:nvGrpSpPr>
            <p:cNvPr id="31" name="组合 30"/>
            <p:cNvGrpSpPr/>
            <p:nvPr/>
          </p:nvGrpSpPr>
          <p:grpSpPr>
            <a:xfrm>
              <a:off x="9512100" y="3574075"/>
              <a:ext cx="2679899" cy="3483217"/>
              <a:chOff x="888096" y="1000203"/>
              <a:chExt cx="4259825" cy="944066"/>
            </a:xfrm>
          </p:grpSpPr>
          <p:sp>
            <p:nvSpPr>
              <p:cNvPr id="32" name="矩形 3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椭圆 3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7" name="矩形 36"/>
            <p:cNvSpPr/>
            <p:nvPr/>
          </p:nvSpPr>
          <p:spPr>
            <a:xfrm>
              <a:off x="9595368" y="3834351"/>
              <a:ext cx="2551335" cy="3078150"/>
            </a:xfrm>
            <a:prstGeom prst="rect">
              <a:avLst/>
            </a:prstGeom>
          </p:spPr>
          <p:txBody>
            <a:bodyPr wrap="square">
              <a:spAutoFit/>
            </a:bodyPr>
            <a:lstStyle/>
            <a:p>
              <a:r>
                <a:rPr lang="zh-CN" altLang="en-US" dirty="0"/>
                <a:t>服务大众</a:t>
              </a:r>
              <a:endParaRPr lang="en-US" altLang="zh-CN" dirty="0"/>
            </a:p>
            <a:p>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想做这个</a:t>
              </a:r>
              <a:r>
                <a:rPr lang="en-US" altLang="zh-CN" sz="1400" dirty="0">
                  <a:latin typeface="微软雅黑" panose="020B0503020204020204" pitchFamily="34" charset="-122"/>
                  <a:ea typeface="微软雅黑" panose="020B0503020204020204" pitchFamily="34" charset="-122"/>
                </a:rPr>
                <a:t>app</a:t>
              </a:r>
              <a:r>
                <a:rPr lang="zh-CN" altLang="en-US" sz="1400" dirty="0">
                  <a:latin typeface="微软雅黑" panose="020B0503020204020204" pitchFamily="34" charset="-122"/>
                  <a:ea typeface="微软雅黑" panose="020B0503020204020204" pitchFamily="34" charset="-122"/>
                </a:rPr>
                <a:t>的初衷就是觉得</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为了听歌，结果因为国内音乐</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版权问题搞得可能需要听一首</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歌换一个</a:t>
              </a:r>
              <a:r>
                <a:rPr lang="en-US" altLang="zh-CN" sz="1400" dirty="0">
                  <a:latin typeface="微软雅黑" panose="020B0503020204020204" pitchFamily="34" charset="-122"/>
                  <a:ea typeface="微软雅黑" panose="020B0503020204020204" pitchFamily="34" charset="-122"/>
                </a:rPr>
                <a:t>app</a:t>
              </a:r>
              <a:r>
                <a:rPr lang="zh-CN" altLang="en-US" sz="1400" dirty="0">
                  <a:latin typeface="微软雅黑" panose="020B0503020204020204" pitchFamily="34" charset="-122"/>
                  <a:ea typeface="微软雅黑" panose="020B0503020204020204" pitchFamily="34" charset="-122"/>
                </a:rPr>
                <a:t>，太过麻烦。</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因此有了做一个</a:t>
              </a:r>
              <a:r>
                <a:rPr lang="en-US" altLang="zh-CN" sz="1400" dirty="0">
                  <a:latin typeface="微软雅黑" panose="020B0503020204020204" pitchFamily="34" charset="-122"/>
                  <a:ea typeface="微软雅黑" panose="020B0503020204020204" pitchFamily="34" charset="-122"/>
                </a:rPr>
                <a:t>app</a:t>
              </a:r>
              <a:r>
                <a:rPr lang="zh-CN" altLang="en-US" sz="1400" dirty="0">
                  <a:latin typeface="微软雅黑" panose="020B0503020204020204" pitchFamily="34" charset="-122"/>
                  <a:ea typeface="微软雅黑" panose="020B0503020204020204" pitchFamily="34" charset="-122"/>
                </a:rPr>
                <a:t>能整合其他音乐</a:t>
              </a:r>
              <a:r>
                <a:rPr lang="en-US" altLang="zh-CN" sz="1400" dirty="0">
                  <a:latin typeface="微软雅黑" panose="020B0503020204020204" pitchFamily="34" charset="-122"/>
                  <a:ea typeface="微软雅黑" panose="020B0503020204020204" pitchFamily="34" charset="-122"/>
                </a:rPr>
                <a:t>app</a:t>
              </a:r>
              <a:r>
                <a:rPr lang="zh-CN" altLang="en-US" sz="1400" dirty="0">
                  <a:latin typeface="微软雅黑" panose="020B0503020204020204" pitchFamily="34" charset="-122"/>
                  <a:ea typeface="微软雅黑" panose="020B0503020204020204" pitchFamily="34" charset="-122"/>
                </a:rPr>
                <a:t>资源并且播放的想法，一方面能解决自己的苦恼，另一方面能帮到普罗大众就更好了</a:t>
              </a:r>
            </a:p>
          </p:txBody>
        </p:sp>
      </p:grpSp>
      <p:sp>
        <p:nvSpPr>
          <p:cNvPr id="4" name="矩形 3"/>
          <p:cNvSpPr/>
          <p:nvPr/>
        </p:nvSpPr>
        <p:spPr>
          <a:xfrm>
            <a:off x="0" y="60523"/>
            <a:ext cx="1903730" cy="306705"/>
          </a:xfrm>
          <a:prstGeom prst="rect">
            <a:avLst/>
          </a:prstGeom>
        </p:spPr>
        <p:txBody>
          <a:bodyPr wrap="none">
            <a:spAutoFit/>
          </a:bodyPr>
          <a:lstStyle/>
          <a:p>
            <a:r>
              <a:rPr lang="en-US" altLang="zh-CN" sz="1400" b="1" dirty="0"/>
              <a:t>PART FOUR </a:t>
            </a:r>
            <a:r>
              <a:rPr lang="zh-CN" altLang="en-US" sz="1400" b="1" dirty="0"/>
              <a:t>框架选择</a:t>
            </a:r>
          </a:p>
        </p:txBody>
      </p:sp>
      <p:sp>
        <p:nvSpPr>
          <p:cNvPr id="39" name="椭圆 38"/>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FIVE</a:t>
            </a: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参考资料</a:t>
            </a:r>
          </a:p>
        </p:txBody>
      </p:sp>
      <p:sp>
        <p:nvSpPr>
          <p:cNvPr id="4" name="矩形 3"/>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794510" cy="306705"/>
          </a:xfrm>
          <a:prstGeom prst="rect">
            <a:avLst/>
          </a:prstGeom>
        </p:spPr>
        <p:txBody>
          <a:bodyPr wrap="none">
            <a:spAutoFit/>
          </a:bodyPr>
          <a:lstStyle/>
          <a:p>
            <a:r>
              <a:rPr lang="en-US" altLang="zh-CN" sz="1400" b="1" dirty="0"/>
              <a:t>PART FIVE </a:t>
            </a:r>
            <a:r>
              <a:rPr lang="zh-CN" altLang="en-US" sz="1400" b="1" dirty="0"/>
              <a:t>参考资料</a:t>
            </a:r>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6" name="图片 5"/>
          <p:cNvPicPr>
            <a:picLocks noChangeAspect="1"/>
          </p:cNvPicPr>
          <p:nvPr/>
        </p:nvPicPr>
        <p:blipFill rotWithShape="1">
          <a:blip r:embed="rId3" cstate="screen"/>
          <a:srcRect/>
          <a:stretch>
            <a:fillRect/>
          </a:stretch>
        </p:blipFill>
        <p:spPr>
          <a:xfrm>
            <a:off x="0" y="356349"/>
            <a:ext cx="3137336" cy="6145301"/>
          </a:xfrm>
          <a:prstGeom prst="rect">
            <a:avLst/>
          </a:prstGeom>
        </p:spPr>
      </p:pic>
      <p:grpSp>
        <p:nvGrpSpPr>
          <p:cNvPr id="77" name="组合 76"/>
          <p:cNvGrpSpPr/>
          <p:nvPr/>
        </p:nvGrpSpPr>
        <p:grpSpPr>
          <a:xfrm>
            <a:off x="-25400" y="646062"/>
            <a:ext cx="4494766" cy="5563200"/>
            <a:chOff x="-25400" y="646062"/>
            <a:chExt cx="4494766" cy="5563200"/>
          </a:xfrm>
        </p:grpSpPr>
        <p:grpSp>
          <p:nvGrpSpPr>
            <p:cNvPr id="12" name="组合 11"/>
            <p:cNvGrpSpPr/>
            <p:nvPr/>
          </p:nvGrpSpPr>
          <p:grpSpPr>
            <a:xfrm>
              <a:off x="-25400" y="702733"/>
              <a:ext cx="4470400" cy="2751667"/>
              <a:chOff x="-25400" y="702733"/>
              <a:chExt cx="4470400" cy="2751667"/>
            </a:xfrm>
          </p:grpSpPr>
          <p:sp>
            <p:nvSpPr>
              <p:cNvPr id="9"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V="1">
              <a:off x="-25400" y="3403598"/>
              <a:ext cx="4470400" cy="2751667"/>
              <a:chOff x="-25400" y="702733"/>
              <a:chExt cx="4470400" cy="2751667"/>
            </a:xfrm>
          </p:grpSpPr>
          <p:sp>
            <p:nvSpPr>
              <p:cNvPr id="14"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4361366" y="646062"/>
              <a:ext cx="108000" cy="108000"/>
            </a:xfrm>
            <a:prstGeom prst="ellips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4361366" y="1732467"/>
              <a:ext cx="108000" cy="108000"/>
            </a:xfrm>
            <a:prstGeom prst="ellips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4361366" y="2814032"/>
              <a:ext cx="108000" cy="108000"/>
            </a:xfrm>
            <a:prstGeom prst="ellipse">
              <a:avLst/>
            </a:prstGeom>
            <a:solidFill>
              <a:srgbClr val="FFFF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4361366" y="3933800"/>
              <a:ext cx="108000" cy="108000"/>
            </a:xfrm>
            <a:prstGeom prst="ellipse">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4361366" y="5017531"/>
              <a:ext cx="108000" cy="108000"/>
            </a:xfrm>
            <a:prstGeom prst="ellipse">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4361366" y="6101262"/>
              <a:ext cx="108000" cy="108000"/>
            </a:xfrm>
            <a:prstGeom prst="ellipse">
              <a:avLst/>
            </a:prstGeom>
            <a:solidFill>
              <a:srgbClr val="00206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78" name="组合 77"/>
          <p:cNvGrpSpPr/>
          <p:nvPr/>
        </p:nvGrpSpPr>
        <p:grpSpPr>
          <a:xfrm>
            <a:off x="4568825" y="432404"/>
            <a:ext cx="7365281" cy="516081"/>
            <a:chOff x="4568825" y="432404"/>
            <a:chExt cx="7365281" cy="516081"/>
          </a:xfrm>
        </p:grpSpPr>
        <p:sp>
          <p:nvSpPr>
            <p:cNvPr id="23" name="矩形 22"/>
            <p:cNvSpPr/>
            <p:nvPr/>
          </p:nvSpPr>
          <p:spPr>
            <a:xfrm>
              <a:off x="6961426" y="432404"/>
              <a:ext cx="4972680" cy="311150"/>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https://flutterchina.club/docs/</a:t>
              </a:r>
            </a:p>
          </p:txBody>
        </p:sp>
        <p:grpSp>
          <p:nvGrpSpPr>
            <p:cNvPr id="24" name="组合 23"/>
            <p:cNvGrpSpPr/>
            <p:nvPr/>
          </p:nvGrpSpPr>
          <p:grpSpPr>
            <a:xfrm>
              <a:off x="4568825" y="43858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0" name="矩形 29"/>
            <p:cNvSpPr/>
            <p:nvPr/>
          </p:nvSpPr>
          <p:spPr>
            <a:xfrm>
              <a:off x="4677733" y="513965"/>
              <a:ext cx="2162810" cy="368300"/>
            </a:xfrm>
            <a:prstGeom prst="rect">
              <a:avLst/>
            </a:prstGeom>
          </p:spPr>
          <p:txBody>
            <a:bodyPr wrap="none">
              <a:spAutoFit/>
            </a:bodyPr>
            <a:lstStyle/>
            <a:p>
              <a:pPr algn="l"/>
              <a:r>
                <a:rPr lang="zh-CN" altLang="en-US" dirty="0"/>
                <a:t>前端界面设计flutter</a:t>
              </a:r>
            </a:p>
          </p:txBody>
        </p:sp>
      </p:grpSp>
      <p:grpSp>
        <p:nvGrpSpPr>
          <p:cNvPr id="79" name="组合 78"/>
          <p:cNvGrpSpPr/>
          <p:nvPr/>
        </p:nvGrpSpPr>
        <p:grpSpPr>
          <a:xfrm>
            <a:off x="4568825" y="1520240"/>
            <a:ext cx="7365281" cy="516081"/>
            <a:chOff x="4568825" y="432404"/>
            <a:chExt cx="7365281" cy="516081"/>
          </a:xfrm>
        </p:grpSpPr>
        <p:sp>
          <p:nvSpPr>
            <p:cNvPr id="80" name="矩形 79"/>
            <p:cNvSpPr/>
            <p:nvPr/>
          </p:nvSpPr>
          <p:spPr>
            <a:xfrm>
              <a:off x="6961426" y="432404"/>
              <a:ext cx="4972680" cy="311150"/>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https://spring.io/projects/spring-boot</a:t>
              </a:r>
            </a:p>
          </p:txBody>
        </p:sp>
        <p:grpSp>
          <p:nvGrpSpPr>
            <p:cNvPr id="81" name="组合 80"/>
            <p:cNvGrpSpPr/>
            <p:nvPr/>
          </p:nvGrpSpPr>
          <p:grpSpPr>
            <a:xfrm>
              <a:off x="4568825" y="438589"/>
              <a:ext cx="2300757" cy="509896"/>
              <a:chOff x="888096" y="1000203"/>
              <a:chExt cx="4259825" cy="944066"/>
            </a:xfrm>
          </p:grpSpPr>
          <p:sp>
            <p:nvSpPr>
              <p:cNvPr id="83" name="矩形 8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椭圆 8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7" name="椭圆 8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82" name="矩形 81"/>
            <p:cNvSpPr/>
            <p:nvPr/>
          </p:nvSpPr>
          <p:spPr>
            <a:xfrm>
              <a:off x="4677733" y="513965"/>
              <a:ext cx="2207895" cy="368300"/>
            </a:xfrm>
            <a:prstGeom prst="rect">
              <a:avLst/>
            </a:prstGeom>
          </p:spPr>
          <p:txBody>
            <a:bodyPr wrap="none">
              <a:spAutoFit/>
            </a:bodyPr>
            <a:lstStyle/>
            <a:p>
              <a:pPr algn="l"/>
              <a:r>
                <a:rPr lang="zh-CN" altLang="en-US" dirty="0"/>
                <a:t>后端开发springboot</a:t>
              </a:r>
            </a:p>
          </p:txBody>
        </p:sp>
      </p:grpSp>
      <p:grpSp>
        <p:nvGrpSpPr>
          <p:cNvPr id="88" name="组合 87"/>
          <p:cNvGrpSpPr/>
          <p:nvPr/>
        </p:nvGrpSpPr>
        <p:grpSpPr>
          <a:xfrm>
            <a:off x="4568825" y="2625613"/>
            <a:ext cx="7365281" cy="516081"/>
            <a:chOff x="4568825" y="432404"/>
            <a:chExt cx="7365281" cy="516081"/>
          </a:xfrm>
        </p:grpSpPr>
        <p:sp>
          <p:nvSpPr>
            <p:cNvPr id="89" name="矩形 88"/>
            <p:cNvSpPr/>
            <p:nvPr/>
          </p:nvSpPr>
          <p:spPr>
            <a:xfrm>
              <a:off x="6961426" y="432404"/>
              <a:ext cx="4972680" cy="311150"/>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http://nodejs.cn/</a:t>
              </a:r>
            </a:p>
          </p:txBody>
        </p:sp>
        <p:grpSp>
          <p:nvGrpSpPr>
            <p:cNvPr id="90" name="组合 89"/>
            <p:cNvGrpSpPr/>
            <p:nvPr/>
          </p:nvGrpSpPr>
          <p:grpSpPr>
            <a:xfrm>
              <a:off x="4568825" y="438589"/>
              <a:ext cx="2300757" cy="509896"/>
              <a:chOff x="888096" y="1000203"/>
              <a:chExt cx="4259825" cy="944066"/>
            </a:xfrm>
          </p:grpSpPr>
          <p:sp>
            <p:nvSpPr>
              <p:cNvPr id="92" name="矩形 9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椭圆 9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1" name="矩形 90"/>
            <p:cNvSpPr/>
            <p:nvPr/>
          </p:nvSpPr>
          <p:spPr>
            <a:xfrm>
              <a:off x="4677733" y="513965"/>
              <a:ext cx="1816735" cy="368300"/>
            </a:xfrm>
            <a:prstGeom prst="rect">
              <a:avLst/>
            </a:prstGeom>
          </p:spPr>
          <p:txBody>
            <a:bodyPr wrap="none">
              <a:spAutoFit/>
            </a:bodyPr>
            <a:lstStyle/>
            <a:p>
              <a:pPr algn="l"/>
              <a:r>
                <a:rPr lang="zh-CN" altLang="en-US" dirty="0"/>
                <a:t>后端开发node.js</a:t>
              </a:r>
            </a:p>
          </p:txBody>
        </p:sp>
      </p:grpSp>
      <p:grpSp>
        <p:nvGrpSpPr>
          <p:cNvPr id="97" name="组合 96"/>
          <p:cNvGrpSpPr/>
          <p:nvPr/>
        </p:nvGrpSpPr>
        <p:grpSpPr>
          <a:xfrm>
            <a:off x="4568825" y="3300626"/>
            <a:ext cx="7389646" cy="1445396"/>
            <a:chOff x="4568825" y="11457"/>
            <a:chExt cx="7389646" cy="1445396"/>
          </a:xfrm>
        </p:grpSpPr>
        <p:sp>
          <p:nvSpPr>
            <p:cNvPr id="98" name="矩形 97"/>
            <p:cNvSpPr/>
            <p:nvPr/>
          </p:nvSpPr>
          <p:spPr>
            <a:xfrm>
              <a:off x="6985791" y="11457"/>
              <a:ext cx="4972680" cy="1445396"/>
            </a:xfrm>
            <a:prstGeom prst="rect">
              <a:avLst/>
            </a:prstGeom>
          </p:spPr>
          <p:txBody>
            <a:bodyPr wrap="square">
              <a:spAutoFit/>
            </a:bodyPr>
            <a:lstStyle/>
            <a:p>
              <a:pPr>
                <a:lnSpc>
                  <a:spcPct val="130000"/>
                </a:lnSpc>
              </a:pPr>
              <a:r>
                <a:rPr lang="zh-CN" sz="1100" dirty="0">
                  <a:solidFill>
                    <a:schemeClr val="bg1">
                      <a:lumMod val="50000"/>
                    </a:schemeClr>
                  </a:solidFill>
                  <a:latin typeface="微软雅黑" panose="020B0503020204020204" charset="-122"/>
                  <a:ea typeface="微软雅黑" panose="020B0503020204020204" charset="-122"/>
                  <a:sym typeface="+mn-ea"/>
                </a:rPr>
                <a:t>Flutter 实现一个集各大音乐平台API于一体的音乐播放器APP</a:t>
              </a:r>
            </a:p>
            <a:p>
              <a:pPr>
                <a:lnSpc>
                  <a:spcPct val="130000"/>
                </a:lnSpc>
              </a:pPr>
              <a:r>
                <a:rPr lang="en-US" altLang="zh-CN" sz="1100" dirty="0">
                  <a:solidFill>
                    <a:schemeClr val="bg1">
                      <a:lumMod val="50000"/>
                    </a:schemeClr>
                  </a:solidFill>
                  <a:latin typeface="微软雅黑" panose="020B0503020204020204" charset="-122"/>
                  <a:ea typeface="微软雅黑" panose="020B0503020204020204" charset="-122"/>
                  <a:sym typeface="+mn-ea"/>
                </a:rPr>
                <a:t>https://blog.csdn.net/a496401006/article/details/103903131</a:t>
              </a:r>
            </a:p>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sym typeface="+mn-ea"/>
                </a:rPr>
                <a:t>倒带</a:t>
              </a:r>
              <a:r>
                <a:rPr lang="en-US" altLang="zh-CN" sz="1100" dirty="0">
                  <a:solidFill>
                    <a:schemeClr val="bg1">
                      <a:lumMod val="50000"/>
                    </a:schemeClr>
                  </a:solidFill>
                  <a:latin typeface="微软雅黑" panose="020B0503020204020204" charset="-122"/>
                  <a:ea typeface="微软雅黑" panose="020B0503020204020204" charset="-122"/>
                  <a:sym typeface="+mn-ea"/>
                </a:rPr>
                <a:t>app </a:t>
              </a:r>
              <a:r>
                <a:rPr lang="zh-CN" altLang="en-US" sz="1100" dirty="0">
                  <a:solidFill>
                    <a:schemeClr val="bg1">
                      <a:lumMod val="50000"/>
                    </a:schemeClr>
                  </a:solidFill>
                  <a:latin typeface="微软雅黑" panose="020B0503020204020204" charset="-122"/>
                  <a:ea typeface="微软雅黑" panose="020B0503020204020204" charset="-122"/>
                  <a:sym typeface="+mn-ea"/>
                </a:rPr>
                <a:t>集合多个平台，通过</a:t>
              </a:r>
              <a:endParaRPr lang="en-US" altLang="zh-CN" sz="1100" dirty="0">
                <a:solidFill>
                  <a:schemeClr val="bg1">
                    <a:lumMod val="50000"/>
                  </a:schemeClr>
                </a:solidFill>
                <a:latin typeface="微软雅黑" panose="020B0503020204020204" charset="-122"/>
                <a:ea typeface="微软雅黑" panose="020B0503020204020204" charset="-122"/>
                <a:sym typeface="+mn-ea"/>
              </a:endParaRPr>
            </a:p>
            <a:p>
              <a:pPr>
                <a:lnSpc>
                  <a:spcPct val="130000"/>
                </a:lnSpc>
              </a:pPr>
              <a:r>
                <a:rPr lang="en-US" altLang="zh-CN" sz="1100" dirty="0">
                  <a:solidFill>
                    <a:schemeClr val="bg1">
                      <a:lumMod val="50000"/>
                    </a:schemeClr>
                  </a:solidFill>
                  <a:latin typeface="微软雅黑" panose="020B0503020204020204" charset="-122"/>
                  <a:ea typeface="微软雅黑" panose="020B0503020204020204" charset="-122"/>
                </a:rPr>
                <a:t>https://dniwer.me/#/</a:t>
              </a:r>
              <a:endParaRPr lang="en-US" altLang="zh-CN" sz="1100" dirty="0">
                <a:solidFill>
                  <a:schemeClr val="bg1">
                    <a:lumMod val="50000"/>
                  </a:schemeClr>
                </a:solidFill>
                <a:latin typeface="微软雅黑" panose="020B0503020204020204" charset="-122"/>
                <a:ea typeface="微软雅黑" panose="020B0503020204020204" charset="-122"/>
                <a:sym typeface="+mn-ea"/>
              </a:endParaRPr>
            </a:p>
            <a:p>
              <a:pPr>
                <a:lnSpc>
                  <a:spcPct val="130000"/>
                </a:lnSpc>
              </a:pPr>
              <a:r>
                <a:rPr lang="en-US" altLang="zh-CN" sz="1100" dirty="0">
                  <a:solidFill>
                    <a:schemeClr val="bg1">
                      <a:lumMod val="50000"/>
                    </a:schemeClr>
                  </a:solidFill>
                  <a:latin typeface="微软雅黑" panose="020B0503020204020204" charset="-122"/>
                  <a:ea typeface="微软雅黑" panose="020B0503020204020204" charset="-122"/>
                  <a:sym typeface="+mn-ea"/>
                </a:rPr>
                <a:t>Listen1</a:t>
              </a:r>
            </a:p>
            <a:p>
              <a:pPr>
                <a:lnSpc>
                  <a:spcPct val="130000"/>
                </a:lnSpc>
              </a:pPr>
              <a:r>
                <a:rPr lang="en-US" altLang="zh-CN" sz="1100" dirty="0">
                  <a:solidFill>
                    <a:schemeClr val="bg1">
                      <a:lumMod val="50000"/>
                    </a:schemeClr>
                  </a:solidFill>
                  <a:latin typeface="微软雅黑" panose="020B0503020204020204" charset="-122"/>
                  <a:ea typeface="微软雅黑" panose="020B0503020204020204" charset="-122"/>
                </a:rPr>
                <a:t>http://listen1.github.io/listen1/</a:t>
              </a:r>
              <a:endParaRPr lang="zh-CN" sz="1100" dirty="0">
                <a:solidFill>
                  <a:schemeClr val="bg1">
                    <a:lumMod val="50000"/>
                  </a:schemeClr>
                </a:solidFill>
                <a:latin typeface="微软雅黑" panose="020B0503020204020204" charset="-122"/>
                <a:ea typeface="微软雅黑" panose="020B0503020204020204" charset="-122"/>
              </a:endParaRPr>
            </a:p>
          </p:txBody>
        </p:sp>
        <p:grpSp>
          <p:nvGrpSpPr>
            <p:cNvPr id="99" name="组合 98"/>
            <p:cNvGrpSpPr/>
            <p:nvPr/>
          </p:nvGrpSpPr>
          <p:grpSpPr>
            <a:xfrm>
              <a:off x="4568825" y="438589"/>
              <a:ext cx="2300757" cy="509896"/>
              <a:chOff x="888096" y="1000203"/>
              <a:chExt cx="4259825" cy="944066"/>
            </a:xfrm>
          </p:grpSpPr>
          <p:sp>
            <p:nvSpPr>
              <p:cNvPr id="101" name="矩形 10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2" name="椭圆 10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3" name="椭圆 10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 name="椭圆 10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5" name="椭圆 10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0" name="矩形 99"/>
            <p:cNvSpPr/>
            <p:nvPr/>
          </p:nvSpPr>
          <p:spPr>
            <a:xfrm>
              <a:off x="4677733" y="513965"/>
              <a:ext cx="1097280" cy="368300"/>
            </a:xfrm>
            <a:prstGeom prst="rect">
              <a:avLst/>
            </a:prstGeom>
          </p:spPr>
          <p:txBody>
            <a:bodyPr wrap="none">
              <a:spAutoFit/>
            </a:bodyPr>
            <a:lstStyle/>
            <a:p>
              <a:r>
                <a:rPr lang="zh-CN" altLang="en-US" dirty="0"/>
                <a:t>前有古人</a:t>
              </a:r>
            </a:p>
          </p:txBody>
        </p:sp>
      </p:grpSp>
      <p:grpSp>
        <p:nvGrpSpPr>
          <p:cNvPr id="106" name="组合 105"/>
          <p:cNvGrpSpPr/>
          <p:nvPr/>
        </p:nvGrpSpPr>
        <p:grpSpPr>
          <a:xfrm>
            <a:off x="4568825" y="4809201"/>
            <a:ext cx="7365281" cy="530860"/>
            <a:chOff x="4568825" y="432404"/>
            <a:chExt cx="7365281" cy="530860"/>
          </a:xfrm>
        </p:grpSpPr>
        <p:sp>
          <p:nvSpPr>
            <p:cNvPr id="107" name="矩形 106"/>
            <p:cNvSpPr/>
            <p:nvPr/>
          </p:nvSpPr>
          <p:spPr>
            <a:xfrm>
              <a:off x="6961426" y="432404"/>
              <a:ext cx="4972680" cy="530860"/>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2020年中国数字音乐产业规模及趋势预测：市场规模有望突破700亿元</a:t>
              </a:r>
            </a:p>
            <a:p>
              <a:pPr>
                <a:lnSpc>
                  <a:spcPct val="130000"/>
                </a:lnSpc>
              </a:pPr>
              <a:r>
                <a:rPr sz="1100" dirty="0">
                  <a:solidFill>
                    <a:schemeClr val="bg1">
                      <a:lumMod val="50000"/>
                    </a:schemeClr>
                  </a:solidFill>
                  <a:latin typeface="微软雅黑" panose="020B0503020204020204" charset="-122"/>
                  <a:ea typeface="微软雅黑" panose="020B0503020204020204" charset="-122"/>
                </a:rPr>
                <a:t>https://www.askci.com/news/chanye/20200311/1733341157912.shtml</a:t>
              </a:r>
            </a:p>
          </p:txBody>
        </p:sp>
        <p:grpSp>
          <p:nvGrpSpPr>
            <p:cNvPr id="108" name="组合 107"/>
            <p:cNvGrpSpPr/>
            <p:nvPr/>
          </p:nvGrpSpPr>
          <p:grpSpPr>
            <a:xfrm>
              <a:off x="4568825" y="438589"/>
              <a:ext cx="2300757" cy="509896"/>
              <a:chOff x="888096" y="1000203"/>
              <a:chExt cx="4259825" cy="944066"/>
            </a:xfrm>
          </p:grpSpPr>
          <p:sp>
            <p:nvSpPr>
              <p:cNvPr id="110" name="矩形 10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1" name="椭圆 11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2" name="椭圆 11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3" name="椭圆 11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4" name="椭圆 11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9" name="矩形 108"/>
            <p:cNvSpPr/>
            <p:nvPr/>
          </p:nvSpPr>
          <p:spPr>
            <a:xfrm>
              <a:off x="4677733" y="513965"/>
              <a:ext cx="1783080" cy="368300"/>
            </a:xfrm>
            <a:prstGeom prst="rect">
              <a:avLst/>
            </a:prstGeom>
          </p:spPr>
          <p:txBody>
            <a:bodyPr wrap="none">
              <a:spAutoFit/>
            </a:bodyPr>
            <a:lstStyle/>
            <a:p>
              <a:pPr algn="l"/>
              <a:r>
                <a:rPr lang="zh-CN" altLang="en-US" dirty="0"/>
                <a:t>中商产业研究院</a:t>
              </a:r>
            </a:p>
          </p:txBody>
        </p:sp>
      </p:grpSp>
      <p:grpSp>
        <p:nvGrpSpPr>
          <p:cNvPr id="115" name="组合 114"/>
          <p:cNvGrpSpPr/>
          <p:nvPr/>
        </p:nvGrpSpPr>
        <p:grpSpPr>
          <a:xfrm>
            <a:off x="4568825" y="5889038"/>
            <a:ext cx="7365281" cy="530860"/>
            <a:chOff x="4568825" y="432404"/>
            <a:chExt cx="7365281" cy="530860"/>
          </a:xfrm>
        </p:grpSpPr>
        <p:sp>
          <p:nvSpPr>
            <p:cNvPr id="116" name="矩形 115"/>
            <p:cNvSpPr/>
            <p:nvPr/>
          </p:nvSpPr>
          <p:spPr>
            <a:xfrm>
              <a:off x="6961426" y="432404"/>
              <a:ext cx="4972680" cy="530860"/>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2020上半年度中国数字音乐市场研究报告</a:t>
              </a:r>
            </a:p>
            <a:p>
              <a:pPr>
                <a:lnSpc>
                  <a:spcPct val="130000"/>
                </a:lnSpc>
              </a:pPr>
              <a:r>
                <a:rPr sz="1100" dirty="0">
                  <a:solidFill>
                    <a:schemeClr val="bg1">
                      <a:lumMod val="50000"/>
                    </a:schemeClr>
                  </a:solidFill>
                  <a:latin typeface="微软雅黑" panose="020B0503020204020204" charset="-122"/>
                  <a:ea typeface="微软雅黑" panose="020B0503020204020204" charset="-122"/>
                </a:rPr>
                <a:t>https://new.qq.com/rain/a/20200921A0G4VI00</a:t>
              </a:r>
            </a:p>
          </p:txBody>
        </p:sp>
        <p:grpSp>
          <p:nvGrpSpPr>
            <p:cNvPr id="117" name="组合 116"/>
            <p:cNvGrpSpPr/>
            <p:nvPr/>
          </p:nvGrpSpPr>
          <p:grpSpPr>
            <a:xfrm>
              <a:off x="4568825" y="438589"/>
              <a:ext cx="2300757" cy="509896"/>
              <a:chOff x="888096" y="1000203"/>
              <a:chExt cx="4259825" cy="944066"/>
            </a:xfrm>
          </p:grpSpPr>
          <p:sp>
            <p:nvSpPr>
              <p:cNvPr id="119" name="矩形 1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0" name="椭圆 1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1" name="椭圆 1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2" name="椭圆 1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3" name="椭圆 1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18" name="矩形 117"/>
            <p:cNvSpPr/>
            <p:nvPr/>
          </p:nvSpPr>
          <p:spPr>
            <a:xfrm>
              <a:off x="4677733" y="513965"/>
              <a:ext cx="1554480" cy="368300"/>
            </a:xfrm>
            <a:prstGeom prst="rect">
              <a:avLst/>
            </a:prstGeom>
          </p:spPr>
          <p:txBody>
            <a:bodyPr wrap="none">
              <a:spAutoFit/>
            </a:bodyPr>
            <a:lstStyle/>
            <a:p>
              <a:pPr algn="l"/>
              <a:r>
                <a:rPr lang="zh-CN" altLang="en-US" dirty="0"/>
                <a:t>市场研究报告</a:t>
              </a:r>
            </a:p>
          </p:txBody>
        </p:sp>
      </p:grpSp>
      <p:sp>
        <p:nvSpPr>
          <p:cNvPr id="124" name="文本框 123"/>
          <p:cNvSpPr txBox="1"/>
          <p:nvPr/>
        </p:nvSpPr>
        <p:spPr>
          <a:xfrm>
            <a:off x="4007126" y="434252"/>
            <a:ext cx="378630" cy="523220"/>
          </a:xfrm>
          <a:prstGeom prst="rect">
            <a:avLst/>
          </a:prstGeom>
          <a:noFill/>
        </p:spPr>
        <p:txBody>
          <a:bodyPr wrap="none" rtlCol="0">
            <a:spAutoFit/>
          </a:bodyPr>
          <a:lstStyle/>
          <a:p>
            <a:r>
              <a:rPr lang="en-US" altLang="zh-CN" sz="2800" dirty="0"/>
              <a:t>1</a:t>
            </a:r>
            <a:endParaRPr lang="zh-CN" altLang="en-US" sz="2800" dirty="0"/>
          </a:p>
        </p:txBody>
      </p:sp>
      <p:sp>
        <p:nvSpPr>
          <p:cNvPr id="125" name="文本框 124"/>
          <p:cNvSpPr txBox="1"/>
          <p:nvPr/>
        </p:nvSpPr>
        <p:spPr>
          <a:xfrm>
            <a:off x="4013200" y="1524000"/>
            <a:ext cx="378630" cy="523220"/>
          </a:xfrm>
          <a:prstGeom prst="rect">
            <a:avLst/>
          </a:prstGeom>
          <a:noFill/>
        </p:spPr>
        <p:txBody>
          <a:bodyPr wrap="none" rtlCol="0">
            <a:spAutoFit/>
          </a:bodyPr>
          <a:lstStyle/>
          <a:p>
            <a:r>
              <a:rPr lang="en-US" altLang="zh-CN" sz="2800" dirty="0"/>
              <a:t>2</a:t>
            </a:r>
            <a:endParaRPr lang="zh-CN" altLang="en-US" sz="2800" dirty="0"/>
          </a:p>
        </p:txBody>
      </p:sp>
      <p:sp>
        <p:nvSpPr>
          <p:cNvPr id="126" name="文本框 125"/>
          <p:cNvSpPr txBox="1"/>
          <p:nvPr/>
        </p:nvSpPr>
        <p:spPr>
          <a:xfrm>
            <a:off x="4013200" y="2616200"/>
            <a:ext cx="378630" cy="523220"/>
          </a:xfrm>
          <a:prstGeom prst="rect">
            <a:avLst/>
          </a:prstGeom>
          <a:noFill/>
        </p:spPr>
        <p:txBody>
          <a:bodyPr wrap="none" rtlCol="0">
            <a:spAutoFit/>
          </a:bodyPr>
          <a:lstStyle/>
          <a:p>
            <a:r>
              <a:rPr lang="en-US" altLang="zh-CN" sz="2800" dirty="0"/>
              <a:t>3</a:t>
            </a:r>
            <a:endParaRPr lang="zh-CN" altLang="en-US" sz="2800" dirty="0"/>
          </a:p>
        </p:txBody>
      </p:sp>
      <p:sp>
        <p:nvSpPr>
          <p:cNvPr id="127" name="文本框 126"/>
          <p:cNvSpPr txBox="1"/>
          <p:nvPr/>
        </p:nvSpPr>
        <p:spPr>
          <a:xfrm>
            <a:off x="4013200" y="3708400"/>
            <a:ext cx="378630" cy="523220"/>
          </a:xfrm>
          <a:prstGeom prst="rect">
            <a:avLst/>
          </a:prstGeom>
          <a:noFill/>
        </p:spPr>
        <p:txBody>
          <a:bodyPr wrap="none" rtlCol="0">
            <a:spAutoFit/>
          </a:bodyPr>
          <a:lstStyle/>
          <a:p>
            <a:r>
              <a:rPr lang="en-US" altLang="zh-CN" sz="2800" dirty="0"/>
              <a:t>4</a:t>
            </a:r>
            <a:endParaRPr lang="zh-CN" altLang="en-US" sz="2800" dirty="0"/>
          </a:p>
        </p:txBody>
      </p:sp>
      <p:sp>
        <p:nvSpPr>
          <p:cNvPr id="128" name="文本框 127"/>
          <p:cNvSpPr txBox="1"/>
          <p:nvPr/>
        </p:nvSpPr>
        <p:spPr>
          <a:xfrm>
            <a:off x="4013200" y="4800600"/>
            <a:ext cx="378630" cy="523220"/>
          </a:xfrm>
          <a:prstGeom prst="rect">
            <a:avLst/>
          </a:prstGeom>
          <a:noFill/>
        </p:spPr>
        <p:txBody>
          <a:bodyPr wrap="none" rtlCol="0">
            <a:spAutoFit/>
          </a:bodyPr>
          <a:lstStyle/>
          <a:p>
            <a:r>
              <a:rPr lang="en-US" altLang="zh-CN" sz="2800" dirty="0"/>
              <a:t>5</a:t>
            </a:r>
            <a:endParaRPr lang="zh-CN" altLang="en-US" sz="2800" dirty="0"/>
          </a:p>
        </p:txBody>
      </p:sp>
      <p:sp>
        <p:nvSpPr>
          <p:cNvPr id="129" name="文本框 128"/>
          <p:cNvSpPr txBox="1"/>
          <p:nvPr/>
        </p:nvSpPr>
        <p:spPr>
          <a:xfrm>
            <a:off x="4013200" y="5892800"/>
            <a:ext cx="378630" cy="523220"/>
          </a:xfrm>
          <a:prstGeom prst="rect">
            <a:avLst/>
          </a:prstGeom>
          <a:noFill/>
        </p:spPr>
        <p:txBody>
          <a:bodyPr wrap="none" rtlCol="0">
            <a:spAutoFit/>
          </a:bodyPr>
          <a:lstStyle/>
          <a:p>
            <a:r>
              <a:rPr lang="en-US" altLang="zh-CN" sz="2800" dirty="0"/>
              <a:t>6</a:t>
            </a:r>
            <a:endParaRPr lang="zh-CN" altLang="en-US" sz="2800" dirty="0"/>
          </a:p>
        </p:txBody>
      </p:sp>
      <p:pic>
        <p:nvPicPr>
          <p:cNvPr id="5" name="图片 4"/>
          <p:cNvPicPr>
            <a:picLocks noChangeAspect="1"/>
          </p:cNvPicPr>
          <p:nvPr/>
        </p:nvPicPr>
        <p:blipFill rotWithShape="1">
          <a:blip r:embed="rId4" cstate="screen"/>
          <a:srcRect/>
          <a:stretch>
            <a:fillRect/>
          </a:stretch>
        </p:blipFill>
        <p:spPr>
          <a:xfrm>
            <a:off x="-8468" y="2435266"/>
            <a:ext cx="1002201" cy="19874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34224" y="965935"/>
            <a:ext cx="1723549" cy="1384995"/>
          </a:xfrm>
          <a:prstGeom prst="rect">
            <a:avLst/>
          </a:prstGeom>
        </p:spPr>
        <p:txBody>
          <a:bodyPr wrap="none">
            <a:spAutoFit/>
          </a:bodyPr>
          <a:lstStyle/>
          <a:p>
            <a:pPr algn="ctr"/>
            <a:r>
              <a:rPr lang="zh-CN" altLang="en-US" sz="6000" dirty="0">
                <a:latin typeface="+mj-lt"/>
              </a:rPr>
              <a:t>目录</a:t>
            </a:r>
            <a:endParaRPr lang="en-US" altLang="zh-CN" sz="6000" dirty="0">
              <a:latin typeface="+mj-lt"/>
            </a:endParaRPr>
          </a:p>
          <a:p>
            <a:pPr algn="ctr"/>
            <a:r>
              <a:rPr lang="en-US" altLang="zh-CN" sz="2400" dirty="0">
                <a:latin typeface="+mj-lt"/>
              </a:rPr>
              <a:t>CONTENT</a:t>
            </a:r>
          </a:p>
        </p:txBody>
      </p:sp>
      <p:sp>
        <p:nvSpPr>
          <p:cNvPr id="16" name="文本框 15"/>
          <p:cNvSpPr txBox="1"/>
          <p:nvPr/>
        </p:nvSpPr>
        <p:spPr>
          <a:xfrm>
            <a:off x="745127" y="3595317"/>
            <a:ext cx="146119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ONE</a:t>
            </a:r>
            <a:endParaRPr lang="zh-CN" altLang="en-US" dirty="0">
              <a:latin typeface="+mj-lt"/>
              <a:ea typeface="微软雅黑" panose="020B0503020204020204" charset="-122"/>
            </a:endParaRPr>
          </a:p>
        </p:txBody>
      </p:sp>
      <p:sp>
        <p:nvSpPr>
          <p:cNvPr id="17" name="文本框 16"/>
          <p:cNvSpPr txBox="1"/>
          <p:nvPr/>
        </p:nvSpPr>
        <p:spPr>
          <a:xfrm>
            <a:off x="2503671" y="3595317"/>
            <a:ext cx="1587032"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TWO</a:t>
            </a:r>
            <a:endParaRPr lang="zh-CN" altLang="en-US" dirty="0">
              <a:latin typeface="+mj-lt"/>
              <a:ea typeface="微软雅黑" panose="020B0503020204020204" charset="-122"/>
            </a:endParaRPr>
          </a:p>
        </p:txBody>
      </p:sp>
      <p:sp>
        <p:nvSpPr>
          <p:cNvPr id="18" name="文本框 17"/>
          <p:cNvSpPr txBox="1"/>
          <p:nvPr/>
        </p:nvSpPr>
        <p:spPr>
          <a:xfrm>
            <a:off x="4327477" y="3595317"/>
            <a:ext cx="1712161"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THREE</a:t>
            </a:r>
            <a:endParaRPr lang="zh-CN" altLang="en-US" dirty="0">
              <a:latin typeface="+mj-lt"/>
              <a:ea typeface="微软雅黑" panose="020B0503020204020204" charset="-122"/>
            </a:endParaRPr>
          </a:p>
        </p:txBody>
      </p:sp>
      <p:sp>
        <p:nvSpPr>
          <p:cNvPr id="19" name="文本框 18"/>
          <p:cNvSpPr txBox="1"/>
          <p:nvPr/>
        </p:nvSpPr>
        <p:spPr>
          <a:xfrm>
            <a:off x="6361555" y="3595317"/>
            <a:ext cx="140510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FOUR</a:t>
            </a:r>
            <a:endParaRPr kumimoji="1" lang="zh-CN" altLang="en-US" dirty="0">
              <a:latin typeface="+mj-lt"/>
              <a:ea typeface="微软雅黑" panose="020B0503020204020204" charset="-122"/>
            </a:endParaRPr>
          </a:p>
        </p:txBody>
      </p:sp>
      <p:sp>
        <p:nvSpPr>
          <p:cNvPr id="20" name="文本框 19"/>
          <p:cNvSpPr txBox="1"/>
          <p:nvPr/>
        </p:nvSpPr>
        <p:spPr>
          <a:xfrm>
            <a:off x="8281147" y="3595317"/>
            <a:ext cx="1214679"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FIVE</a:t>
            </a:r>
            <a:endParaRPr kumimoji="1" lang="zh-CN" altLang="en-US" dirty="0">
              <a:latin typeface="+mj-lt"/>
              <a:ea typeface="微软雅黑" panose="020B0503020204020204" charset="-122"/>
            </a:endParaRPr>
          </a:p>
        </p:txBody>
      </p:sp>
      <p:sp>
        <p:nvSpPr>
          <p:cNvPr id="21" name="文本框 20"/>
          <p:cNvSpPr txBox="1"/>
          <p:nvPr/>
        </p:nvSpPr>
        <p:spPr>
          <a:xfrm>
            <a:off x="10143521" y="3595317"/>
            <a:ext cx="1221273"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SIX</a:t>
            </a:r>
            <a:endParaRPr kumimoji="1" lang="zh-CN" altLang="en-US" dirty="0">
              <a:latin typeface="+mj-lt"/>
              <a:ea typeface="微软雅黑" panose="020B0503020204020204" charset="-122"/>
            </a:endParaRPr>
          </a:p>
        </p:txBody>
      </p:sp>
      <p:sp>
        <p:nvSpPr>
          <p:cNvPr id="22" name="文本框 21"/>
          <p:cNvSpPr txBox="1"/>
          <p:nvPr/>
        </p:nvSpPr>
        <p:spPr>
          <a:xfrm>
            <a:off x="599192" y="3130560"/>
            <a:ext cx="1751798" cy="650875"/>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项目背景</a:t>
            </a:r>
          </a:p>
        </p:txBody>
      </p:sp>
      <p:sp>
        <p:nvSpPr>
          <p:cNvPr id="23" name="文本框 22"/>
          <p:cNvSpPr txBox="1"/>
          <p:nvPr/>
        </p:nvSpPr>
        <p:spPr>
          <a:xfrm>
            <a:off x="2399274" y="3130560"/>
            <a:ext cx="1751798" cy="650875"/>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项目介绍</a:t>
            </a:r>
          </a:p>
        </p:txBody>
      </p:sp>
      <p:sp>
        <p:nvSpPr>
          <p:cNvPr id="24" name="文本框 23"/>
          <p:cNvSpPr txBox="1"/>
          <p:nvPr/>
        </p:nvSpPr>
        <p:spPr>
          <a:xfrm>
            <a:off x="4303118" y="3130560"/>
            <a:ext cx="1751798" cy="650875"/>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功能导图</a:t>
            </a:r>
          </a:p>
        </p:txBody>
      </p:sp>
      <p:sp>
        <p:nvSpPr>
          <p:cNvPr id="25" name="文本框 24"/>
          <p:cNvSpPr txBox="1"/>
          <p:nvPr/>
        </p:nvSpPr>
        <p:spPr>
          <a:xfrm>
            <a:off x="6150214" y="3130560"/>
            <a:ext cx="1751798" cy="650875"/>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框架选择</a:t>
            </a:r>
            <a:endParaRPr kumimoji="1" lang="zh-CN" altLang="en-US" sz="2800" b="1" dirty="0">
              <a:latin typeface="+mj-lt"/>
              <a:ea typeface="微软雅黑" panose="020B0503020204020204" charset="-122"/>
            </a:endParaRPr>
          </a:p>
        </p:txBody>
      </p:sp>
      <p:sp>
        <p:nvSpPr>
          <p:cNvPr id="26" name="文本框 25"/>
          <p:cNvSpPr txBox="1"/>
          <p:nvPr/>
        </p:nvSpPr>
        <p:spPr>
          <a:xfrm>
            <a:off x="8012588" y="3130560"/>
            <a:ext cx="1751798" cy="650875"/>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参考资料</a:t>
            </a:r>
            <a:endParaRPr kumimoji="1" lang="zh-CN" altLang="en-US" sz="2800" b="1" dirty="0">
              <a:latin typeface="+mj-lt"/>
              <a:ea typeface="微软雅黑" panose="020B0503020204020204" charset="-122"/>
            </a:endParaRPr>
          </a:p>
        </p:txBody>
      </p:sp>
      <p:sp>
        <p:nvSpPr>
          <p:cNvPr id="27" name="文本框 26"/>
          <p:cNvSpPr txBox="1"/>
          <p:nvPr/>
        </p:nvSpPr>
        <p:spPr>
          <a:xfrm>
            <a:off x="9874962" y="3102860"/>
            <a:ext cx="1751798" cy="650875"/>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项目分工</a:t>
            </a:r>
            <a:endParaRPr kumimoji="1" lang="zh-CN" altLang="en-US" sz="2800" b="1" dirty="0">
              <a:latin typeface="+mj-lt"/>
              <a:ea typeface="微软雅黑" panose="020B0503020204020204" charset="-122"/>
            </a:endParaRPr>
          </a:p>
        </p:txBody>
      </p:sp>
      <p:sp>
        <p:nvSpPr>
          <p:cNvPr id="30" name="矩形 29"/>
          <p:cNvSpPr/>
          <p:nvPr/>
        </p:nvSpPr>
        <p:spPr>
          <a:xfrm>
            <a:off x="680238" y="4070601"/>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2540788" y="4070601"/>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矩形 31"/>
          <p:cNvSpPr/>
          <p:nvPr/>
        </p:nvSpPr>
        <p:spPr>
          <a:xfrm>
            <a:off x="4401338" y="4070601"/>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矩形 32"/>
          <p:cNvSpPr/>
          <p:nvPr/>
        </p:nvSpPr>
        <p:spPr>
          <a:xfrm>
            <a:off x="6263712" y="4070601"/>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矩形 33"/>
          <p:cNvSpPr/>
          <p:nvPr/>
        </p:nvSpPr>
        <p:spPr>
          <a:xfrm>
            <a:off x="8126086" y="4070601"/>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矩形 34"/>
          <p:cNvSpPr/>
          <p:nvPr/>
        </p:nvSpPr>
        <p:spPr>
          <a:xfrm>
            <a:off x="9988460" y="4070601"/>
            <a:ext cx="1638300"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矩形 36"/>
          <p:cNvSpPr/>
          <p:nvPr/>
        </p:nvSpPr>
        <p:spPr>
          <a:xfrm>
            <a:off x="0" y="60523"/>
            <a:ext cx="1249680" cy="306705"/>
          </a:xfrm>
          <a:prstGeom prst="rect">
            <a:avLst/>
          </a:prstGeom>
        </p:spPr>
        <p:txBody>
          <a:bodyPr wrap="none">
            <a:spAutoFit/>
          </a:bodyPr>
          <a:lstStyle/>
          <a:p>
            <a:r>
              <a:rPr lang="zh-CN" sz="1400" b="1" dirty="0"/>
              <a:t>浙大城市学院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SIX</a:t>
            </a: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项目分工</a:t>
            </a:r>
          </a:p>
        </p:txBody>
      </p:sp>
      <p:sp>
        <p:nvSpPr>
          <p:cNvPr id="4" name="矩形 3"/>
          <p:cNvSpPr/>
          <p:nvPr/>
        </p:nvSpPr>
        <p:spPr>
          <a:xfrm>
            <a:off x="4889817" y="4139690"/>
            <a:ext cx="2412366"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screen"/>
          <a:srcRect/>
          <a:stretch>
            <a:fillRect/>
          </a:stretch>
        </p:blipFill>
        <p:spPr>
          <a:xfrm>
            <a:off x="937436" y="1049653"/>
            <a:ext cx="2534710" cy="2534710"/>
          </a:xfrm>
          <a:prstGeom prst="ellipse">
            <a:avLst/>
          </a:prstGeom>
        </p:spPr>
      </p:pic>
      <p:pic>
        <p:nvPicPr>
          <p:cNvPr id="6" name="图片 5"/>
          <p:cNvPicPr>
            <a:picLocks noChangeAspect="1"/>
          </p:cNvPicPr>
          <p:nvPr/>
        </p:nvPicPr>
        <p:blipFill rotWithShape="1">
          <a:blip r:embed="rId3" cstate="screen"/>
          <a:srcRect/>
          <a:stretch>
            <a:fillRect/>
          </a:stretch>
        </p:blipFill>
        <p:spPr>
          <a:xfrm>
            <a:off x="4828645" y="1049653"/>
            <a:ext cx="2534710" cy="2534710"/>
          </a:xfrm>
          <a:prstGeom prst="ellipse">
            <a:avLst/>
          </a:prstGeom>
        </p:spPr>
      </p:pic>
      <p:pic>
        <p:nvPicPr>
          <p:cNvPr id="7" name="图片 6"/>
          <p:cNvPicPr>
            <a:picLocks noChangeAspect="1"/>
          </p:cNvPicPr>
          <p:nvPr/>
        </p:nvPicPr>
        <p:blipFill rotWithShape="1">
          <a:blip r:embed="rId3" cstate="screen"/>
          <a:srcRect/>
          <a:stretch>
            <a:fillRect/>
          </a:stretch>
        </p:blipFill>
        <p:spPr>
          <a:xfrm>
            <a:off x="8719854" y="1049653"/>
            <a:ext cx="2534710" cy="2534710"/>
          </a:xfrm>
          <a:prstGeom prst="ellipse">
            <a:avLst/>
          </a:prstGeom>
        </p:spPr>
      </p:pic>
      <p:sp>
        <p:nvSpPr>
          <p:cNvPr id="8" name="矩形 7"/>
          <p:cNvSpPr/>
          <p:nvPr/>
        </p:nvSpPr>
        <p:spPr>
          <a:xfrm>
            <a:off x="1380805" y="3736778"/>
            <a:ext cx="1554480" cy="645160"/>
          </a:xfrm>
          <a:prstGeom prst="rect">
            <a:avLst/>
          </a:prstGeom>
        </p:spPr>
        <p:txBody>
          <a:bodyPr wrap="none">
            <a:spAutoFit/>
          </a:bodyPr>
          <a:lstStyle/>
          <a:p>
            <a:r>
              <a:rPr lang="zh-CN" altLang="en-US" sz="3600" b="1" dirty="0"/>
              <a:t>邢海粟</a:t>
            </a:r>
          </a:p>
        </p:txBody>
      </p:sp>
      <p:sp>
        <p:nvSpPr>
          <p:cNvPr id="9" name="矩形 8"/>
          <p:cNvSpPr/>
          <p:nvPr/>
        </p:nvSpPr>
        <p:spPr>
          <a:xfrm>
            <a:off x="347345" y="4654550"/>
            <a:ext cx="3778250" cy="1691005"/>
          </a:xfrm>
          <a:prstGeom prst="rect">
            <a:avLst/>
          </a:prstGeom>
        </p:spPr>
        <p:txBody>
          <a:bodyPr wrap="square">
            <a:spAutoFit/>
          </a:bodyPr>
          <a:lstStyle/>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组长</a:t>
            </a:r>
          </a:p>
          <a:p>
            <a:pPr lvl="0" algn="ctr">
              <a:lnSpc>
                <a:spcPct val="130000"/>
              </a:lnSpc>
            </a:pPr>
            <a:r>
              <a:rPr sz="1600" dirty="0" err="1">
                <a:solidFill>
                  <a:schemeClr val="bg1">
                    <a:lumMod val="50000"/>
                  </a:schemeClr>
                </a:solidFill>
                <a:latin typeface="微软雅黑" panose="020B0503020204020204" charset="-122"/>
                <a:ea typeface="微软雅黑" panose="020B0503020204020204" charset="-122"/>
              </a:rPr>
              <a:t>协调小组成员矛盾</a:t>
            </a:r>
            <a:endParaRPr sz="1600" dirty="0">
              <a:solidFill>
                <a:schemeClr val="bg1">
                  <a:lumMod val="50000"/>
                </a:schemeClr>
              </a:solidFill>
              <a:latin typeface="微软雅黑" panose="020B0503020204020204" charset="-122"/>
              <a:ea typeface="微软雅黑" panose="020B0503020204020204" charset="-122"/>
            </a:endParaRPr>
          </a:p>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带领团队团结一致向前冲</a:t>
            </a:r>
          </a:p>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负责PPT的制作</a:t>
            </a:r>
            <a:r>
              <a:rPr lang="zh-CN" sz="1600" dirty="0">
                <a:solidFill>
                  <a:schemeClr val="bg1">
                    <a:lumMod val="50000"/>
                  </a:schemeClr>
                </a:solidFill>
                <a:latin typeface="微软雅黑" panose="020B0503020204020204" charset="-122"/>
                <a:ea typeface="微软雅黑" panose="020B0503020204020204" charset="-122"/>
              </a:rPr>
              <a:t>和一部分的资料查找</a:t>
            </a:r>
          </a:p>
          <a:p>
            <a:pPr lvl="0" algn="ctr">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负责制定下一步的项目计划</a:t>
            </a:r>
          </a:p>
        </p:txBody>
      </p:sp>
      <p:grpSp>
        <p:nvGrpSpPr>
          <p:cNvPr id="14" name="Group 11"/>
          <p:cNvGrpSpPr>
            <a:grpSpLocks noChangeAspect="1"/>
          </p:cNvGrpSpPr>
          <p:nvPr/>
        </p:nvGrpSpPr>
        <p:grpSpPr bwMode="auto">
          <a:xfrm>
            <a:off x="5649892" y="2067730"/>
            <a:ext cx="907982" cy="644666"/>
            <a:chOff x="1407" y="1098"/>
            <a:chExt cx="800" cy="568"/>
          </a:xfrm>
          <a:solidFill>
            <a:schemeClr val="tx1">
              <a:lumMod val="75000"/>
              <a:lumOff val="25000"/>
            </a:schemeClr>
          </a:solidFill>
        </p:grpSpPr>
        <p:sp>
          <p:nvSpPr>
            <p:cNvPr id="1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23" name="Group 121"/>
          <p:cNvGrpSpPr>
            <a:grpSpLocks noChangeAspect="1"/>
          </p:cNvGrpSpPr>
          <p:nvPr/>
        </p:nvGrpSpPr>
        <p:grpSpPr bwMode="auto">
          <a:xfrm>
            <a:off x="1822608" y="2072270"/>
            <a:ext cx="754758" cy="642396"/>
            <a:chOff x="515" y="3088"/>
            <a:chExt cx="665" cy="566"/>
          </a:xfrm>
          <a:solidFill>
            <a:schemeClr val="tx1">
              <a:lumMod val="75000"/>
              <a:lumOff val="25000"/>
            </a:schemeClr>
          </a:solidFill>
        </p:grpSpPr>
        <p:sp>
          <p:nvSpPr>
            <p:cNvPr id="24"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9565129" y="2010981"/>
            <a:ext cx="907980" cy="644666"/>
            <a:chOff x="4354" y="1098"/>
            <a:chExt cx="800" cy="568"/>
          </a:xfrm>
          <a:solidFill>
            <a:schemeClr val="tx1">
              <a:lumMod val="75000"/>
              <a:lumOff val="25000"/>
            </a:schemeClr>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4" name="矩形 3"/>
          <p:cNvSpPr/>
          <p:nvPr/>
        </p:nvSpPr>
        <p:spPr>
          <a:xfrm>
            <a:off x="0" y="60523"/>
            <a:ext cx="1704340" cy="306705"/>
          </a:xfrm>
          <a:prstGeom prst="rect">
            <a:avLst/>
          </a:prstGeom>
        </p:spPr>
        <p:txBody>
          <a:bodyPr wrap="none">
            <a:spAutoFit/>
          </a:bodyPr>
          <a:lstStyle/>
          <a:p>
            <a:r>
              <a:rPr lang="en-US" altLang="zh-CN" sz="1400" b="1" dirty="0"/>
              <a:t>PART SIX </a:t>
            </a:r>
            <a:r>
              <a:rPr lang="zh-CN" altLang="en-US" sz="1400" b="1" dirty="0"/>
              <a:t>项目分工</a:t>
            </a:r>
          </a:p>
        </p:txBody>
      </p:sp>
      <p:sp>
        <p:nvSpPr>
          <p:cNvPr id="40" name="椭圆 39"/>
          <p:cNvSpPr/>
          <p:nvPr/>
        </p:nvSpPr>
        <p:spPr>
          <a:xfrm>
            <a:off x="1671033"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1" name="图片 40"/>
          <p:cNvPicPr>
            <a:picLocks noChangeAspect="1"/>
          </p:cNvPicPr>
          <p:nvPr/>
        </p:nvPicPr>
        <p:blipFill>
          <a:blip r:embed="rId4"/>
          <a:stretch>
            <a:fillRect/>
          </a:stretch>
        </p:blipFill>
        <p:spPr>
          <a:xfrm>
            <a:off x="1581150" y="1659890"/>
            <a:ext cx="1310005" cy="1314450"/>
          </a:xfrm>
          <a:prstGeom prst="rect">
            <a:avLst/>
          </a:prstGeom>
        </p:spPr>
      </p:pic>
      <p:sp>
        <p:nvSpPr>
          <p:cNvPr id="42" name="矩形 41"/>
          <p:cNvSpPr/>
          <p:nvPr/>
        </p:nvSpPr>
        <p:spPr>
          <a:xfrm>
            <a:off x="4145915" y="4654550"/>
            <a:ext cx="3778250" cy="1691005"/>
          </a:xfrm>
          <a:prstGeom prst="rect">
            <a:avLst/>
          </a:prstGeom>
        </p:spPr>
        <p:txBody>
          <a:bodyPr wrap="square">
            <a:spAutoFit/>
          </a:bodyPr>
          <a:lstStyle/>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p>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项目骨干成员</a:t>
            </a:r>
          </a:p>
          <a:p>
            <a:pPr lvl="0" algn="ctr">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负责大部分的</a:t>
            </a:r>
            <a:r>
              <a:rPr sz="1600" dirty="0">
                <a:solidFill>
                  <a:schemeClr val="bg1">
                    <a:lumMod val="50000"/>
                  </a:schemeClr>
                </a:solidFill>
                <a:latin typeface="微软雅黑" panose="020B0503020204020204" charset="-122"/>
                <a:ea typeface="微软雅黑" panose="020B0503020204020204" charset="-122"/>
              </a:rPr>
              <a:t>资料查找</a:t>
            </a:r>
            <a:r>
              <a:rPr lang="zh-CN" sz="1600" dirty="0">
                <a:solidFill>
                  <a:schemeClr val="bg1">
                    <a:lumMod val="50000"/>
                  </a:schemeClr>
                </a:solidFill>
                <a:latin typeface="微软雅黑" panose="020B0503020204020204" charset="-122"/>
                <a:ea typeface="微软雅黑" panose="020B0503020204020204" charset="-122"/>
              </a:rPr>
              <a:t>和收集</a:t>
            </a:r>
          </a:p>
          <a:p>
            <a:pPr lvl="0" algn="ctr">
              <a:lnSpc>
                <a:spcPct val="130000"/>
              </a:lnSpc>
            </a:pPr>
            <a:r>
              <a:rPr lang="zh-CN" sz="1600" dirty="0">
                <a:solidFill>
                  <a:schemeClr val="bg1">
                    <a:lumMod val="50000"/>
                  </a:schemeClr>
                </a:solidFill>
                <a:latin typeface="微软雅黑" panose="020B0503020204020204" charset="-122"/>
                <a:ea typeface="微软雅黑" panose="020B0503020204020204" charset="-122"/>
                <a:sym typeface="+mn-ea"/>
              </a:rPr>
              <a:t>确定并充分分析了项目的可行性</a:t>
            </a:r>
            <a:endParaRPr sz="1600" dirty="0">
              <a:solidFill>
                <a:schemeClr val="bg1">
                  <a:lumMod val="50000"/>
                </a:schemeClr>
              </a:solidFill>
              <a:latin typeface="微软雅黑" panose="020B0503020204020204" charset="-122"/>
              <a:ea typeface="微软雅黑" panose="020B0503020204020204" charset="-122"/>
            </a:endParaRPr>
          </a:p>
          <a:p>
            <a:pPr lvl="0" algn="ctr">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sz="1600" dirty="0">
                <a:solidFill>
                  <a:schemeClr val="bg1">
                    <a:lumMod val="50000"/>
                  </a:schemeClr>
                </a:solidFill>
                <a:latin typeface="微软雅黑" panose="020B0503020204020204" charset="-122"/>
                <a:ea typeface="微软雅黑" panose="020B0503020204020204" charset="-122"/>
              </a:rPr>
              <a:t>小组</a:t>
            </a:r>
            <a:r>
              <a:rPr lang="zh-CN" sz="1600" dirty="0">
                <a:solidFill>
                  <a:schemeClr val="bg1">
                    <a:lumMod val="50000"/>
                  </a:schemeClr>
                </a:solidFill>
                <a:latin typeface="微软雅黑" panose="020B0503020204020204" charset="-122"/>
                <a:ea typeface="微软雅黑" panose="020B0503020204020204" charset="-122"/>
              </a:rPr>
              <a:t>报告</a:t>
            </a:r>
            <a:r>
              <a:rPr sz="1600" dirty="0">
                <a:solidFill>
                  <a:schemeClr val="bg1">
                    <a:lumMod val="50000"/>
                  </a:schemeClr>
                </a:solidFill>
                <a:latin typeface="微软雅黑" panose="020B0503020204020204" charset="-122"/>
                <a:ea typeface="微软雅黑" panose="020B0503020204020204" charset="-122"/>
              </a:rPr>
              <a:t>文档的编写</a:t>
            </a:r>
          </a:p>
        </p:txBody>
      </p:sp>
      <p:sp>
        <p:nvSpPr>
          <p:cNvPr id="43" name="矩形 42"/>
          <p:cNvSpPr/>
          <p:nvPr/>
        </p:nvSpPr>
        <p:spPr>
          <a:xfrm>
            <a:off x="8155940" y="4654550"/>
            <a:ext cx="3778250" cy="1691005"/>
          </a:xfrm>
          <a:prstGeom prst="rect">
            <a:avLst/>
          </a:prstGeom>
        </p:spPr>
        <p:txBody>
          <a:bodyPr wrap="square">
            <a:spAutoFit/>
          </a:bodyPr>
          <a:lstStyle/>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p>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项目骨干成员</a:t>
            </a:r>
          </a:p>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负责软件功能的构思</a:t>
            </a:r>
          </a:p>
          <a:p>
            <a:pPr lvl="0" algn="ctr">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sz="1600" dirty="0">
                <a:solidFill>
                  <a:schemeClr val="bg1">
                    <a:lumMod val="50000"/>
                  </a:schemeClr>
                </a:solidFill>
                <a:latin typeface="微软雅黑" panose="020B0503020204020204" charset="-122"/>
                <a:ea typeface="微软雅黑" panose="020B0503020204020204" charset="-122"/>
              </a:rPr>
              <a:t>软件导图的绘制</a:t>
            </a:r>
          </a:p>
          <a:p>
            <a:pPr lvl="0" algn="ctr">
              <a:lnSpc>
                <a:spcPct val="130000"/>
              </a:lnSpc>
            </a:pPr>
            <a:r>
              <a:rPr lang="zh-CN" sz="1600" dirty="0">
                <a:solidFill>
                  <a:schemeClr val="bg1">
                    <a:lumMod val="50000"/>
                  </a:schemeClr>
                </a:solidFill>
                <a:latin typeface="微软雅黑" panose="020B0503020204020204" charset="-122"/>
                <a:ea typeface="微软雅黑" panose="020B0503020204020204" charset="-122"/>
              </a:rPr>
              <a:t>负责会议的记录和整理</a:t>
            </a:r>
          </a:p>
        </p:txBody>
      </p:sp>
      <p:sp>
        <p:nvSpPr>
          <p:cNvPr id="44" name="矩形 43"/>
          <p:cNvSpPr/>
          <p:nvPr/>
        </p:nvSpPr>
        <p:spPr>
          <a:xfrm>
            <a:off x="5369875" y="3736778"/>
            <a:ext cx="1554480" cy="645160"/>
          </a:xfrm>
          <a:prstGeom prst="rect">
            <a:avLst/>
          </a:prstGeom>
        </p:spPr>
        <p:txBody>
          <a:bodyPr wrap="none">
            <a:spAutoFit/>
          </a:bodyPr>
          <a:lstStyle/>
          <a:p>
            <a:r>
              <a:rPr lang="zh-CN" altLang="en-US" sz="3600" b="1" dirty="0"/>
              <a:t>章拾瑜</a:t>
            </a:r>
          </a:p>
        </p:txBody>
      </p:sp>
      <p:sp>
        <p:nvSpPr>
          <p:cNvPr id="45" name="矩形 44"/>
          <p:cNvSpPr/>
          <p:nvPr/>
        </p:nvSpPr>
        <p:spPr>
          <a:xfrm>
            <a:off x="9400220" y="3736778"/>
            <a:ext cx="1554480" cy="645160"/>
          </a:xfrm>
          <a:prstGeom prst="rect">
            <a:avLst/>
          </a:prstGeom>
        </p:spPr>
        <p:txBody>
          <a:bodyPr wrap="none">
            <a:spAutoFit/>
          </a:bodyPr>
          <a:lstStyle/>
          <a:p>
            <a:r>
              <a:rPr lang="zh-CN" altLang="en-US" sz="3600" b="1" dirty="0"/>
              <a:t>黄德煜</a:t>
            </a:r>
          </a:p>
        </p:txBody>
      </p:sp>
      <p:pic>
        <p:nvPicPr>
          <p:cNvPr id="47" name="图片 46"/>
          <p:cNvPicPr>
            <a:picLocks noChangeAspect="1"/>
          </p:cNvPicPr>
          <p:nvPr/>
        </p:nvPicPr>
        <p:blipFill>
          <a:blip r:embed="rId5"/>
          <a:stretch>
            <a:fillRect/>
          </a:stretch>
        </p:blipFill>
        <p:spPr>
          <a:xfrm>
            <a:off x="5343525" y="1555750"/>
            <a:ext cx="1504315" cy="1504315"/>
          </a:xfrm>
          <a:prstGeom prst="rect">
            <a:avLst/>
          </a:prstGeom>
        </p:spPr>
      </p:pic>
      <p:pic>
        <p:nvPicPr>
          <p:cNvPr id="46" name="图片 45"/>
          <p:cNvPicPr>
            <a:picLocks noChangeAspect="1"/>
          </p:cNvPicPr>
          <p:nvPr/>
        </p:nvPicPr>
        <p:blipFill>
          <a:blip r:embed="rId6"/>
          <a:stretch>
            <a:fillRect/>
          </a:stretch>
        </p:blipFill>
        <p:spPr>
          <a:xfrm>
            <a:off x="9338310" y="1560195"/>
            <a:ext cx="1414145" cy="14141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77198" y="2360410"/>
            <a:ext cx="6237605" cy="829945"/>
          </a:xfrm>
          <a:prstGeom prst="rect">
            <a:avLst/>
          </a:prstGeom>
        </p:spPr>
        <p:txBody>
          <a:bodyPr wrap="none">
            <a:spAutoFit/>
          </a:bodyPr>
          <a:lstStyle/>
          <a:p>
            <a:pPr algn="ctr"/>
            <a:r>
              <a:rPr lang="zh-CN" altLang="en-US" sz="4800" b="1" dirty="0"/>
              <a:t>非 常 感 谢 您 的 观 看</a:t>
            </a:r>
          </a:p>
        </p:txBody>
      </p:sp>
      <p:sp>
        <p:nvSpPr>
          <p:cNvPr id="9" name="椭圆 8"/>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753398" y="3853922"/>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dirty="0">
                <a:ln/>
                <a:solidFill>
                  <a:schemeClr val="tx1"/>
                </a:solidFill>
                <a:effectLst>
                  <a:outerShdw blurRad="38100" dist="19050" dir="2700000" algn="tl" rotWithShape="0">
                    <a:schemeClr val="dk1">
                      <a:alpha val="40000"/>
                    </a:schemeClr>
                  </a:outerShdw>
                </a:effectLst>
              </a:rPr>
              <a:t>报告人：</a:t>
            </a:r>
            <a:r>
              <a:rPr lang="en-US" sz="2400" dirty="0">
                <a:ln/>
                <a:solidFill>
                  <a:schemeClr val="tx1"/>
                </a:solidFill>
                <a:effectLst>
                  <a:outerShdw blurRad="38100" dist="19050" dir="2700000" algn="tl" rotWithShape="0">
                    <a:schemeClr val="dk1">
                      <a:alpha val="40000"/>
                    </a:schemeClr>
                  </a:outerShdw>
                </a:effectLst>
              </a:rPr>
              <a:t>G06</a:t>
            </a:r>
            <a:r>
              <a:rPr lang="zh-CN" altLang="en-US" sz="2400" dirty="0">
                <a:ln/>
                <a:solidFill>
                  <a:schemeClr val="tx1"/>
                </a:solidFill>
                <a:effectLst>
                  <a:outerShdw blurRad="38100" dist="19050" dir="2700000" algn="tl" rotWithShape="0">
                    <a:schemeClr val="dk1">
                      <a:alpha val="40000"/>
                    </a:schemeClr>
                  </a:outerShdw>
                </a:effectLst>
              </a:rPr>
              <a:t>小组</a:t>
            </a:r>
          </a:p>
        </p:txBody>
      </p:sp>
      <p:sp>
        <p:nvSpPr>
          <p:cNvPr id="7" name="矩形 6"/>
          <p:cNvSpPr/>
          <p:nvPr/>
        </p:nvSpPr>
        <p:spPr>
          <a:xfrm>
            <a:off x="10902173" y="4982632"/>
            <a:ext cx="775136" cy="246221"/>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pPr defTabSz="914400"/>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defTabSz="914400"/>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pPr defTabSz="914400"/>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pPr defTabSz="914400"/>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pPr defTabSz="914400"/>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pPr defTabSz="914400"/>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pPr defTabSz="914400"/>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ONE</a:t>
            </a:r>
            <a:endParaRPr lang="zh-CN" altLang="en-US"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项目背景</a:t>
            </a: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93305" y="985272"/>
            <a:ext cx="7217410" cy="368300"/>
          </a:xfrm>
          <a:prstGeom prst="rect">
            <a:avLst/>
          </a:prstGeom>
        </p:spPr>
        <p:txBody>
          <a:bodyPr wrap="none">
            <a:spAutoFit/>
          </a:bodyPr>
          <a:lstStyle/>
          <a:p>
            <a:pPr algn="l"/>
            <a:r>
              <a:rPr lang="zh-CN" altLang="en-US" dirty="0"/>
              <a:t>2020年中国数字音乐产业规模及趋势预测：市场规模有望突破700亿元</a:t>
            </a:r>
          </a:p>
        </p:txBody>
      </p:sp>
      <p:sp>
        <p:nvSpPr>
          <p:cNvPr id="6" name="矩形 5"/>
          <p:cNvSpPr/>
          <p:nvPr/>
        </p:nvSpPr>
        <p:spPr>
          <a:xfrm>
            <a:off x="911225" y="1461980"/>
            <a:ext cx="7193779" cy="929640"/>
          </a:xfrm>
          <a:prstGeom prst="rect">
            <a:avLst/>
          </a:prstGeom>
        </p:spPr>
        <p:txBody>
          <a:bodyPr wrap="square">
            <a:spAutoFit/>
          </a:bodyPr>
          <a:lstStyle/>
          <a:p>
            <a:pPr>
              <a:lnSpc>
                <a:spcPct val="130000"/>
              </a:lnSpc>
            </a:pPr>
            <a:r>
              <a:rPr sz="1400" dirty="0">
                <a:solidFill>
                  <a:schemeClr val="bg1">
                    <a:lumMod val="50000"/>
                  </a:schemeClr>
                </a:solidFill>
                <a:latin typeface="微软雅黑" panose="020B0503020204020204" charset="-122"/>
                <a:ea typeface="微软雅黑" panose="020B0503020204020204" charset="-122"/>
              </a:rPr>
              <a:t>现阶段，数字音乐不断兴起，加之知识版权意识越来越强烈，并且国家各类政策保护。在这类因素的影响下，数字音乐付费市场又逐渐形成十分庞大的竞争市场。而越来越多的音乐用户愿意为正版数字音乐付费，使得中国数字音乐产业迎来新的发展机遇。</a:t>
            </a:r>
          </a:p>
        </p:txBody>
      </p:sp>
      <p:grpSp>
        <p:nvGrpSpPr>
          <p:cNvPr id="7" name="组合 6"/>
          <p:cNvGrpSpPr/>
          <p:nvPr/>
        </p:nvGrpSpPr>
        <p:grpSpPr>
          <a:xfrm>
            <a:off x="911225" y="898525"/>
            <a:ext cx="7382510" cy="509905"/>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 name="矩形 3"/>
          <p:cNvSpPr/>
          <p:nvPr/>
        </p:nvSpPr>
        <p:spPr>
          <a:xfrm>
            <a:off x="0" y="60523"/>
            <a:ext cx="1801495" cy="306705"/>
          </a:xfrm>
          <a:prstGeom prst="rect">
            <a:avLst/>
          </a:prstGeom>
        </p:spPr>
        <p:txBody>
          <a:bodyPr wrap="none">
            <a:spAutoFit/>
          </a:bodyPr>
          <a:lstStyle/>
          <a:p>
            <a:r>
              <a:rPr lang="en-US" altLang="zh-CN" sz="1400" b="1" dirty="0"/>
              <a:t>PART ONE </a:t>
            </a:r>
            <a:r>
              <a:rPr lang="zh-CN" altLang="en-US" sz="1400" b="1" dirty="0"/>
              <a:t>项目背景</a:t>
            </a:r>
          </a:p>
        </p:txBody>
      </p:sp>
      <p:sp>
        <p:nvSpPr>
          <p:cNvPr id="13" name="椭圆 1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14" name="图片 13"/>
          <p:cNvPicPr>
            <a:picLocks noChangeAspect="1"/>
          </p:cNvPicPr>
          <p:nvPr/>
        </p:nvPicPr>
        <p:blipFill>
          <a:blip r:embed="rId2"/>
          <a:stretch>
            <a:fillRect/>
          </a:stretch>
        </p:blipFill>
        <p:spPr>
          <a:xfrm>
            <a:off x="951230" y="2455545"/>
            <a:ext cx="7145655" cy="40417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01495" cy="306705"/>
          </a:xfrm>
          <a:prstGeom prst="rect">
            <a:avLst/>
          </a:prstGeom>
        </p:spPr>
        <p:txBody>
          <a:bodyPr wrap="none">
            <a:spAutoFit/>
          </a:bodyPr>
          <a:lstStyle/>
          <a:p>
            <a:r>
              <a:rPr lang="en-US" altLang="zh-CN" sz="1400" b="1" dirty="0"/>
              <a:t>PART ONE </a:t>
            </a:r>
            <a:r>
              <a:rPr lang="zh-CN" altLang="en-US" sz="1400" b="1" dirty="0"/>
              <a:t>项目背景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13" name="组合 12"/>
          <p:cNvGrpSpPr/>
          <p:nvPr/>
        </p:nvGrpSpPr>
        <p:grpSpPr>
          <a:xfrm>
            <a:off x="910794" y="928946"/>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7" name="矩形 16"/>
          <p:cNvSpPr/>
          <p:nvPr/>
        </p:nvSpPr>
        <p:spPr>
          <a:xfrm>
            <a:off x="1041701" y="1004322"/>
            <a:ext cx="2011680" cy="368300"/>
          </a:xfrm>
          <a:prstGeom prst="rect">
            <a:avLst/>
          </a:prstGeom>
        </p:spPr>
        <p:txBody>
          <a:bodyPr wrap="none">
            <a:spAutoFit/>
          </a:bodyPr>
          <a:lstStyle/>
          <a:p>
            <a:r>
              <a:rPr lang="zh-CN" altLang="en-US" dirty="0"/>
              <a:t>音乐版权问题凸显</a:t>
            </a:r>
          </a:p>
        </p:txBody>
      </p:sp>
      <p:sp>
        <p:nvSpPr>
          <p:cNvPr id="18" name="矩形 17"/>
          <p:cNvSpPr/>
          <p:nvPr/>
        </p:nvSpPr>
        <p:spPr>
          <a:xfrm>
            <a:off x="959621" y="1481030"/>
            <a:ext cx="6550312" cy="650240"/>
          </a:xfrm>
          <a:prstGeom prst="rect">
            <a:avLst/>
          </a:prstGeom>
        </p:spPr>
        <p:txBody>
          <a:bodyPr wrap="square">
            <a:spAutoFit/>
          </a:bodyPr>
          <a:lstStyle/>
          <a:p>
            <a:pPr fontAlgn="auto">
              <a:lnSpc>
                <a:spcPct val="130000"/>
              </a:lnSpc>
            </a:pPr>
            <a:r>
              <a:rPr sz="1400" dirty="0">
                <a:solidFill>
                  <a:schemeClr val="bg1">
                    <a:lumMod val="50000"/>
                  </a:schemeClr>
                </a:solidFill>
                <a:latin typeface="微软雅黑" panose="020B0503020204020204" charset="-122"/>
                <a:ea typeface="微软雅黑" panose="020B0503020204020204" charset="-122"/>
              </a:rPr>
              <a:t>近些年来国内众多音乐公司越来越重视音乐的版权问题，因此有些音乐的版权一旦被某一个音乐App买断，就不会在其他的同类型App上被搜索到。</a:t>
            </a:r>
          </a:p>
        </p:txBody>
      </p:sp>
      <p:grpSp>
        <p:nvGrpSpPr>
          <p:cNvPr id="19" name="组合 18"/>
          <p:cNvGrpSpPr/>
          <p:nvPr/>
        </p:nvGrpSpPr>
        <p:grpSpPr>
          <a:xfrm>
            <a:off x="874599" y="2713957"/>
            <a:ext cx="2300757" cy="509896"/>
            <a:chOff x="888096" y="1000203"/>
            <a:chExt cx="4259825" cy="944066"/>
          </a:xfrm>
        </p:grpSpPr>
        <p:sp>
          <p:nvSpPr>
            <p:cNvPr id="20" name="矩形 1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椭圆 2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5" name="矩形 24"/>
          <p:cNvSpPr/>
          <p:nvPr/>
        </p:nvSpPr>
        <p:spPr>
          <a:xfrm>
            <a:off x="1005506" y="2789333"/>
            <a:ext cx="2186940" cy="368300"/>
          </a:xfrm>
          <a:prstGeom prst="rect">
            <a:avLst/>
          </a:prstGeom>
        </p:spPr>
        <p:txBody>
          <a:bodyPr wrap="none">
            <a:spAutoFit/>
          </a:bodyPr>
          <a:lstStyle/>
          <a:p>
            <a:r>
              <a:rPr lang="zh-CN" altLang="en-US" dirty="0"/>
              <a:t>一台手机，多个</a:t>
            </a:r>
            <a:r>
              <a:rPr lang="en-US" altLang="zh-CN" dirty="0"/>
              <a:t>APP</a:t>
            </a:r>
          </a:p>
        </p:txBody>
      </p:sp>
      <p:sp>
        <p:nvSpPr>
          <p:cNvPr id="26" name="矩形 25"/>
          <p:cNvSpPr/>
          <p:nvPr/>
        </p:nvSpPr>
        <p:spPr>
          <a:xfrm>
            <a:off x="923426" y="3266041"/>
            <a:ext cx="6550312" cy="650240"/>
          </a:xfrm>
          <a:prstGeom prst="rect">
            <a:avLst/>
          </a:prstGeom>
        </p:spPr>
        <p:txBody>
          <a:bodyPr wrap="square">
            <a:spAutoFit/>
          </a:bodyPr>
          <a:lstStyle/>
          <a:p>
            <a:pPr>
              <a:lnSpc>
                <a:spcPct val="130000"/>
              </a:lnSpc>
            </a:pPr>
            <a:r>
              <a:rPr sz="1400" dirty="0">
                <a:solidFill>
                  <a:schemeClr val="bg1">
                    <a:lumMod val="50000"/>
                  </a:schemeClr>
                </a:solidFill>
                <a:latin typeface="微软雅黑" panose="020B0503020204020204" charset="-122"/>
                <a:ea typeface="微软雅黑" panose="020B0503020204020204" charset="-122"/>
              </a:rPr>
              <a:t>用户如果想要享受音乐，往往需要下载比如QQ音乐、网易云音乐、酷狗音乐、咪咕音乐等诸多个app。</a:t>
            </a:r>
          </a:p>
        </p:txBody>
      </p:sp>
      <p:grpSp>
        <p:nvGrpSpPr>
          <p:cNvPr id="27" name="组合 26"/>
          <p:cNvGrpSpPr/>
          <p:nvPr/>
        </p:nvGrpSpPr>
        <p:grpSpPr>
          <a:xfrm>
            <a:off x="861899" y="4394342"/>
            <a:ext cx="2300757" cy="509896"/>
            <a:chOff x="888096" y="1000203"/>
            <a:chExt cx="4259825" cy="944066"/>
          </a:xfrm>
        </p:grpSpPr>
        <p:sp>
          <p:nvSpPr>
            <p:cNvPr id="28" name="矩形 2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椭圆 2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椭圆 3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椭圆 3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3" name="矩形 32"/>
          <p:cNvSpPr/>
          <p:nvPr/>
        </p:nvSpPr>
        <p:spPr>
          <a:xfrm>
            <a:off x="992806" y="4469718"/>
            <a:ext cx="2011680" cy="368300"/>
          </a:xfrm>
          <a:prstGeom prst="rect">
            <a:avLst/>
          </a:prstGeom>
        </p:spPr>
        <p:txBody>
          <a:bodyPr wrap="none">
            <a:spAutoFit/>
          </a:bodyPr>
          <a:lstStyle/>
          <a:p>
            <a:r>
              <a:rPr lang="zh-CN" altLang="en-US" dirty="0"/>
              <a:t>极大降低用户体验</a:t>
            </a:r>
          </a:p>
        </p:txBody>
      </p:sp>
      <p:sp>
        <p:nvSpPr>
          <p:cNvPr id="34" name="矩形 33"/>
          <p:cNvSpPr/>
          <p:nvPr/>
        </p:nvSpPr>
        <p:spPr>
          <a:xfrm>
            <a:off x="910726" y="4946426"/>
            <a:ext cx="6550312" cy="650240"/>
          </a:xfrm>
          <a:prstGeom prst="rect">
            <a:avLst/>
          </a:prstGeom>
        </p:spPr>
        <p:txBody>
          <a:bodyPr wrap="square">
            <a:spAutoFit/>
          </a:bodyPr>
          <a:lstStyle/>
          <a:p>
            <a:pPr>
              <a:lnSpc>
                <a:spcPct val="130000"/>
              </a:lnSpc>
            </a:pPr>
            <a:r>
              <a:rPr lang="zh-CN" sz="1400" dirty="0">
                <a:solidFill>
                  <a:schemeClr val="bg1">
                    <a:lumMod val="50000"/>
                  </a:schemeClr>
                </a:solidFill>
                <a:latin typeface="微软雅黑" panose="020B0503020204020204" charset="-122"/>
                <a:ea typeface="微软雅黑" panose="020B0503020204020204" charset="-122"/>
              </a:rPr>
              <a:t>当用户想搜索一首歌曲的时候，</a:t>
            </a:r>
            <a:r>
              <a:rPr sz="1400" dirty="0">
                <a:solidFill>
                  <a:schemeClr val="bg1">
                    <a:lumMod val="50000"/>
                  </a:schemeClr>
                </a:solidFill>
                <a:latin typeface="微软雅黑" panose="020B0503020204020204" charset="-122"/>
                <a:ea typeface="微软雅黑" panose="020B0503020204020204" charset="-122"/>
              </a:rPr>
              <a:t>用户还需要清楚这首歌究竟在哪能够听到，极大降低了用户使用体验。</a:t>
            </a:r>
          </a:p>
        </p:txBody>
      </p:sp>
      <p:pic>
        <p:nvPicPr>
          <p:cNvPr id="4" name="图片 3"/>
          <p:cNvPicPr>
            <a:picLocks noChangeAspect="1"/>
          </p:cNvPicPr>
          <p:nvPr/>
        </p:nvPicPr>
        <p:blipFill>
          <a:blip r:embed="rId2"/>
          <a:stretch>
            <a:fillRect/>
          </a:stretch>
        </p:blipFill>
        <p:spPr>
          <a:xfrm>
            <a:off x="7967345" y="639445"/>
            <a:ext cx="3877310" cy="54521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6" grpId="0"/>
      <p:bldP spid="26" grpId="1"/>
      <p:bldP spid="34" grpId="0"/>
      <p:bldP spid="3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01495" cy="306705"/>
          </a:xfrm>
          <a:prstGeom prst="rect">
            <a:avLst/>
          </a:prstGeom>
        </p:spPr>
        <p:txBody>
          <a:bodyPr wrap="none">
            <a:spAutoFit/>
          </a:bodyPr>
          <a:lstStyle/>
          <a:p>
            <a:r>
              <a:rPr lang="en-US" altLang="zh-CN" sz="1400" b="1" dirty="0"/>
              <a:t>PART ONE </a:t>
            </a:r>
            <a:r>
              <a:rPr lang="zh-CN" altLang="en-US" sz="1400" b="1" dirty="0"/>
              <a:t>项目背景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50374" y="1156030"/>
            <a:ext cx="2877185" cy="768350"/>
          </a:xfrm>
          <a:prstGeom prst="rect">
            <a:avLst/>
          </a:prstGeom>
        </p:spPr>
        <p:txBody>
          <a:bodyPr wrap="none">
            <a:spAutoFit/>
          </a:bodyPr>
          <a:lstStyle/>
          <a:p>
            <a:r>
              <a:rPr lang="zh-CN" altLang="en-US" sz="4400" dirty="0"/>
              <a:t>前 有 古 人</a:t>
            </a:r>
          </a:p>
        </p:txBody>
      </p:sp>
      <p:sp>
        <p:nvSpPr>
          <p:cNvPr id="7" name="矩形 6"/>
          <p:cNvSpPr/>
          <p:nvPr/>
        </p:nvSpPr>
        <p:spPr>
          <a:xfrm>
            <a:off x="950731" y="5533362"/>
            <a:ext cx="6550312" cy="370840"/>
          </a:xfrm>
          <a:prstGeom prst="rect">
            <a:avLst/>
          </a:prstGeom>
        </p:spPr>
        <p:txBody>
          <a:bodyPr wrap="square">
            <a:spAutoFit/>
          </a:bodyPr>
          <a:lstStyle/>
          <a:p>
            <a:pPr>
              <a:lnSpc>
                <a:spcPct val="130000"/>
              </a:lnSpc>
            </a:pPr>
            <a:r>
              <a:rPr lang="zh-CN" sz="1400" dirty="0">
                <a:solidFill>
                  <a:schemeClr val="bg1">
                    <a:lumMod val="50000"/>
                  </a:schemeClr>
                </a:solidFill>
                <a:latin typeface="微软雅黑" panose="020B0503020204020204" charset="-122"/>
                <a:ea typeface="微软雅黑" panose="020B0503020204020204" charset="-122"/>
              </a:rPr>
              <a:t>资料来源：https://blog.csdn.net/a496401006/article/details/103903131</a:t>
            </a:r>
          </a:p>
        </p:txBody>
      </p:sp>
      <p:pic>
        <p:nvPicPr>
          <p:cNvPr id="4" name="图片 3"/>
          <p:cNvPicPr>
            <a:picLocks noChangeAspect="1"/>
          </p:cNvPicPr>
          <p:nvPr/>
        </p:nvPicPr>
        <p:blipFill>
          <a:blip r:embed="rId3"/>
          <a:stretch>
            <a:fillRect/>
          </a:stretch>
        </p:blipFill>
        <p:spPr>
          <a:xfrm>
            <a:off x="177800" y="2592070"/>
            <a:ext cx="7967980" cy="2457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01495" cy="306705"/>
          </a:xfrm>
          <a:prstGeom prst="rect">
            <a:avLst/>
          </a:prstGeom>
        </p:spPr>
        <p:txBody>
          <a:bodyPr wrap="none">
            <a:spAutoFit/>
          </a:bodyPr>
          <a:lstStyle/>
          <a:p>
            <a:r>
              <a:rPr lang="en-US" altLang="zh-CN" sz="1400" b="1" dirty="0"/>
              <a:t>PART ONE </a:t>
            </a:r>
            <a:r>
              <a:rPr lang="zh-CN" altLang="en-US" sz="1400" b="1" dirty="0"/>
              <a:t>项目背景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7" name="矩形 6"/>
          <p:cNvSpPr/>
          <p:nvPr/>
        </p:nvSpPr>
        <p:spPr>
          <a:xfrm>
            <a:off x="859926" y="6207097"/>
            <a:ext cx="6550312" cy="370840"/>
          </a:xfrm>
          <a:prstGeom prst="rect">
            <a:avLst/>
          </a:prstGeom>
        </p:spPr>
        <p:txBody>
          <a:bodyPr wrap="square">
            <a:spAutoFit/>
          </a:bodyPr>
          <a:lstStyle/>
          <a:p>
            <a:pPr>
              <a:lnSpc>
                <a:spcPct val="130000"/>
              </a:lnSpc>
            </a:pPr>
            <a:r>
              <a:rPr lang="zh-CN" sz="1400" dirty="0">
                <a:solidFill>
                  <a:schemeClr val="bg1">
                    <a:lumMod val="50000"/>
                  </a:schemeClr>
                </a:solidFill>
                <a:latin typeface="微软雅黑" panose="020B0503020204020204" charset="-122"/>
                <a:ea typeface="微软雅黑" panose="020B0503020204020204" charset="-122"/>
              </a:rPr>
              <a:t>资料来源：https://blog.csdn.net/a496401006/article/details/103903131</a:t>
            </a:r>
          </a:p>
        </p:txBody>
      </p:sp>
      <p:pic>
        <p:nvPicPr>
          <p:cNvPr id="6" name="图片 5"/>
          <p:cNvPicPr>
            <a:picLocks noChangeAspect="1"/>
          </p:cNvPicPr>
          <p:nvPr>
            <p:custDataLst>
              <p:tags r:id="rId1"/>
            </p:custDataLst>
          </p:nvPr>
        </p:nvPicPr>
        <p:blipFill>
          <a:blip r:embed="rId4"/>
          <a:stretch>
            <a:fillRect/>
          </a:stretch>
        </p:blipFill>
        <p:spPr>
          <a:xfrm>
            <a:off x="721995" y="626110"/>
            <a:ext cx="2519680" cy="5461000"/>
          </a:xfrm>
          <a:prstGeom prst="rect">
            <a:avLst/>
          </a:prstGeom>
        </p:spPr>
      </p:pic>
      <p:pic>
        <p:nvPicPr>
          <p:cNvPr id="8" name="图片 7"/>
          <p:cNvPicPr>
            <a:picLocks noChangeAspect="1"/>
          </p:cNvPicPr>
          <p:nvPr/>
        </p:nvPicPr>
        <p:blipFill>
          <a:blip r:embed="rId5"/>
          <a:stretch>
            <a:fillRect/>
          </a:stretch>
        </p:blipFill>
        <p:spPr>
          <a:xfrm>
            <a:off x="4549775" y="626110"/>
            <a:ext cx="2515235" cy="54502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01495" cy="306705"/>
          </a:xfrm>
          <a:prstGeom prst="rect">
            <a:avLst/>
          </a:prstGeom>
        </p:spPr>
        <p:txBody>
          <a:bodyPr wrap="none">
            <a:spAutoFit/>
          </a:bodyPr>
          <a:lstStyle/>
          <a:p>
            <a:r>
              <a:rPr lang="en-US" altLang="zh-CN" sz="1400" b="1" dirty="0"/>
              <a:t>PART ONE </a:t>
            </a:r>
            <a:r>
              <a:rPr lang="zh-CN" altLang="en-US" sz="1400" b="1" dirty="0"/>
              <a:t>项目背景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7" name="矩形 6"/>
          <p:cNvSpPr/>
          <p:nvPr/>
        </p:nvSpPr>
        <p:spPr>
          <a:xfrm>
            <a:off x="859926" y="6207097"/>
            <a:ext cx="6550312" cy="345094"/>
          </a:xfrm>
          <a:prstGeom prst="rect">
            <a:avLst/>
          </a:prstGeom>
        </p:spPr>
        <p:txBody>
          <a:bodyPr wrap="square">
            <a:spAutoFit/>
          </a:bodyPr>
          <a:lstStyle/>
          <a:p>
            <a:pPr>
              <a:lnSpc>
                <a:spcPct val="130000"/>
              </a:lnSpc>
            </a:pPr>
            <a:r>
              <a:rPr lang="zh-CN" sz="1400" dirty="0">
                <a:solidFill>
                  <a:schemeClr val="bg1">
                    <a:lumMod val="50000"/>
                  </a:schemeClr>
                </a:solidFill>
                <a:latin typeface="微软雅黑" panose="020B0503020204020204" charset="-122"/>
                <a:ea typeface="微软雅黑" panose="020B0503020204020204" charset="-122"/>
              </a:rPr>
              <a:t>资料来源：</a:t>
            </a:r>
            <a:r>
              <a:rPr lang="en-US" altLang="zh-CN" sz="1400" dirty="0">
                <a:solidFill>
                  <a:schemeClr val="bg1">
                    <a:lumMod val="50000"/>
                  </a:schemeClr>
                </a:solidFill>
                <a:latin typeface="微软雅黑" panose="020B0503020204020204" charset="-122"/>
                <a:ea typeface="微软雅黑" panose="020B0503020204020204" charset="-122"/>
              </a:rPr>
              <a:t>https://dniwer.me/#/</a:t>
            </a:r>
            <a:endParaRPr lang="zh-CN" sz="1400" dirty="0">
              <a:solidFill>
                <a:schemeClr val="bg1">
                  <a:lumMod val="50000"/>
                </a:schemeClr>
              </a:solidFill>
              <a:latin typeface="微软雅黑" panose="020B0503020204020204" charset="-122"/>
              <a:ea typeface="微软雅黑" panose="020B0503020204020204" charset="-122"/>
            </a:endParaRPr>
          </a:p>
        </p:txBody>
      </p:sp>
      <p:pic>
        <p:nvPicPr>
          <p:cNvPr id="4" name="图片 3">
            <a:extLst>
              <a:ext uri="{FF2B5EF4-FFF2-40B4-BE49-F238E27FC236}">
                <a16:creationId xmlns:a16="http://schemas.microsoft.com/office/drawing/2014/main" id="{8A772C39-FD0C-45E8-A779-43E936D8673F}"/>
              </a:ext>
            </a:extLst>
          </p:cNvPr>
          <p:cNvPicPr>
            <a:picLocks noChangeAspect="1"/>
          </p:cNvPicPr>
          <p:nvPr/>
        </p:nvPicPr>
        <p:blipFill>
          <a:blip r:embed="rId3"/>
          <a:stretch>
            <a:fillRect/>
          </a:stretch>
        </p:blipFill>
        <p:spPr>
          <a:xfrm>
            <a:off x="101917" y="406318"/>
            <a:ext cx="8527733" cy="5580692"/>
          </a:xfrm>
          <a:prstGeom prst="rect">
            <a:avLst/>
          </a:prstGeom>
        </p:spPr>
      </p:pic>
      <p:pic>
        <p:nvPicPr>
          <p:cNvPr id="5" name="图片 4">
            <a:extLst>
              <a:ext uri="{FF2B5EF4-FFF2-40B4-BE49-F238E27FC236}">
                <a16:creationId xmlns:a16="http://schemas.microsoft.com/office/drawing/2014/main" id="{50FD9FB3-0BAF-4E9E-A3E8-E1E5C5D5FD3B}"/>
              </a:ext>
            </a:extLst>
          </p:cNvPr>
          <p:cNvPicPr>
            <a:picLocks noChangeAspect="1"/>
          </p:cNvPicPr>
          <p:nvPr/>
        </p:nvPicPr>
        <p:blipFill>
          <a:blip r:embed="rId4"/>
          <a:stretch>
            <a:fillRect/>
          </a:stretch>
        </p:blipFill>
        <p:spPr>
          <a:xfrm>
            <a:off x="7133272" y="234287"/>
            <a:ext cx="4371975" cy="6343650"/>
          </a:xfrm>
          <a:prstGeom prst="rect">
            <a:avLst/>
          </a:prstGeom>
        </p:spPr>
      </p:pic>
    </p:spTree>
    <p:extLst>
      <p:ext uri="{BB962C8B-B14F-4D97-AF65-F5344CB8AC3E}">
        <p14:creationId xmlns:p14="http://schemas.microsoft.com/office/powerpoint/2010/main" val="3206619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01495" cy="306705"/>
          </a:xfrm>
          <a:prstGeom prst="rect">
            <a:avLst/>
          </a:prstGeom>
        </p:spPr>
        <p:txBody>
          <a:bodyPr wrap="none">
            <a:spAutoFit/>
          </a:bodyPr>
          <a:lstStyle/>
          <a:p>
            <a:r>
              <a:rPr lang="en-US" altLang="zh-CN" sz="1400" b="1" dirty="0"/>
              <a:t>PART ONE </a:t>
            </a:r>
            <a:r>
              <a:rPr lang="zh-CN" altLang="en-US" sz="1400" b="1" dirty="0"/>
              <a:t>项目背景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7" name="矩形 6"/>
          <p:cNvSpPr/>
          <p:nvPr/>
        </p:nvSpPr>
        <p:spPr>
          <a:xfrm>
            <a:off x="859926" y="6207097"/>
            <a:ext cx="6550312" cy="345094"/>
          </a:xfrm>
          <a:prstGeom prst="rect">
            <a:avLst/>
          </a:prstGeom>
        </p:spPr>
        <p:txBody>
          <a:bodyPr wrap="square">
            <a:spAutoFit/>
          </a:bodyPr>
          <a:lstStyle/>
          <a:p>
            <a:pPr>
              <a:lnSpc>
                <a:spcPct val="130000"/>
              </a:lnSpc>
            </a:pPr>
            <a:r>
              <a:rPr lang="zh-CN" sz="1400" dirty="0">
                <a:solidFill>
                  <a:schemeClr val="bg1">
                    <a:lumMod val="50000"/>
                  </a:schemeClr>
                </a:solidFill>
                <a:latin typeface="微软雅黑" panose="020B0503020204020204" charset="-122"/>
                <a:ea typeface="微软雅黑" panose="020B0503020204020204" charset="-122"/>
              </a:rPr>
              <a:t>资料来源：</a:t>
            </a:r>
            <a:r>
              <a:rPr lang="en-US" altLang="zh-CN" sz="1400" dirty="0">
                <a:solidFill>
                  <a:schemeClr val="bg1">
                    <a:lumMod val="50000"/>
                  </a:schemeClr>
                </a:solidFill>
                <a:latin typeface="微软雅黑" panose="020B0503020204020204" charset="-122"/>
                <a:ea typeface="微软雅黑" panose="020B0503020204020204" charset="-122"/>
              </a:rPr>
              <a:t>http://listen1.github.io/listen1/</a:t>
            </a:r>
            <a:endParaRPr lang="zh-CN" sz="1400" dirty="0">
              <a:solidFill>
                <a:schemeClr val="bg1">
                  <a:lumMod val="50000"/>
                </a:schemeClr>
              </a:solidFill>
              <a:latin typeface="微软雅黑" panose="020B0503020204020204" charset="-122"/>
              <a:ea typeface="微软雅黑" panose="020B0503020204020204" charset="-122"/>
            </a:endParaRPr>
          </a:p>
        </p:txBody>
      </p:sp>
      <p:pic>
        <p:nvPicPr>
          <p:cNvPr id="6" name="图片 5">
            <a:extLst>
              <a:ext uri="{FF2B5EF4-FFF2-40B4-BE49-F238E27FC236}">
                <a16:creationId xmlns:a16="http://schemas.microsoft.com/office/drawing/2014/main" id="{ABA72625-9771-4035-93E9-F53496C9E867}"/>
              </a:ext>
            </a:extLst>
          </p:cNvPr>
          <p:cNvPicPr>
            <a:picLocks noChangeAspect="1"/>
          </p:cNvPicPr>
          <p:nvPr/>
        </p:nvPicPr>
        <p:blipFill>
          <a:blip r:embed="rId3"/>
          <a:stretch>
            <a:fillRect/>
          </a:stretch>
        </p:blipFill>
        <p:spPr>
          <a:xfrm>
            <a:off x="1888067" y="348845"/>
            <a:ext cx="7757160" cy="5876636"/>
          </a:xfrm>
          <a:prstGeom prst="rect">
            <a:avLst/>
          </a:prstGeom>
        </p:spPr>
      </p:pic>
    </p:spTree>
    <p:extLst>
      <p:ext uri="{BB962C8B-B14F-4D97-AF65-F5344CB8AC3E}">
        <p14:creationId xmlns:p14="http://schemas.microsoft.com/office/powerpoint/2010/main" val="3320954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8080,&quot;width&quot;:12960}"/>
</p:tagLst>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TotalTime>
  <Words>1719</Words>
  <Application>Microsoft Office PowerPoint</Application>
  <PresentationFormat>宽屏</PresentationFormat>
  <Paragraphs>208</Paragraphs>
  <Slides>22</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微软雅黑</vt:lpstr>
      <vt:lpstr>Arial</vt:lpstr>
      <vt:lpstr>Calibri</vt:lpstr>
      <vt:lpstr>Segoe UI</vt:lpstr>
      <vt:lpstr>Segoe UI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虚拟点线</dc:title>
  <dc:creator>第一PPT</dc:creator>
  <cp:keywords>www.1ppt.com</cp:keywords>
  <dc:description>www.1ppt.com</dc:description>
  <cp:lastModifiedBy>黄 德煜</cp:lastModifiedBy>
  <cp:revision>191</cp:revision>
  <dcterms:created xsi:type="dcterms:W3CDTF">2015-08-18T02:51:00Z</dcterms:created>
  <dcterms:modified xsi:type="dcterms:W3CDTF">2020-10-13T07:41:36Z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