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0" r:id="rId6"/>
    <p:sldId id="619" r:id="rId7"/>
    <p:sldId id="584" r:id="rId8"/>
    <p:sldId id="484" r:id="rId9"/>
    <p:sldId id="586" r:id="rId10"/>
    <p:sldId id="588" r:id="rId11"/>
    <p:sldId id="620" r:id="rId12"/>
    <p:sldId id="288" r:id="rId13"/>
    <p:sldId id="311" r:id="rId14"/>
    <p:sldId id="621" r:id="rId15"/>
    <p:sldId id="622" r:id="rId16"/>
    <p:sldId id="623" r:id="rId17"/>
    <p:sldId id="624" r:id="rId18"/>
    <p:sldId id="625" r:id="rId19"/>
    <p:sldId id="626" r:id="rId20"/>
    <p:sldId id="627" r:id="rId21"/>
    <p:sldId id="664" r:id="rId22"/>
    <p:sldId id="665" r:id="rId23"/>
    <p:sldId id="666" r:id="rId24"/>
    <p:sldId id="667" r:id="rId25"/>
    <p:sldId id="513" r:id="rId26"/>
    <p:sldId id="515" r:id="rId27"/>
    <p:sldId id="669" r:id="rId28"/>
    <p:sldId id="668" r:id="rId29"/>
    <p:sldId id="670" r:id="rId30"/>
    <p:sldId id="671" r:id="rId31"/>
    <p:sldId id="672" r:id="rId32"/>
    <p:sldId id="673" r:id="rId33"/>
    <p:sldId id="674" r:id="rId34"/>
    <p:sldId id="675" r:id="rId35"/>
    <p:sldId id="676" r:id="rId36"/>
    <p:sldId id="677" r:id="rId37"/>
    <p:sldId id="678" r:id="rId38"/>
    <p:sldId id="680" r:id="rId39"/>
    <p:sldId id="679" r:id="rId40"/>
    <p:sldId id="681" r:id="rId41"/>
    <p:sldId id="682" r:id="rId42"/>
    <p:sldId id="683" r:id="rId43"/>
    <p:sldId id="684" r:id="rId44"/>
    <p:sldId id="685" r:id="rId45"/>
    <p:sldId id="285" r:id="rId46"/>
    <p:sldId id="687" r:id="rId47"/>
    <p:sldId id="262" r:id="rId48"/>
    <p:sldId id="273" r:id="rId49"/>
    <p:sldId id="289" r:id="rId50"/>
    <p:sldId id="286" r:id="rId51"/>
    <p:sldId id="357" r:id="rId52"/>
    <p:sldId id="359" r:id="rId53"/>
    <p:sldId id="275" r:id="rId54"/>
  </p:sldIdLst>
  <p:sldSz cx="12192000" cy="6858000"/>
  <p:notesSz cx="6858000" cy="9144000"/>
  <p:custDataLst>
    <p:tags r:id="rId5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866"/>
    <a:srgbClr val="00554E"/>
    <a:srgbClr val="8FC877"/>
    <a:srgbClr val="EDEAE5"/>
    <a:srgbClr val="E3E0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88" autoAdjust="0"/>
    <p:restoredTop sz="94068" autoAdjust="0"/>
  </p:normalViewPr>
  <p:slideViewPr>
    <p:cSldViewPr snapToGrid="0" showGuides="1">
      <p:cViewPr>
        <p:scale>
          <a:sx n="50" d="100"/>
          <a:sy n="50" d="100"/>
        </p:scale>
        <p:origin x="-216" y="-1590"/>
      </p:cViewPr>
      <p:guideLst>
        <p:guide orient="horz" pos="2197"/>
        <p:guide pos="392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gs" Target="tags/tag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439F9-33CD-4E51-ADEE-9A4E4E91BCE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9DE9F-5A50-493A-B778-F7CB83A7F9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99DE9F-5A50-493A-B778-F7CB83A7F93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7"/>
          <p:cNvSpPr/>
          <p:nvPr/>
        </p:nvSpPr>
        <p:spPr>
          <a:xfrm rot="2785408">
            <a:off x="9522143" y="6361475"/>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85408">
            <a:off x="9575675" y="4582084"/>
            <a:ext cx="1983092" cy="1983092"/>
          </a:xfrm>
          <a:prstGeom prst="rect">
            <a:avLst/>
          </a:prstGeom>
          <a:solidFill>
            <a:srgbClr val="E3E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85408">
            <a:off x="5825321" y="1295061"/>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785408">
            <a:off x="6553592" y="2737775"/>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785408">
            <a:off x="8166045" y="3121785"/>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85408">
            <a:off x="6342297" y="-530385"/>
            <a:ext cx="9503763" cy="4695673"/>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785408">
            <a:off x="5754944" y="749387"/>
            <a:ext cx="5801258" cy="946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85408">
            <a:off x="7318216" y="3839387"/>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785408">
            <a:off x="10875048" y="4143834"/>
            <a:ext cx="792575" cy="792575"/>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85408">
            <a:off x="9150590" y="3799252"/>
            <a:ext cx="1709033" cy="1709033"/>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2785408">
            <a:off x="6029011" y="-21659"/>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2785408">
            <a:off x="11461556" y="5676964"/>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785408">
            <a:off x="6628538" y="1122959"/>
            <a:ext cx="2253521" cy="2253521"/>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2785408">
            <a:off x="9530823" y="2823651"/>
            <a:ext cx="5906939" cy="470520"/>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rot="2785408">
            <a:off x="12164695" y="4865599"/>
            <a:ext cx="469568" cy="469568"/>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rot="2785408">
            <a:off x="10746270" y="6379813"/>
            <a:ext cx="676270" cy="676270"/>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6"/>
          <p:cNvGrpSpPr/>
          <p:nvPr userDrawn="1"/>
        </p:nvGrpSpPr>
        <p:grpSpPr>
          <a:xfrm>
            <a:off x="-1046897" y="957720"/>
            <a:ext cx="7376472" cy="10292570"/>
            <a:chOff x="-397968" y="648004"/>
            <a:chExt cx="7376472" cy="10292570"/>
          </a:xfrm>
        </p:grpSpPr>
        <p:sp>
          <p:nvSpPr>
            <p:cNvPr id="8" name="矩形 7"/>
            <p:cNvSpPr/>
            <p:nvPr/>
          </p:nvSpPr>
          <p:spPr>
            <a:xfrm rot="13866803">
              <a:off x="2532826" y="648004"/>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3866803">
              <a:off x="1560740" y="1577783"/>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3866803">
              <a:off x="5803025" y="599971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3866803">
              <a:off x="4818609" y="4093590"/>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3866803">
              <a:off x="3999592" y="4400282"/>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3866803">
              <a:off x="-2931284" y="3970127"/>
              <a:ext cx="9503763" cy="4437131"/>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13866803">
              <a:off x="5683038" y="6222287"/>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3866803">
              <a:off x="2159033" y="3118200"/>
              <a:ext cx="1282471" cy="128247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3866803">
              <a:off x="126866" y="2666970"/>
              <a:ext cx="1016175" cy="101617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13866803">
              <a:off x="5445563" y="7244585"/>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13866803">
              <a:off x="1294082" y="1985854"/>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13866803">
              <a:off x="-2826229" y="5702256"/>
              <a:ext cx="9941099" cy="319248"/>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3866803">
              <a:off x="1644266" y="3889133"/>
              <a:ext cx="1284869" cy="1284869"/>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13866803">
              <a:off x="3592874" y="5105756"/>
              <a:ext cx="1639861" cy="163986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矩形 7"/>
          <p:cNvSpPr/>
          <p:nvPr/>
        </p:nvSpPr>
        <p:spPr>
          <a:xfrm rot="7998300">
            <a:off x="5375057" y="259781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7998300">
            <a:off x="6369678" y="2575841"/>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7998300">
            <a:off x="10232860" y="-1369146"/>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7998300">
            <a:off x="8449609" y="-553062"/>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7998300">
            <a:off x="8922076" y="1056984"/>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7998300">
            <a:off x="6299187" y="1579997"/>
            <a:ext cx="9833662" cy="5214142"/>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7998300">
            <a:off x="7048711" y="2078289"/>
            <a:ext cx="395679" cy="395679"/>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7998300">
            <a:off x="7957981" y="1421050"/>
            <a:ext cx="1282471" cy="128247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7998300">
            <a:off x="11511201" y="-1236095"/>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7998300">
            <a:off x="6165338" y="4503247"/>
            <a:ext cx="635234" cy="63523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7998300">
            <a:off x="6632663" y="5582790"/>
            <a:ext cx="3877749" cy="2429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7998300">
            <a:off x="8729275" y="2700620"/>
            <a:ext cx="1822428" cy="1822428"/>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7998300">
            <a:off x="9613759" y="448192"/>
            <a:ext cx="1639861" cy="1639861"/>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7998300">
            <a:off x="8543491" y="3333713"/>
            <a:ext cx="7459541" cy="467348"/>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7998300">
            <a:off x="5140208" y="6131540"/>
            <a:ext cx="1452916" cy="1452916"/>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7998300">
            <a:off x="7103090" y="4017775"/>
            <a:ext cx="1016175" cy="101617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grpSp>
        <p:nvGrpSpPr>
          <p:cNvPr id="8" name="组合 7"/>
          <p:cNvGrpSpPr/>
          <p:nvPr userDrawn="1"/>
        </p:nvGrpSpPr>
        <p:grpSpPr>
          <a:xfrm rot="16678406">
            <a:off x="-1157425" y="-1846990"/>
            <a:ext cx="5134209" cy="4018165"/>
            <a:chOff x="5128830" y="-1267454"/>
            <a:chExt cx="10122510" cy="7922139"/>
          </a:xfrm>
        </p:grpSpPr>
        <p:sp>
          <p:nvSpPr>
            <p:cNvPr id="9" name="矩形 8"/>
            <p:cNvSpPr/>
            <p:nvPr/>
          </p:nvSpPr>
          <p:spPr>
            <a:xfrm rot="2334366">
              <a:off x="9688441" y="5479206"/>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334366">
              <a:off x="9558079" y="3651806"/>
              <a:ext cx="1983092" cy="1983092"/>
            </a:xfrm>
            <a:prstGeom prst="rect">
              <a:avLst/>
            </a:prstGeom>
            <a:solidFill>
              <a:srgbClr val="F2F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2334366">
              <a:off x="5360570" y="939979"/>
              <a:ext cx="1175479" cy="1175479"/>
            </a:xfrm>
            <a:prstGeom prst="rect">
              <a:avLst/>
            </a:prstGeom>
            <a:solidFill>
              <a:srgbClr val="E7E4DD">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334366">
              <a:off x="6295363" y="2247601"/>
              <a:ext cx="1568759" cy="1568759"/>
            </a:xfrm>
            <a:prstGeom prst="rect">
              <a:avLst/>
            </a:prstGeom>
            <a:solidFill>
              <a:srgbClr val="F2F1E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334366">
              <a:off x="7895898" y="2472448"/>
              <a:ext cx="778489" cy="778489"/>
            </a:xfrm>
            <a:prstGeom prst="rect">
              <a:avLst/>
            </a:prstGeom>
            <a:solidFill>
              <a:srgbClr val="D8D4C9">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334366">
              <a:off x="5747577" y="-1267454"/>
              <a:ext cx="9503763" cy="4437131"/>
            </a:xfrm>
            <a:prstGeom prst="rect">
              <a:avLst/>
            </a:prstGeom>
            <a:solidFill>
              <a:srgbClr val="37A866"/>
            </a:solidFill>
            <a:ln>
              <a:noFill/>
            </a:ln>
            <a:effectLst>
              <a:outerShdw blurRad="342900" dist="203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334366">
              <a:off x="5128830" y="110260"/>
              <a:ext cx="5801258" cy="94645"/>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2334366">
              <a:off x="7146295" y="3298158"/>
              <a:ext cx="730342" cy="730342"/>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334366">
              <a:off x="10716190" y="3130321"/>
              <a:ext cx="792575" cy="792575"/>
            </a:xfrm>
            <a:prstGeom prst="rect">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2334366">
              <a:off x="9017483" y="2950419"/>
              <a:ext cx="1709033" cy="1709033"/>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2334366">
              <a:off x="5393234" y="-395479"/>
              <a:ext cx="1224354" cy="1224354"/>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334366">
              <a:off x="11473749" y="4601468"/>
              <a:ext cx="391995" cy="391995"/>
            </a:xfrm>
            <a:prstGeom prst="rect">
              <a:avLst/>
            </a:prstGeom>
            <a:solidFill>
              <a:srgbClr val="248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2334366">
              <a:off x="6200254" y="589123"/>
              <a:ext cx="2253521" cy="2253521"/>
            </a:xfrm>
            <a:prstGeom prst="rect">
              <a:avLst/>
            </a:prstGeom>
            <a:solidFill>
              <a:srgbClr val="8FC877"/>
            </a:solidFill>
            <a:ln>
              <a:noFill/>
            </a:ln>
            <a:effectLst>
              <a:outerShdw blurRad="2286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2334366">
              <a:off x="8969509" y="2245181"/>
              <a:ext cx="5906939" cy="470520"/>
            </a:xfrm>
            <a:prstGeom prst="rect">
              <a:avLst/>
            </a:prstGeom>
            <a:solidFill>
              <a:srgbClr val="005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446D32-82EC-46D4-A3CB-FC88618F1CF9}" type="slidenum">
              <a:rPr lang="zh-CN" altLang="en-US" smtClean="0"/>
            </a:fld>
            <a:endParaRPr lang="zh-CN" altLang="en-US"/>
          </a:p>
        </p:txBody>
      </p:sp>
      <p:sp>
        <p:nvSpPr>
          <p:cNvPr id="11" name="矩形 10"/>
          <p:cNvSpPr/>
          <p:nvPr userDrawn="1"/>
        </p:nvSpPr>
        <p:spPr>
          <a:xfrm>
            <a:off x="8192256" y="5326225"/>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A7C66D5-2F89-43E3-B00E-90D8A16004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46D32-82EC-46D4-A3CB-FC88618F1CF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C66D5-2F89-43E3-B00E-90D8A16004B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46D32-82EC-46D4-A3CB-FC88618F1CF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6" Type="http://schemas.openxmlformats.org/officeDocument/2006/relationships/notesSlide" Target="../notesSlides/notesSlide48.xml"/><Relationship Id="rId5" Type="http://schemas.openxmlformats.org/officeDocument/2006/relationships/slideLayout" Target="../slideLayouts/slideLayout4.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08025" y="3772535"/>
            <a:ext cx="5553710" cy="829945"/>
          </a:xfrm>
          <a:prstGeom prst="rect">
            <a:avLst/>
          </a:prstGeom>
          <a:noFill/>
        </p:spPr>
        <p:txBody>
          <a:bodyPr wrap="square" rtlCol="0">
            <a:spAutoFit/>
          </a:bodyPr>
          <a:lstStyle/>
          <a:p>
            <a:pPr algn="l"/>
            <a:r>
              <a:rPr lang="zh-CN" altLang="en-US" sz="2400" b="1" dirty="0">
                <a:solidFill>
                  <a:schemeClr val="tx1">
                    <a:lumMod val="75000"/>
                    <a:lumOff val="25000"/>
                  </a:schemeClr>
                </a:solidFill>
                <a:cs typeface="+mn-ea"/>
                <a:sym typeface="+mn-lt"/>
              </a:rPr>
              <a:t>Flutter 实现一个集各大音乐平台API于一体的音乐播放器APP</a:t>
            </a:r>
            <a:endParaRPr lang="zh-CN" altLang="en-US" sz="2400" b="1" dirty="0">
              <a:solidFill>
                <a:schemeClr val="tx1">
                  <a:lumMod val="75000"/>
                  <a:lumOff val="25000"/>
                </a:schemeClr>
              </a:solidFill>
              <a:cs typeface="+mn-ea"/>
              <a:sym typeface="+mn-lt"/>
            </a:endParaRPr>
          </a:p>
        </p:txBody>
      </p:sp>
      <p:sp>
        <p:nvSpPr>
          <p:cNvPr id="20" name="文本框 19"/>
          <p:cNvSpPr txBox="1"/>
          <p:nvPr/>
        </p:nvSpPr>
        <p:spPr>
          <a:xfrm>
            <a:off x="227965" y="1435100"/>
            <a:ext cx="5629275" cy="2122805"/>
          </a:xfrm>
          <a:prstGeom prst="rect">
            <a:avLst/>
          </a:prstGeom>
          <a:noFill/>
        </p:spPr>
        <p:txBody>
          <a:bodyPr wrap="square" rtlCol="0">
            <a:spAutoFit/>
          </a:bodyPr>
          <a:lstStyle/>
          <a:p>
            <a:r>
              <a:rPr lang="zh-CN" altLang="en-US" sz="6600" b="1" dirty="0" smtClean="0">
                <a:solidFill>
                  <a:srgbClr val="37A866"/>
                </a:solidFill>
                <a:cs typeface="+mn-ea"/>
                <a:sym typeface="+mn-lt"/>
              </a:rPr>
              <a:t>SE2020-G06-</a:t>
            </a:r>
            <a:endParaRPr lang="zh-CN" altLang="en-US" sz="6600" b="1" dirty="0" smtClean="0">
              <a:solidFill>
                <a:srgbClr val="37A866"/>
              </a:solidFill>
              <a:cs typeface="+mn-ea"/>
              <a:sym typeface="+mn-lt"/>
            </a:endParaRPr>
          </a:p>
          <a:p>
            <a:pPr algn="r"/>
            <a:r>
              <a:rPr lang="zh-CN" altLang="en-US" sz="6600" b="1" dirty="0" smtClean="0">
                <a:solidFill>
                  <a:srgbClr val="37A866"/>
                </a:solidFill>
                <a:cs typeface="+mn-ea"/>
                <a:sym typeface="+mn-lt"/>
              </a:rPr>
              <a:t>实现与维护 </a:t>
            </a:r>
            <a:endParaRPr lang="en-US" sz="6600" b="1" dirty="0" smtClean="0">
              <a:solidFill>
                <a:srgbClr val="37A866"/>
              </a:solidFill>
              <a:cs typeface="+mn-ea"/>
              <a:sym typeface="+mn-lt"/>
            </a:endParaRPr>
          </a:p>
        </p:txBody>
      </p:sp>
      <p:cxnSp>
        <p:nvCxnSpPr>
          <p:cNvPr id="21" name="直接连接符 20"/>
          <p:cNvCxnSpPr/>
          <p:nvPr/>
        </p:nvCxnSpPr>
        <p:spPr>
          <a:xfrm>
            <a:off x="855405" y="4800272"/>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08003" y="4978418"/>
            <a:ext cx="5277825" cy="829945"/>
          </a:xfrm>
          <a:prstGeom prst="rect">
            <a:avLst/>
          </a:prstGeom>
          <a:noFill/>
        </p:spPr>
        <p:txBody>
          <a:bodyPr wrap="square" rtlCol="0">
            <a:spAutoFit/>
          </a:bodyPr>
          <a:lstStyle/>
          <a:p>
            <a:r>
              <a:rPr lang="zh-CN" altLang="en-US" sz="1600" dirty="0">
                <a:solidFill>
                  <a:schemeClr val="tx1">
                    <a:lumMod val="50000"/>
                    <a:lumOff val="50000"/>
                  </a:schemeClr>
                </a:solidFill>
                <a:cs typeface="+mn-ea"/>
                <a:sym typeface="+mn-lt"/>
              </a:rPr>
              <a:t>汇报人：</a:t>
            </a:r>
            <a:r>
              <a:rPr lang="en-US" altLang="zh-CN" sz="1600" dirty="0">
                <a:solidFill>
                  <a:schemeClr val="tx1">
                    <a:lumMod val="50000"/>
                    <a:lumOff val="50000"/>
                  </a:schemeClr>
                </a:solidFill>
                <a:cs typeface="+mn-ea"/>
                <a:sym typeface="+mn-lt"/>
              </a:rPr>
              <a:t>G06</a:t>
            </a:r>
            <a:r>
              <a:rPr lang="zh-CN" altLang="en-US" sz="1600" dirty="0">
                <a:solidFill>
                  <a:schemeClr val="tx1">
                    <a:lumMod val="50000"/>
                    <a:lumOff val="50000"/>
                  </a:schemeClr>
                </a:solidFill>
                <a:cs typeface="+mn-ea"/>
                <a:sym typeface="+mn-lt"/>
              </a:rPr>
              <a:t>小组</a:t>
            </a:r>
            <a:endParaRPr lang="zh-CN" altLang="en-US" sz="1600" dirty="0">
              <a:solidFill>
                <a:schemeClr val="tx1">
                  <a:lumMod val="50000"/>
                  <a:lumOff val="50000"/>
                </a:schemeClr>
              </a:solidFill>
              <a:cs typeface="+mn-ea"/>
              <a:sym typeface="+mn-lt"/>
            </a:endParaRPr>
          </a:p>
          <a:p>
            <a:endParaRPr lang="zh-CN" altLang="en-US" sz="1600" dirty="0">
              <a:solidFill>
                <a:schemeClr val="tx1">
                  <a:lumMod val="50000"/>
                  <a:lumOff val="50000"/>
                </a:schemeClr>
              </a:solidFill>
              <a:cs typeface="+mn-ea"/>
              <a:sym typeface="+mn-lt"/>
            </a:endParaRPr>
          </a:p>
          <a:p>
            <a:r>
              <a:rPr lang="zh-CN" altLang="en-US" sz="1600" dirty="0">
                <a:solidFill>
                  <a:schemeClr val="tx1">
                    <a:lumMod val="50000"/>
                    <a:lumOff val="50000"/>
                  </a:schemeClr>
                </a:solidFill>
                <a:cs typeface="+mn-ea"/>
                <a:sym typeface="+mn-lt"/>
              </a:rPr>
              <a:t>邢海粟 章拾瑜 黄德煜</a:t>
            </a:r>
            <a:endParaRPr lang="zh-CN" altLang="en-US"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dirty="0">
                <a:solidFill>
                  <a:schemeClr val="bg1"/>
                </a:solidFill>
                <a:latin typeface="Agency FB" panose="020B0503020202020204" pitchFamily="34" charset="0"/>
                <a:cs typeface="+mn-ea"/>
                <a:sym typeface="+mn-lt"/>
              </a:rPr>
              <a:t>2</a:t>
            </a:r>
            <a:endParaRPr 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076825"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测试</a:t>
            </a:r>
            <a:r>
              <a:rPr lang="en-US" altLang="zh-CN" sz="1200" dirty="0">
                <a:solidFill>
                  <a:schemeClr val="tx1">
                    <a:lumMod val="75000"/>
                    <a:lumOff val="25000"/>
                  </a:schemeClr>
                </a:solidFill>
                <a:cs typeface="+mn-ea"/>
                <a:sym typeface="+mn-lt"/>
              </a:rPr>
              <a:t>[7]</a:t>
            </a:r>
            <a:endParaRPr lang="en-US" altLang="zh-CN" sz="12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82994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测试的目的就是在软件投入生产性运行前，尽可能多地发现软件中的错误。软件测试在软件生命周期中横跨两个阶段：单元测试和综合测试。</a:t>
            </a:r>
            <a:endParaRPr 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7.2.1 </a:t>
            </a:r>
            <a:r>
              <a:rPr lang="zh-CN" altLang="en-US" sz="3200" dirty="0">
                <a:solidFill>
                  <a:schemeClr val="tx1">
                    <a:lumMod val="75000"/>
                    <a:lumOff val="25000"/>
                  </a:schemeClr>
                </a:solidFill>
                <a:cs typeface="+mn-ea"/>
                <a:sym typeface="+mn-lt"/>
              </a:rPr>
              <a:t>软件测试的</a:t>
            </a:r>
            <a:r>
              <a:rPr lang="zh-CN" altLang="en-US" sz="3200" dirty="0">
                <a:solidFill>
                  <a:schemeClr val="tx1">
                    <a:lumMod val="75000"/>
                    <a:lumOff val="25000"/>
                  </a:schemeClr>
                </a:solidFill>
                <a:cs typeface="+mn-ea"/>
                <a:sym typeface="+mn-lt"/>
              </a:rPr>
              <a:t>目标</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64590" y="2066290"/>
            <a:ext cx="10318750" cy="299974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测试的规则（目标或定义）</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）测试是为了发现程序中的错误而执行程序的过程。</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）好的测试方案是极可能发现迄今为止尚未发现的错误的测试方案。</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altLang="en-US" dirty="0">
                <a:solidFill>
                  <a:schemeClr val="tx1">
                    <a:lumMod val="75000"/>
                    <a:lumOff val="25000"/>
                  </a:schemeClr>
                </a:solidFill>
                <a:cs typeface="+mn-ea"/>
              </a:rPr>
              <a:t>）成功的测试时发现了至今为止尚未发现的错误的测试</a:t>
            </a:r>
            <a:endParaRPr lang="zh-CN" altLang="en-US"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480310" y="370205"/>
            <a:ext cx="7230745" cy="1198880"/>
          </a:xfrm>
          <a:prstGeom prst="rect">
            <a:avLst/>
          </a:prstGeom>
          <a:noFill/>
        </p:spPr>
        <p:txBody>
          <a:bodyPr wrap="square" rtlCol="0">
            <a:spAutoFit/>
          </a:bodyPr>
          <a:lstStyle/>
          <a:p>
            <a:r>
              <a:rPr lang="en-US" altLang="zh-CN" sz="7200" dirty="0">
                <a:solidFill>
                  <a:schemeClr val="tx1">
                    <a:lumMod val="75000"/>
                    <a:lumOff val="25000"/>
                  </a:schemeClr>
                </a:solidFill>
                <a:cs typeface="+mn-ea"/>
                <a:sym typeface="+mn-lt"/>
              </a:rPr>
              <a:t>Q&amp;A</a:t>
            </a:r>
            <a:endParaRPr lang="en-US" altLang="zh-CN" sz="7200" dirty="0">
              <a:solidFill>
                <a:schemeClr val="tx1">
                  <a:lumMod val="75000"/>
                  <a:lumOff val="25000"/>
                </a:schemeClr>
              </a:solidFill>
              <a:cs typeface="+mn-ea"/>
              <a:sym typeface="+mn-lt"/>
            </a:endParaRPr>
          </a:p>
        </p:txBody>
      </p:sp>
      <p:cxnSp>
        <p:nvCxnSpPr>
          <p:cNvPr id="20" name="直接连接符 19"/>
          <p:cNvCxnSpPr/>
          <p:nvPr/>
        </p:nvCxnSpPr>
        <p:spPr>
          <a:xfrm>
            <a:off x="2609282" y="176991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37920" y="2261870"/>
            <a:ext cx="10318750" cy="299974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测试的正确定义？</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a:t>
            </a:r>
            <a:r>
              <a:rPr lang="zh-CN" altLang="en-US" dirty="0">
                <a:solidFill>
                  <a:schemeClr val="tx1">
                    <a:lumMod val="75000"/>
                    <a:lumOff val="25000"/>
                  </a:schemeClr>
                </a:solidFill>
                <a:cs typeface="+mn-ea"/>
              </a:rPr>
              <a:t>为了发现程序中的错误而执行程序的过程</a:t>
            </a:r>
            <a:r>
              <a:rPr lang="en-US" altLang="zh-CN" dirty="0">
                <a:solidFill>
                  <a:schemeClr val="tx1">
                    <a:lumMod val="75000"/>
                    <a:lumOff val="25000"/>
                  </a:schemeClr>
                </a:solidFill>
                <a:cs typeface="+mn-ea"/>
              </a:rPr>
              <a:t>”</a:t>
            </a:r>
            <a:endParaRPr lang="en-US" altLang="zh-CN" dirty="0">
              <a:solidFill>
                <a:schemeClr val="tx1">
                  <a:lumMod val="75000"/>
                  <a:lumOff val="25000"/>
                </a:schemeClr>
              </a:solidFill>
              <a:cs typeface="+mn-ea"/>
            </a:endParaRPr>
          </a:p>
          <a:p>
            <a:pPr algn="l" fontAlgn="auto">
              <a:lnSpc>
                <a:spcPct val="150000"/>
              </a:lnSpc>
              <a:buClrTx/>
              <a:buSzTx/>
              <a:buFontTx/>
            </a:pPr>
            <a:endParaRPr lang="en-US" altLang="zh-CN"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a:t>
            </a:r>
            <a:r>
              <a:rPr lang="zh-CN" altLang="en-US" dirty="0">
                <a:solidFill>
                  <a:schemeClr val="tx1">
                    <a:lumMod val="75000"/>
                    <a:lumOff val="25000"/>
                  </a:schemeClr>
                </a:solidFill>
                <a:cs typeface="+mn-ea"/>
              </a:rPr>
              <a:t>成功的测试是没有发现错误的测试</a:t>
            </a:r>
            <a:r>
              <a:rPr lang="en-US" altLang="zh-CN" dirty="0">
                <a:solidFill>
                  <a:schemeClr val="tx1">
                    <a:lumMod val="75000"/>
                    <a:lumOff val="25000"/>
                  </a:schemeClr>
                </a:solidFill>
                <a:cs typeface="+mn-ea"/>
              </a:rPr>
              <a:t>”</a:t>
            </a:r>
            <a:endParaRPr lang="en-US" altLang="zh-CN" dirty="0">
              <a:solidFill>
                <a:schemeClr val="tx1">
                  <a:lumMod val="75000"/>
                  <a:lumOff val="25000"/>
                </a:schemeClr>
              </a:solidFill>
              <a:cs typeface="+mn-ea"/>
            </a:endParaRPr>
          </a:p>
          <a:p>
            <a:pPr algn="l" fontAlgn="auto">
              <a:lnSpc>
                <a:spcPct val="150000"/>
              </a:lnSpc>
              <a:buClrTx/>
              <a:buSzTx/>
              <a:buFontTx/>
            </a:pPr>
            <a:endParaRPr lang="en-US" altLang="zh-CN"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OR</a:t>
            </a: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a:t>
            </a:r>
            <a:endParaRPr lang="zh-CN" altLang="en-US" dirty="0">
              <a:solidFill>
                <a:schemeClr val="tx1">
                  <a:lumMod val="75000"/>
                  <a:lumOff val="25000"/>
                </a:schemeClr>
              </a:solidFill>
              <a:cs typeface="+mn-ea"/>
            </a:endParaRPr>
          </a:p>
        </p:txBody>
      </p:sp>
      <p:sp>
        <p:nvSpPr>
          <p:cNvPr id="2" name="文本框 1"/>
          <p:cNvSpPr txBox="1"/>
          <p:nvPr/>
        </p:nvSpPr>
        <p:spPr>
          <a:xfrm>
            <a:off x="3509010" y="5696585"/>
            <a:ext cx="5575935" cy="506730"/>
          </a:xfrm>
          <a:prstGeom prst="rect">
            <a:avLst/>
          </a:prstGeom>
          <a:noFill/>
          <a:ln w="9525">
            <a:noFill/>
          </a:ln>
        </p:spPr>
        <p:txBody>
          <a:bodyPr wrap="square">
            <a:spAutoFit/>
          </a:bodyPr>
          <a:p>
            <a:pPr algn="l" fontAlgn="auto">
              <a:lnSpc>
                <a:spcPct val="150000"/>
              </a:lnSpc>
              <a:buClrTx/>
              <a:buSzTx/>
              <a:buFontTx/>
            </a:pPr>
            <a:r>
              <a:rPr lang="en-US" altLang="zh-CN" b="1" dirty="0">
                <a:solidFill>
                  <a:srgbClr val="FF0000"/>
                </a:solidFill>
                <a:cs typeface="+mn-ea"/>
              </a:rPr>
              <a:t>（1）</a:t>
            </a:r>
            <a:r>
              <a:rPr lang="en-US" altLang="zh-CN" b="1" dirty="0">
                <a:solidFill>
                  <a:srgbClr val="FF0000"/>
                </a:solidFill>
                <a:cs typeface="+mn-ea"/>
                <a:sym typeface="+mn-ea"/>
              </a:rPr>
              <a:t>“为了发现程序中的错误而执行程序的过程”</a:t>
            </a:r>
            <a:endParaRPr lang="en-US" altLang="zh-CN" b="1" dirty="0">
              <a:solidFill>
                <a:srgbClr val="FF0000"/>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7.2.2 </a:t>
            </a:r>
            <a:r>
              <a:rPr lang="zh-CN" altLang="en-US" sz="3200" dirty="0">
                <a:solidFill>
                  <a:schemeClr val="tx1">
                    <a:lumMod val="75000"/>
                    <a:lumOff val="25000"/>
                  </a:schemeClr>
                </a:solidFill>
                <a:cs typeface="+mn-ea"/>
                <a:sym typeface="+mn-lt"/>
              </a:rPr>
              <a:t>软件测试准则</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938020" y="1022985"/>
            <a:ext cx="10318750" cy="549275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）所有测试都应该能追溯到用户需求：测试的目的是为了发现错误。</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）应该远在测试开始前制定好测试计划</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altLang="en-US" dirty="0">
                <a:solidFill>
                  <a:schemeClr val="tx1">
                    <a:lumMod val="75000"/>
                    <a:lumOff val="25000"/>
                  </a:schemeClr>
                </a:solidFill>
                <a:cs typeface="+mn-ea"/>
              </a:rPr>
              <a:t>）把Pareto原理应用到软件测试中（测试发现80%的错误是由20%的模块造成的）</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4</a:t>
            </a:r>
            <a:r>
              <a:rPr lang="zh-CN" altLang="en-US" dirty="0">
                <a:solidFill>
                  <a:schemeClr val="tx1">
                    <a:lumMod val="75000"/>
                    <a:lumOff val="25000"/>
                  </a:schemeClr>
                </a:solidFill>
                <a:cs typeface="+mn-ea"/>
              </a:rPr>
              <a:t>）从小模块逐渐升级到测试大模块</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5</a:t>
            </a:r>
            <a:r>
              <a:rPr lang="zh-CN" altLang="en-US" dirty="0">
                <a:solidFill>
                  <a:schemeClr val="tx1">
                    <a:lumMod val="75000"/>
                    <a:lumOff val="25000"/>
                  </a:schemeClr>
                </a:solidFill>
                <a:cs typeface="+mn-ea"/>
              </a:rPr>
              <a:t>）穷举测试是不可能的。</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6</a:t>
            </a:r>
            <a:r>
              <a:rPr lang="zh-CN" altLang="en-US" dirty="0">
                <a:solidFill>
                  <a:schemeClr val="tx1">
                    <a:lumMod val="75000"/>
                    <a:lumOff val="25000"/>
                  </a:schemeClr>
                </a:solidFill>
                <a:cs typeface="+mn-ea"/>
              </a:rPr>
              <a:t>）了达到最佳的测试效果，应该由独立的第三方从事测试工作。</a:t>
            </a:r>
            <a:endParaRPr lang="zh-CN" altLang="en-US" dirty="0">
              <a:solidFill>
                <a:schemeClr val="tx1">
                  <a:lumMod val="75000"/>
                  <a:lumOff val="25000"/>
                </a:schemeClr>
              </a:solidFill>
              <a:cs typeface="+mn-ea"/>
            </a:endParaRPr>
          </a:p>
        </p:txBody>
      </p:sp>
      <p:sp>
        <p:nvSpPr>
          <p:cNvPr id="2" name="文本框 1"/>
          <p:cNvSpPr txBox="1"/>
          <p:nvPr/>
        </p:nvSpPr>
        <p:spPr>
          <a:xfrm>
            <a:off x="2773680" y="2378710"/>
            <a:ext cx="2011680" cy="368300"/>
          </a:xfrm>
          <a:prstGeom prst="rect">
            <a:avLst/>
          </a:prstGeom>
          <a:noFill/>
        </p:spPr>
        <p:txBody>
          <a:bodyPr wrap="none" rtlCol="0" anchor="t">
            <a:spAutoFit/>
          </a:bodyPr>
          <a:p>
            <a:r>
              <a:rPr lang="zh-CN" altLang="en-US" dirty="0">
                <a:solidFill>
                  <a:schemeClr val="tx1">
                    <a:lumMod val="75000"/>
                    <a:lumOff val="25000"/>
                  </a:schemeClr>
                </a:solidFill>
                <a:cs typeface="+mn-ea"/>
                <a:sym typeface="+mn-ea"/>
              </a:rPr>
              <a:t>最严重的错误是？</a:t>
            </a:r>
            <a:endParaRPr lang="zh-CN" altLang="en-US"/>
          </a:p>
        </p:txBody>
      </p:sp>
      <p:sp>
        <p:nvSpPr>
          <p:cNvPr id="3" name="文本框 2"/>
          <p:cNvSpPr txBox="1"/>
          <p:nvPr/>
        </p:nvSpPr>
        <p:spPr>
          <a:xfrm>
            <a:off x="4785360" y="2378710"/>
            <a:ext cx="3840480" cy="368300"/>
          </a:xfrm>
          <a:prstGeom prst="rect">
            <a:avLst/>
          </a:prstGeom>
          <a:noFill/>
        </p:spPr>
        <p:txBody>
          <a:bodyPr wrap="none" rtlCol="0" anchor="t">
            <a:spAutoFit/>
          </a:bodyPr>
          <a:p>
            <a:r>
              <a:rPr lang="zh-CN" altLang="en-US" b="1" dirty="0">
                <a:solidFill>
                  <a:srgbClr val="FF0000"/>
                </a:solidFill>
                <a:cs typeface="+mn-ea"/>
                <a:sym typeface="+mn-ea"/>
              </a:rPr>
              <a:t>导致程序无法满足用户需求的错误。</a:t>
            </a:r>
            <a:endParaRPr lang="zh-CN" altLang="en-US" b="1" dirty="0">
              <a:solidFill>
                <a:srgbClr val="FF0000"/>
              </a:solidFill>
              <a:cs typeface="+mn-ea"/>
              <a:sym typeface="+mn-ea"/>
            </a:endParaRPr>
          </a:p>
        </p:txBody>
      </p:sp>
      <p:sp>
        <p:nvSpPr>
          <p:cNvPr id="4" name="文本框 3"/>
          <p:cNvSpPr txBox="1"/>
          <p:nvPr/>
        </p:nvSpPr>
        <p:spPr>
          <a:xfrm>
            <a:off x="2633345" y="3308350"/>
            <a:ext cx="9230360" cy="922020"/>
          </a:xfrm>
          <a:prstGeom prst="rect">
            <a:avLst/>
          </a:prstGeom>
          <a:noFill/>
        </p:spPr>
        <p:txBody>
          <a:bodyPr wrap="square" rtlCol="0" anchor="t">
            <a:spAutoFit/>
          </a:bodyPr>
          <a:p>
            <a:r>
              <a:rPr lang="en-US" altLang="zh-CN" b="1" dirty="0">
                <a:solidFill>
                  <a:srgbClr val="FF0000"/>
                </a:solidFill>
                <a:cs typeface="+mn-ea"/>
              </a:rPr>
              <a:t>		</a:t>
            </a:r>
            <a:r>
              <a:rPr lang="zh-CN" altLang="en-US" b="1" dirty="0">
                <a:solidFill>
                  <a:srgbClr val="FF0000"/>
                </a:solidFill>
                <a:cs typeface="+mn-ea"/>
              </a:rPr>
              <a:t>19世纪末20世纪初意大利经济学家帕累托发现的。他认为，在任何一组</a:t>
            </a:r>
            <a:r>
              <a:rPr lang="en-US" altLang="zh-CN" b="1" dirty="0">
                <a:solidFill>
                  <a:srgbClr val="FF0000"/>
                </a:solidFill>
                <a:cs typeface="+mn-ea"/>
              </a:rPr>
              <a:t>		</a:t>
            </a:r>
            <a:r>
              <a:rPr lang="zh-CN" altLang="en-US" b="1" dirty="0">
                <a:solidFill>
                  <a:srgbClr val="FF0000"/>
                </a:solidFill>
                <a:cs typeface="+mn-ea"/>
              </a:rPr>
              <a:t>东西中，最重要的只占其中一小部分，约20%，其余80%尽管是多数，</a:t>
            </a:r>
            <a:r>
              <a:rPr lang="en-US" altLang="zh-CN" b="1" dirty="0">
                <a:solidFill>
                  <a:srgbClr val="FF0000"/>
                </a:solidFill>
                <a:cs typeface="+mn-ea"/>
              </a:rPr>
              <a:t>		</a:t>
            </a:r>
            <a:r>
              <a:rPr lang="zh-CN" altLang="en-US" b="1" dirty="0">
                <a:solidFill>
                  <a:srgbClr val="FF0000"/>
                </a:solidFill>
                <a:cs typeface="+mn-ea"/>
              </a:rPr>
              <a:t>却是次要的，因此又称二八定律。</a:t>
            </a:r>
            <a:endParaRPr lang="zh-CN" altLang="en-US" b="1" dirty="0">
              <a:solidFill>
                <a:srgbClr val="FF0000"/>
              </a:solidFill>
              <a:cs typeface="+mn-ea"/>
            </a:endParaRPr>
          </a:p>
        </p:txBody>
      </p:sp>
      <p:sp>
        <p:nvSpPr>
          <p:cNvPr id="5" name="文本框 4"/>
          <p:cNvSpPr txBox="1"/>
          <p:nvPr/>
        </p:nvSpPr>
        <p:spPr>
          <a:xfrm>
            <a:off x="2773680" y="3308350"/>
            <a:ext cx="1770380" cy="368300"/>
          </a:xfrm>
          <a:prstGeom prst="rect">
            <a:avLst/>
          </a:prstGeom>
          <a:noFill/>
        </p:spPr>
        <p:txBody>
          <a:bodyPr wrap="none" rtlCol="0" anchor="t">
            <a:spAutoFit/>
          </a:bodyPr>
          <a:p>
            <a:r>
              <a:rPr lang="zh-CN" altLang="en-US" dirty="0">
                <a:solidFill>
                  <a:schemeClr val="tx1">
                    <a:lumMod val="75000"/>
                    <a:lumOff val="25000"/>
                  </a:schemeClr>
                </a:solidFill>
                <a:cs typeface="+mn-ea"/>
                <a:sym typeface="+mn-ea"/>
              </a:rPr>
              <a:t>Pareto原理</a:t>
            </a:r>
            <a:r>
              <a:rPr lang="zh-CN" altLang="en-US" dirty="0">
                <a:solidFill>
                  <a:schemeClr val="tx1">
                    <a:lumMod val="75000"/>
                    <a:lumOff val="25000"/>
                  </a:schemeClr>
                </a:solidFill>
                <a:cs typeface="+mn-ea"/>
                <a:sym typeface="+mn-ea"/>
              </a:rPr>
              <a:t>是？</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7.2.3 </a:t>
            </a:r>
            <a:r>
              <a:rPr lang="zh-CN" altLang="en-US" sz="3200" dirty="0">
                <a:solidFill>
                  <a:schemeClr val="tx1">
                    <a:lumMod val="75000"/>
                    <a:lumOff val="25000"/>
                  </a:schemeClr>
                </a:solidFill>
                <a:cs typeface="+mn-ea"/>
                <a:sym typeface="+mn-lt"/>
              </a:rPr>
              <a:t>软件测试方法</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406525" y="1647825"/>
            <a:ext cx="10318750" cy="4661535"/>
          </a:xfrm>
          <a:prstGeom prst="rect">
            <a:avLst/>
          </a:prstGeom>
          <a:noFill/>
          <a:ln w="9525">
            <a:noFill/>
          </a:ln>
        </p:spPr>
        <p:txBody>
          <a:bodyPr wrap="square">
            <a:spAutoFit/>
          </a:bodyPr>
          <a:p>
            <a:pPr algn="l" fontAlgn="auto">
              <a:lnSpc>
                <a:spcPct val="150000"/>
              </a:lnSpc>
              <a:buClrTx/>
              <a:buSzTx/>
              <a:buFontTx/>
            </a:pPr>
            <a:r>
              <a:rPr lang="zh-CN" dirty="0">
                <a:solidFill>
                  <a:schemeClr val="tx1">
                    <a:lumMod val="75000"/>
                    <a:lumOff val="25000"/>
                  </a:schemeClr>
                </a:solidFill>
                <a:cs typeface="+mn-ea"/>
              </a:rPr>
              <a:t>测试任何产品都有两种方法。</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）已经知道产品所具有的功能，通过测试来检验是否每个功能都能正常使用。</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）已经知道产品内部的工作过程，可以通过测试来检验产品内部动作。</a:t>
            </a:r>
            <a:endParaRPr lang="zh-CN" dirty="0">
              <a:solidFill>
                <a:schemeClr val="tx1">
                  <a:lumMod val="75000"/>
                  <a:lumOff val="25000"/>
                </a:schemeClr>
              </a:solidFill>
              <a:cs typeface="+mn-ea"/>
            </a:endParaRPr>
          </a:p>
          <a:p>
            <a:pPr algn="l" fontAlgn="auto">
              <a:lnSpc>
                <a:spcPct val="150000"/>
              </a:lnSpc>
              <a:buClrTx/>
              <a:buSzTx/>
              <a:buFontTx/>
            </a:pP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对应两种测试方法：</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黑盒测试（功能测试）</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黑盒测试一般指对程序接口进行测试，只检查程序功能是否能按规格说明书正常运行，程序是否能适当的接受输入数据并产生正确的输出信息，运行过程中能否保留外部信息的完整性等等，不考虑程序内部的结构和处理过程</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白盒测试（结构测试）</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白盒测试和黑盒正好相反，主要检测程序中的主要执行通路是否能按预定的要求正确工作。</a:t>
            </a:r>
            <a:endParaRPr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7.2.4 </a:t>
            </a:r>
            <a:r>
              <a:rPr lang="zh-CN" altLang="en-US" sz="3200" dirty="0">
                <a:solidFill>
                  <a:schemeClr val="tx1">
                    <a:lumMod val="75000"/>
                    <a:lumOff val="25000"/>
                  </a:schemeClr>
                </a:solidFill>
                <a:cs typeface="+mn-ea"/>
                <a:sym typeface="+mn-lt"/>
              </a:rPr>
              <a:t>软件测试步骤</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014730" y="1508125"/>
            <a:ext cx="10710545" cy="5077460"/>
          </a:xfrm>
          <a:prstGeom prst="rect">
            <a:avLst/>
          </a:prstGeom>
          <a:noFill/>
          <a:ln w="9525">
            <a:noFill/>
          </a:ln>
        </p:spPr>
        <p:txBody>
          <a:bodyPr wrap="square">
            <a:spAutoFit/>
          </a:bodyPr>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）模块测试</a:t>
            </a:r>
            <a:endParaRPr lang="zh-CN"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模块测试是保证每一个</a:t>
            </a:r>
            <a:r>
              <a:rPr lang="zh-CN" dirty="0">
                <a:solidFill>
                  <a:srgbClr val="FF0000"/>
                </a:solidFill>
                <a:cs typeface="+mn-ea"/>
              </a:rPr>
              <a:t>单独的模块</a:t>
            </a:r>
            <a:r>
              <a:rPr lang="zh-CN" dirty="0">
                <a:solidFill>
                  <a:schemeClr val="tx1">
                    <a:lumMod val="75000"/>
                    <a:lumOff val="25000"/>
                  </a:schemeClr>
                </a:solidFill>
                <a:cs typeface="+mn-ea"/>
              </a:rPr>
              <a:t>都能够正确运行而存在的。</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）子系统测试</a:t>
            </a:r>
            <a:endParaRPr lang="zh-CN"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将</a:t>
            </a:r>
            <a:r>
              <a:rPr lang="zh-CN" dirty="0">
                <a:solidFill>
                  <a:srgbClr val="FF0000"/>
                </a:solidFill>
                <a:cs typeface="+mn-ea"/>
              </a:rPr>
              <a:t>经过单元测试</a:t>
            </a:r>
            <a:r>
              <a:rPr lang="zh-CN" dirty="0">
                <a:solidFill>
                  <a:schemeClr val="tx1">
                    <a:lumMod val="75000"/>
                    <a:lumOff val="25000"/>
                  </a:schemeClr>
                </a:solidFill>
                <a:cs typeface="+mn-ea"/>
              </a:rPr>
              <a:t>的模块放在一起形成一个子系统来测试。</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dirty="0">
                <a:solidFill>
                  <a:schemeClr val="tx1">
                    <a:lumMod val="75000"/>
                    <a:lumOff val="25000"/>
                  </a:schemeClr>
                </a:solidFill>
                <a:cs typeface="+mn-ea"/>
              </a:rPr>
              <a:t>）系统测试</a:t>
            </a:r>
            <a:endParaRPr lang="zh-CN"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子系统测试的差不多了就相当于系统测试了，最多就是把</a:t>
            </a:r>
            <a:r>
              <a:rPr lang="zh-CN" dirty="0">
                <a:solidFill>
                  <a:srgbClr val="FF0000"/>
                </a:solidFill>
                <a:cs typeface="+mn-ea"/>
              </a:rPr>
              <a:t>所有子系统组装</a:t>
            </a:r>
            <a:r>
              <a:rPr lang="zh-CN" dirty="0">
                <a:solidFill>
                  <a:schemeClr val="tx1">
                    <a:lumMod val="75000"/>
                    <a:lumOff val="25000"/>
                  </a:schemeClr>
                </a:solidFill>
                <a:cs typeface="+mn-ea"/>
              </a:rPr>
              <a:t>起来再总体测试一次</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4</a:t>
            </a:r>
            <a:r>
              <a:rPr lang="zh-CN" dirty="0">
                <a:solidFill>
                  <a:schemeClr val="tx1">
                    <a:lumMod val="75000"/>
                    <a:lumOff val="25000"/>
                  </a:schemeClr>
                </a:solidFill>
                <a:cs typeface="+mn-ea"/>
              </a:rPr>
              <a:t>）验收测试（确认测试）</a:t>
            </a:r>
            <a:endParaRPr lang="zh-CN"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根据软件需求规格说明书来确认用户的需求是否得到了满足。测试内容与系统测试基本类似，但</a:t>
            </a: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是在</a:t>
            </a:r>
            <a:r>
              <a:rPr lang="zh-CN" dirty="0">
                <a:solidFill>
                  <a:srgbClr val="FF0000"/>
                </a:solidFill>
                <a:cs typeface="+mn-ea"/>
              </a:rPr>
              <a:t>用户积极参与</a:t>
            </a:r>
            <a:r>
              <a:rPr lang="zh-CN" dirty="0">
                <a:solidFill>
                  <a:schemeClr val="tx1">
                    <a:lumMod val="75000"/>
                    <a:lumOff val="25000"/>
                  </a:schemeClr>
                </a:solidFill>
                <a:cs typeface="+mn-ea"/>
              </a:rPr>
              <a:t>下进行。</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5</a:t>
            </a:r>
            <a:r>
              <a:rPr lang="zh-CN" dirty="0">
                <a:solidFill>
                  <a:schemeClr val="tx1">
                    <a:lumMod val="75000"/>
                    <a:lumOff val="25000"/>
                  </a:schemeClr>
                </a:solidFill>
                <a:cs typeface="+mn-ea"/>
              </a:rPr>
              <a:t>）平行运行</a:t>
            </a:r>
            <a:endParaRPr lang="zh-CN"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运行新开发的系统以及旧的系统，比较两者的处理结果，方便于减少风险，让用户适应，验证用</a:t>
            </a:r>
            <a:r>
              <a:rPr lang="en-US" altLang="zh-CN" dirty="0">
                <a:solidFill>
                  <a:schemeClr val="tx1">
                    <a:lumMod val="75000"/>
                    <a:lumOff val="25000"/>
                  </a:schemeClr>
                </a:solidFill>
                <a:cs typeface="+mn-ea"/>
              </a:rPr>
              <a:t>	</a:t>
            </a:r>
            <a:r>
              <a:rPr lang="zh-CN" dirty="0">
                <a:solidFill>
                  <a:schemeClr val="tx1">
                    <a:lumMod val="75000"/>
                    <a:lumOff val="25000"/>
                  </a:schemeClr>
                </a:solidFill>
                <a:cs typeface="+mn-ea"/>
              </a:rPr>
              <a:t>户指南与使用手册文档，用测试结果验证性能指标。</a:t>
            </a:r>
            <a:endParaRPr lang="zh-CN"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7.3.1 </a:t>
            </a:r>
            <a:r>
              <a:rPr lang="zh-CN" altLang="en-US" sz="3200" dirty="0">
                <a:solidFill>
                  <a:schemeClr val="tx1">
                    <a:lumMod val="75000"/>
                    <a:lumOff val="25000"/>
                  </a:schemeClr>
                </a:solidFill>
                <a:cs typeface="+mn-ea"/>
                <a:sym typeface="+mn-lt"/>
              </a:rPr>
              <a:t>单元测试</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481455" y="1675130"/>
            <a:ext cx="10710545" cy="5077460"/>
          </a:xfrm>
          <a:prstGeom prst="rect">
            <a:avLst/>
          </a:prstGeom>
          <a:noFill/>
          <a:ln w="9525">
            <a:noFill/>
          </a:ln>
        </p:spPr>
        <p:txBody>
          <a:bodyPr wrap="square">
            <a:spAutoFit/>
          </a:bodyPr>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模块接口</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检测接口数据流能否正常进出，如参数的数目，次序，属性或单位系统与变元是否一致，是否只修改了只做输入用的变元，全局变量的定义与用法在各个模块中是否一致等</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局部数据结构</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检查局部数据的初始化，说明，默认值等方面的问题</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dirty="0">
                <a:solidFill>
                  <a:schemeClr val="tx1">
                    <a:lumMod val="75000"/>
                    <a:lumOff val="25000"/>
                  </a:schemeClr>
                </a:solidFill>
                <a:cs typeface="+mn-ea"/>
              </a:rPr>
              <a:t>）</a:t>
            </a:r>
            <a:r>
              <a:rPr dirty="0">
                <a:solidFill>
                  <a:schemeClr val="tx1">
                    <a:lumMod val="75000"/>
                    <a:lumOff val="25000"/>
                  </a:schemeClr>
                </a:solidFill>
                <a:cs typeface="+mn-ea"/>
              </a:rPr>
              <a:t>重要执行通路</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往往不可能采用穷尽测试，所以我们需要选出最具代表性的通路</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4</a:t>
            </a:r>
            <a:r>
              <a:rPr lang="zh-CN" dirty="0">
                <a:solidFill>
                  <a:schemeClr val="tx1">
                    <a:lumMod val="75000"/>
                    <a:lumOff val="25000"/>
                  </a:schemeClr>
                </a:solidFill>
                <a:cs typeface="+mn-ea"/>
              </a:rPr>
              <a:t>）</a:t>
            </a:r>
            <a:r>
              <a:rPr dirty="0">
                <a:solidFill>
                  <a:schemeClr val="tx1">
                    <a:lumMod val="75000"/>
                    <a:lumOff val="25000"/>
                  </a:schemeClr>
                </a:solidFill>
                <a:cs typeface="+mn-ea"/>
              </a:rPr>
              <a:t>出错处理通路</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好的设计系统要预见出现错误的条件，并设定适当的处理错误通路。</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5</a:t>
            </a:r>
            <a:r>
              <a:rPr lang="zh-CN" dirty="0">
                <a:solidFill>
                  <a:schemeClr val="tx1">
                    <a:lumMod val="75000"/>
                    <a:lumOff val="25000"/>
                  </a:schemeClr>
                </a:solidFill>
                <a:cs typeface="+mn-ea"/>
              </a:rPr>
              <a:t>）</a:t>
            </a:r>
            <a:r>
              <a:rPr dirty="0">
                <a:solidFill>
                  <a:schemeClr val="tx1">
                    <a:lumMod val="75000"/>
                    <a:lumOff val="25000"/>
                  </a:schemeClr>
                </a:solidFill>
                <a:cs typeface="+mn-ea"/>
              </a:rPr>
              <a:t>边界条件</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系统往往在这种边界的范围上失效，比如处理n元数组的第n个元素时，或做到i次循环中的第i次重复时，再比如刚好大于最大值或最小值的数据结构，非常可能出错</a:t>
            </a:r>
            <a:endParaRPr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7.3.2 </a:t>
            </a:r>
            <a:r>
              <a:rPr lang="zh-CN" altLang="en-US" sz="3200" dirty="0">
                <a:solidFill>
                  <a:schemeClr val="tx1">
                    <a:lumMod val="75000"/>
                    <a:lumOff val="25000"/>
                  </a:schemeClr>
                </a:solidFill>
                <a:cs typeface="+mn-ea"/>
                <a:sym typeface="+mn-lt"/>
              </a:rPr>
              <a:t>代码审查（人工测试）</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481455" y="1675130"/>
            <a:ext cx="10710545" cy="3415030"/>
          </a:xfrm>
          <a:prstGeom prst="rect">
            <a:avLst/>
          </a:prstGeom>
          <a:noFill/>
          <a:ln w="9525">
            <a:noFill/>
          </a:ln>
        </p:spPr>
        <p:txBody>
          <a:bodyPr wrap="square">
            <a:spAutoFit/>
          </a:bodyPr>
          <a:p>
            <a:pPr algn="l" fontAlgn="auto">
              <a:lnSpc>
                <a:spcPct val="150000"/>
              </a:lnSpc>
              <a:buClrTx/>
              <a:buSzTx/>
              <a:buFontTx/>
            </a:pPr>
            <a:r>
              <a:rPr dirty="0">
                <a:solidFill>
                  <a:schemeClr val="tx1">
                    <a:lumMod val="75000"/>
                    <a:lumOff val="25000"/>
                  </a:schemeClr>
                </a:solidFill>
                <a:cs typeface="+mn-ea"/>
              </a:rPr>
              <a:t>寻找4人来构成审查小组</a:t>
            </a:r>
            <a:r>
              <a:rPr lang="zh-CN" dirty="0">
                <a:solidFill>
                  <a:schemeClr val="tx1">
                    <a:lumMod val="75000"/>
                    <a:lumOff val="25000"/>
                  </a:schemeClr>
                </a:solidFill>
                <a:cs typeface="+mn-ea"/>
              </a:rPr>
              <a:t>：</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有能力但不直接参与工程的程序员</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程序设计者</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dirty="0">
                <a:solidFill>
                  <a:schemeClr val="tx1">
                    <a:lumMod val="75000"/>
                    <a:lumOff val="25000"/>
                  </a:schemeClr>
                </a:solidFill>
                <a:cs typeface="+mn-ea"/>
              </a:rPr>
              <a:t>）</a:t>
            </a:r>
            <a:r>
              <a:rPr dirty="0">
                <a:solidFill>
                  <a:schemeClr val="tx1">
                    <a:lumMod val="75000"/>
                    <a:lumOff val="25000"/>
                  </a:schemeClr>
                </a:solidFill>
                <a:cs typeface="+mn-ea"/>
              </a:rPr>
              <a:t>程序编写者</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4</a:t>
            </a:r>
            <a:r>
              <a:rPr lang="zh-CN" dirty="0">
                <a:solidFill>
                  <a:schemeClr val="tx1">
                    <a:lumMod val="75000"/>
                    <a:lumOff val="25000"/>
                  </a:schemeClr>
                </a:solidFill>
                <a:cs typeface="+mn-ea"/>
              </a:rPr>
              <a:t>）</a:t>
            </a:r>
            <a:r>
              <a:rPr dirty="0">
                <a:solidFill>
                  <a:schemeClr val="tx1">
                    <a:lumMod val="75000"/>
                    <a:lumOff val="25000"/>
                  </a:schemeClr>
                </a:solidFill>
                <a:cs typeface="+mn-ea"/>
              </a:rPr>
              <a:t>程序测试者，如果有人身兼多职，则增加一个程序员</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fontAlgn="auto">
              <a:lnSpc>
                <a:spcPct val="150000"/>
              </a:lnSpc>
              <a:buClrTx/>
              <a:buSzTx/>
              <a:buFontTx/>
            </a:pP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审查前要先研究设计说明书，力求理解这个设计并在编写者和设计者的讲解下发现错误，以及在常见错误清单中分析审查是否存在关联问题，发现错误先记录，之后再统一改正</a:t>
            </a:r>
            <a:r>
              <a:rPr lang="zh-CN" dirty="0">
                <a:solidFill>
                  <a:schemeClr val="tx1">
                    <a:lumMod val="75000"/>
                    <a:lumOff val="25000"/>
                  </a:schemeClr>
                </a:solidFill>
                <a:cs typeface="+mn-ea"/>
              </a:rPr>
              <a:t>。</a:t>
            </a:r>
            <a:endParaRPr lang="zh-CN"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7.3.3 </a:t>
            </a:r>
            <a:r>
              <a:rPr lang="zh-CN" altLang="en-US" sz="3200" dirty="0">
                <a:solidFill>
                  <a:schemeClr val="tx1">
                    <a:lumMod val="75000"/>
                    <a:lumOff val="25000"/>
                  </a:schemeClr>
                </a:solidFill>
                <a:cs typeface="+mn-ea"/>
                <a:sym typeface="+mn-lt"/>
              </a:rPr>
              <a:t>计算机测试</a:t>
            </a:r>
            <a:r>
              <a:rPr lang="en-US" altLang="zh-CN" sz="1200" dirty="0">
                <a:solidFill>
                  <a:schemeClr val="tx1">
                    <a:lumMod val="75000"/>
                    <a:lumOff val="25000"/>
                  </a:schemeClr>
                </a:solidFill>
                <a:cs typeface="+mn-ea"/>
                <a:sym typeface="+mn-lt"/>
              </a:rPr>
              <a:t>[4][5]</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086610" y="1050925"/>
            <a:ext cx="9984105" cy="1337945"/>
          </a:xfrm>
          <a:prstGeom prst="rect">
            <a:avLst/>
          </a:prstGeom>
          <a:noFill/>
          <a:ln w="9525">
            <a:noFill/>
          </a:ln>
        </p:spPr>
        <p:txBody>
          <a:bodyPr wrap="square">
            <a:spAutoFit/>
          </a:bodyPr>
          <a:p>
            <a:pPr algn="l" fontAlgn="auto">
              <a:lnSpc>
                <a:spcPct val="150000"/>
              </a:lnSpc>
              <a:buClrTx/>
              <a:buSzTx/>
              <a:buFontTx/>
            </a:pPr>
            <a:r>
              <a:rPr lang="zh-CN" dirty="0">
                <a:solidFill>
                  <a:schemeClr val="tx1">
                    <a:lumMod val="75000"/>
                    <a:lumOff val="25000"/>
                  </a:schemeClr>
                </a:solidFill>
                <a:cs typeface="+mn-ea"/>
              </a:rPr>
              <a:t>模块并不是一个独立的程序，因此</a:t>
            </a:r>
            <a:r>
              <a:rPr dirty="0">
                <a:solidFill>
                  <a:schemeClr val="tx1">
                    <a:lumMod val="75000"/>
                    <a:lumOff val="25000"/>
                  </a:schemeClr>
                </a:solidFill>
                <a:cs typeface="+mn-ea"/>
              </a:rPr>
              <a:t>必须为某个单元测试开发驱动软件或存根软件来检验问题</a:t>
            </a:r>
            <a:r>
              <a:rPr lang="zh-CN" dirty="0">
                <a:solidFill>
                  <a:schemeClr val="tx1">
                    <a:lumMod val="75000"/>
                    <a:lumOff val="25000"/>
                  </a:schemeClr>
                </a:solidFill>
                <a:cs typeface="+mn-ea"/>
              </a:rPr>
              <a:t>。</a:t>
            </a: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通常驱动程序也就是一个</a:t>
            </a:r>
            <a:r>
              <a:rPr lang="en-US" altLang="zh-CN" dirty="0">
                <a:solidFill>
                  <a:schemeClr val="tx1">
                    <a:lumMod val="75000"/>
                    <a:lumOff val="25000"/>
                  </a:schemeClr>
                </a:solidFill>
                <a:cs typeface="+mn-ea"/>
              </a:rPr>
              <a:t>“</a:t>
            </a:r>
            <a:r>
              <a:rPr lang="zh-CN" altLang="en-US" dirty="0">
                <a:solidFill>
                  <a:schemeClr val="tx1">
                    <a:lumMod val="75000"/>
                    <a:lumOff val="25000"/>
                  </a:schemeClr>
                </a:solidFill>
                <a:cs typeface="+mn-ea"/>
              </a:rPr>
              <a:t>主程序</a:t>
            </a:r>
            <a:r>
              <a:rPr lang="en-US" altLang="zh-CN" dirty="0">
                <a:solidFill>
                  <a:schemeClr val="tx1">
                    <a:lumMod val="75000"/>
                    <a:lumOff val="25000"/>
                  </a:schemeClr>
                </a:solidFill>
                <a:cs typeface="+mn-ea"/>
              </a:rPr>
              <a:t>”</a:t>
            </a:r>
            <a:r>
              <a:rPr lang="zh-CN" altLang="en-US" dirty="0">
                <a:solidFill>
                  <a:schemeClr val="tx1">
                    <a:lumMod val="75000"/>
                    <a:lumOff val="25000"/>
                  </a:schemeClr>
                </a:solidFill>
                <a:cs typeface="+mn-ea"/>
              </a:rPr>
              <a:t>，它接受测试数据，把这些数据传送给被测试的模块，并且印出相关结果。</a:t>
            </a:r>
            <a:r>
              <a:rPr lang="en-US" altLang="zh-CN" dirty="0">
                <a:solidFill>
                  <a:schemeClr val="tx1">
                    <a:lumMod val="75000"/>
                    <a:lumOff val="25000"/>
                  </a:schemeClr>
                </a:solidFill>
                <a:cs typeface="+mn-ea"/>
              </a:rPr>
              <a:t>Flutter</a:t>
            </a:r>
            <a:r>
              <a:rPr lang="zh-CN" altLang="en-US" dirty="0">
                <a:solidFill>
                  <a:schemeClr val="tx1">
                    <a:lumMod val="75000"/>
                    <a:lumOff val="25000"/>
                  </a:schemeClr>
                </a:solidFill>
                <a:cs typeface="+mn-ea"/>
              </a:rPr>
              <a:t>框架体系内提供的测试工具</a:t>
            </a:r>
            <a:r>
              <a:rPr lang="en-US" altLang="zh-CN" dirty="0">
                <a:solidFill>
                  <a:schemeClr val="tx1">
                    <a:lumMod val="75000"/>
                    <a:lumOff val="25000"/>
                  </a:schemeClr>
                </a:solidFill>
                <a:cs typeface="+mn-ea"/>
              </a:rPr>
              <a:t>flutter_test</a:t>
            </a:r>
            <a:r>
              <a:rPr lang="zh-CN" altLang="en-US" dirty="0">
                <a:solidFill>
                  <a:schemeClr val="tx1">
                    <a:lumMod val="75000"/>
                    <a:lumOff val="25000"/>
                  </a:schemeClr>
                </a:solidFill>
                <a:cs typeface="+mn-ea"/>
              </a:rPr>
              <a:t>：</a:t>
            </a:r>
            <a:endParaRPr lang="zh-CN" altLang="en-US" dirty="0">
              <a:solidFill>
                <a:schemeClr val="tx1">
                  <a:lumMod val="75000"/>
                  <a:lumOff val="25000"/>
                </a:schemeClr>
              </a:solidFill>
              <a:cs typeface="+mn-ea"/>
            </a:endParaRPr>
          </a:p>
        </p:txBody>
      </p:sp>
      <p:pic>
        <p:nvPicPr>
          <p:cNvPr id="3" name="图片 2"/>
          <p:cNvPicPr>
            <a:picLocks noChangeAspect="1"/>
          </p:cNvPicPr>
          <p:nvPr/>
        </p:nvPicPr>
        <p:blipFill>
          <a:blip r:embed="rId1"/>
          <a:stretch>
            <a:fillRect/>
          </a:stretch>
        </p:blipFill>
        <p:spPr>
          <a:xfrm>
            <a:off x="307340" y="2388870"/>
            <a:ext cx="6621145" cy="4175125"/>
          </a:xfrm>
          <a:prstGeom prst="rect">
            <a:avLst/>
          </a:prstGeom>
        </p:spPr>
      </p:pic>
      <p:pic>
        <p:nvPicPr>
          <p:cNvPr id="4" name="图片 3"/>
          <p:cNvPicPr>
            <a:picLocks noChangeAspect="1"/>
          </p:cNvPicPr>
          <p:nvPr/>
        </p:nvPicPr>
        <p:blipFill>
          <a:blip r:embed="rId2"/>
          <a:stretch>
            <a:fillRect/>
          </a:stretch>
        </p:blipFill>
        <p:spPr>
          <a:xfrm>
            <a:off x="7049135" y="2388870"/>
            <a:ext cx="4950460" cy="3657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7.3.3 </a:t>
            </a:r>
            <a:r>
              <a:rPr lang="zh-CN" altLang="en-US" sz="3200" dirty="0">
                <a:solidFill>
                  <a:schemeClr val="tx1">
                    <a:lumMod val="75000"/>
                    <a:lumOff val="25000"/>
                  </a:schemeClr>
                </a:solidFill>
                <a:cs typeface="+mn-ea"/>
                <a:sym typeface="+mn-lt"/>
              </a:rPr>
              <a:t>项目</a:t>
            </a:r>
            <a:r>
              <a:rPr lang="zh-CN" altLang="en-US" sz="3200" dirty="0">
                <a:solidFill>
                  <a:schemeClr val="tx1">
                    <a:lumMod val="75000"/>
                    <a:lumOff val="25000"/>
                  </a:schemeClr>
                </a:solidFill>
                <a:cs typeface="+mn-ea"/>
                <a:sym typeface="+mn-lt"/>
              </a:rPr>
              <a:t>模块</a:t>
            </a:r>
            <a:r>
              <a:rPr lang="zh-CN" altLang="en-US" sz="3200" dirty="0">
                <a:solidFill>
                  <a:schemeClr val="tx1">
                    <a:lumMod val="75000"/>
                    <a:lumOff val="25000"/>
                  </a:schemeClr>
                </a:solidFill>
                <a:cs typeface="+mn-ea"/>
                <a:sym typeface="+mn-lt"/>
              </a:rPr>
              <a:t>测试简单举例</a:t>
            </a:r>
            <a:r>
              <a:rPr lang="en-US" altLang="zh-CN" sz="1200" dirty="0">
                <a:solidFill>
                  <a:schemeClr val="tx1">
                    <a:lumMod val="75000"/>
                    <a:lumOff val="25000"/>
                  </a:schemeClr>
                </a:solidFill>
                <a:cs typeface="+mn-ea"/>
                <a:sym typeface="+mn-lt"/>
              </a:rPr>
              <a:t>[4][5]</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086610" y="1050925"/>
            <a:ext cx="9984105" cy="50673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进行登陆模块的简单测试，输入错误的账号密码。</a:t>
            </a:r>
            <a:endParaRPr lang="zh-CN" altLang="en-US" dirty="0">
              <a:solidFill>
                <a:schemeClr val="tx1">
                  <a:lumMod val="75000"/>
                  <a:lumOff val="25000"/>
                </a:schemeClr>
              </a:solidFill>
              <a:cs typeface="+mn-ea"/>
            </a:endParaRPr>
          </a:p>
        </p:txBody>
      </p:sp>
      <p:pic>
        <p:nvPicPr>
          <p:cNvPr id="2" name="图片 1"/>
          <p:cNvPicPr>
            <a:picLocks noChangeAspect="1"/>
          </p:cNvPicPr>
          <p:nvPr/>
        </p:nvPicPr>
        <p:blipFill>
          <a:blip r:embed="rId1"/>
          <a:stretch>
            <a:fillRect/>
          </a:stretch>
        </p:blipFill>
        <p:spPr>
          <a:xfrm>
            <a:off x="2086610" y="1622425"/>
            <a:ext cx="7360920" cy="1303020"/>
          </a:xfrm>
          <a:prstGeom prst="rect">
            <a:avLst/>
          </a:prstGeom>
        </p:spPr>
      </p:pic>
      <p:pic>
        <p:nvPicPr>
          <p:cNvPr id="5" name="图片 4"/>
          <p:cNvPicPr>
            <a:picLocks noChangeAspect="1"/>
          </p:cNvPicPr>
          <p:nvPr/>
        </p:nvPicPr>
        <p:blipFill>
          <a:blip r:embed="rId2"/>
          <a:srcRect t="24960"/>
          <a:stretch>
            <a:fillRect/>
          </a:stretch>
        </p:blipFill>
        <p:spPr>
          <a:xfrm>
            <a:off x="2008505" y="2669540"/>
            <a:ext cx="7773035" cy="41230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rot="5400000">
            <a:off x="2355850" y="1059815"/>
            <a:ext cx="2332990" cy="521970"/>
          </a:xfrm>
          <a:prstGeom prst="rect">
            <a:avLst/>
          </a:prstGeom>
          <a:noFill/>
        </p:spPr>
        <p:txBody>
          <a:bodyPr wrap="square" rtlCol="0">
            <a:spAutoFit/>
          </a:bodyPr>
          <a:lstStyle/>
          <a:p>
            <a:r>
              <a:rPr lang="en-US" altLang="zh-CN" sz="2800" dirty="0">
                <a:solidFill>
                  <a:schemeClr val="bg1">
                    <a:lumMod val="65000"/>
                  </a:schemeClr>
                </a:solidFill>
                <a:cs typeface="+mn-ea"/>
                <a:sym typeface="+mn-lt"/>
              </a:rPr>
              <a:t>CONTENTS</a:t>
            </a:r>
            <a:endParaRPr lang="zh-CN" altLang="en-US" sz="2800" dirty="0">
              <a:solidFill>
                <a:schemeClr val="bg1">
                  <a:lumMod val="65000"/>
                </a:schemeClr>
              </a:solidFill>
              <a:cs typeface="+mn-ea"/>
              <a:sym typeface="+mn-lt"/>
            </a:endParaRPr>
          </a:p>
        </p:txBody>
      </p:sp>
      <p:sp>
        <p:nvSpPr>
          <p:cNvPr id="23" name="圆角矩形 22"/>
          <p:cNvSpPr/>
          <p:nvPr/>
        </p:nvSpPr>
        <p:spPr>
          <a:xfrm>
            <a:off x="6125209" y="461092"/>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1</a:t>
            </a:r>
            <a:endParaRPr lang="zh-CN" altLang="en-US" sz="3600" b="1" dirty="0">
              <a:cs typeface="+mn-ea"/>
              <a:sym typeface="+mn-lt"/>
            </a:endParaRPr>
          </a:p>
        </p:txBody>
      </p:sp>
      <p:sp>
        <p:nvSpPr>
          <p:cNvPr id="24" name="圆角矩形 23"/>
          <p:cNvSpPr/>
          <p:nvPr/>
        </p:nvSpPr>
        <p:spPr>
          <a:xfrm>
            <a:off x="6125209" y="1502840"/>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2</a:t>
            </a:r>
            <a:endParaRPr lang="zh-CN" altLang="en-US" sz="3600" b="1" dirty="0">
              <a:cs typeface="+mn-ea"/>
              <a:sym typeface="+mn-lt"/>
            </a:endParaRPr>
          </a:p>
        </p:txBody>
      </p:sp>
      <p:sp>
        <p:nvSpPr>
          <p:cNvPr id="25" name="圆角矩形 24"/>
          <p:cNvSpPr/>
          <p:nvPr/>
        </p:nvSpPr>
        <p:spPr>
          <a:xfrm>
            <a:off x="6125209" y="2544588"/>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3</a:t>
            </a:r>
            <a:endParaRPr lang="zh-CN" altLang="en-US" sz="3600" b="1" dirty="0">
              <a:cs typeface="+mn-ea"/>
              <a:sym typeface="+mn-lt"/>
            </a:endParaRPr>
          </a:p>
        </p:txBody>
      </p:sp>
      <p:sp>
        <p:nvSpPr>
          <p:cNvPr id="26" name="圆角矩形 25"/>
          <p:cNvSpPr/>
          <p:nvPr/>
        </p:nvSpPr>
        <p:spPr>
          <a:xfrm>
            <a:off x="6125209" y="3586337"/>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cs typeface="+mn-ea"/>
                <a:sym typeface="+mn-lt"/>
              </a:rPr>
              <a:t>4</a:t>
            </a:r>
            <a:endParaRPr lang="zh-CN" altLang="en-US" sz="3600" b="1" dirty="0">
              <a:cs typeface="+mn-ea"/>
              <a:sym typeface="+mn-lt"/>
            </a:endParaRPr>
          </a:p>
        </p:txBody>
      </p:sp>
      <p:sp>
        <p:nvSpPr>
          <p:cNvPr id="27" name="文本框 26"/>
          <p:cNvSpPr txBox="1"/>
          <p:nvPr/>
        </p:nvSpPr>
        <p:spPr>
          <a:xfrm>
            <a:off x="3998027" y="370287"/>
            <a:ext cx="1107996" cy="1783080"/>
          </a:xfrm>
          <a:prstGeom prst="rect">
            <a:avLst/>
          </a:prstGeom>
          <a:noFill/>
        </p:spPr>
        <p:txBody>
          <a:bodyPr vert="eaVert" wrap="square" rtlCol="0">
            <a:spAutoFit/>
          </a:bodyPr>
          <a:lstStyle/>
          <a:p>
            <a:r>
              <a:rPr lang="zh-CN" altLang="en-US" sz="6000" dirty="0">
                <a:solidFill>
                  <a:schemeClr val="tx1">
                    <a:lumMod val="75000"/>
                    <a:lumOff val="25000"/>
                  </a:schemeClr>
                </a:solidFill>
                <a:cs typeface="+mn-ea"/>
                <a:sym typeface="+mn-lt"/>
              </a:rPr>
              <a:t>目录</a:t>
            </a:r>
            <a:endParaRPr lang="zh-CN" altLang="en-US" sz="6000" dirty="0">
              <a:solidFill>
                <a:schemeClr val="tx1">
                  <a:lumMod val="75000"/>
                  <a:lumOff val="25000"/>
                </a:schemeClr>
              </a:solidFill>
              <a:cs typeface="+mn-ea"/>
              <a:sym typeface="+mn-lt"/>
            </a:endParaRPr>
          </a:p>
        </p:txBody>
      </p:sp>
      <p:cxnSp>
        <p:nvCxnSpPr>
          <p:cNvPr id="28" name="直接连接符 27"/>
          <p:cNvCxnSpPr/>
          <p:nvPr/>
        </p:nvCxnSpPr>
        <p:spPr>
          <a:xfrm>
            <a:off x="3890942" y="461000"/>
            <a:ext cx="0" cy="44491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039610" y="518486"/>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编码</a:t>
            </a:r>
            <a:endParaRPr lang="zh-CN" altLang="en-US" sz="3200" dirty="0">
              <a:solidFill>
                <a:schemeClr val="tx1">
                  <a:lumMod val="75000"/>
                  <a:lumOff val="25000"/>
                </a:schemeClr>
              </a:solidFill>
              <a:cs typeface="+mn-ea"/>
              <a:sym typeface="+mn-lt"/>
            </a:endParaRPr>
          </a:p>
        </p:txBody>
      </p:sp>
      <p:sp>
        <p:nvSpPr>
          <p:cNvPr id="30" name="文本框 29"/>
          <p:cNvSpPr txBox="1"/>
          <p:nvPr/>
        </p:nvSpPr>
        <p:spPr>
          <a:xfrm>
            <a:off x="7039610" y="1561845"/>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测试</a:t>
            </a:r>
            <a:endParaRPr lang="zh-CN" altLang="en-US" sz="3200" dirty="0">
              <a:solidFill>
                <a:schemeClr val="tx1">
                  <a:lumMod val="75000"/>
                  <a:lumOff val="25000"/>
                </a:schemeClr>
              </a:solidFill>
              <a:cs typeface="+mn-ea"/>
              <a:sym typeface="+mn-lt"/>
            </a:endParaRPr>
          </a:p>
        </p:txBody>
      </p:sp>
      <p:sp>
        <p:nvSpPr>
          <p:cNvPr id="31" name="文本框 30"/>
          <p:cNvSpPr txBox="1"/>
          <p:nvPr/>
        </p:nvSpPr>
        <p:spPr>
          <a:xfrm>
            <a:off x="7039610" y="2605405"/>
            <a:ext cx="415544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维护</a:t>
            </a:r>
            <a:endParaRPr lang="zh-CN" altLang="en-US" sz="3200" dirty="0">
              <a:solidFill>
                <a:schemeClr val="tx1">
                  <a:lumMod val="75000"/>
                  <a:lumOff val="25000"/>
                </a:schemeClr>
              </a:solidFill>
              <a:cs typeface="+mn-ea"/>
              <a:sym typeface="+mn-lt"/>
            </a:endParaRPr>
          </a:p>
        </p:txBody>
      </p:sp>
      <p:sp>
        <p:nvSpPr>
          <p:cNvPr id="32" name="文本框 31"/>
          <p:cNvSpPr txBox="1"/>
          <p:nvPr/>
        </p:nvSpPr>
        <p:spPr>
          <a:xfrm>
            <a:off x="7039610" y="3644265"/>
            <a:ext cx="4022725"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总结</a:t>
            </a:r>
            <a:endParaRPr lang="zh-CN" altLang="en-US" sz="3200" dirty="0">
              <a:solidFill>
                <a:schemeClr val="tx1">
                  <a:lumMod val="75000"/>
                  <a:lumOff val="25000"/>
                </a:schemeClr>
              </a:solidFill>
              <a:cs typeface="+mn-ea"/>
              <a:sym typeface="+mn-lt"/>
            </a:endParaRPr>
          </a:p>
        </p:txBody>
      </p:sp>
      <p:sp>
        <p:nvSpPr>
          <p:cNvPr id="2" name="圆角矩形 1"/>
          <p:cNvSpPr/>
          <p:nvPr/>
        </p:nvSpPr>
        <p:spPr>
          <a:xfrm>
            <a:off x="6125209" y="4622308"/>
            <a:ext cx="699565" cy="699565"/>
          </a:xfrm>
          <a:prstGeom prst="roundRect">
            <a:avLst>
              <a:gd name="adj" fmla="val 5856"/>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dirty="0">
                <a:cs typeface="+mn-ea"/>
                <a:sym typeface="+mn-lt"/>
              </a:rPr>
              <a:t>5</a:t>
            </a:r>
            <a:endParaRPr lang="en-US" sz="3600" b="1" dirty="0">
              <a:cs typeface="+mn-ea"/>
              <a:sym typeface="+mn-lt"/>
            </a:endParaRPr>
          </a:p>
        </p:txBody>
      </p:sp>
      <p:sp>
        <p:nvSpPr>
          <p:cNvPr id="3" name="文本框 2"/>
          <p:cNvSpPr txBox="1"/>
          <p:nvPr/>
        </p:nvSpPr>
        <p:spPr>
          <a:xfrm>
            <a:off x="7039610" y="4683125"/>
            <a:ext cx="4022725" cy="583565"/>
          </a:xfrm>
          <a:prstGeom prst="rect">
            <a:avLst/>
          </a:prstGeom>
          <a:noFill/>
        </p:spPr>
        <p:txBody>
          <a:bodyPr wrap="square" rtlCol="0">
            <a:spAutoFit/>
          </a:bodyPr>
          <a:p>
            <a:r>
              <a:rPr lang="zh-CN" altLang="en-US" sz="3200" dirty="0">
                <a:solidFill>
                  <a:schemeClr val="tx1">
                    <a:lumMod val="75000"/>
                    <a:lumOff val="25000"/>
                  </a:schemeClr>
                </a:solidFill>
                <a:cs typeface="+mn-ea"/>
                <a:sym typeface="+mn-lt"/>
              </a:rPr>
              <a:t>参考资料</a:t>
            </a:r>
            <a:endParaRPr lang="zh-CN" altLang="en-US" sz="3200" dirty="0">
              <a:solidFill>
                <a:schemeClr val="tx1">
                  <a:lumMod val="75000"/>
                  <a:lumOff val="25000"/>
                </a:schemeClr>
              </a:solidFill>
              <a:cs typeface="+mn-ea"/>
              <a:sym typeface="+mn-lt"/>
            </a:endParaRPr>
          </a:p>
        </p:txBody>
      </p:sp>
      <p:sp>
        <p:nvSpPr>
          <p:cNvPr id="4" name="圆角矩形 3"/>
          <p:cNvSpPr/>
          <p:nvPr/>
        </p:nvSpPr>
        <p:spPr>
          <a:xfrm>
            <a:off x="6125209" y="5679297"/>
            <a:ext cx="699565" cy="699565"/>
          </a:xfrm>
          <a:prstGeom prst="roundRect">
            <a:avLst>
              <a:gd name="adj" fmla="val 5856"/>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b="1" dirty="0">
                <a:cs typeface="+mn-ea"/>
                <a:sym typeface="+mn-lt"/>
              </a:rPr>
              <a:t>6</a:t>
            </a:r>
            <a:endParaRPr lang="zh-CN" altLang="en-US" sz="3600" b="1" dirty="0">
              <a:cs typeface="+mn-ea"/>
              <a:sym typeface="+mn-lt"/>
            </a:endParaRPr>
          </a:p>
        </p:txBody>
      </p:sp>
      <p:sp>
        <p:nvSpPr>
          <p:cNvPr id="5" name="文本框 4"/>
          <p:cNvSpPr txBox="1"/>
          <p:nvPr/>
        </p:nvSpPr>
        <p:spPr>
          <a:xfrm>
            <a:off x="7039610" y="5737077"/>
            <a:ext cx="3718560" cy="583565"/>
          </a:xfrm>
          <a:prstGeom prst="rect">
            <a:avLst/>
          </a:prstGeom>
          <a:noFill/>
        </p:spPr>
        <p:txBody>
          <a:bodyPr wrap="square" rtlCol="0">
            <a:spAutoFit/>
          </a:bodyPr>
          <a:p>
            <a:r>
              <a:rPr lang="zh-CN" altLang="en-US" sz="3200" dirty="0">
                <a:solidFill>
                  <a:schemeClr val="tx1">
                    <a:lumMod val="75000"/>
                    <a:lumOff val="25000"/>
                  </a:schemeClr>
                </a:solidFill>
                <a:cs typeface="+mn-ea"/>
                <a:sym typeface="+mn-lt"/>
              </a:rPr>
              <a:t>小组分工及评价</a:t>
            </a:r>
            <a:endParaRPr lang="zh-CN" altLang="en-US" sz="3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7.3.3 </a:t>
            </a:r>
            <a:r>
              <a:rPr lang="zh-CN" altLang="en-US" sz="3200" dirty="0">
                <a:solidFill>
                  <a:schemeClr val="tx1">
                    <a:lumMod val="75000"/>
                    <a:lumOff val="25000"/>
                  </a:schemeClr>
                </a:solidFill>
                <a:cs typeface="+mn-ea"/>
                <a:sym typeface="+mn-lt"/>
              </a:rPr>
              <a:t>项目模块测试简单举例</a:t>
            </a:r>
            <a:r>
              <a:rPr lang="en-US" altLang="zh-CN" sz="1200" dirty="0">
                <a:solidFill>
                  <a:schemeClr val="tx1">
                    <a:lumMod val="75000"/>
                    <a:lumOff val="25000"/>
                  </a:schemeClr>
                </a:solidFill>
                <a:cs typeface="+mn-ea"/>
                <a:sym typeface="+mn-lt"/>
              </a:rPr>
              <a:t>[4][5]</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086610" y="1050925"/>
            <a:ext cx="9984105" cy="50673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进行登陆测试，输入正确的账号密码。</a:t>
            </a:r>
            <a:endParaRPr lang="zh-CN" altLang="en-US" dirty="0">
              <a:solidFill>
                <a:schemeClr val="tx1">
                  <a:lumMod val="75000"/>
                  <a:lumOff val="25000"/>
                </a:schemeClr>
              </a:solidFill>
              <a:cs typeface="+mn-ea"/>
            </a:endParaRPr>
          </a:p>
        </p:txBody>
      </p:sp>
      <p:pic>
        <p:nvPicPr>
          <p:cNvPr id="3" name="图片 2"/>
          <p:cNvPicPr>
            <a:picLocks noChangeAspect="1"/>
          </p:cNvPicPr>
          <p:nvPr/>
        </p:nvPicPr>
        <p:blipFill>
          <a:blip r:embed="rId1"/>
          <a:stretch>
            <a:fillRect/>
          </a:stretch>
        </p:blipFill>
        <p:spPr>
          <a:xfrm>
            <a:off x="668655" y="1557655"/>
            <a:ext cx="11523345" cy="2254250"/>
          </a:xfrm>
          <a:prstGeom prst="rect">
            <a:avLst/>
          </a:prstGeom>
        </p:spPr>
      </p:pic>
      <p:pic>
        <p:nvPicPr>
          <p:cNvPr id="4" name="图片 3"/>
          <p:cNvPicPr>
            <a:picLocks noChangeAspect="1"/>
          </p:cNvPicPr>
          <p:nvPr/>
        </p:nvPicPr>
        <p:blipFill>
          <a:blip r:embed="rId2"/>
          <a:stretch>
            <a:fillRect/>
          </a:stretch>
        </p:blipFill>
        <p:spPr>
          <a:xfrm>
            <a:off x="2592705" y="3352800"/>
            <a:ext cx="7429500" cy="3505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7.5 </a:t>
            </a:r>
            <a:r>
              <a:rPr lang="zh-CN" altLang="en-US" sz="3200" dirty="0">
                <a:solidFill>
                  <a:schemeClr val="tx1">
                    <a:lumMod val="75000"/>
                    <a:lumOff val="25000"/>
                  </a:schemeClr>
                </a:solidFill>
                <a:cs typeface="+mn-ea"/>
                <a:sym typeface="+mn-lt"/>
              </a:rPr>
              <a:t>集成</a:t>
            </a:r>
            <a:r>
              <a:rPr lang="zh-CN" altLang="en-US" sz="3200" dirty="0">
                <a:solidFill>
                  <a:schemeClr val="tx1">
                    <a:lumMod val="75000"/>
                    <a:lumOff val="25000"/>
                  </a:schemeClr>
                </a:solidFill>
                <a:cs typeface="+mn-ea"/>
                <a:sym typeface="+mn-lt"/>
              </a:rPr>
              <a:t>测试</a:t>
            </a:r>
            <a:r>
              <a:rPr lang="en-US" altLang="zh-CN" sz="1200" dirty="0">
                <a:solidFill>
                  <a:schemeClr val="tx1">
                    <a:lumMod val="75000"/>
                    <a:lumOff val="25000"/>
                  </a:schemeClr>
                </a:solidFill>
                <a:cs typeface="+mn-ea"/>
                <a:sym typeface="+mn-lt"/>
              </a:rPr>
              <a:t>[4][5]</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113915" y="1181735"/>
            <a:ext cx="9984105" cy="3415030"/>
          </a:xfrm>
          <a:prstGeom prst="rect">
            <a:avLst/>
          </a:prstGeom>
          <a:noFill/>
          <a:ln w="9525">
            <a:noFill/>
          </a:ln>
        </p:spPr>
        <p:txBody>
          <a:bodyPr wrap="square">
            <a:spAutoFit/>
          </a:bodyPr>
          <a:p>
            <a:pPr algn="l" fontAlgn="auto">
              <a:lnSpc>
                <a:spcPct val="150000"/>
              </a:lnSpc>
              <a:buClrTx/>
              <a:buSzTx/>
              <a:buFontTx/>
            </a:pPr>
            <a:r>
              <a:rPr lang="zh-CN" dirty="0">
                <a:solidFill>
                  <a:schemeClr val="tx1">
                    <a:lumMod val="75000"/>
                    <a:lumOff val="25000"/>
                  </a:schemeClr>
                </a:solidFill>
                <a:cs typeface="+mn-ea"/>
              </a:rPr>
              <a:t>集成测试</a:t>
            </a:r>
            <a:r>
              <a:rPr dirty="0">
                <a:solidFill>
                  <a:schemeClr val="tx1">
                    <a:lumMod val="75000"/>
                    <a:lumOff val="25000"/>
                  </a:schemeClr>
                </a:solidFill>
                <a:cs typeface="+mn-ea"/>
              </a:rPr>
              <a:t>是测试和组装软件的系统化技术，各个模块的组合往往会导致像数据丢失，模块调用出错，预期功能失败等等问题，所以一般需要将模块组装起来进行集成测试</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非渐增式测试</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分别测试好需要的模块后结合起来再测试，但这个不是很好，因为模块的结合往往会诞生新的问题</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渐增式测试</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rPr>
              <a:t>完成一个模块的测试后将其结合起来并对下一个模块进行结合测试，同时完成了单元测试和集成测试，容易定位和改正错误，是目前集成测试的主流方法。</a:t>
            </a:r>
            <a:endParaRPr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57295" y="164465"/>
            <a:ext cx="62649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7.5 </a:t>
            </a:r>
            <a:r>
              <a:rPr lang="zh-CN" altLang="en-US" sz="3200" dirty="0">
                <a:solidFill>
                  <a:schemeClr val="tx1">
                    <a:lumMod val="75000"/>
                    <a:lumOff val="25000"/>
                  </a:schemeClr>
                </a:solidFill>
                <a:cs typeface="+mn-ea"/>
                <a:sym typeface="+mn-lt"/>
              </a:rPr>
              <a:t>确认测试</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3885632" y="84662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113915" y="1181735"/>
            <a:ext cx="9984105" cy="5492750"/>
          </a:xfrm>
          <a:prstGeom prst="rect">
            <a:avLst/>
          </a:prstGeom>
          <a:noFill/>
          <a:ln w="9525">
            <a:noFill/>
          </a:ln>
        </p:spPr>
        <p:txBody>
          <a:bodyPr wrap="square">
            <a:spAutoFit/>
          </a:bodyPr>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1</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sym typeface="+mn-ea"/>
              </a:rPr>
              <a:t>根据软件需求规格说明书来确认用户的需求是否得到了满足</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sym typeface="+mn-ea"/>
              </a:rPr>
              <a:t>确认测试通常为黑盒测试，需要用户的辅助帮忙，也就是得有培训手册来培训用户帮助其学会使用软件，也要有测试计划和测试过程确保软件能满足所有的功能需求，能达到每个性能要求，文档资料是准确且完整的，此外，还应该保证软件能够满足其他预定的要求（安全性，可移植性，兼容性，可维护性等）</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2</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sym typeface="+mn-ea"/>
              </a:rPr>
              <a:t>软件配置复查</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sym typeface="+mn-ea"/>
              </a:rPr>
              <a:t>缺补漏，检测软件配置的成分齐全，文档与程序对应一致，具备完成软件维护的所有细节</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3</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sym typeface="+mn-ea"/>
              </a:rPr>
              <a:t>Alpha和Beta测试</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sym typeface="+mn-ea"/>
              </a:rPr>
              <a:t>Alpha测试由用户在开发者的场所进行，在开发者的指导下进行测试，开发者负责记录发现的错误以及问题，总而言之，在受控的环境中进行测试</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endParaRPr>
          </a:p>
          <a:p>
            <a:pPr algn="l" fontAlgn="auto">
              <a:lnSpc>
                <a:spcPct val="150000"/>
              </a:lnSpc>
              <a:buClrTx/>
              <a:buSzTx/>
              <a:buFontTx/>
            </a:pPr>
            <a:r>
              <a:rPr dirty="0">
                <a:solidFill>
                  <a:schemeClr val="tx1">
                    <a:lumMod val="75000"/>
                    <a:lumOff val="25000"/>
                  </a:schemeClr>
                </a:solidFill>
                <a:cs typeface="+mn-ea"/>
                <a:sym typeface="+mn-ea"/>
              </a:rPr>
              <a:t>Beta测试由软件的最终用户在一个或多个客户场所进行，是软件在开发者不能控制的“真实”场景中进行测试。用户自行记录遇到的一切问题，定期将开发报告提交给开发者。开发者则审核报告问题后进行必要的修改，并准备向全体客户发布最终的软件产品</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dirty="0">
                <a:solidFill>
                  <a:schemeClr val="bg1"/>
                </a:solidFill>
                <a:latin typeface="Agency FB" panose="020B0503020202020204" pitchFamily="34" charset="0"/>
                <a:cs typeface="+mn-ea"/>
                <a:sym typeface="+mn-lt"/>
              </a:rPr>
              <a:t>3</a:t>
            </a:r>
            <a:endParaRPr 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076825" cy="706755"/>
          </a:xfrm>
          <a:prstGeom prst="rect">
            <a:avLst/>
          </a:prstGeom>
          <a:noFill/>
        </p:spPr>
        <p:txBody>
          <a:bodyPr wrap="square" rtlCol="0">
            <a:spAutoFit/>
          </a:bodyPr>
          <a:lstStyle/>
          <a:p>
            <a:r>
              <a:rPr lang="zh-CN" sz="4000" dirty="0">
                <a:solidFill>
                  <a:schemeClr val="tx1">
                    <a:lumMod val="75000"/>
                    <a:lumOff val="25000"/>
                  </a:schemeClr>
                </a:solidFill>
                <a:cs typeface="+mn-ea"/>
                <a:sym typeface="+mn-lt"/>
              </a:rPr>
              <a:t>维护</a:t>
            </a:r>
            <a:endParaRPr lang="zh-CN" sz="12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所谓软件维护就是在软件一键交付使用之后，为了改正错误或满足新的需要而修改软件的过程。</a:t>
            </a:r>
            <a:endParaRPr 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8.1 </a:t>
            </a:r>
            <a:r>
              <a:rPr lang="zh-CN" altLang="en-US" sz="3200" dirty="0">
                <a:solidFill>
                  <a:schemeClr val="tx1">
                    <a:lumMod val="75000"/>
                    <a:lumOff val="25000"/>
                  </a:schemeClr>
                </a:solidFill>
                <a:cs typeface="+mn-ea"/>
                <a:sym typeface="+mn-lt"/>
              </a:rPr>
              <a:t>软件维护的定义</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2113915" y="1181735"/>
            <a:ext cx="9984105" cy="4661535"/>
          </a:xfrm>
          <a:prstGeom prst="rect">
            <a:avLst/>
          </a:prstGeom>
          <a:noFill/>
          <a:ln w="9525">
            <a:noFill/>
          </a:ln>
        </p:spPr>
        <p:txBody>
          <a:bodyPr wrap="square">
            <a:spAutoFit/>
          </a:bodyPr>
          <a:p>
            <a:pPr algn="l" fontAlgn="auto">
              <a:lnSpc>
                <a:spcPct val="150000"/>
              </a:lnSpc>
              <a:buClrTx/>
              <a:buSzTx/>
              <a:buFontTx/>
            </a:pPr>
            <a:r>
              <a:rPr dirty="0">
                <a:solidFill>
                  <a:schemeClr val="tx1">
                    <a:lumMod val="75000"/>
                    <a:lumOff val="25000"/>
                  </a:schemeClr>
                </a:solidFill>
                <a:cs typeface="+mn-ea"/>
                <a:sym typeface="+mn-ea"/>
              </a:rPr>
              <a:t>o第一项维护：改正性维护</a:t>
            </a: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在用户使用过程中发现的程序错误被运维人员诊断和改正错误的过程</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sym typeface="+mn-ea"/>
            </a:endParaRPr>
          </a:p>
          <a:p>
            <a:pPr algn="l" fontAlgn="auto">
              <a:lnSpc>
                <a:spcPct val="150000"/>
              </a:lnSpc>
              <a:buClrTx/>
              <a:buSzTx/>
              <a:buFontTx/>
            </a:pP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o第二项维护：适应性维护</a:t>
            </a: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为变化的环境适当的配合而进行的修改软件的活动</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sym typeface="+mn-ea"/>
            </a:endParaRPr>
          </a:p>
          <a:p>
            <a:pPr algn="l" fontAlgn="auto">
              <a:lnSpc>
                <a:spcPct val="150000"/>
              </a:lnSpc>
              <a:buClrTx/>
              <a:buSzTx/>
              <a:buFontTx/>
            </a:pP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o第三项维护：完善性维护</a:t>
            </a: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用户提出的新需求或修改已有功能的建议进行维护和更新，这是维护工作的大头</a:t>
            </a:r>
            <a:r>
              <a:rPr lang="zh-CN" dirty="0">
                <a:solidFill>
                  <a:schemeClr val="tx1">
                    <a:lumMod val="75000"/>
                    <a:lumOff val="25000"/>
                  </a:schemeClr>
                </a:solidFill>
                <a:cs typeface="+mn-ea"/>
                <a:sym typeface="+mn-ea"/>
              </a:rPr>
              <a:t>。</a:t>
            </a:r>
            <a:endParaRPr dirty="0">
              <a:solidFill>
                <a:schemeClr val="tx1">
                  <a:lumMod val="75000"/>
                  <a:lumOff val="25000"/>
                </a:schemeClr>
              </a:solidFill>
              <a:cs typeface="+mn-ea"/>
              <a:sym typeface="+mn-ea"/>
            </a:endParaRPr>
          </a:p>
          <a:p>
            <a:pPr algn="l" fontAlgn="auto">
              <a:lnSpc>
                <a:spcPct val="150000"/>
              </a:lnSpc>
              <a:buClrTx/>
              <a:buSzTx/>
              <a:buFontTx/>
            </a:pP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o第四项维护：预防性维护</a:t>
            </a:r>
            <a:endParaRPr dirty="0">
              <a:solidFill>
                <a:schemeClr val="tx1">
                  <a:lumMod val="75000"/>
                  <a:lumOff val="25000"/>
                </a:schemeClr>
              </a:solidFill>
              <a:cs typeface="+mn-ea"/>
              <a:sym typeface="+mn-ea"/>
            </a:endParaRPr>
          </a:p>
          <a:p>
            <a:pPr algn="l" fontAlgn="auto">
              <a:lnSpc>
                <a:spcPct val="150000"/>
              </a:lnSpc>
              <a:buClrTx/>
              <a:buSzTx/>
              <a:buFontTx/>
            </a:pPr>
            <a:r>
              <a:rPr dirty="0">
                <a:solidFill>
                  <a:schemeClr val="tx1">
                    <a:lumMod val="75000"/>
                    <a:lumOff val="25000"/>
                  </a:schemeClr>
                </a:solidFill>
                <a:cs typeface="+mn-ea"/>
                <a:sym typeface="+mn-ea"/>
              </a:rPr>
              <a:t>为了改进未来的可维护性和可靠性，或为了未来的改进奠定更好的基础而进行软件修改</a:t>
            </a:r>
            <a:r>
              <a:rPr lang="zh-CN" dirty="0">
                <a:solidFill>
                  <a:schemeClr val="tx1">
                    <a:lumMod val="75000"/>
                    <a:lumOff val="25000"/>
                  </a:schemeClr>
                </a:solidFill>
                <a:cs typeface="+mn-ea"/>
                <a:sym typeface="+mn-ea"/>
              </a:rPr>
              <a:t>。</a:t>
            </a:r>
            <a:endParaRPr lang="zh-CN" dirty="0">
              <a:solidFill>
                <a:schemeClr val="tx1">
                  <a:lumMod val="75000"/>
                  <a:lumOff val="25000"/>
                </a:schemeClr>
              </a:solidFill>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480310" y="370205"/>
            <a:ext cx="7230745" cy="1198880"/>
          </a:xfrm>
          <a:prstGeom prst="rect">
            <a:avLst/>
          </a:prstGeom>
          <a:noFill/>
        </p:spPr>
        <p:txBody>
          <a:bodyPr wrap="square" rtlCol="0">
            <a:spAutoFit/>
          </a:bodyPr>
          <a:lstStyle/>
          <a:p>
            <a:r>
              <a:rPr lang="en-US" altLang="zh-CN" sz="7200" dirty="0">
                <a:solidFill>
                  <a:schemeClr val="tx1">
                    <a:lumMod val="75000"/>
                    <a:lumOff val="25000"/>
                  </a:schemeClr>
                </a:solidFill>
                <a:cs typeface="+mn-ea"/>
                <a:sym typeface="+mn-lt"/>
              </a:rPr>
              <a:t>Q&amp;A</a:t>
            </a:r>
            <a:endParaRPr lang="en-US" altLang="zh-CN" sz="7200" dirty="0">
              <a:solidFill>
                <a:schemeClr val="tx1">
                  <a:lumMod val="75000"/>
                  <a:lumOff val="25000"/>
                </a:schemeClr>
              </a:solidFill>
              <a:cs typeface="+mn-ea"/>
              <a:sym typeface="+mn-lt"/>
            </a:endParaRPr>
          </a:p>
        </p:txBody>
      </p:sp>
      <p:cxnSp>
        <p:nvCxnSpPr>
          <p:cNvPr id="20" name="直接连接符 19"/>
          <p:cNvCxnSpPr/>
          <p:nvPr/>
        </p:nvCxnSpPr>
        <p:spPr>
          <a:xfrm>
            <a:off x="2609282" y="176991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37920" y="2261870"/>
            <a:ext cx="10318750" cy="92202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从上述关于软件维护的定义不难看出，软件维护觉不仅限于纠正使用中发现的错误，事实上在全部维护活动中，（）是占据最多的维护活动？</a:t>
            </a:r>
            <a:endParaRPr lang="zh-CN" altLang="en-US" dirty="0">
              <a:solidFill>
                <a:schemeClr val="tx1">
                  <a:lumMod val="75000"/>
                  <a:lumOff val="25000"/>
                </a:schemeClr>
              </a:solidFill>
              <a:cs typeface="+mn-ea"/>
            </a:endParaRPr>
          </a:p>
        </p:txBody>
      </p:sp>
      <p:sp>
        <p:nvSpPr>
          <p:cNvPr id="2" name="文本框 1"/>
          <p:cNvSpPr txBox="1"/>
          <p:nvPr/>
        </p:nvSpPr>
        <p:spPr>
          <a:xfrm>
            <a:off x="1137920" y="3525520"/>
            <a:ext cx="10318115" cy="922020"/>
          </a:xfrm>
          <a:prstGeom prst="rect">
            <a:avLst/>
          </a:prstGeom>
          <a:noFill/>
          <a:ln w="9525">
            <a:noFill/>
          </a:ln>
        </p:spPr>
        <p:txBody>
          <a:bodyPr wrap="square">
            <a:spAutoFit/>
          </a:bodyPr>
          <a:p>
            <a:pPr algn="l" fontAlgn="auto">
              <a:lnSpc>
                <a:spcPct val="150000"/>
              </a:lnSpc>
              <a:buClrTx/>
              <a:buSzTx/>
              <a:buFontTx/>
            </a:pPr>
            <a:r>
              <a:rPr lang="zh-CN" altLang="en-US" b="1" dirty="0">
                <a:solidFill>
                  <a:srgbClr val="FF0000"/>
                </a:solidFill>
                <a:cs typeface="+mn-ea"/>
              </a:rPr>
              <a:t>国外统计数字表明，完善性维护占全部维护活动的</a:t>
            </a:r>
            <a:r>
              <a:rPr lang="en-US" altLang="zh-CN" b="1" dirty="0">
                <a:solidFill>
                  <a:srgbClr val="FF0000"/>
                </a:solidFill>
                <a:cs typeface="+mn-ea"/>
              </a:rPr>
              <a:t>50%~66%</a:t>
            </a:r>
            <a:r>
              <a:rPr lang="zh-CN" altLang="en-US" b="1" dirty="0">
                <a:solidFill>
                  <a:srgbClr val="FF0000"/>
                </a:solidFill>
                <a:cs typeface="+mn-ea"/>
              </a:rPr>
              <a:t>，该正向维护占</a:t>
            </a:r>
            <a:r>
              <a:rPr lang="en-US" altLang="zh-CN" b="1" dirty="0">
                <a:solidFill>
                  <a:srgbClr val="FF0000"/>
                </a:solidFill>
                <a:cs typeface="+mn-ea"/>
              </a:rPr>
              <a:t>17%~21%</a:t>
            </a:r>
            <a:r>
              <a:rPr lang="zh-CN" altLang="en-US" b="1" dirty="0">
                <a:solidFill>
                  <a:srgbClr val="FF0000"/>
                </a:solidFill>
                <a:cs typeface="+mn-ea"/>
              </a:rPr>
              <a:t>，适应性维护占</a:t>
            </a:r>
            <a:r>
              <a:rPr lang="en-US" altLang="zh-CN" b="1" dirty="0">
                <a:solidFill>
                  <a:srgbClr val="FF0000"/>
                </a:solidFill>
                <a:cs typeface="+mn-ea"/>
              </a:rPr>
              <a:t>18%~25%</a:t>
            </a:r>
            <a:r>
              <a:rPr lang="zh-CN" altLang="en-US" b="1" dirty="0">
                <a:solidFill>
                  <a:srgbClr val="FF0000"/>
                </a:solidFill>
                <a:cs typeface="+mn-ea"/>
              </a:rPr>
              <a:t>，其他维护活动只占</a:t>
            </a:r>
            <a:r>
              <a:rPr lang="en-US" altLang="zh-CN" b="1" dirty="0">
                <a:solidFill>
                  <a:srgbClr val="FF0000"/>
                </a:solidFill>
                <a:cs typeface="+mn-ea"/>
              </a:rPr>
              <a:t>4%</a:t>
            </a:r>
            <a:r>
              <a:rPr lang="zh-CN" altLang="en-US" b="1" dirty="0">
                <a:solidFill>
                  <a:srgbClr val="FF0000"/>
                </a:solidFill>
                <a:cs typeface="+mn-ea"/>
              </a:rPr>
              <a:t>左右。</a:t>
            </a:r>
            <a:endParaRPr lang="zh-CN" altLang="en-US" b="1" dirty="0">
              <a:solidFill>
                <a:srgbClr val="FF0000"/>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软件维护的特点</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80784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8.2.1 结构化维护与非结构化维护差别巨大</a:t>
            </a:r>
            <a:endParaRPr lang="en-US" altLang="zh-CN" sz="3200" dirty="0">
              <a:solidFill>
                <a:schemeClr val="tx1">
                  <a:lumMod val="75000"/>
                  <a:lumOff val="25000"/>
                </a:schemeClr>
              </a:solidFill>
              <a:cs typeface="+mn-ea"/>
              <a:sym typeface="+mn-lt"/>
            </a:endParaRPr>
          </a:p>
        </p:txBody>
      </p:sp>
      <p:sp>
        <p:nvSpPr>
          <p:cNvPr id="4" name="文本框 3"/>
          <p:cNvSpPr txBox="1"/>
          <p:nvPr/>
        </p:nvSpPr>
        <p:spPr>
          <a:xfrm>
            <a:off x="1971675" y="1944370"/>
            <a:ext cx="9840595" cy="3415030"/>
          </a:xfrm>
          <a:prstGeom prst="rect">
            <a:avLst/>
          </a:prstGeom>
          <a:noFill/>
          <a:ln w="9525">
            <a:noFill/>
          </a:ln>
        </p:spPr>
        <p:txBody>
          <a:bodyPr wrap="square">
            <a:spAutoFit/>
          </a:bodyPr>
          <a:p>
            <a:pPr algn="l">
              <a:lnSpc>
                <a:spcPct val="150000"/>
              </a:lnSpc>
              <a:buClrTx/>
              <a:buSzTx/>
              <a:buFontTx/>
              <a:buNone/>
            </a:pPr>
            <a:r>
              <a:rPr sz="1800" b="0" dirty="0">
                <a:solidFill>
                  <a:schemeClr val="tx1">
                    <a:lumMod val="75000"/>
                    <a:lumOff val="25000"/>
                  </a:schemeClr>
                </a:solidFill>
                <a:cs typeface="+mn-ea"/>
              </a:rPr>
              <a:t>非结构化维护</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如果软件配置的唯一成分是程序代码，缺少软件文档的话，</a:t>
            </a:r>
            <a:r>
              <a:rPr lang="zh-CN" sz="1800" b="0" dirty="0">
                <a:solidFill>
                  <a:schemeClr val="tx1">
                    <a:lumMod val="75000"/>
                    <a:lumOff val="25000"/>
                  </a:schemeClr>
                </a:solidFill>
                <a:cs typeface="+mn-ea"/>
              </a:rPr>
              <a:t>维护活动将从</a:t>
            </a:r>
            <a:r>
              <a:rPr lang="zh-CN" sz="1800" b="1" dirty="0">
                <a:solidFill>
                  <a:srgbClr val="FF0000"/>
                </a:solidFill>
                <a:cs typeface="+mn-ea"/>
              </a:rPr>
              <a:t>艰苦地</a:t>
            </a:r>
            <a:r>
              <a:rPr lang="zh-CN" sz="1800" b="0" dirty="0">
                <a:solidFill>
                  <a:schemeClr val="tx1">
                    <a:lumMod val="75000"/>
                    <a:lumOff val="25000"/>
                  </a:schemeClr>
                </a:solidFill>
                <a:cs typeface="+mn-ea"/>
              </a:rPr>
              <a:t>评价程序代码开始，对于软件结构、全称数据结构、系统接口、和设计约束等经常产生误解。且因为没有测试方面的文档，所以不可能进行回归测试。</a:t>
            </a:r>
            <a:endParaRPr lang="zh-CN" sz="1800" b="0" dirty="0">
              <a:solidFill>
                <a:schemeClr val="tx1">
                  <a:lumMod val="75000"/>
                  <a:lumOff val="25000"/>
                </a:schemeClr>
              </a:solidFill>
              <a:cs typeface="+mn-ea"/>
            </a:endParaRP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结构化维护</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有完整的软件配置，如设计文档，测试说明书等等，能够减少错误和精力的浪费</a:t>
            </a:r>
            <a:r>
              <a:rPr lang="zh-CN" sz="1800" b="0" dirty="0">
                <a:solidFill>
                  <a:schemeClr val="tx1">
                    <a:lumMod val="75000"/>
                    <a:lumOff val="25000"/>
                  </a:schemeClr>
                </a:solidFill>
                <a:cs typeface="+mn-ea"/>
              </a:rPr>
              <a:t>。结构化维护是在软件开发的早期</a:t>
            </a:r>
            <a:r>
              <a:rPr lang="zh-CN" sz="1800" b="1" dirty="0">
                <a:solidFill>
                  <a:srgbClr val="FF0000"/>
                </a:solidFill>
                <a:cs typeface="+mn-ea"/>
              </a:rPr>
              <a:t>应用软件工程方法学</a:t>
            </a:r>
            <a:r>
              <a:rPr lang="zh-CN" sz="1800" b="0" dirty="0">
                <a:solidFill>
                  <a:schemeClr val="tx1">
                    <a:lumMod val="75000"/>
                    <a:lumOff val="25000"/>
                  </a:schemeClr>
                </a:solidFill>
                <a:cs typeface="+mn-ea"/>
              </a:rPr>
              <a:t>的结果。</a:t>
            </a:r>
            <a:endParaRPr lang="zh-CN" sz="1800"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软件维护的特点</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8.2.2 维护代价高昂</a:t>
            </a:r>
            <a:endParaRPr lang="en-US" altLang="zh-CN" sz="3200" dirty="0">
              <a:solidFill>
                <a:schemeClr val="tx1">
                  <a:lumMod val="75000"/>
                  <a:lumOff val="25000"/>
                </a:schemeClr>
              </a:solidFill>
              <a:cs typeface="+mn-ea"/>
              <a:sym typeface="+mn-lt"/>
            </a:endParaRPr>
          </a:p>
        </p:txBody>
      </p:sp>
      <p:sp>
        <p:nvSpPr>
          <p:cNvPr id="4" name="文本框 3"/>
          <p:cNvSpPr txBox="1"/>
          <p:nvPr/>
        </p:nvSpPr>
        <p:spPr>
          <a:xfrm>
            <a:off x="1971675" y="1780540"/>
            <a:ext cx="9840595" cy="5077460"/>
          </a:xfrm>
          <a:prstGeom prst="rect">
            <a:avLst/>
          </a:prstGeom>
          <a:noFill/>
          <a:ln w="9525">
            <a:noFill/>
          </a:ln>
        </p:spPr>
        <p:txBody>
          <a:bodyPr wrap="square">
            <a:spAutoFit/>
          </a:bodyPr>
          <a:p>
            <a:pPr algn="l">
              <a:lnSpc>
                <a:spcPct val="150000"/>
              </a:lnSpc>
              <a:buClrTx/>
              <a:buSzTx/>
              <a:buFontTx/>
              <a:buNone/>
            </a:pPr>
            <a:r>
              <a:rPr sz="1800" b="0" dirty="0">
                <a:solidFill>
                  <a:schemeClr val="tx1">
                    <a:lumMod val="75000"/>
                    <a:lumOff val="25000"/>
                  </a:schemeClr>
                </a:solidFill>
                <a:cs typeface="+mn-ea"/>
              </a:rPr>
              <a:t>从1970年至1990年，软件维护的成本费用占用总费用已经从35%上升到了75%，这只是经济方面的代价</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更有一些无形的代价，比如</a:t>
            </a:r>
            <a:r>
              <a:rPr lang="zh-CN" sz="1800" b="0" dirty="0">
                <a:solidFill>
                  <a:schemeClr val="tx1">
                    <a:lumMod val="75000"/>
                    <a:lumOff val="25000"/>
                  </a:schemeClr>
                </a:solidFill>
                <a:cs typeface="+mn-ea"/>
              </a:rPr>
              <a:t>：</a:t>
            </a: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1</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看起来合理的维护要求不能及时满足用户的需求导致不满；</a:t>
            </a:r>
            <a:endParaRPr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2</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维护的改动导入了潜伏的错误，降低了软件的质量；</a:t>
            </a:r>
            <a:endParaRPr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3</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软件工程师去维护时容易造成开发的混乱；还有就是生产率的大幅度下降。</a:t>
            </a:r>
            <a:endParaRPr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维护工作分类：</a:t>
            </a: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生产性活动（分析评价，修改设计和代码编写等）</a:t>
            </a: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非生产性的活动（理解程序功能，解释数据结构，接口特点以及性能限度等）</a:t>
            </a: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工作量模型：M = P + K × exp（c - d）</a:t>
            </a: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M是维护用的总工作量，P是生产性的工作量，K是经验常数，c是复杂程度，d是维护人员对软件的熟悉程度。</a:t>
            </a:r>
            <a:r>
              <a:rPr lang="zh-CN" sz="1800" b="1" dirty="0">
                <a:solidFill>
                  <a:srgbClr val="FF0000"/>
                </a:solidFill>
                <a:cs typeface="+mn-ea"/>
              </a:rPr>
              <a:t>模型表明：若软件开发途径不好，且原来开发人员不能参加维护工作，则维护工作量和费用将指数地增加。</a:t>
            </a:r>
            <a:endParaRPr lang="zh-CN" sz="1800" b="1" dirty="0">
              <a:solidFill>
                <a:srgbClr val="FF0000"/>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软件维护的特点</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8.2.3 维护问题</a:t>
            </a:r>
            <a:r>
              <a:rPr lang="zh-CN" altLang="en-US" sz="3200" dirty="0">
                <a:solidFill>
                  <a:schemeClr val="tx1">
                    <a:lumMod val="75000"/>
                    <a:lumOff val="25000"/>
                  </a:schemeClr>
                </a:solidFill>
                <a:cs typeface="+mn-ea"/>
                <a:sym typeface="+mn-lt"/>
              </a:rPr>
              <a:t>很多</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971675" y="1780540"/>
            <a:ext cx="9840595" cy="3830955"/>
          </a:xfrm>
          <a:prstGeom prst="rect">
            <a:avLst/>
          </a:prstGeom>
          <a:noFill/>
          <a:ln w="9525">
            <a:noFill/>
          </a:ln>
        </p:spPr>
        <p:txBody>
          <a:bodyPr wrap="square">
            <a:spAutoFit/>
          </a:bodyPr>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1</a:t>
            </a:r>
            <a:r>
              <a:rPr lang="zh-CN" sz="1800" b="0" dirty="0">
                <a:solidFill>
                  <a:schemeClr val="tx1">
                    <a:lumMod val="75000"/>
                    <a:lumOff val="25000"/>
                  </a:schemeClr>
                </a:solidFill>
                <a:cs typeface="+mn-ea"/>
              </a:rPr>
              <a:t>）理解</a:t>
            </a:r>
            <a:r>
              <a:rPr sz="1800" b="0" dirty="0">
                <a:solidFill>
                  <a:schemeClr val="tx1">
                    <a:lumMod val="75000"/>
                    <a:lumOff val="25000"/>
                  </a:schemeClr>
                </a:solidFill>
                <a:cs typeface="+mn-ea"/>
              </a:rPr>
              <a:t>他人代码困难，需要对应的代码文档</a:t>
            </a:r>
            <a:r>
              <a:rPr lang="zh-CN" sz="1800" b="0" dirty="0">
                <a:solidFill>
                  <a:schemeClr val="tx1">
                    <a:lumMod val="75000"/>
                    <a:lumOff val="25000"/>
                  </a:schemeClr>
                </a:solidFill>
                <a:cs typeface="+mn-ea"/>
              </a:rPr>
              <a:t>；</a:t>
            </a:r>
            <a:endParaRPr lang="zh-CN" sz="1800" b="0" dirty="0">
              <a:solidFill>
                <a:schemeClr val="tx1">
                  <a:lumMod val="75000"/>
                  <a:lumOff val="25000"/>
                </a:schemeClr>
              </a:solidFill>
              <a:cs typeface="+mn-ea"/>
            </a:endParaRPr>
          </a:p>
          <a:p>
            <a:pPr algn="l">
              <a:lnSpc>
                <a:spcPct val="150000"/>
              </a:lnSpc>
              <a:buClrTx/>
              <a:buSzTx/>
              <a:buFontTx/>
              <a:buNone/>
            </a:pPr>
            <a:endParaRPr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2</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容易理解的并且和程序代码完全一致的文档才真正有价值</a:t>
            </a:r>
            <a:r>
              <a:rPr lang="zh-CN" sz="1800" b="0" dirty="0">
                <a:solidFill>
                  <a:schemeClr val="tx1">
                    <a:lumMod val="75000"/>
                    <a:lumOff val="25000"/>
                  </a:schemeClr>
                </a:solidFill>
                <a:cs typeface="+mn-ea"/>
              </a:rPr>
              <a:t>；</a:t>
            </a:r>
            <a:endParaRPr lang="zh-CN" sz="1800" b="0" dirty="0">
              <a:solidFill>
                <a:schemeClr val="tx1">
                  <a:lumMod val="75000"/>
                  <a:lumOff val="25000"/>
                </a:schemeClr>
              </a:solidFill>
              <a:cs typeface="+mn-ea"/>
            </a:endParaRPr>
          </a:p>
          <a:p>
            <a:pPr algn="l">
              <a:lnSpc>
                <a:spcPct val="150000"/>
              </a:lnSpc>
              <a:buClrTx/>
              <a:buSzTx/>
              <a:buFontTx/>
              <a:buNone/>
            </a:pPr>
            <a:endParaRPr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3</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绝大多数的软件在</a:t>
            </a:r>
            <a:r>
              <a:rPr lang="zh-CN" sz="1800" b="0" dirty="0">
                <a:solidFill>
                  <a:schemeClr val="tx1">
                    <a:lumMod val="75000"/>
                    <a:lumOff val="25000"/>
                  </a:schemeClr>
                </a:solidFill>
                <a:cs typeface="+mn-ea"/>
              </a:rPr>
              <a:t>维护时不能指望开发人员进行仔细的软件说明；</a:t>
            </a:r>
            <a:endParaRPr lang="zh-CN" sz="1800" b="0" dirty="0">
              <a:solidFill>
                <a:schemeClr val="tx1">
                  <a:lumMod val="75000"/>
                  <a:lumOff val="25000"/>
                </a:schemeClr>
              </a:solidFill>
              <a:cs typeface="+mn-ea"/>
            </a:endParaRP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4</a:t>
            </a:r>
            <a:r>
              <a:rPr lang="zh-CN" sz="1800" b="0" dirty="0">
                <a:solidFill>
                  <a:schemeClr val="tx1">
                    <a:lumMod val="75000"/>
                    <a:lumOff val="25000"/>
                  </a:schemeClr>
                </a:solidFill>
                <a:cs typeface="+mn-ea"/>
              </a:rPr>
              <a:t>）绝大多数软件在设计时没有考虑将来的修改；</a:t>
            </a:r>
            <a:endParaRPr lang="zh-CN" sz="1800" b="0" dirty="0">
              <a:solidFill>
                <a:schemeClr val="tx1">
                  <a:lumMod val="75000"/>
                  <a:lumOff val="25000"/>
                </a:schemeClr>
              </a:solidFill>
              <a:cs typeface="+mn-ea"/>
            </a:endParaRP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5</a:t>
            </a:r>
            <a:r>
              <a:rPr lang="zh-CN" sz="1800" b="0" dirty="0">
                <a:solidFill>
                  <a:schemeClr val="tx1">
                    <a:lumMod val="75000"/>
                    <a:lumOff val="25000"/>
                  </a:schemeClr>
                </a:solidFill>
                <a:cs typeface="+mn-ea"/>
              </a:rPr>
              <a:t>）软件维护不是一项吸引人的工作，工作人员缺乏动力，经常遭受挫折；</a:t>
            </a:r>
            <a:endParaRPr lang="zh-CN" sz="1800"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软件维护过程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8.3.1 </a:t>
            </a:r>
            <a:r>
              <a:rPr lang="zh-CN" sz="3200" dirty="0">
                <a:solidFill>
                  <a:schemeClr val="tx1">
                    <a:lumMod val="75000"/>
                    <a:lumOff val="25000"/>
                  </a:schemeClr>
                </a:solidFill>
                <a:cs typeface="+mn-ea"/>
                <a:sym typeface="+mn-lt"/>
              </a:rPr>
              <a:t>维护组织</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370965" y="2217420"/>
            <a:ext cx="9840595" cy="2999740"/>
          </a:xfrm>
          <a:prstGeom prst="rect">
            <a:avLst/>
          </a:prstGeom>
          <a:noFill/>
          <a:ln w="9525">
            <a:noFill/>
          </a:ln>
        </p:spPr>
        <p:txBody>
          <a:bodyPr wrap="square">
            <a:spAutoFit/>
          </a:bodyPr>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1</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每个维护要求都需要有对应的系统管理员去评价</a:t>
            </a:r>
            <a:r>
              <a:rPr lang="zh-CN" sz="1800" b="0" dirty="0">
                <a:solidFill>
                  <a:schemeClr val="tx1">
                    <a:lumMod val="75000"/>
                    <a:lumOff val="25000"/>
                  </a:schemeClr>
                </a:solidFill>
                <a:cs typeface="+mn-ea"/>
              </a:rPr>
              <a:t>。</a:t>
            </a:r>
            <a:endParaRPr lang="zh-CN" sz="1800" b="0" dirty="0">
              <a:solidFill>
                <a:schemeClr val="tx1">
                  <a:lumMod val="75000"/>
                  <a:lumOff val="25000"/>
                </a:schemeClr>
              </a:solidFill>
              <a:cs typeface="+mn-ea"/>
            </a:endParaRP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2</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系统管理员是被指定去熟悉一小部分产品程序的技术人员</a:t>
            </a:r>
            <a:r>
              <a:rPr lang="zh-CN" sz="1800" b="0" dirty="0">
                <a:solidFill>
                  <a:schemeClr val="tx1">
                    <a:lumMod val="75000"/>
                    <a:lumOff val="25000"/>
                  </a:schemeClr>
                </a:solidFill>
                <a:cs typeface="+mn-ea"/>
              </a:rPr>
              <a:t>。</a:t>
            </a:r>
            <a:endParaRPr lang="zh-CN" sz="1800" b="0" dirty="0">
              <a:solidFill>
                <a:schemeClr val="tx1">
                  <a:lumMod val="75000"/>
                  <a:lumOff val="25000"/>
                </a:schemeClr>
              </a:solidFill>
              <a:cs typeface="+mn-ea"/>
            </a:endParaRP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3</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对维护任务作出评价后，由变化授权人去决定应该进行的活动</a:t>
            </a:r>
            <a:r>
              <a:rPr lang="zh-CN" sz="1800" b="0" dirty="0">
                <a:solidFill>
                  <a:schemeClr val="tx1">
                    <a:lumMod val="75000"/>
                    <a:lumOff val="25000"/>
                  </a:schemeClr>
                </a:solidFill>
                <a:cs typeface="+mn-ea"/>
              </a:rPr>
              <a:t>。</a:t>
            </a:r>
            <a:endParaRPr lang="zh-CN" sz="1800" b="0" dirty="0">
              <a:solidFill>
                <a:schemeClr val="tx1">
                  <a:lumMod val="75000"/>
                  <a:lumOff val="25000"/>
                </a:schemeClr>
              </a:solidFill>
              <a:cs typeface="+mn-ea"/>
            </a:endParaRPr>
          </a:p>
          <a:p>
            <a:pPr algn="l">
              <a:lnSpc>
                <a:spcPct val="150000"/>
              </a:lnSpc>
              <a:buClrTx/>
              <a:buSzTx/>
              <a:buFontTx/>
              <a:buNone/>
            </a:pPr>
            <a:endParaRPr lang="zh-CN" sz="1800" b="0" dirty="0">
              <a:solidFill>
                <a:schemeClr val="tx1">
                  <a:lumMod val="75000"/>
                  <a:lumOff val="25000"/>
                </a:schemeClr>
              </a:solidFill>
              <a:cs typeface="+mn-ea"/>
            </a:endParaRPr>
          </a:p>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4</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在维护活动开始之前明确维护的责任是很重要的。</a:t>
            </a:r>
            <a:endParaRPr sz="1800"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1</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4569460" cy="706755"/>
          </a:xfrm>
          <a:prstGeom prst="rect">
            <a:avLst/>
          </a:prstGeom>
          <a:noFill/>
        </p:spPr>
        <p:txBody>
          <a:bodyPr wrap="square" rtlCol="0">
            <a:spAutoFit/>
          </a:bodyPr>
          <a:lstStyle/>
          <a:p>
            <a:r>
              <a:rPr lang="en-US" altLang="zh-CN" sz="4000" dirty="0">
                <a:solidFill>
                  <a:schemeClr val="tx1">
                    <a:lumMod val="75000"/>
                    <a:lumOff val="25000"/>
                  </a:schemeClr>
                </a:solidFill>
                <a:cs typeface="+mn-ea"/>
                <a:sym typeface="+mn-lt"/>
              </a:rPr>
              <a:t>7.1</a:t>
            </a:r>
            <a:r>
              <a:rPr lang="zh-CN" altLang="en-US" sz="4000" dirty="0">
                <a:solidFill>
                  <a:schemeClr val="tx1">
                    <a:lumMod val="75000"/>
                    <a:lumOff val="25000"/>
                  </a:schemeClr>
                </a:solidFill>
                <a:cs typeface="+mn-ea"/>
                <a:sym typeface="+mn-lt"/>
              </a:rPr>
              <a:t>编码</a:t>
            </a:r>
            <a:r>
              <a:rPr lang="en-US" altLang="zh-CN" sz="1200" dirty="0">
                <a:solidFill>
                  <a:schemeClr val="tx1">
                    <a:lumMod val="75000"/>
                    <a:lumOff val="25000"/>
                  </a:schemeClr>
                </a:solidFill>
                <a:cs typeface="+mn-ea"/>
                <a:sym typeface="+mn-lt"/>
              </a:rPr>
              <a:t>[1]</a:t>
            </a:r>
            <a:endParaRPr lang="en-US" altLang="zh-CN" sz="12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zh-CN" altLang="en-US" sz="1600" dirty="0">
                <a:solidFill>
                  <a:schemeClr val="tx1">
                    <a:lumMod val="50000"/>
                    <a:lumOff val="50000"/>
                  </a:schemeClr>
                </a:solidFill>
                <a:cs typeface="+mn-ea"/>
                <a:sym typeface="+mn-lt"/>
              </a:rPr>
              <a:t>所谓编码就是把软件设计结果翻译成用某种程序设计语言书写的程序。</a:t>
            </a:r>
            <a:endParaRPr lang="zh-CN" altLang="en-US"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软件维护过程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8.3.2 </a:t>
            </a:r>
            <a:r>
              <a:rPr lang="zh-CN" sz="3200" dirty="0">
                <a:solidFill>
                  <a:schemeClr val="tx1">
                    <a:lumMod val="75000"/>
                    <a:lumOff val="25000"/>
                  </a:schemeClr>
                </a:solidFill>
                <a:cs typeface="+mn-ea"/>
                <a:sym typeface="+mn-lt"/>
              </a:rPr>
              <a:t>维护报告</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370965" y="2217420"/>
            <a:ext cx="9840595" cy="4246245"/>
          </a:xfrm>
          <a:prstGeom prst="rect">
            <a:avLst/>
          </a:prstGeom>
          <a:noFill/>
          <a:ln w="9525">
            <a:noFill/>
          </a:ln>
        </p:spPr>
        <p:txBody>
          <a:bodyPr wrap="square">
            <a:spAutoFit/>
          </a:bodyPr>
          <a:p>
            <a:pPr algn="l">
              <a:lnSpc>
                <a:spcPct val="150000"/>
              </a:lnSpc>
              <a:buClrTx/>
              <a:buSzTx/>
              <a:buFontTx/>
              <a:buNone/>
            </a:pPr>
            <a:r>
              <a:rPr sz="1800" b="0" dirty="0">
                <a:solidFill>
                  <a:schemeClr val="tx1">
                    <a:lumMod val="75000"/>
                    <a:lumOff val="25000"/>
                  </a:schemeClr>
                </a:solidFill>
                <a:cs typeface="+mn-ea"/>
              </a:rPr>
              <a:t>软件维护人员需要提供给用户空白的维护要求表——软件问题报告表。用户需要完整的描述错误的环境（包括输入数据，全部输出数据以及其他有关信息）。最后由维护管理员和系统管理员评价审核。</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维护要求表是一个外部产生的文件，是计划维护活动的基础，但内部还需要有一个软件修改报告，它包括：</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1.满足维护要求表中提出的要求所需要的工作量</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2.维护要求的性质</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3.这项要求的优先次序</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4.与修改有关的事后数据</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最后将其提交给变化授权人审核批准</a:t>
            </a:r>
            <a:endParaRPr sz="1800"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软件维护过程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8.3.3 </a:t>
            </a:r>
            <a:r>
              <a:rPr lang="zh-CN" sz="3200" dirty="0">
                <a:solidFill>
                  <a:schemeClr val="tx1">
                    <a:lumMod val="75000"/>
                    <a:lumOff val="25000"/>
                  </a:schemeClr>
                </a:solidFill>
                <a:cs typeface="+mn-ea"/>
                <a:sym typeface="+mn-lt"/>
              </a:rPr>
              <a:t>维护的事件流</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370965" y="2217420"/>
            <a:ext cx="9840595" cy="2584450"/>
          </a:xfrm>
          <a:prstGeom prst="rect">
            <a:avLst/>
          </a:prstGeom>
          <a:noFill/>
          <a:ln w="9525">
            <a:noFill/>
          </a:ln>
        </p:spPr>
        <p:txBody>
          <a:bodyPr wrap="square">
            <a:spAutoFit/>
          </a:bodyPr>
          <a:p>
            <a:pPr algn="l">
              <a:lnSpc>
                <a:spcPct val="150000"/>
              </a:lnSpc>
              <a:buClrTx/>
              <a:buSzTx/>
              <a:buFontTx/>
              <a:buNone/>
            </a:pPr>
            <a:r>
              <a:rPr sz="1800" b="0" dirty="0">
                <a:solidFill>
                  <a:schemeClr val="tx1">
                    <a:lumMod val="75000"/>
                    <a:lumOff val="25000"/>
                  </a:schemeClr>
                </a:solidFill>
                <a:cs typeface="+mn-ea"/>
              </a:rPr>
              <a:t>当获得一个用户的反馈后首先要判断到底是哪一种维护，是改正性维护就需要估计严重程度，不严重就与其他维护的任务一起统筹安排，严重就需要立刻开始分析问题，分配人员解决问题，复审后修复；</a:t>
            </a:r>
            <a:endParaRPr sz="1800" b="0" dirty="0">
              <a:solidFill>
                <a:schemeClr val="tx1">
                  <a:lumMod val="75000"/>
                  <a:lumOff val="25000"/>
                </a:schemeClr>
              </a:solidFill>
              <a:cs typeface="+mn-ea"/>
            </a:endParaRPr>
          </a:p>
          <a:p>
            <a:pPr algn="l">
              <a:lnSpc>
                <a:spcPct val="150000"/>
              </a:lnSpc>
              <a:buClrTx/>
              <a:buSzTx/>
              <a:buFontTx/>
              <a:buNone/>
            </a:pP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如果是适应性维护或改进性维护，就先判定其修改的优先级，优先级低的就置入开发目录，高就立刻开始分析，分配人员进行修改，复审后提交上线。</a:t>
            </a:r>
            <a:endParaRPr sz="1800"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软件维护过程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8.3.4 </a:t>
            </a:r>
            <a:r>
              <a:rPr lang="zh-CN" sz="3200" dirty="0">
                <a:solidFill>
                  <a:schemeClr val="tx1">
                    <a:lumMod val="75000"/>
                    <a:lumOff val="25000"/>
                  </a:schemeClr>
                </a:solidFill>
                <a:cs typeface="+mn-ea"/>
                <a:sym typeface="+mn-lt"/>
              </a:rPr>
              <a:t>保护维护记录</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529080" y="1723390"/>
            <a:ext cx="3868420" cy="5077460"/>
          </a:xfrm>
          <a:prstGeom prst="rect">
            <a:avLst/>
          </a:prstGeom>
          <a:noFill/>
          <a:ln w="9525">
            <a:noFill/>
          </a:ln>
        </p:spPr>
        <p:txBody>
          <a:bodyPr wrap="square">
            <a:spAutoFit/>
          </a:bodyPr>
          <a:p>
            <a:pPr algn="l">
              <a:lnSpc>
                <a:spcPct val="150000"/>
              </a:lnSpc>
              <a:buClrTx/>
              <a:buSzTx/>
              <a:buFontTx/>
              <a:buNone/>
            </a:pPr>
            <a:r>
              <a:rPr sz="1800" b="0" dirty="0">
                <a:solidFill>
                  <a:schemeClr val="tx1">
                    <a:lumMod val="75000"/>
                    <a:lumOff val="25000"/>
                  </a:schemeClr>
                </a:solidFill>
                <a:cs typeface="+mn-ea"/>
              </a:rPr>
              <a:t>Swanson记录</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1.程序标识</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2.源语句数</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3.机器指令条数</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4.使用的程序设计语言</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5.程序安装的日期</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6.自从安装以来程序运行的次数</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7.自从安装以来程序失败的次数</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8.程序变动的层次和标识</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9.因程序变动而增加的源语句数</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10.因程序变动而删除的源语句数</a:t>
            </a:r>
            <a:endParaRPr sz="1800" b="0" dirty="0">
              <a:solidFill>
                <a:schemeClr val="tx1">
                  <a:lumMod val="75000"/>
                  <a:lumOff val="25000"/>
                </a:schemeClr>
              </a:solidFill>
              <a:cs typeface="+mn-ea"/>
            </a:endParaRPr>
          </a:p>
          <a:p>
            <a:pPr algn="l">
              <a:lnSpc>
                <a:spcPct val="150000"/>
              </a:lnSpc>
              <a:buClrTx/>
              <a:buSzTx/>
              <a:buFontTx/>
              <a:buNone/>
            </a:pPr>
            <a:endParaRPr sz="1800" b="0" dirty="0">
              <a:solidFill>
                <a:schemeClr val="tx1">
                  <a:lumMod val="75000"/>
                  <a:lumOff val="25000"/>
                </a:schemeClr>
              </a:solidFill>
              <a:cs typeface="+mn-ea"/>
            </a:endParaRPr>
          </a:p>
        </p:txBody>
      </p:sp>
      <p:sp>
        <p:nvSpPr>
          <p:cNvPr id="2" name="文本框 1"/>
          <p:cNvSpPr txBox="1"/>
          <p:nvPr/>
        </p:nvSpPr>
        <p:spPr>
          <a:xfrm>
            <a:off x="5713095" y="1723390"/>
            <a:ext cx="6544310" cy="3415030"/>
          </a:xfrm>
          <a:prstGeom prst="rect">
            <a:avLst/>
          </a:prstGeom>
          <a:noFill/>
        </p:spPr>
        <p:txBody>
          <a:bodyPr wrap="square" rtlCol="0" anchor="t">
            <a:spAutoFit/>
          </a:bodyPr>
          <a:p>
            <a:pPr algn="l">
              <a:lnSpc>
                <a:spcPct val="150000"/>
              </a:lnSpc>
              <a:buClrTx/>
              <a:buSzTx/>
              <a:buFontTx/>
              <a:buNone/>
            </a:pPr>
            <a:r>
              <a:rPr dirty="0">
                <a:solidFill>
                  <a:schemeClr val="tx1">
                    <a:lumMod val="75000"/>
                    <a:lumOff val="25000"/>
                  </a:schemeClr>
                </a:solidFill>
                <a:cs typeface="+mn-ea"/>
                <a:sym typeface="+mn-ea"/>
              </a:rPr>
              <a:t>11.每个改动耗费的人时数</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12.程序改动的日期</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13.软件工程师的名字</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14.维护要求表的标识</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15.维护类型</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16.维护开始和完成的日期</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17.累计用于维护的人时数</a:t>
            </a:r>
            <a:endParaRPr b="0"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sym typeface="+mn-ea"/>
              </a:rPr>
              <a:t>18.与完成的维护相联系的纯效益</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软件维护过程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8.3.5 </a:t>
            </a:r>
            <a:r>
              <a:rPr lang="zh-CN" sz="3200" dirty="0">
                <a:solidFill>
                  <a:schemeClr val="tx1">
                    <a:lumMod val="75000"/>
                    <a:lumOff val="25000"/>
                  </a:schemeClr>
                </a:solidFill>
                <a:cs typeface="+mn-ea"/>
                <a:sym typeface="+mn-lt"/>
              </a:rPr>
              <a:t>评价维护活动</a:t>
            </a:r>
            <a:endParaRPr lang="zh-CN" altLang="en-US"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4246245"/>
          </a:xfrm>
          <a:prstGeom prst="rect">
            <a:avLst/>
          </a:prstGeom>
          <a:noFill/>
          <a:ln w="9525">
            <a:noFill/>
          </a:ln>
        </p:spPr>
        <p:txBody>
          <a:bodyPr wrap="square">
            <a:spAutoFit/>
          </a:bodyPr>
          <a:p>
            <a:pPr algn="l">
              <a:lnSpc>
                <a:spcPct val="150000"/>
              </a:lnSpc>
              <a:buClrTx/>
              <a:buSzTx/>
              <a:buFontTx/>
              <a:buNone/>
            </a:pPr>
            <a:r>
              <a:rPr sz="1800" b="0" dirty="0">
                <a:solidFill>
                  <a:schemeClr val="tx1">
                    <a:lumMod val="75000"/>
                    <a:lumOff val="25000"/>
                  </a:schemeClr>
                </a:solidFill>
                <a:cs typeface="+mn-ea"/>
              </a:rPr>
              <a:t>基于Swanson维护记录进行维护评价</a:t>
            </a:r>
            <a:endParaRPr sz="1800" b="0" dirty="0">
              <a:solidFill>
                <a:schemeClr val="tx1">
                  <a:lumMod val="75000"/>
                  <a:lumOff val="25000"/>
                </a:schemeClr>
              </a:solidFill>
              <a:cs typeface="+mn-ea"/>
            </a:endParaRPr>
          </a:p>
          <a:p>
            <a:pPr algn="l">
              <a:lnSpc>
                <a:spcPct val="150000"/>
              </a:lnSpc>
              <a:buClrTx/>
              <a:buSzTx/>
              <a:buFontTx/>
              <a:buNone/>
            </a:pP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包含以下方面</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1.每次程序运行的平均失效次数</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2.用于每一类维护活动的总人时数</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3.平均每个程序，每种语言，每种维护类型所做的程序变动数</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4.维护过程中增加或删除了一个源语句平均花费的人时数</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5.维护每种语言平均花费的人时数</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6.一张维护要求表的平均周转时间</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7.不同维护类型所占的百分比</a:t>
            </a:r>
            <a:r>
              <a:rPr lang="zh-CN" sz="1800" b="0" dirty="0">
                <a:solidFill>
                  <a:schemeClr val="tx1">
                    <a:lumMod val="75000"/>
                    <a:lumOff val="25000"/>
                  </a:schemeClr>
                </a:solidFill>
                <a:cs typeface="+mn-ea"/>
              </a:rPr>
              <a:t>；</a:t>
            </a:r>
            <a:endParaRPr lang="zh-CN" sz="1800"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软件的可维护性</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8.4.1 </a:t>
            </a:r>
            <a:r>
              <a:rPr lang="zh-CN" altLang="en-US" sz="3200" dirty="0">
                <a:solidFill>
                  <a:schemeClr val="tx1">
                    <a:lumMod val="75000"/>
                    <a:lumOff val="25000"/>
                  </a:schemeClr>
                </a:solidFill>
                <a:cs typeface="+mn-ea"/>
                <a:sym typeface="+mn-lt"/>
              </a:rPr>
              <a:t>决定软件可维护性的</a:t>
            </a:r>
            <a:r>
              <a:rPr lang="zh-CN" sz="3200" dirty="0">
                <a:solidFill>
                  <a:schemeClr val="tx1">
                    <a:lumMod val="75000"/>
                    <a:lumOff val="25000"/>
                  </a:schemeClr>
                </a:solidFill>
                <a:cs typeface="+mn-ea"/>
                <a:sym typeface="+mn-lt"/>
              </a:rPr>
              <a:t>因素</a:t>
            </a:r>
            <a:endParaRPr lang="zh-CN"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7985760"/>
          </a:xfrm>
          <a:prstGeom prst="rect">
            <a:avLst/>
          </a:prstGeom>
          <a:noFill/>
          <a:ln w="9525">
            <a:noFill/>
          </a:ln>
        </p:spPr>
        <p:txBody>
          <a:bodyPr wrap="square">
            <a:spAutoFit/>
          </a:bodyPr>
          <a:p>
            <a:pPr algn="l">
              <a:lnSpc>
                <a:spcPct val="150000"/>
              </a:lnSpc>
              <a:buClrTx/>
              <a:buSzTx/>
              <a:buFontTx/>
              <a:buNone/>
            </a:pPr>
            <a:r>
              <a:rPr lang="zh-CN" sz="1800" b="0" dirty="0">
                <a:solidFill>
                  <a:schemeClr val="tx1">
                    <a:lumMod val="75000"/>
                    <a:lumOff val="25000"/>
                  </a:schemeClr>
                </a:solidFill>
                <a:cs typeface="+mn-ea"/>
              </a:rPr>
              <a:t>（</a:t>
            </a:r>
            <a:r>
              <a:rPr lang="en-US" altLang="zh-CN" sz="1800" b="0" dirty="0">
                <a:solidFill>
                  <a:schemeClr val="tx1">
                    <a:lumMod val="75000"/>
                    <a:lumOff val="25000"/>
                  </a:schemeClr>
                </a:solidFill>
                <a:cs typeface="+mn-ea"/>
              </a:rPr>
              <a:t>1</a:t>
            </a:r>
            <a:r>
              <a:rPr lang="zh-CN" sz="1800" b="0" dirty="0">
                <a:solidFill>
                  <a:schemeClr val="tx1">
                    <a:lumMod val="75000"/>
                    <a:lumOff val="25000"/>
                  </a:schemeClr>
                </a:solidFill>
                <a:cs typeface="+mn-ea"/>
              </a:rPr>
              <a:t>）</a:t>
            </a:r>
            <a:r>
              <a:rPr sz="1800" b="0" dirty="0">
                <a:solidFill>
                  <a:schemeClr val="tx1">
                    <a:lumMod val="75000"/>
                    <a:lumOff val="25000"/>
                  </a:schemeClr>
                </a:solidFill>
                <a:cs typeface="+mn-ea"/>
              </a:rPr>
              <a:t>可理解性</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软件的可理解性表现为外来读者理解软件的结构，功能，接口和内部处理过程的难易程度。</a:t>
            </a:r>
            <a:endParaRPr sz="1800" b="0"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2</a:t>
            </a:r>
            <a:r>
              <a:rPr lang="zh-CN" dirty="0">
                <a:solidFill>
                  <a:schemeClr val="tx1">
                    <a:lumMod val="75000"/>
                    <a:lumOff val="25000"/>
                  </a:schemeClr>
                </a:solidFill>
                <a:cs typeface="+mn-ea"/>
                <a:sym typeface="+mn-ea"/>
              </a:rPr>
              <a:t>）</a:t>
            </a:r>
            <a:r>
              <a:rPr sz="1800" b="0" dirty="0">
                <a:solidFill>
                  <a:schemeClr val="tx1">
                    <a:lumMod val="75000"/>
                    <a:lumOff val="25000"/>
                  </a:schemeClr>
                </a:solidFill>
                <a:cs typeface="+mn-ea"/>
              </a:rPr>
              <a:t>可测试性</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诊断和测试的容易程度取决于软件容易理解的程度，良好的文档至关重要，还有软件结构以及测试工具，调试工具甚至是以前设计的测试过程都很重要。维护人员应该能够得到早期的测试方案来进行回归测试。</a:t>
            </a:r>
            <a:endParaRPr sz="1800" b="0"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3</a:t>
            </a:r>
            <a:r>
              <a:rPr lang="zh-CN" dirty="0">
                <a:solidFill>
                  <a:schemeClr val="tx1">
                    <a:lumMod val="75000"/>
                    <a:lumOff val="25000"/>
                  </a:schemeClr>
                </a:solidFill>
                <a:cs typeface="+mn-ea"/>
                <a:sym typeface="+mn-ea"/>
              </a:rPr>
              <a:t>）</a:t>
            </a:r>
            <a:r>
              <a:rPr sz="1800" b="0" dirty="0">
                <a:solidFill>
                  <a:schemeClr val="tx1">
                    <a:lumMod val="75000"/>
                    <a:lumOff val="25000"/>
                  </a:schemeClr>
                </a:solidFill>
                <a:cs typeface="+mn-ea"/>
              </a:rPr>
              <a:t>可修改性</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软件的容易修改程度和本书第五章讲过的一个设计原理和启发规则直接相关。耦合，内聚，信息隐藏，局部化，控制域，作用域的关系等</a:t>
            </a:r>
            <a:r>
              <a:rPr lang="zh-CN" sz="1800" b="0" dirty="0">
                <a:solidFill>
                  <a:schemeClr val="tx1">
                    <a:lumMod val="75000"/>
                    <a:lumOff val="25000"/>
                  </a:schemeClr>
                </a:solidFill>
                <a:cs typeface="+mn-ea"/>
              </a:rPr>
              <a:t>。</a:t>
            </a:r>
            <a:endParaRPr sz="1800" b="0"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4</a:t>
            </a:r>
            <a:r>
              <a:rPr lang="zh-CN" dirty="0">
                <a:solidFill>
                  <a:schemeClr val="tx1">
                    <a:lumMod val="75000"/>
                    <a:lumOff val="25000"/>
                  </a:schemeClr>
                </a:solidFill>
                <a:cs typeface="+mn-ea"/>
                <a:sym typeface="+mn-ea"/>
              </a:rPr>
              <a:t>）</a:t>
            </a:r>
            <a:r>
              <a:rPr sz="1800" b="0" dirty="0">
                <a:solidFill>
                  <a:schemeClr val="tx1">
                    <a:lumMod val="75000"/>
                    <a:lumOff val="25000"/>
                  </a:schemeClr>
                </a:solidFill>
                <a:cs typeface="+mn-ea"/>
              </a:rPr>
              <a:t>可移植性</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 把程序从一种环境（硬件配置和操作系统）转移到另一种计算环境的难易程度。</a:t>
            </a:r>
            <a:endParaRPr sz="1800" b="0"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5</a:t>
            </a:r>
            <a:r>
              <a:rPr lang="zh-CN" dirty="0">
                <a:solidFill>
                  <a:schemeClr val="tx1">
                    <a:lumMod val="75000"/>
                    <a:lumOff val="25000"/>
                  </a:schemeClr>
                </a:solidFill>
                <a:cs typeface="+mn-ea"/>
                <a:sym typeface="+mn-ea"/>
              </a:rPr>
              <a:t>）</a:t>
            </a:r>
            <a:r>
              <a:rPr sz="1800" b="0" dirty="0">
                <a:solidFill>
                  <a:schemeClr val="tx1">
                    <a:lumMod val="75000"/>
                    <a:lumOff val="25000"/>
                  </a:schemeClr>
                </a:solidFill>
                <a:cs typeface="+mn-ea"/>
              </a:rPr>
              <a:t>可重用性</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重用，指的是同一事物不做修改或稍加修改就可以在不同环境中多次重复使用。大量使用可重用的软件构件来开发软件，有两大方面可以提高软件的可维护性</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1.通常，可重用的软件在开发时都经过很严格的测试，可靠性高，且在每次重用过程中都会发现并清除一些错误，随着时间推移，这样的构件就会逐渐变成无错误的，因此可重用的构件越多，软件的可靠性就越高，改正性维护需求就越少</a:t>
            </a:r>
            <a:endParaRPr sz="1800" b="0" dirty="0">
              <a:solidFill>
                <a:schemeClr val="tx1">
                  <a:lumMod val="75000"/>
                  <a:lumOff val="25000"/>
                </a:schemeClr>
              </a:solidFill>
              <a:cs typeface="+mn-ea"/>
            </a:endParaRPr>
          </a:p>
          <a:p>
            <a:pPr algn="l">
              <a:lnSpc>
                <a:spcPct val="150000"/>
              </a:lnSpc>
              <a:buClrTx/>
              <a:buSzTx/>
              <a:buFontTx/>
              <a:buNone/>
            </a:pPr>
            <a:r>
              <a:rPr sz="1800" b="0" dirty="0">
                <a:solidFill>
                  <a:schemeClr val="tx1">
                    <a:lumMod val="75000"/>
                    <a:lumOff val="25000"/>
                  </a:schemeClr>
                </a:solidFill>
                <a:cs typeface="+mn-ea"/>
              </a:rPr>
              <a:t>很容易修改可重用的软件结构在新环境中，因此，软件中使用的可重用构件越多，适应性和完善性维护也就越容易</a:t>
            </a:r>
            <a:endParaRPr sz="1800" b="0"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软件的可维护性</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8.4.2 </a:t>
            </a:r>
            <a:r>
              <a:rPr lang="zh-CN" altLang="en-US" sz="3200" dirty="0">
                <a:solidFill>
                  <a:schemeClr val="tx1">
                    <a:lumMod val="75000"/>
                    <a:lumOff val="25000"/>
                  </a:schemeClr>
                </a:solidFill>
                <a:cs typeface="+mn-ea"/>
                <a:sym typeface="+mn-lt"/>
              </a:rPr>
              <a:t>文档</a:t>
            </a:r>
            <a:endParaRPr lang="zh-CN"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4246245"/>
          </a:xfrm>
          <a:prstGeom prst="rect">
            <a:avLst/>
          </a:prstGeom>
          <a:noFill/>
          <a:ln w="9525">
            <a:noFill/>
          </a:ln>
        </p:spPr>
        <p:txBody>
          <a:bodyPr wrap="square">
            <a:spAutoFit/>
          </a:bodyPr>
          <a:p>
            <a:pPr algn="l">
              <a:lnSpc>
                <a:spcPct val="150000"/>
              </a:lnSpc>
              <a:buClrTx/>
              <a:buSzTx/>
              <a:buFontTx/>
              <a:buNone/>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用户文档</a:t>
            </a:r>
            <a:r>
              <a:rPr lang="zh-CN" dirty="0">
                <a:solidFill>
                  <a:schemeClr val="tx1">
                    <a:lumMod val="75000"/>
                    <a:lumOff val="25000"/>
                  </a:schemeClr>
                </a:solidFill>
                <a:cs typeface="+mn-ea"/>
              </a:rPr>
              <a:t>：</a:t>
            </a:r>
            <a:r>
              <a:rPr dirty="0">
                <a:solidFill>
                  <a:schemeClr val="tx1">
                    <a:lumMod val="75000"/>
                    <a:lumOff val="25000"/>
                  </a:schemeClr>
                </a:solidFill>
                <a:cs typeface="+mn-ea"/>
              </a:rPr>
              <a:t>描述系统功能以及使用方法，不关心功能如何实现</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1.功能描述：说明系统能做什么</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2.安装文档：说明怎样安装这个系统以及怎样使系统适应特定的硬件配置</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3.使用手册：简要说明如何着手使用这个系统（丰富的案例）</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4.参考手册：详尽描述用户可以使用的所有系统设施以及它们的使用方法，还应该解释系统可能产生的各种出错信息的含义</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5.操作员指南：（如果有系统操作员）说明操作员应该如何处理使用中出现的各种情况</a:t>
            </a:r>
            <a:r>
              <a:rPr lang="zh-CN" dirty="0">
                <a:solidFill>
                  <a:schemeClr val="tx1">
                    <a:lumMod val="75000"/>
                    <a:lumOff val="25000"/>
                  </a:schemeClr>
                </a:solidFill>
                <a:cs typeface="+mn-ea"/>
              </a:rPr>
              <a:t>；</a:t>
            </a:r>
            <a:endParaRPr lang="zh-CN" dirty="0">
              <a:solidFill>
                <a:schemeClr val="tx1">
                  <a:lumMod val="75000"/>
                  <a:lumOff val="25000"/>
                </a:schemeClr>
              </a:solidFill>
              <a:cs typeface="+mn-ea"/>
            </a:endParaRPr>
          </a:p>
          <a:p>
            <a:pPr algn="l">
              <a:lnSpc>
                <a:spcPct val="150000"/>
              </a:lnSpc>
              <a:buClrTx/>
              <a:buSzTx/>
              <a:buFontTx/>
              <a:buNone/>
            </a:pP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系统文档</a:t>
            </a:r>
            <a:r>
              <a:rPr lang="zh-CN" dirty="0">
                <a:solidFill>
                  <a:schemeClr val="tx1">
                    <a:lumMod val="75000"/>
                    <a:lumOff val="25000"/>
                  </a:schemeClr>
                </a:solidFill>
                <a:cs typeface="+mn-ea"/>
              </a:rPr>
              <a:t>：</a:t>
            </a:r>
            <a:r>
              <a:rPr dirty="0">
                <a:solidFill>
                  <a:schemeClr val="tx1">
                    <a:lumMod val="75000"/>
                    <a:lumOff val="25000"/>
                  </a:schemeClr>
                </a:solidFill>
                <a:cs typeface="+mn-ea"/>
              </a:rPr>
              <a:t>系统文档描述系统设计，实现和测试等各方面内容</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dirty="0">
                <a:solidFill>
                  <a:schemeClr val="tx1">
                    <a:lumMod val="75000"/>
                    <a:lumOff val="25000"/>
                  </a:schemeClr>
                </a:solidFill>
                <a:cs typeface="+mn-ea"/>
              </a:rPr>
              <a:t>1.开发文档，测试文档，手册文档等等介绍系统各方面特点的文档</a:t>
            </a:r>
            <a:r>
              <a:rPr lang="zh-CN" dirty="0">
                <a:solidFill>
                  <a:schemeClr val="tx1">
                    <a:lumMod val="75000"/>
                    <a:lumOff val="25000"/>
                  </a:schemeClr>
                </a:solidFill>
                <a:cs typeface="+mn-ea"/>
              </a:rPr>
              <a:t>。</a:t>
            </a:r>
            <a:endParaRPr lang="zh-CN"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480310" y="370205"/>
            <a:ext cx="7230745" cy="1198880"/>
          </a:xfrm>
          <a:prstGeom prst="rect">
            <a:avLst/>
          </a:prstGeom>
          <a:noFill/>
        </p:spPr>
        <p:txBody>
          <a:bodyPr wrap="square" rtlCol="0">
            <a:spAutoFit/>
          </a:bodyPr>
          <a:lstStyle/>
          <a:p>
            <a:r>
              <a:rPr lang="en-US" altLang="zh-CN" sz="7200" dirty="0">
                <a:solidFill>
                  <a:schemeClr val="tx1">
                    <a:lumMod val="75000"/>
                    <a:lumOff val="25000"/>
                  </a:schemeClr>
                </a:solidFill>
                <a:cs typeface="+mn-ea"/>
                <a:sym typeface="+mn-lt"/>
              </a:rPr>
              <a:t>Q&amp;A</a:t>
            </a:r>
            <a:endParaRPr lang="en-US" altLang="zh-CN" sz="7200" dirty="0">
              <a:solidFill>
                <a:schemeClr val="tx1">
                  <a:lumMod val="75000"/>
                  <a:lumOff val="25000"/>
                </a:schemeClr>
              </a:solidFill>
              <a:cs typeface="+mn-ea"/>
              <a:sym typeface="+mn-lt"/>
            </a:endParaRPr>
          </a:p>
        </p:txBody>
      </p:sp>
      <p:cxnSp>
        <p:nvCxnSpPr>
          <p:cNvPr id="20" name="直接连接符 19"/>
          <p:cNvCxnSpPr/>
          <p:nvPr/>
        </p:nvCxnSpPr>
        <p:spPr>
          <a:xfrm>
            <a:off x="2609282" y="176991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37920" y="2252980"/>
            <a:ext cx="10318750" cy="50673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总结：软件文档要满足的需求？</a:t>
            </a:r>
            <a:endParaRPr lang="zh-CN" altLang="en-US" dirty="0">
              <a:solidFill>
                <a:schemeClr val="tx1">
                  <a:lumMod val="75000"/>
                  <a:lumOff val="25000"/>
                </a:schemeClr>
              </a:solidFill>
              <a:cs typeface="+mn-ea"/>
            </a:endParaRPr>
          </a:p>
        </p:txBody>
      </p:sp>
      <p:sp>
        <p:nvSpPr>
          <p:cNvPr id="2" name="文本框 1"/>
          <p:cNvSpPr txBox="1"/>
          <p:nvPr/>
        </p:nvSpPr>
        <p:spPr>
          <a:xfrm>
            <a:off x="1137920" y="3310890"/>
            <a:ext cx="10318115" cy="2999740"/>
          </a:xfrm>
          <a:prstGeom prst="rect">
            <a:avLst/>
          </a:prstGeom>
          <a:noFill/>
          <a:ln w="9525">
            <a:noFill/>
          </a:ln>
        </p:spPr>
        <p:txBody>
          <a:bodyPr wrap="square">
            <a:spAutoFit/>
          </a:bodyPr>
          <a:p>
            <a:pPr algn="l" fontAlgn="auto">
              <a:lnSpc>
                <a:spcPct val="150000"/>
              </a:lnSpc>
              <a:buClrTx/>
              <a:buSzTx/>
              <a:buFontTx/>
            </a:pPr>
            <a:r>
              <a:rPr b="1" dirty="0">
                <a:solidFill>
                  <a:srgbClr val="FF0000"/>
                </a:solidFill>
                <a:cs typeface="+mn-ea"/>
              </a:rPr>
              <a:t>1.必须描述如何使用这个系统</a:t>
            </a:r>
            <a:r>
              <a:rPr lang="zh-CN" b="1" dirty="0">
                <a:solidFill>
                  <a:srgbClr val="FF0000"/>
                </a:solidFill>
                <a:cs typeface="+mn-ea"/>
              </a:rPr>
              <a:t>；</a:t>
            </a:r>
            <a:endParaRPr b="1" dirty="0">
              <a:solidFill>
                <a:srgbClr val="FF0000"/>
              </a:solidFill>
              <a:cs typeface="+mn-ea"/>
            </a:endParaRPr>
          </a:p>
          <a:p>
            <a:pPr algn="l" fontAlgn="auto">
              <a:lnSpc>
                <a:spcPct val="150000"/>
              </a:lnSpc>
              <a:buClrTx/>
              <a:buSzTx/>
              <a:buFontTx/>
            </a:pPr>
            <a:endParaRPr b="1" dirty="0">
              <a:solidFill>
                <a:srgbClr val="FF0000"/>
              </a:solidFill>
              <a:cs typeface="+mn-ea"/>
            </a:endParaRPr>
          </a:p>
          <a:p>
            <a:pPr algn="l" fontAlgn="auto">
              <a:lnSpc>
                <a:spcPct val="150000"/>
              </a:lnSpc>
              <a:buClrTx/>
              <a:buSzTx/>
              <a:buFontTx/>
            </a:pPr>
            <a:r>
              <a:rPr b="1" dirty="0">
                <a:solidFill>
                  <a:srgbClr val="FF0000"/>
                </a:solidFill>
                <a:cs typeface="+mn-ea"/>
              </a:rPr>
              <a:t>2.必须描述怎样安装和管理这个系统</a:t>
            </a:r>
            <a:r>
              <a:rPr lang="zh-CN" b="1" dirty="0">
                <a:solidFill>
                  <a:srgbClr val="FF0000"/>
                </a:solidFill>
                <a:cs typeface="+mn-ea"/>
              </a:rPr>
              <a:t>；</a:t>
            </a:r>
            <a:endParaRPr b="1" dirty="0">
              <a:solidFill>
                <a:srgbClr val="FF0000"/>
              </a:solidFill>
              <a:cs typeface="+mn-ea"/>
            </a:endParaRPr>
          </a:p>
          <a:p>
            <a:pPr algn="l" fontAlgn="auto">
              <a:lnSpc>
                <a:spcPct val="150000"/>
              </a:lnSpc>
              <a:buClrTx/>
              <a:buSzTx/>
              <a:buFontTx/>
            </a:pPr>
            <a:endParaRPr b="1" dirty="0">
              <a:solidFill>
                <a:srgbClr val="FF0000"/>
              </a:solidFill>
              <a:cs typeface="+mn-ea"/>
            </a:endParaRPr>
          </a:p>
          <a:p>
            <a:pPr algn="l" fontAlgn="auto">
              <a:lnSpc>
                <a:spcPct val="150000"/>
              </a:lnSpc>
              <a:buClrTx/>
              <a:buSzTx/>
              <a:buFontTx/>
            </a:pPr>
            <a:r>
              <a:rPr b="1" dirty="0">
                <a:solidFill>
                  <a:srgbClr val="FF0000"/>
                </a:solidFill>
                <a:cs typeface="+mn-ea"/>
              </a:rPr>
              <a:t>3.必须描述系统需求和设计</a:t>
            </a:r>
            <a:r>
              <a:rPr lang="zh-CN" b="1" dirty="0">
                <a:solidFill>
                  <a:srgbClr val="FF0000"/>
                </a:solidFill>
                <a:cs typeface="+mn-ea"/>
              </a:rPr>
              <a:t>；</a:t>
            </a:r>
            <a:endParaRPr b="1" dirty="0">
              <a:solidFill>
                <a:srgbClr val="FF0000"/>
              </a:solidFill>
              <a:cs typeface="+mn-ea"/>
            </a:endParaRPr>
          </a:p>
          <a:p>
            <a:pPr algn="l" fontAlgn="auto">
              <a:lnSpc>
                <a:spcPct val="150000"/>
              </a:lnSpc>
              <a:buClrTx/>
              <a:buSzTx/>
              <a:buFontTx/>
            </a:pPr>
            <a:endParaRPr b="1" dirty="0">
              <a:solidFill>
                <a:srgbClr val="FF0000"/>
              </a:solidFill>
              <a:cs typeface="+mn-ea"/>
            </a:endParaRPr>
          </a:p>
          <a:p>
            <a:pPr algn="l" fontAlgn="auto">
              <a:lnSpc>
                <a:spcPct val="150000"/>
              </a:lnSpc>
              <a:buClrTx/>
              <a:buSzTx/>
              <a:buFontTx/>
            </a:pPr>
            <a:r>
              <a:rPr b="1" dirty="0">
                <a:solidFill>
                  <a:srgbClr val="FF0000"/>
                </a:solidFill>
                <a:cs typeface="+mn-ea"/>
              </a:rPr>
              <a:t>必须描述系统的实现和测试，以便使系统成为可维护的</a:t>
            </a:r>
            <a:r>
              <a:rPr lang="zh-CN" b="1" dirty="0">
                <a:solidFill>
                  <a:srgbClr val="FF0000"/>
                </a:solidFill>
                <a:cs typeface="+mn-ea"/>
              </a:rPr>
              <a:t>；</a:t>
            </a:r>
            <a:endParaRPr lang="zh-CN" b="1" dirty="0">
              <a:solidFill>
                <a:srgbClr val="FF0000"/>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软件的可维护性</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8.4.3 </a:t>
            </a:r>
            <a:r>
              <a:rPr lang="zh-CN" sz="3200" dirty="0">
                <a:solidFill>
                  <a:schemeClr val="tx1">
                    <a:lumMod val="75000"/>
                    <a:lumOff val="25000"/>
                  </a:schemeClr>
                </a:solidFill>
                <a:cs typeface="+mn-ea"/>
                <a:sym typeface="+mn-lt"/>
              </a:rPr>
              <a:t>可维护性复审</a:t>
            </a:r>
            <a:endParaRPr lang="zh-CN"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5077460"/>
          </a:xfrm>
          <a:prstGeom prst="rect">
            <a:avLst/>
          </a:prstGeom>
          <a:noFill/>
          <a:ln w="9525">
            <a:noFill/>
          </a:ln>
        </p:spPr>
        <p:txBody>
          <a:bodyPr wrap="square">
            <a:spAutoFit/>
          </a:bodyPr>
          <a:p>
            <a:pPr algn="l">
              <a:lnSpc>
                <a:spcPct val="150000"/>
              </a:lnSpc>
              <a:buClrTx/>
              <a:buSzTx/>
              <a:buFontTx/>
              <a:buNone/>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dirty="0">
                <a:solidFill>
                  <a:schemeClr val="tx1">
                    <a:lumMod val="75000"/>
                    <a:lumOff val="25000"/>
                  </a:schemeClr>
                </a:solidFill>
                <a:cs typeface="+mn-ea"/>
              </a:rPr>
              <a:t>）</a:t>
            </a:r>
            <a:r>
              <a:rPr dirty="0">
                <a:solidFill>
                  <a:schemeClr val="tx1">
                    <a:lumMod val="75000"/>
                    <a:lumOff val="25000"/>
                  </a:schemeClr>
                </a:solidFill>
                <a:cs typeface="+mn-ea"/>
              </a:rPr>
              <a:t>强调</a:t>
            </a:r>
            <a:r>
              <a:rPr b="1" dirty="0">
                <a:solidFill>
                  <a:srgbClr val="FF0000"/>
                </a:solidFill>
                <a:cs typeface="+mn-ea"/>
              </a:rPr>
              <a:t>编码风格和内部说明文档</a:t>
            </a:r>
            <a:r>
              <a:rPr dirty="0">
                <a:solidFill>
                  <a:schemeClr val="tx1">
                    <a:lumMod val="75000"/>
                    <a:lumOff val="25000"/>
                  </a:schemeClr>
                </a:solidFill>
                <a:cs typeface="+mn-ea"/>
              </a:rPr>
              <a:t>这两个影响可维护性的因素</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dirty="0">
                <a:solidFill>
                  <a:schemeClr val="tx1">
                    <a:lumMod val="75000"/>
                    <a:lumOff val="25000"/>
                  </a:schemeClr>
                </a:solidFill>
                <a:cs typeface="+mn-ea"/>
              </a:rPr>
              <a:t>）</a:t>
            </a:r>
            <a:r>
              <a:rPr dirty="0">
                <a:solidFill>
                  <a:schemeClr val="tx1">
                    <a:lumMod val="75000"/>
                    <a:lumOff val="25000"/>
                  </a:schemeClr>
                </a:solidFill>
                <a:cs typeface="+mn-ea"/>
              </a:rPr>
              <a:t>代码设计阶段尽量使用</a:t>
            </a:r>
            <a:r>
              <a:rPr b="1" dirty="0">
                <a:solidFill>
                  <a:srgbClr val="FF0000"/>
                </a:solidFill>
                <a:cs typeface="+mn-ea"/>
              </a:rPr>
              <a:t>可重用</a:t>
            </a:r>
            <a:r>
              <a:rPr dirty="0">
                <a:solidFill>
                  <a:schemeClr val="tx1">
                    <a:lumMod val="75000"/>
                    <a:lumOff val="25000"/>
                  </a:schemeClr>
                </a:solidFill>
                <a:cs typeface="+mn-ea"/>
              </a:rPr>
              <a:t>的软件构件</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3</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rPr>
              <a:t>每个测试步骤都可以暗示在软件正式交付使用前，程序中可能需要做</a:t>
            </a:r>
            <a:r>
              <a:rPr b="1" dirty="0">
                <a:solidFill>
                  <a:srgbClr val="FF0000"/>
                </a:solidFill>
                <a:cs typeface="+mn-ea"/>
              </a:rPr>
              <a:t>预防性维护</a:t>
            </a:r>
            <a:r>
              <a:rPr dirty="0">
                <a:solidFill>
                  <a:schemeClr val="tx1">
                    <a:lumMod val="75000"/>
                    <a:lumOff val="25000"/>
                  </a:schemeClr>
                </a:solidFill>
                <a:cs typeface="+mn-ea"/>
              </a:rPr>
              <a:t>的部分。在测试结束时进行最正式的可维护性复审，这个复审称之为配置复审。目的是为了保证软件配置的所有成分是完整的，一致的，可以理解的。</a:t>
            </a: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4</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rPr>
              <a:t>完成每一项维护工作后，都应该对软件维护本身进行仔细认真的</a:t>
            </a:r>
            <a:r>
              <a:rPr b="1" dirty="0">
                <a:solidFill>
                  <a:srgbClr val="FF0000"/>
                </a:solidFill>
                <a:cs typeface="+mn-ea"/>
              </a:rPr>
              <a:t>复审</a:t>
            </a:r>
            <a:r>
              <a:rPr lang="zh-CN" dirty="0">
                <a:solidFill>
                  <a:schemeClr val="tx1">
                    <a:lumMod val="75000"/>
                    <a:lumOff val="25000"/>
                  </a:schemeClr>
                </a:solidFill>
                <a:cs typeface="+mn-ea"/>
              </a:rPr>
              <a:t>。</a:t>
            </a: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5</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rPr>
              <a:t>维护不应该仅仅体现在源码的修改</a:t>
            </a:r>
            <a:r>
              <a:rPr b="1" dirty="0">
                <a:solidFill>
                  <a:srgbClr val="FF0000"/>
                </a:solidFill>
                <a:cs typeface="+mn-ea"/>
              </a:rPr>
              <a:t>，对源码的修改应该同步反馈到设计文档和用户手册中</a:t>
            </a:r>
            <a:r>
              <a:rPr dirty="0">
                <a:solidFill>
                  <a:schemeClr val="tx1">
                    <a:lumMod val="75000"/>
                    <a:lumOff val="25000"/>
                  </a:schemeClr>
                </a:solidFill>
                <a:cs typeface="+mn-ea"/>
              </a:rPr>
              <a:t>，否则会产生严重的后果</a:t>
            </a:r>
            <a:r>
              <a:rPr lang="zh-CN" dirty="0">
                <a:solidFill>
                  <a:schemeClr val="tx1">
                    <a:lumMod val="75000"/>
                    <a:lumOff val="25000"/>
                  </a:schemeClr>
                </a:solidFill>
                <a:cs typeface="+mn-ea"/>
              </a:rPr>
              <a:t>。</a:t>
            </a:r>
            <a:endParaRPr lang="zh-CN"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6</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rPr>
              <a:t>当对数据，软件结构，模块过程或任何其他有关的软件特点做了改动时，</a:t>
            </a:r>
            <a:r>
              <a:rPr b="1" dirty="0">
                <a:solidFill>
                  <a:srgbClr val="FF0000"/>
                </a:solidFill>
                <a:cs typeface="+mn-ea"/>
              </a:rPr>
              <a:t>必须立即同步到技术文档。</a:t>
            </a:r>
            <a:endParaRPr dirty="0">
              <a:solidFill>
                <a:schemeClr val="tx1">
                  <a:lumMod val="75000"/>
                  <a:lumOff val="25000"/>
                </a:schemeClr>
              </a:solidFill>
              <a:cs typeface="+mn-ea"/>
            </a:endParaRPr>
          </a:p>
          <a:p>
            <a:pPr algn="l">
              <a:lnSpc>
                <a:spcPct val="150000"/>
              </a:lnSpc>
              <a:buClrTx/>
              <a:buSzTx/>
              <a:buFontTx/>
              <a:buNone/>
            </a:pPr>
            <a:r>
              <a:rPr 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7</a:t>
            </a:r>
            <a:r>
              <a:rPr lang="zh-CN" dirty="0">
                <a:solidFill>
                  <a:schemeClr val="tx1">
                    <a:lumMod val="75000"/>
                    <a:lumOff val="25000"/>
                  </a:schemeClr>
                </a:solidFill>
                <a:cs typeface="+mn-ea"/>
                <a:sym typeface="+mn-ea"/>
              </a:rPr>
              <a:t>）</a:t>
            </a:r>
            <a:r>
              <a:rPr dirty="0">
                <a:solidFill>
                  <a:schemeClr val="tx1">
                    <a:lumMod val="75000"/>
                    <a:lumOff val="25000"/>
                  </a:schemeClr>
                </a:solidFill>
                <a:cs typeface="+mn-ea"/>
              </a:rPr>
              <a:t>用户通常根据描述软件特点和使用方法的用户文档来使用，评价软件。</a:t>
            </a:r>
            <a:r>
              <a:rPr lang="zh-CN" b="1" dirty="0">
                <a:solidFill>
                  <a:srgbClr val="FF0000"/>
                </a:solidFill>
                <a:cs typeface="+mn-ea"/>
              </a:rPr>
              <a:t>所以对可执行部分的修改必须及时反映在用户文档中。</a:t>
            </a:r>
            <a:endParaRPr lang="zh-CN" b="1" dirty="0">
              <a:solidFill>
                <a:srgbClr val="FF0000"/>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8.5 </a:t>
            </a:r>
            <a:r>
              <a:rPr lang="zh-CN" altLang="en-US" sz="3200" dirty="0">
                <a:solidFill>
                  <a:schemeClr val="tx1">
                    <a:lumMod val="75000"/>
                    <a:lumOff val="25000"/>
                  </a:schemeClr>
                </a:solidFill>
                <a:cs typeface="+mn-ea"/>
                <a:sym typeface="+mn-lt"/>
              </a:rPr>
              <a:t>预防性维护</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29080" y="1723390"/>
            <a:ext cx="9868535" cy="4246245"/>
          </a:xfrm>
          <a:prstGeom prst="rect">
            <a:avLst/>
          </a:prstGeom>
          <a:noFill/>
          <a:ln w="9525">
            <a:noFill/>
          </a:ln>
        </p:spPr>
        <p:txBody>
          <a:bodyPr wrap="square">
            <a:spAutoFit/>
          </a:bodyPr>
          <a:p>
            <a:pPr algn="l">
              <a:lnSpc>
                <a:spcPct val="150000"/>
              </a:lnSpc>
              <a:buClrTx/>
              <a:buSzTx/>
              <a:buFontTx/>
              <a:buNone/>
            </a:pPr>
            <a:r>
              <a:rPr dirty="0">
                <a:cs typeface="+mn-ea"/>
              </a:rPr>
              <a:t>老程序维护方法</a:t>
            </a:r>
            <a:r>
              <a:rPr lang="zh-CN" dirty="0">
                <a:cs typeface="+mn-ea"/>
              </a:rPr>
              <a:t>：</a:t>
            </a:r>
            <a:endParaRPr dirty="0">
              <a:cs typeface="+mn-ea"/>
            </a:endParaRPr>
          </a:p>
          <a:p>
            <a:pPr algn="l">
              <a:lnSpc>
                <a:spcPct val="150000"/>
              </a:lnSpc>
              <a:buClrTx/>
              <a:buSzTx/>
              <a:buFontTx/>
              <a:buNone/>
            </a:pPr>
            <a:r>
              <a:rPr lang="en-US" dirty="0">
                <a:cs typeface="+mn-ea"/>
              </a:rPr>
              <a:t>1.</a:t>
            </a:r>
            <a:r>
              <a:rPr dirty="0">
                <a:cs typeface="+mn-ea"/>
              </a:rPr>
              <a:t>反复多次地做修改程序的尝试，与不可见的设计及源代码</a:t>
            </a:r>
            <a:r>
              <a:rPr b="1" dirty="0">
                <a:solidFill>
                  <a:srgbClr val="FF0000"/>
                </a:solidFill>
                <a:cs typeface="+mn-ea"/>
              </a:rPr>
              <a:t>“顽强战斗”</a:t>
            </a:r>
            <a:r>
              <a:rPr dirty="0">
                <a:cs typeface="+mn-ea"/>
              </a:rPr>
              <a:t>，以实现所要求的修改</a:t>
            </a:r>
            <a:endParaRPr dirty="0">
              <a:cs typeface="+mn-ea"/>
            </a:endParaRPr>
          </a:p>
          <a:p>
            <a:pPr algn="l">
              <a:lnSpc>
                <a:spcPct val="150000"/>
              </a:lnSpc>
              <a:buClrTx/>
              <a:buSzTx/>
              <a:buFontTx/>
              <a:buNone/>
            </a:pPr>
            <a:r>
              <a:rPr lang="en-US" dirty="0">
                <a:cs typeface="+mn-ea"/>
              </a:rPr>
              <a:t>2</a:t>
            </a:r>
            <a:r>
              <a:rPr dirty="0">
                <a:cs typeface="+mn-ea"/>
              </a:rPr>
              <a:t>.通过仔细分析程序尽可能多地掌握程序的内部工作细节，以便更有效地修改它</a:t>
            </a:r>
            <a:endParaRPr dirty="0">
              <a:cs typeface="+mn-ea"/>
            </a:endParaRPr>
          </a:p>
          <a:p>
            <a:pPr algn="l">
              <a:lnSpc>
                <a:spcPct val="150000"/>
              </a:lnSpc>
              <a:buClrTx/>
              <a:buSzTx/>
              <a:buFontTx/>
              <a:buNone/>
            </a:pPr>
            <a:r>
              <a:rPr lang="en-US" dirty="0">
                <a:cs typeface="+mn-ea"/>
              </a:rPr>
              <a:t>3</a:t>
            </a:r>
            <a:r>
              <a:rPr dirty="0">
                <a:cs typeface="+mn-ea"/>
              </a:rPr>
              <a:t>.在深入理解原有设计的基础上，用软件工程方法</a:t>
            </a:r>
            <a:r>
              <a:rPr b="1" dirty="0">
                <a:solidFill>
                  <a:srgbClr val="FF0000"/>
                </a:solidFill>
                <a:cs typeface="+mn-ea"/>
              </a:rPr>
              <a:t>重新设计</a:t>
            </a:r>
            <a:r>
              <a:rPr dirty="0">
                <a:cs typeface="+mn-ea"/>
              </a:rPr>
              <a:t>，重新编码和测试那些需要变更的软件部分</a:t>
            </a:r>
            <a:endParaRPr dirty="0">
              <a:cs typeface="+mn-ea"/>
            </a:endParaRPr>
          </a:p>
          <a:p>
            <a:pPr algn="l">
              <a:lnSpc>
                <a:spcPct val="150000"/>
              </a:lnSpc>
              <a:buClrTx/>
              <a:buSzTx/>
              <a:buFontTx/>
              <a:buNone/>
            </a:pPr>
            <a:r>
              <a:rPr lang="en-US" dirty="0">
                <a:cs typeface="+mn-ea"/>
              </a:rPr>
              <a:t>4</a:t>
            </a:r>
            <a:r>
              <a:rPr dirty="0">
                <a:cs typeface="+mn-ea"/>
              </a:rPr>
              <a:t>.以软件工程方法学为指导，对程序</a:t>
            </a:r>
            <a:r>
              <a:rPr b="1" dirty="0">
                <a:solidFill>
                  <a:srgbClr val="FF0000"/>
                </a:solidFill>
                <a:cs typeface="+mn-ea"/>
              </a:rPr>
              <a:t>全部重新设计</a:t>
            </a:r>
            <a:r>
              <a:rPr dirty="0">
                <a:cs typeface="+mn-ea"/>
              </a:rPr>
              <a:t>，重新编码和测试，为此可以使用CASE工具（逆向工程和再工程工具）来帮助理解原有的设计</a:t>
            </a:r>
            <a:r>
              <a:rPr lang="zh-CN" dirty="0">
                <a:cs typeface="+mn-ea"/>
              </a:rPr>
              <a:t>。</a:t>
            </a:r>
            <a:endParaRPr lang="zh-CN" dirty="0">
              <a:cs typeface="+mn-ea"/>
            </a:endParaRPr>
          </a:p>
          <a:p>
            <a:pPr algn="l">
              <a:lnSpc>
                <a:spcPct val="150000"/>
              </a:lnSpc>
              <a:buClrTx/>
              <a:buSzTx/>
              <a:buFontTx/>
              <a:buNone/>
            </a:pPr>
            <a:endParaRPr lang="zh-CN" dirty="0">
              <a:cs typeface="+mn-ea"/>
            </a:endParaRPr>
          </a:p>
          <a:p>
            <a:pPr algn="l">
              <a:lnSpc>
                <a:spcPct val="150000"/>
              </a:lnSpc>
              <a:buClrTx/>
              <a:buSzTx/>
              <a:buFontTx/>
              <a:buNone/>
            </a:pPr>
            <a:r>
              <a:rPr lang="zh-CN" dirty="0">
                <a:cs typeface="+mn-ea"/>
              </a:rPr>
              <a:t>第一种方法很</a:t>
            </a:r>
            <a:r>
              <a:rPr lang="zh-CN" b="1" dirty="0">
                <a:solidFill>
                  <a:srgbClr val="FF0000"/>
                </a:solidFill>
                <a:cs typeface="+mn-ea"/>
              </a:rPr>
              <a:t>盲目</a:t>
            </a:r>
            <a:r>
              <a:rPr lang="zh-CN" dirty="0">
                <a:cs typeface="+mn-ea"/>
              </a:rPr>
              <a:t>，不推荐，通常人们采用后三种方法，其实第四种方法被称作</a:t>
            </a:r>
            <a:r>
              <a:rPr lang="zh-CN" b="1" dirty="0">
                <a:solidFill>
                  <a:srgbClr val="FF0000"/>
                </a:solidFill>
                <a:cs typeface="+mn-ea"/>
              </a:rPr>
              <a:t>软件再工程</a:t>
            </a:r>
            <a:r>
              <a:rPr lang="zh-CN" dirty="0">
                <a:cs typeface="+mn-ea"/>
              </a:rPr>
              <a:t>，这样的维护活动就是我们所说的预防性维护，第三种做法实质上也就是</a:t>
            </a:r>
            <a:r>
              <a:rPr lang="zh-CN" b="1" dirty="0">
                <a:solidFill>
                  <a:srgbClr val="FF0000"/>
                </a:solidFill>
                <a:cs typeface="+mn-ea"/>
              </a:rPr>
              <a:t>局部再工程</a:t>
            </a:r>
            <a:r>
              <a:rPr lang="zh-CN" dirty="0">
                <a:cs typeface="+mn-ea"/>
              </a:rPr>
              <a:t>。</a:t>
            </a:r>
            <a:endParaRPr lang="zh-CN" dirty="0">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软件再工程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8.6.1 </a:t>
            </a:r>
            <a:r>
              <a:rPr lang="zh-CN" sz="3200" dirty="0">
                <a:solidFill>
                  <a:schemeClr val="tx1">
                    <a:lumMod val="75000"/>
                    <a:lumOff val="25000"/>
                  </a:schemeClr>
                </a:solidFill>
                <a:cs typeface="+mn-ea"/>
                <a:sym typeface="+mn-lt"/>
              </a:rPr>
              <a:t>库存目录分析</a:t>
            </a:r>
            <a:endParaRPr lang="zh-CN"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4661535"/>
          </a:xfrm>
          <a:prstGeom prst="rect">
            <a:avLst/>
          </a:prstGeom>
          <a:noFill/>
          <a:ln w="9525">
            <a:noFill/>
          </a:ln>
        </p:spPr>
        <p:txBody>
          <a:bodyPr wrap="square">
            <a:spAutoFit/>
          </a:bodyPr>
          <a:p>
            <a:pPr algn="l">
              <a:lnSpc>
                <a:spcPct val="150000"/>
              </a:lnSpc>
              <a:buClrTx/>
              <a:buSzTx/>
              <a:buFontTx/>
              <a:buNone/>
            </a:pPr>
            <a:r>
              <a:rPr dirty="0">
                <a:cs typeface="+mn-ea"/>
              </a:rPr>
              <a:t>库存目录分析</a:t>
            </a:r>
            <a:r>
              <a:rPr lang="zh-CN" dirty="0">
                <a:cs typeface="+mn-ea"/>
              </a:rPr>
              <a:t>：</a:t>
            </a:r>
            <a:endParaRPr dirty="0">
              <a:cs typeface="+mn-ea"/>
            </a:endParaRPr>
          </a:p>
          <a:p>
            <a:pPr algn="l">
              <a:lnSpc>
                <a:spcPct val="150000"/>
              </a:lnSpc>
              <a:buClrTx/>
              <a:buSzTx/>
              <a:buFontTx/>
              <a:buNone/>
            </a:pPr>
            <a:r>
              <a:rPr dirty="0">
                <a:cs typeface="+mn-ea"/>
              </a:rPr>
              <a:t>该目录包含关于每个应用系统的</a:t>
            </a:r>
            <a:r>
              <a:rPr b="1" dirty="0">
                <a:solidFill>
                  <a:srgbClr val="FF0000"/>
                </a:solidFill>
                <a:cs typeface="+mn-ea"/>
              </a:rPr>
              <a:t>基本信息</a:t>
            </a:r>
            <a:r>
              <a:rPr dirty="0">
                <a:cs typeface="+mn-ea"/>
              </a:rPr>
              <a:t>（例如应用系统的名字，最初构建它的日期，已做过的实质性修改次数了，过去18个月报告的错误，用户数量，安装它的机器数量，它的复杂程度，文档质量，整体可维护性等级，预期寿命，在未来36个月内的预期修改次数，业务重要程度等）</a:t>
            </a:r>
            <a:endParaRPr dirty="0">
              <a:cs typeface="+mn-ea"/>
            </a:endParaRPr>
          </a:p>
          <a:p>
            <a:pPr algn="l">
              <a:lnSpc>
                <a:spcPct val="150000"/>
              </a:lnSpc>
              <a:buClrTx/>
              <a:buSzTx/>
              <a:buFontTx/>
              <a:buNone/>
            </a:pPr>
            <a:r>
              <a:rPr lang="zh-CN" dirty="0">
                <a:cs typeface="+mn-ea"/>
              </a:rPr>
              <a:t>对每个程序都做逆向工程或再工程是</a:t>
            </a:r>
            <a:r>
              <a:rPr lang="zh-CN" b="1" dirty="0">
                <a:solidFill>
                  <a:srgbClr val="FF0000"/>
                </a:solidFill>
                <a:cs typeface="+mn-ea"/>
              </a:rPr>
              <a:t>不现实的</a:t>
            </a:r>
            <a:r>
              <a:rPr lang="zh-CN" dirty="0">
                <a:cs typeface="+mn-ea"/>
              </a:rPr>
              <a:t>。</a:t>
            </a:r>
            <a:r>
              <a:rPr dirty="0">
                <a:cs typeface="+mn-ea"/>
              </a:rPr>
              <a:t>下述3类程序有可能成为预防性维护的对象。</a:t>
            </a:r>
            <a:endParaRPr dirty="0">
              <a:cs typeface="+mn-ea"/>
            </a:endParaRPr>
          </a:p>
          <a:p>
            <a:pPr algn="l">
              <a:lnSpc>
                <a:spcPct val="150000"/>
              </a:lnSpc>
              <a:buClrTx/>
              <a:buSzTx/>
              <a:buFontTx/>
              <a:buNone/>
            </a:pPr>
            <a:endParaRPr dirty="0">
              <a:cs typeface="+mn-ea"/>
            </a:endParaRPr>
          </a:p>
          <a:p>
            <a:pPr algn="l">
              <a:lnSpc>
                <a:spcPct val="150000"/>
              </a:lnSpc>
              <a:buClrTx/>
              <a:buSzTx/>
              <a:buFontTx/>
              <a:buNone/>
            </a:pPr>
            <a:r>
              <a:rPr dirty="0">
                <a:cs typeface="+mn-ea"/>
              </a:rPr>
              <a:t>（1）预定将使用多年的程序</a:t>
            </a:r>
            <a:endParaRPr dirty="0">
              <a:cs typeface="+mn-ea"/>
            </a:endParaRPr>
          </a:p>
          <a:p>
            <a:pPr algn="l">
              <a:lnSpc>
                <a:spcPct val="150000"/>
              </a:lnSpc>
              <a:buClrTx/>
              <a:buSzTx/>
              <a:buFontTx/>
              <a:buNone/>
            </a:pPr>
            <a:endParaRPr dirty="0">
              <a:cs typeface="+mn-ea"/>
            </a:endParaRPr>
          </a:p>
          <a:p>
            <a:pPr algn="l">
              <a:lnSpc>
                <a:spcPct val="150000"/>
              </a:lnSpc>
              <a:buClrTx/>
              <a:buSzTx/>
              <a:buFontTx/>
              <a:buNone/>
            </a:pPr>
            <a:r>
              <a:rPr dirty="0">
                <a:cs typeface="+mn-ea"/>
              </a:rPr>
              <a:t>（2）当前正在成功地使用着的程序</a:t>
            </a:r>
            <a:endParaRPr dirty="0">
              <a:cs typeface="+mn-ea"/>
            </a:endParaRPr>
          </a:p>
          <a:p>
            <a:pPr algn="l">
              <a:lnSpc>
                <a:spcPct val="150000"/>
              </a:lnSpc>
              <a:buClrTx/>
              <a:buSzTx/>
              <a:buFontTx/>
              <a:buNone/>
            </a:pPr>
            <a:endParaRPr dirty="0">
              <a:cs typeface="+mn-ea"/>
            </a:endParaRPr>
          </a:p>
          <a:p>
            <a:pPr algn="l">
              <a:lnSpc>
                <a:spcPct val="150000"/>
              </a:lnSpc>
              <a:buClrTx/>
              <a:buSzTx/>
              <a:buFontTx/>
              <a:buNone/>
            </a:pPr>
            <a:r>
              <a:rPr dirty="0">
                <a:cs typeface="+mn-ea"/>
              </a:rPr>
              <a:t>（3）在最近的将来可能要做重大修改或增强的程序</a:t>
            </a:r>
            <a:endParaRPr dirty="0">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450088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7.1.1 </a:t>
            </a:r>
            <a:r>
              <a:rPr lang="zh-CN" altLang="en-US" sz="3200" dirty="0">
                <a:solidFill>
                  <a:schemeClr val="tx1">
                    <a:lumMod val="75000"/>
                    <a:lumOff val="25000"/>
                  </a:schemeClr>
                </a:solidFill>
                <a:cs typeface="+mn-ea"/>
                <a:sym typeface="+mn-lt"/>
              </a:rPr>
              <a:t>选择程序设计语言</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877695" y="1414780"/>
            <a:ext cx="9806940" cy="4661535"/>
          </a:xfrm>
          <a:prstGeom prst="rect">
            <a:avLst/>
          </a:prstGeom>
          <a:noFill/>
          <a:ln w="9525">
            <a:noFill/>
          </a:ln>
        </p:spPr>
        <p:txBody>
          <a:bodyPr wrap="square">
            <a:spAutoFit/>
          </a:bodyPr>
          <a:p>
            <a:pPr algn="l" fontAlgn="auto">
              <a:lnSpc>
                <a:spcPct val="150000"/>
              </a:lnSpc>
              <a:buClrTx/>
              <a:buSzTx/>
              <a:buFontTx/>
            </a:pPr>
            <a:r>
              <a:rPr lang="zh-CN" sz="1800" b="0" dirty="0">
                <a:solidFill>
                  <a:schemeClr val="tx1">
                    <a:lumMod val="75000"/>
                    <a:lumOff val="25000"/>
                  </a:schemeClr>
                </a:solidFill>
                <a:cs typeface="+mn-ea"/>
              </a:rPr>
              <a:t>（一）程序设计语言是任何计算机通信的最基本的工具，因此，在</a:t>
            </a:r>
            <a:r>
              <a:rPr lang="zh-CN" dirty="0">
                <a:solidFill>
                  <a:schemeClr val="tx1">
                    <a:lumMod val="75000"/>
                    <a:lumOff val="25000"/>
                  </a:schemeClr>
                </a:solidFill>
                <a:cs typeface="+mn-ea"/>
              </a:rPr>
              <a:t>编码之前的一项重要工作就是选择一种适当的程序设计语言。</a:t>
            </a:r>
            <a:endParaRPr lang="zh-CN" dirty="0">
              <a:solidFill>
                <a:schemeClr val="tx1">
                  <a:lumMod val="75000"/>
                  <a:lumOff val="25000"/>
                </a:schemeClr>
              </a:solidFill>
              <a:cs typeface="+mn-ea"/>
            </a:endParaRPr>
          </a:p>
          <a:p>
            <a:pPr algn="l" fontAlgn="auto">
              <a:lnSpc>
                <a:spcPct val="150000"/>
              </a:lnSpc>
              <a:buClrTx/>
              <a:buSzTx/>
              <a:buFontTx/>
            </a:pPr>
            <a:endParaRPr lang="zh-CN" dirty="0">
              <a:solidFill>
                <a:schemeClr val="tx1">
                  <a:lumMod val="75000"/>
                  <a:lumOff val="25000"/>
                </a:schemeClr>
              </a:solidFill>
              <a:cs typeface="+mn-ea"/>
            </a:endParaRPr>
          </a:p>
          <a:p>
            <a:pPr algn="l" fontAlgn="auto">
              <a:lnSpc>
                <a:spcPct val="150000"/>
              </a:lnSpc>
              <a:buClrTx/>
              <a:buSzTx/>
              <a:buFontTx/>
            </a:pPr>
            <a:r>
              <a:rPr lang="zh-CN" dirty="0">
                <a:solidFill>
                  <a:schemeClr val="tx1">
                    <a:lumMod val="75000"/>
                    <a:lumOff val="25000"/>
                  </a:schemeClr>
                </a:solidFill>
                <a:cs typeface="+mn-ea"/>
              </a:rPr>
              <a:t>（二）选择程序设计语言主要的实用标准：</a:t>
            </a:r>
            <a:endParaRPr lang="zh-CN"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系统用户的要求。【如果需要用户负责维护，通常使用用户熟悉的语言书写程序】</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可以使用的编译程序。【运行目标系统的环境中可以提供的编译程序限制】</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3.</a:t>
            </a:r>
            <a:r>
              <a:rPr lang="zh-CN" altLang="en-US" dirty="0">
                <a:solidFill>
                  <a:schemeClr val="tx1">
                    <a:lumMod val="75000"/>
                    <a:lumOff val="25000"/>
                  </a:schemeClr>
                </a:solidFill>
                <a:cs typeface="+mn-ea"/>
              </a:rPr>
              <a:t>可以得到的软件工具。【有支持程序开发的软件工具可以利用】</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4.</a:t>
            </a:r>
            <a:r>
              <a:rPr lang="zh-CN" altLang="en-US" dirty="0">
                <a:solidFill>
                  <a:schemeClr val="tx1">
                    <a:lumMod val="75000"/>
                    <a:lumOff val="25000"/>
                  </a:schemeClr>
                </a:solidFill>
                <a:cs typeface="+mn-ea"/>
              </a:rPr>
              <a:t>工程规模。【如果规模庞大，则设计并实现一个项目专用的程序设计语言】</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5.</a:t>
            </a:r>
            <a:r>
              <a:rPr lang="zh-CN" altLang="en-US" dirty="0">
                <a:solidFill>
                  <a:schemeClr val="tx1">
                    <a:lumMod val="75000"/>
                    <a:lumOff val="25000"/>
                  </a:schemeClr>
                </a:solidFill>
                <a:cs typeface="+mn-ea"/>
              </a:rPr>
              <a:t>程序员的知识。【选择一种程序员所熟悉的语言】</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6.</a:t>
            </a:r>
            <a:r>
              <a:rPr lang="zh-CN" altLang="en-US" dirty="0">
                <a:solidFill>
                  <a:schemeClr val="tx1">
                    <a:lumMod val="75000"/>
                    <a:lumOff val="25000"/>
                  </a:schemeClr>
                </a:solidFill>
                <a:cs typeface="+mn-ea"/>
              </a:rPr>
              <a:t>软件的可移植性要求。【运行环境与寿命，需要标准化程度高、程序可移植性好的程序语言】</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7.</a:t>
            </a:r>
            <a:r>
              <a:rPr lang="zh-CN" altLang="en-US" dirty="0">
                <a:solidFill>
                  <a:schemeClr val="tx1">
                    <a:lumMod val="75000"/>
                    <a:lumOff val="25000"/>
                  </a:schemeClr>
                </a:solidFill>
                <a:cs typeface="+mn-ea"/>
              </a:rPr>
              <a:t>软件的应用领域。【通用程序设计语言实际上并不是对所有应用领域同样适用】</a:t>
            </a:r>
            <a:endParaRPr lang="zh-CN" altLang="en-US"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软件再工程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8.6.2 </a:t>
            </a:r>
            <a:r>
              <a:rPr lang="zh-CN" sz="3200" dirty="0">
                <a:solidFill>
                  <a:schemeClr val="tx1">
                    <a:lumMod val="75000"/>
                    <a:lumOff val="25000"/>
                  </a:schemeClr>
                </a:solidFill>
                <a:cs typeface="+mn-ea"/>
                <a:sym typeface="+mn-lt"/>
              </a:rPr>
              <a:t>文档重构</a:t>
            </a:r>
            <a:endParaRPr lang="zh-CN"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4661535"/>
          </a:xfrm>
          <a:prstGeom prst="rect">
            <a:avLst/>
          </a:prstGeom>
          <a:noFill/>
          <a:ln w="9525">
            <a:noFill/>
          </a:ln>
        </p:spPr>
        <p:txBody>
          <a:bodyPr wrap="square">
            <a:spAutoFit/>
          </a:bodyPr>
          <a:p>
            <a:pPr algn="l">
              <a:lnSpc>
                <a:spcPct val="150000"/>
              </a:lnSpc>
              <a:buClrTx/>
              <a:buSzTx/>
              <a:buFontTx/>
              <a:buNone/>
            </a:pPr>
            <a:r>
              <a:rPr dirty="0">
                <a:cs typeface="+mn-ea"/>
              </a:rPr>
              <a:t>老程序固有的缺点就是缺乏文档。</a:t>
            </a:r>
            <a:r>
              <a:rPr lang="zh-CN" dirty="0">
                <a:cs typeface="+mn-ea"/>
              </a:rPr>
              <a:t>处理问题的方法视具体情况而定：</a:t>
            </a:r>
            <a:endParaRPr dirty="0">
              <a:cs typeface="+mn-ea"/>
            </a:endParaRPr>
          </a:p>
          <a:p>
            <a:pPr algn="l">
              <a:lnSpc>
                <a:spcPct val="150000"/>
              </a:lnSpc>
              <a:buClrTx/>
              <a:buSzTx/>
              <a:buFontTx/>
              <a:buNone/>
            </a:pPr>
            <a:endParaRPr dirty="0">
              <a:cs typeface="+mn-ea"/>
            </a:endParaRPr>
          </a:p>
          <a:p>
            <a:pPr algn="l">
              <a:lnSpc>
                <a:spcPct val="150000"/>
              </a:lnSpc>
              <a:buClrTx/>
              <a:buSzTx/>
              <a:buFontTx/>
              <a:buNone/>
            </a:pPr>
            <a:r>
              <a:rPr dirty="0">
                <a:cs typeface="+mn-ea"/>
              </a:rPr>
              <a:t>（1）建立文档非常耗时，不可能为数百个程序都重新建立文档。如果一个程序是相对稳定的，正常走向生命的终点就让它保持现状较好。</a:t>
            </a:r>
            <a:endParaRPr dirty="0">
              <a:cs typeface="+mn-ea"/>
            </a:endParaRPr>
          </a:p>
          <a:p>
            <a:pPr algn="l">
              <a:lnSpc>
                <a:spcPct val="150000"/>
              </a:lnSpc>
              <a:buClrTx/>
              <a:buSzTx/>
              <a:buFontTx/>
              <a:buNone/>
            </a:pPr>
            <a:endParaRPr dirty="0">
              <a:cs typeface="+mn-ea"/>
            </a:endParaRPr>
          </a:p>
          <a:p>
            <a:pPr algn="l">
              <a:lnSpc>
                <a:spcPct val="150000"/>
              </a:lnSpc>
              <a:buClrTx/>
              <a:buSzTx/>
              <a:buFontTx/>
              <a:buNone/>
            </a:pPr>
            <a:r>
              <a:rPr dirty="0">
                <a:cs typeface="+mn-ea"/>
              </a:rPr>
              <a:t>（2）为了便于今后的维护，必须更新文档，但由于资源有限，应采用</a:t>
            </a:r>
            <a:r>
              <a:rPr b="1" dirty="0">
                <a:solidFill>
                  <a:srgbClr val="FF0000"/>
                </a:solidFill>
                <a:cs typeface="+mn-ea"/>
              </a:rPr>
              <a:t>“使用时建文档”</a:t>
            </a:r>
            <a:r>
              <a:rPr dirty="0">
                <a:cs typeface="+mn-ea"/>
              </a:rPr>
              <a:t>的方法，也就是说，不是一下子将文档全部重建，而是针对系统中正在修改的哪些部分建立完整文档。</a:t>
            </a:r>
            <a:endParaRPr dirty="0">
              <a:cs typeface="+mn-ea"/>
            </a:endParaRPr>
          </a:p>
          <a:p>
            <a:pPr algn="l">
              <a:lnSpc>
                <a:spcPct val="150000"/>
              </a:lnSpc>
              <a:buClrTx/>
              <a:buSzTx/>
              <a:buFontTx/>
              <a:buNone/>
            </a:pPr>
            <a:r>
              <a:rPr lang="zh-CN" dirty="0">
                <a:cs typeface="+mn-ea"/>
              </a:rPr>
              <a:t>随着时间的流逝得到一组有用的或相关的文档。</a:t>
            </a:r>
            <a:endParaRPr dirty="0">
              <a:cs typeface="+mn-ea"/>
            </a:endParaRPr>
          </a:p>
          <a:p>
            <a:pPr algn="l">
              <a:lnSpc>
                <a:spcPct val="150000"/>
              </a:lnSpc>
              <a:buClrTx/>
              <a:buSzTx/>
              <a:buFontTx/>
              <a:buNone/>
            </a:pPr>
            <a:endParaRPr dirty="0">
              <a:cs typeface="+mn-ea"/>
            </a:endParaRPr>
          </a:p>
          <a:p>
            <a:pPr algn="l">
              <a:lnSpc>
                <a:spcPct val="150000"/>
              </a:lnSpc>
              <a:buClrTx/>
              <a:buSzTx/>
              <a:buFontTx/>
              <a:buNone/>
            </a:pPr>
            <a:r>
              <a:rPr dirty="0">
                <a:cs typeface="+mn-ea"/>
              </a:rPr>
              <a:t>（3）如果某应用系统是完成业务工作的关键，而且必须重构全部文档，则仍应该设法把文档工作</a:t>
            </a:r>
            <a:r>
              <a:rPr b="1" dirty="0">
                <a:solidFill>
                  <a:srgbClr val="FF0000"/>
                </a:solidFill>
                <a:cs typeface="+mn-ea"/>
              </a:rPr>
              <a:t>减少到必需的最小量</a:t>
            </a:r>
            <a:r>
              <a:rPr lang="zh-CN" dirty="0">
                <a:cs typeface="+mn-ea"/>
              </a:rPr>
              <a:t>。</a:t>
            </a:r>
            <a:endParaRPr lang="zh-CN" dirty="0">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软件再工程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buClrTx/>
              <a:buSzTx/>
              <a:buFontTx/>
            </a:pPr>
            <a:r>
              <a:rPr lang="en-US" altLang="zh-CN" sz="3200" dirty="0">
                <a:solidFill>
                  <a:schemeClr val="tx1">
                    <a:lumMod val="75000"/>
                    <a:lumOff val="25000"/>
                  </a:schemeClr>
                </a:solidFill>
                <a:cs typeface="+mn-ea"/>
                <a:sym typeface="+mn-lt"/>
              </a:rPr>
              <a:t>8.6.3 </a:t>
            </a:r>
            <a:r>
              <a:rPr lang="zh-CN" sz="3200" dirty="0">
                <a:solidFill>
                  <a:schemeClr val="tx1">
                    <a:lumMod val="75000"/>
                    <a:lumOff val="25000"/>
                  </a:schemeClr>
                </a:solidFill>
                <a:cs typeface="+mn-ea"/>
                <a:sym typeface="+mn-lt"/>
              </a:rPr>
              <a:t>逆向工程</a:t>
            </a:r>
            <a:endParaRPr lang="zh-CN"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1337945"/>
          </a:xfrm>
          <a:prstGeom prst="rect">
            <a:avLst/>
          </a:prstGeom>
          <a:noFill/>
          <a:ln w="9525">
            <a:noFill/>
          </a:ln>
        </p:spPr>
        <p:txBody>
          <a:bodyPr wrap="square">
            <a:spAutoFit/>
          </a:bodyPr>
          <a:p>
            <a:pPr>
              <a:lnSpc>
                <a:spcPct val="150000"/>
              </a:lnSpc>
              <a:buClrTx/>
              <a:buSzTx/>
              <a:buFontTx/>
              <a:buNone/>
            </a:pPr>
            <a:r>
              <a:rPr dirty="0">
                <a:cs typeface="+mn-ea"/>
              </a:rPr>
              <a:t>逆向工程是分析程序以便在比源代码更高的抽象层次上创建出程序的某种表示的过程</a:t>
            </a:r>
            <a:r>
              <a:rPr lang="zh-CN" dirty="0">
                <a:cs typeface="+mn-ea"/>
              </a:rPr>
              <a:t>。</a:t>
            </a:r>
            <a:endParaRPr lang="zh-CN" dirty="0">
              <a:cs typeface="+mn-ea"/>
            </a:endParaRPr>
          </a:p>
          <a:p>
            <a:pPr>
              <a:lnSpc>
                <a:spcPct val="150000"/>
              </a:lnSpc>
              <a:buClrTx/>
              <a:buSzTx/>
              <a:buFontTx/>
              <a:buNone/>
            </a:pPr>
            <a:r>
              <a:rPr dirty="0">
                <a:cs typeface="+mn-ea"/>
              </a:rPr>
              <a:t>也就是说，逆向工程是一个</a:t>
            </a:r>
            <a:r>
              <a:rPr b="1" dirty="0">
                <a:solidFill>
                  <a:srgbClr val="FF0000"/>
                </a:solidFill>
                <a:cs typeface="+mn-ea"/>
              </a:rPr>
              <a:t>恢复设计结果</a:t>
            </a:r>
            <a:r>
              <a:rPr dirty="0">
                <a:cs typeface="+mn-ea"/>
              </a:rPr>
              <a:t>的过程，逆向工程工具从现存的程序代码中抽取有关数据，体系结构和处理过程的设计信息。</a:t>
            </a:r>
            <a:endParaRPr dirty="0">
              <a:cs typeface="+mn-ea"/>
            </a:endParaRPr>
          </a:p>
        </p:txBody>
      </p:sp>
      <p:sp>
        <p:nvSpPr>
          <p:cNvPr id="2" name="文本框 1"/>
          <p:cNvSpPr txBox="1"/>
          <p:nvPr/>
        </p:nvSpPr>
        <p:spPr>
          <a:xfrm>
            <a:off x="3672840" y="3596005"/>
            <a:ext cx="7519670" cy="583565"/>
          </a:xfrm>
          <a:prstGeom prst="rect">
            <a:avLst/>
          </a:prstGeom>
          <a:noFill/>
        </p:spPr>
        <p:txBody>
          <a:bodyPr wrap="square" rtlCol="0">
            <a:spAutoFit/>
          </a:bodyPr>
          <a:p>
            <a:pPr>
              <a:buClrTx/>
              <a:buSzTx/>
              <a:buFontTx/>
            </a:pPr>
            <a:r>
              <a:rPr lang="en-US" altLang="zh-CN" sz="3200" dirty="0">
                <a:solidFill>
                  <a:schemeClr val="tx1">
                    <a:lumMod val="75000"/>
                    <a:lumOff val="25000"/>
                  </a:schemeClr>
                </a:solidFill>
                <a:cs typeface="+mn-ea"/>
                <a:sym typeface="+mn-lt"/>
              </a:rPr>
              <a:t>8.6.5 </a:t>
            </a:r>
            <a:r>
              <a:rPr lang="zh-CN" sz="3200" dirty="0">
                <a:solidFill>
                  <a:schemeClr val="tx1">
                    <a:lumMod val="75000"/>
                    <a:lumOff val="25000"/>
                  </a:schemeClr>
                </a:solidFill>
                <a:cs typeface="+mn-ea"/>
                <a:sym typeface="+mn-lt"/>
              </a:rPr>
              <a:t>数据</a:t>
            </a:r>
            <a:r>
              <a:rPr lang="zh-CN" sz="3200" dirty="0">
                <a:solidFill>
                  <a:schemeClr val="tx1">
                    <a:lumMod val="75000"/>
                    <a:lumOff val="25000"/>
                  </a:schemeClr>
                </a:solidFill>
                <a:cs typeface="+mn-ea"/>
                <a:sym typeface="+mn-lt"/>
              </a:rPr>
              <a:t>重构</a:t>
            </a:r>
            <a:endParaRPr lang="zh-CN" sz="3200" dirty="0">
              <a:solidFill>
                <a:schemeClr val="tx1">
                  <a:lumMod val="75000"/>
                  <a:lumOff val="25000"/>
                </a:schemeClr>
              </a:solidFill>
              <a:cs typeface="+mn-ea"/>
              <a:sym typeface="+mn-lt"/>
            </a:endParaRPr>
          </a:p>
        </p:txBody>
      </p:sp>
      <p:sp>
        <p:nvSpPr>
          <p:cNvPr id="100" name="文本框 99"/>
          <p:cNvSpPr txBox="1"/>
          <p:nvPr/>
        </p:nvSpPr>
        <p:spPr>
          <a:xfrm>
            <a:off x="1529080" y="4309745"/>
            <a:ext cx="9663430" cy="1753235"/>
          </a:xfrm>
          <a:prstGeom prst="rect">
            <a:avLst/>
          </a:prstGeom>
          <a:noFill/>
          <a:ln w="9525">
            <a:noFill/>
          </a:ln>
        </p:spPr>
        <p:txBody>
          <a:bodyPr wrap="square">
            <a:spAutoFit/>
          </a:bodyPr>
          <a:p>
            <a:pPr algn="l">
              <a:lnSpc>
                <a:spcPct val="150000"/>
              </a:lnSpc>
              <a:buClrTx/>
              <a:buSzTx/>
              <a:buNone/>
            </a:pPr>
            <a:r>
              <a:rPr sz="1800" b="0" dirty="0">
                <a:cs typeface="+mn-ea"/>
              </a:rPr>
              <a:t>与代码重构不同，数据重构发生在</a:t>
            </a:r>
            <a:r>
              <a:rPr sz="1800" b="1" dirty="0">
                <a:solidFill>
                  <a:srgbClr val="FF0000"/>
                </a:solidFill>
                <a:cs typeface="+mn-ea"/>
              </a:rPr>
              <a:t>相当低的抽象层次</a:t>
            </a:r>
            <a:r>
              <a:rPr sz="1800" b="0" dirty="0">
                <a:cs typeface="+mn-ea"/>
              </a:rPr>
              <a:t>上，它是一种全范围的再工程活动。在大多数情况下，数据重构</a:t>
            </a:r>
            <a:r>
              <a:rPr sz="1800" b="1" dirty="0">
                <a:solidFill>
                  <a:srgbClr val="FF0000"/>
                </a:solidFill>
                <a:cs typeface="+mn-ea"/>
              </a:rPr>
              <a:t>始于逆向工程活动</a:t>
            </a:r>
            <a:r>
              <a:rPr sz="1800" b="0" dirty="0">
                <a:cs typeface="+mn-ea"/>
              </a:rPr>
              <a:t>，分解当前使用的数据结构体系，必要时定义数据模型，标识数据对象和属性，并从软件质量的角度复审现存的数据结构。对数据结构进行重构必然会导致体系结构或</a:t>
            </a:r>
            <a:r>
              <a:rPr sz="1800" b="1" dirty="0">
                <a:solidFill>
                  <a:srgbClr val="FF0000"/>
                </a:solidFill>
                <a:cs typeface="+mn-ea"/>
              </a:rPr>
              <a:t>代码层的改变</a:t>
            </a:r>
            <a:r>
              <a:rPr sz="1800" b="0" dirty="0">
                <a:cs typeface="+mn-ea"/>
              </a:rPr>
              <a:t>。</a:t>
            </a:r>
            <a:endParaRPr sz="1800" b="0" dirty="0">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672840" y="182880"/>
            <a:ext cx="523621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软件再工程</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3801177" y="86504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672840" y="1018540"/>
            <a:ext cx="7519670" cy="583565"/>
          </a:xfrm>
          <a:prstGeom prst="rect">
            <a:avLst/>
          </a:prstGeom>
          <a:noFill/>
        </p:spPr>
        <p:txBody>
          <a:bodyPr wrap="square" rtlCol="0">
            <a:spAutoFit/>
          </a:bodyPr>
          <a:p>
            <a:pPr algn="l">
              <a:buClrTx/>
              <a:buSzTx/>
              <a:buFontTx/>
            </a:pPr>
            <a:r>
              <a:rPr lang="en-US" altLang="zh-CN" sz="3200" dirty="0">
                <a:solidFill>
                  <a:schemeClr val="tx1">
                    <a:lumMod val="75000"/>
                    <a:lumOff val="25000"/>
                  </a:schemeClr>
                </a:solidFill>
                <a:cs typeface="+mn-ea"/>
                <a:sym typeface="+mn-lt"/>
              </a:rPr>
              <a:t>8.6.4 </a:t>
            </a:r>
            <a:r>
              <a:rPr lang="zh-CN" sz="3200" dirty="0">
                <a:solidFill>
                  <a:schemeClr val="tx1">
                    <a:lumMod val="75000"/>
                    <a:lumOff val="25000"/>
                  </a:schemeClr>
                </a:solidFill>
                <a:cs typeface="+mn-ea"/>
                <a:sym typeface="+mn-lt"/>
              </a:rPr>
              <a:t>代码重构</a:t>
            </a:r>
            <a:endParaRPr lang="zh-CN" sz="3200" dirty="0">
              <a:solidFill>
                <a:schemeClr val="tx1">
                  <a:lumMod val="75000"/>
                  <a:lumOff val="25000"/>
                </a:schemeClr>
              </a:solidFill>
              <a:cs typeface="+mn-ea"/>
              <a:sym typeface="+mn-lt"/>
            </a:endParaRPr>
          </a:p>
        </p:txBody>
      </p:sp>
      <p:sp>
        <p:nvSpPr>
          <p:cNvPr id="4" name="文本框 3"/>
          <p:cNvSpPr txBox="1"/>
          <p:nvPr/>
        </p:nvSpPr>
        <p:spPr>
          <a:xfrm>
            <a:off x="1529080" y="1723390"/>
            <a:ext cx="9868535" cy="2168525"/>
          </a:xfrm>
          <a:prstGeom prst="rect">
            <a:avLst/>
          </a:prstGeom>
          <a:noFill/>
          <a:ln w="9525">
            <a:noFill/>
          </a:ln>
        </p:spPr>
        <p:txBody>
          <a:bodyPr wrap="square">
            <a:spAutoFit/>
          </a:bodyPr>
          <a:p>
            <a:pPr algn="l">
              <a:lnSpc>
                <a:spcPct val="150000"/>
              </a:lnSpc>
              <a:buClrTx/>
              <a:buSzTx/>
              <a:buFontTx/>
              <a:buNone/>
            </a:pPr>
            <a:r>
              <a:rPr dirty="0">
                <a:cs typeface="+mn-ea"/>
              </a:rPr>
              <a:t>代码重构是常见的再工程活动。一般重构的都是难以理解，测试和维护的代码</a:t>
            </a:r>
            <a:endParaRPr dirty="0">
              <a:cs typeface="+mn-ea"/>
            </a:endParaRPr>
          </a:p>
          <a:p>
            <a:pPr algn="l">
              <a:lnSpc>
                <a:spcPct val="150000"/>
              </a:lnSpc>
              <a:buClrTx/>
              <a:buSzTx/>
              <a:buFontTx/>
              <a:buNone/>
            </a:pPr>
            <a:r>
              <a:rPr dirty="0">
                <a:cs typeface="+mn-ea"/>
              </a:rPr>
              <a:t>首先会用重构工具分析源代码，标注出和结构化程序设计概念相违背的部分。然后重构有问题的代码。最后复审和测试生成的重构代码并更新代码文档。</a:t>
            </a:r>
            <a:endParaRPr dirty="0">
              <a:cs typeface="+mn-ea"/>
            </a:endParaRPr>
          </a:p>
          <a:p>
            <a:pPr algn="l">
              <a:lnSpc>
                <a:spcPct val="150000"/>
              </a:lnSpc>
              <a:buClrTx/>
              <a:buSzTx/>
              <a:buFontTx/>
              <a:buNone/>
            </a:pPr>
            <a:r>
              <a:rPr lang="zh-CN" dirty="0">
                <a:cs typeface="+mn-ea"/>
              </a:rPr>
              <a:t>通常，重构并不修改整体的程序体系结构，它仅关注</a:t>
            </a:r>
            <a:r>
              <a:rPr lang="zh-CN" b="1" dirty="0">
                <a:solidFill>
                  <a:srgbClr val="FF0000"/>
                </a:solidFill>
                <a:cs typeface="+mn-ea"/>
              </a:rPr>
              <a:t>个体模块</a:t>
            </a:r>
            <a:r>
              <a:rPr lang="zh-CN" dirty="0">
                <a:cs typeface="+mn-ea"/>
              </a:rPr>
              <a:t>的设计细节以及在模块中定义的局部数据结构。如果重构</a:t>
            </a:r>
            <a:r>
              <a:rPr lang="zh-CN" b="1" dirty="0">
                <a:solidFill>
                  <a:srgbClr val="FF0000"/>
                </a:solidFill>
                <a:cs typeface="+mn-ea"/>
              </a:rPr>
              <a:t>扩展到模块边界之外并涉及软件体系结构</a:t>
            </a:r>
            <a:r>
              <a:rPr lang="zh-CN" dirty="0">
                <a:cs typeface="+mn-ea"/>
              </a:rPr>
              <a:t>，则重构变成了正向工程。</a:t>
            </a:r>
            <a:endParaRPr lang="en-US" altLang="zh-CN" dirty="0">
              <a:cs typeface="+mn-ea"/>
            </a:endParaRPr>
          </a:p>
        </p:txBody>
      </p:sp>
      <p:sp>
        <p:nvSpPr>
          <p:cNvPr id="2" name="文本框 1"/>
          <p:cNvSpPr txBox="1"/>
          <p:nvPr/>
        </p:nvSpPr>
        <p:spPr>
          <a:xfrm>
            <a:off x="3672840" y="3959860"/>
            <a:ext cx="7519670" cy="583565"/>
          </a:xfrm>
          <a:prstGeom prst="rect">
            <a:avLst/>
          </a:prstGeom>
          <a:noFill/>
        </p:spPr>
        <p:txBody>
          <a:bodyPr wrap="square" rtlCol="0">
            <a:spAutoFit/>
          </a:bodyPr>
          <a:p>
            <a:pPr>
              <a:buClrTx/>
              <a:buSzTx/>
              <a:buFontTx/>
            </a:pPr>
            <a:r>
              <a:rPr lang="en-US" altLang="zh-CN" sz="3200" dirty="0">
                <a:solidFill>
                  <a:schemeClr val="tx1">
                    <a:lumMod val="75000"/>
                    <a:lumOff val="25000"/>
                  </a:schemeClr>
                </a:solidFill>
                <a:cs typeface="+mn-ea"/>
                <a:sym typeface="+mn-lt"/>
              </a:rPr>
              <a:t>8.6.6 </a:t>
            </a:r>
            <a:r>
              <a:rPr lang="zh-CN" sz="3200" dirty="0">
                <a:solidFill>
                  <a:schemeClr val="tx1">
                    <a:lumMod val="75000"/>
                    <a:lumOff val="25000"/>
                  </a:schemeClr>
                </a:solidFill>
                <a:cs typeface="+mn-ea"/>
                <a:sym typeface="+mn-lt"/>
              </a:rPr>
              <a:t>正向工程</a:t>
            </a:r>
            <a:endParaRPr lang="zh-CN" sz="3200" dirty="0">
              <a:solidFill>
                <a:schemeClr val="tx1">
                  <a:lumMod val="75000"/>
                  <a:lumOff val="25000"/>
                </a:schemeClr>
              </a:solidFill>
              <a:cs typeface="+mn-ea"/>
              <a:sym typeface="+mn-lt"/>
            </a:endParaRPr>
          </a:p>
        </p:txBody>
      </p:sp>
      <p:sp>
        <p:nvSpPr>
          <p:cNvPr id="100" name="文本框 99"/>
          <p:cNvSpPr txBox="1"/>
          <p:nvPr/>
        </p:nvSpPr>
        <p:spPr>
          <a:xfrm>
            <a:off x="1529080" y="4673600"/>
            <a:ext cx="9663430" cy="1753235"/>
          </a:xfrm>
          <a:prstGeom prst="rect">
            <a:avLst/>
          </a:prstGeom>
          <a:noFill/>
          <a:ln w="9525">
            <a:noFill/>
          </a:ln>
        </p:spPr>
        <p:txBody>
          <a:bodyPr wrap="square">
            <a:spAutoFit/>
          </a:bodyPr>
          <a:p>
            <a:pPr algn="l">
              <a:lnSpc>
                <a:spcPct val="150000"/>
              </a:lnSpc>
              <a:buClrTx/>
              <a:buSzTx/>
              <a:buNone/>
            </a:pPr>
            <a:r>
              <a:rPr lang="zh-CN" dirty="0">
                <a:solidFill>
                  <a:schemeClr val="tx1">
                    <a:lumMod val="75000"/>
                    <a:lumOff val="25000"/>
                  </a:schemeClr>
                </a:solidFill>
                <a:cs typeface="+mn-ea"/>
                <a:sym typeface="+mn-lt"/>
              </a:rPr>
              <a:t>正向工程</a:t>
            </a:r>
            <a:r>
              <a:rPr sz="1800" dirty="0">
                <a:cs typeface="+mn-ea"/>
              </a:rPr>
              <a:t>也称为革新或改造，不仅从现有程序中恢复设计信息，而且使用该信息去改变或重构现有系统，以</a:t>
            </a:r>
            <a:r>
              <a:rPr sz="1800" b="1" dirty="0">
                <a:solidFill>
                  <a:srgbClr val="FF0000"/>
                </a:solidFill>
                <a:cs typeface="+mn-ea"/>
              </a:rPr>
              <a:t>提高整体质量</a:t>
            </a:r>
            <a:r>
              <a:rPr sz="1800" dirty="0">
                <a:cs typeface="+mn-ea"/>
              </a:rPr>
              <a:t>。</a:t>
            </a:r>
            <a:endParaRPr sz="1800" dirty="0">
              <a:cs typeface="+mn-ea"/>
            </a:endParaRPr>
          </a:p>
          <a:p>
            <a:pPr algn="l">
              <a:lnSpc>
                <a:spcPct val="150000"/>
              </a:lnSpc>
              <a:buClrTx/>
              <a:buSzTx/>
              <a:buNone/>
            </a:pPr>
            <a:r>
              <a:rPr sz="1800" dirty="0">
                <a:cs typeface="+mn-ea"/>
              </a:rPr>
              <a:t>正向工程应用软件工程的原理，概念，技术和方法来重新开发某个现有的应用系统。大多情况下，不仅重新实现现有系统的功能，而且加入了新功能和提高了整体性能</a:t>
            </a:r>
            <a:endParaRPr sz="1800" dirty="0">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4</a:t>
            </a:r>
            <a:endParaRPr lang="en-US" altLang="zh-CN"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877560"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总结</a:t>
            </a:r>
            <a:endParaRPr lang="zh-CN" altLang="en-US" sz="40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zh-CN" altLang="en-US" sz="1600" dirty="0">
                <a:solidFill>
                  <a:schemeClr val="tx1">
                    <a:lumMod val="50000"/>
                    <a:lumOff val="50000"/>
                  </a:schemeClr>
                </a:solidFill>
                <a:cs typeface="+mn-ea"/>
                <a:sym typeface="+mn-lt"/>
              </a:rPr>
              <a:t>软件的可理解性、可测试性、可修改性、可移植性和可重用性，是决定软件可维护性的基本因素。</a:t>
            </a:r>
            <a:endParaRPr lang="zh-CN" altLang="en-US"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480310" y="370205"/>
            <a:ext cx="7230745" cy="1198880"/>
          </a:xfrm>
          <a:prstGeom prst="rect">
            <a:avLst/>
          </a:prstGeom>
          <a:noFill/>
        </p:spPr>
        <p:txBody>
          <a:bodyPr wrap="square" rtlCol="0">
            <a:spAutoFit/>
          </a:bodyPr>
          <a:lstStyle/>
          <a:p>
            <a:r>
              <a:rPr lang="en-US" altLang="zh-CN" sz="7200" dirty="0">
                <a:solidFill>
                  <a:schemeClr val="tx1">
                    <a:lumMod val="75000"/>
                    <a:lumOff val="25000"/>
                  </a:schemeClr>
                </a:solidFill>
                <a:cs typeface="+mn-ea"/>
                <a:sym typeface="+mn-lt"/>
              </a:rPr>
              <a:t>Q&amp;A</a:t>
            </a:r>
            <a:endParaRPr lang="en-US" altLang="zh-CN" sz="7200" dirty="0">
              <a:solidFill>
                <a:schemeClr val="tx1">
                  <a:lumMod val="75000"/>
                  <a:lumOff val="25000"/>
                </a:schemeClr>
              </a:solidFill>
              <a:cs typeface="+mn-ea"/>
              <a:sym typeface="+mn-lt"/>
            </a:endParaRPr>
          </a:p>
        </p:txBody>
      </p:sp>
      <p:cxnSp>
        <p:nvCxnSpPr>
          <p:cNvPr id="20" name="直接连接符 19"/>
          <p:cNvCxnSpPr/>
          <p:nvPr/>
        </p:nvCxnSpPr>
        <p:spPr>
          <a:xfrm>
            <a:off x="2609282" y="176991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37920" y="2252980"/>
            <a:ext cx="10318750" cy="1337945"/>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维护是软件生命周期的最后一个阶段，也是持续时间最长、代价最大的一个阶段。通过前面所述的编码到测试再到实现，会发现有一个问题贯穿了始终，而这个问题正是（我方认为）软件工程学的主要目的。它是？</a:t>
            </a:r>
            <a:endParaRPr lang="zh-CN" altLang="en-US" dirty="0">
              <a:solidFill>
                <a:schemeClr val="tx1">
                  <a:lumMod val="75000"/>
                  <a:lumOff val="25000"/>
                </a:schemeClr>
              </a:solidFill>
              <a:cs typeface="+mn-ea"/>
            </a:endParaRPr>
          </a:p>
        </p:txBody>
      </p:sp>
      <p:sp>
        <p:nvSpPr>
          <p:cNvPr id="2" name="文本框 1"/>
          <p:cNvSpPr txBox="1"/>
          <p:nvPr/>
        </p:nvSpPr>
        <p:spPr>
          <a:xfrm>
            <a:off x="1137920" y="3702685"/>
            <a:ext cx="10318115" cy="506730"/>
          </a:xfrm>
          <a:prstGeom prst="rect">
            <a:avLst/>
          </a:prstGeom>
          <a:noFill/>
          <a:ln w="9525">
            <a:noFill/>
          </a:ln>
        </p:spPr>
        <p:txBody>
          <a:bodyPr wrap="square">
            <a:spAutoFit/>
          </a:bodyPr>
          <a:p>
            <a:pPr algn="l" fontAlgn="auto">
              <a:lnSpc>
                <a:spcPct val="150000"/>
              </a:lnSpc>
              <a:buClrTx/>
              <a:buSzTx/>
              <a:buFontTx/>
            </a:pPr>
            <a:r>
              <a:rPr lang="zh-CN" b="1" dirty="0">
                <a:solidFill>
                  <a:srgbClr val="FF0000"/>
                </a:solidFill>
                <a:cs typeface="+mn-ea"/>
              </a:rPr>
              <a:t>软件工程学的主要目的就是提高软件的可维护性，降低维护的代价。</a:t>
            </a:r>
            <a:endParaRPr lang="zh-CN" b="1" dirty="0">
              <a:solidFill>
                <a:srgbClr val="FF0000"/>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5</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527" y="2788920"/>
            <a:ext cx="4569593"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参考资料</a:t>
            </a:r>
            <a:endParaRPr lang="zh-CN" altLang="en-US" sz="40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583565"/>
          </a:xfrm>
          <a:prstGeom prst="rect">
            <a:avLst/>
          </a:prstGeom>
          <a:noFill/>
        </p:spPr>
        <p:txBody>
          <a:bodyPr wrap="square" rtlCol="0">
            <a:spAutoFit/>
          </a:bodyPr>
          <a:lstStyle/>
          <a:p>
            <a:r>
              <a:rPr lang="en-US" altLang="zh-CN" sz="1600" dirty="0">
                <a:solidFill>
                  <a:schemeClr val="tx1">
                    <a:lumMod val="50000"/>
                    <a:lumOff val="50000"/>
                  </a:schemeClr>
                </a:solidFill>
                <a:cs typeface="+mn-ea"/>
                <a:sym typeface="+mn-lt"/>
              </a:rPr>
              <a:t>参考资料的意义在于，指出该部分内容的来源/出处，从而保障这段内容是客观真实的。</a:t>
            </a:r>
            <a:endParaRPr lang="en-US" alt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右箭头 21"/>
          <p:cNvSpPr/>
          <p:nvPr/>
        </p:nvSpPr>
        <p:spPr>
          <a:xfrm>
            <a:off x="6247539" y="797560"/>
            <a:ext cx="2003016" cy="2682240"/>
          </a:xfrm>
          <a:prstGeom prst="bentArrow">
            <a:avLst>
              <a:gd name="adj1" fmla="val 10114"/>
              <a:gd name="adj2" fmla="val 8376"/>
              <a:gd name="adj3" fmla="val 18465"/>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cs typeface="+mn-ea"/>
              <a:sym typeface="+mn-lt"/>
            </a:endParaRPr>
          </a:p>
        </p:txBody>
      </p:sp>
      <p:sp>
        <p:nvSpPr>
          <p:cNvPr id="21" name="圆角右箭头 20"/>
          <p:cNvSpPr/>
          <p:nvPr/>
        </p:nvSpPr>
        <p:spPr>
          <a:xfrm>
            <a:off x="6232791" y="2030730"/>
            <a:ext cx="1791744" cy="3025140"/>
          </a:xfrm>
          <a:prstGeom prst="bentArrow">
            <a:avLst>
              <a:gd name="adj1" fmla="val 13168"/>
              <a:gd name="adj2" fmla="val 9259"/>
              <a:gd name="adj3" fmla="val 20732"/>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cs typeface="+mn-ea"/>
              <a:sym typeface="+mn-lt"/>
            </a:endParaRPr>
          </a:p>
        </p:txBody>
      </p:sp>
      <p:sp>
        <p:nvSpPr>
          <p:cNvPr id="2" name="圆角右箭头 1"/>
          <p:cNvSpPr/>
          <p:nvPr/>
        </p:nvSpPr>
        <p:spPr>
          <a:xfrm flipH="1">
            <a:off x="4486132" y="2848610"/>
            <a:ext cx="1974624" cy="2849880"/>
          </a:xfrm>
          <a:prstGeom prst="bentArrow">
            <a:avLst>
              <a:gd name="adj1" fmla="val 12512"/>
              <a:gd name="adj2" fmla="val 9892"/>
              <a:gd name="adj3" fmla="val 17062"/>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cs typeface="+mn-ea"/>
              <a:sym typeface="+mn-lt"/>
            </a:endParaRPr>
          </a:p>
        </p:txBody>
      </p:sp>
      <p:sp>
        <p:nvSpPr>
          <p:cNvPr id="19" name="文本框 18"/>
          <p:cNvSpPr txBox="1"/>
          <p:nvPr/>
        </p:nvSpPr>
        <p:spPr>
          <a:xfrm>
            <a:off x="2377440" y="8538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参考资料</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2494982" y="159719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 name="圆角右箭头 3"/>
          <p:cNvSpPr/>
          <p:nvPr/>
        </p:nvSpPr>
        <p:spPr>
          <a:xfrm>
            <a:off x="6247539" y="3135630"/>
            <a:ext cx="2003016" cy="2682240"/>
          </a:xfrm>
          <a:prstGeom prst="bentArrow">
            <a:avLst>
              <a:gd name="adj1" fmla="val 10114"/>
              <a:gd name="adj2" fmla="val 8376"/>
              <a:gd name="adj3" fmla="val 18465"/>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5" name="圆角右箭头 4"/>
          <p:cNvSpPr/>
          <p:nvPr/>
        </p:nvSpPr>
        <p:spPr>
          <a:xfrm>
            <a:off x="6232791" y="4857750"/>
            <a:ext cx="1791744" cy="3025140"/>
          </a:xfrm>
          <a:prstGeom prst="bentArrow">
            <a:avLst>
              <a:gd name="adj1" fmla="val 13168"/>
              <a:gd name="adj2" fmla="val 9259"/>
              <a:gd name="adj3" fmla="val 20732"/>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6" name="圆角右箭头 5"/>
          <p:cNvSpPr/>
          <p:nvPr/>
        </p:nvSpPr>
        <p:spPr>
          <a:xfrm flipH="1">
            <a:off x="4227195" y="3871595"/>
            <a:ext cx="2225040" cy="2575560"/>
          </a:xfrm>
          <a:prstGeom prst="bentArrow">
            <a:avLst>
              <a:gd name="adj1" fmla="val 10048"/>
              <a:gd name="adj2" fmla="val 8262"/>
              <a:gd name="adj3" fmla="val 17780"/>
              <a:gd name="adj4" fmla="val 43750"/>
            </a:avLst>
          </a:prstGeom>
          <a:solidFill>
            <a:srgbClr val="37A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7" name="圆角右箭头 6"/>
          <p:cNvSpPr/>
          <p:nvPr/>
        </p:nvSpPr>
        <p:spPr>
          <a:xfrm flipH="1">
            <a:off x="4486132" y="5121275"/>
            <a:ext cx="1974624" cy="2849880"/>
          </a:xfrm>
          <a:prstGeom prst="bentArrow">
            <a:avLst>
              <a:gd name="adj1" fmla="val 12512"/>
              <a:gd name="adj2" fmla="val 9892"/>
              <a:gd name="adj3" fmla="val 17062"/>
              <a:gd name="adj4" fmla="val 43750"/>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8" name="文本框 7"/>
          <p:cNvSpPr txBox="1"/>
          <p:nvPr/>
        </p:nvSpPr>
        <p:spPr>
          <a:xfrm>
            <a:off x="133985" y="2369820"/>
            <a:ext cx="5323840" cy="583565"/>
          </a:xfrm>
          <a:prstGeom prst="rect">
            <a:avLst/>
          </a:prstGeom>
          <a:noFill/>
        </p:spPr>
        <p:txBody>
          <a:bodyPr wrap="square" rtlCol="0">
            <a:spAutoFit/>
          </a:bodyPr>
          <a:lstStyle/>
          <a:p>
            <a:pPr algn="l"/>
            <a:r>
              <a:rPr lang="en-US" altLang="zh-CN" sz="1600" dirty="0">
                <a:solidFill>
                  <a:schemeClr val="tx1">
                    <a:lumMod val="75000"/>
                    <a:lumOff val="25000"/>
                  </a:schemeClr>
                </a:solidFill>
                <a:cs typeface="+mn-ea"/>
                <a:sym typeface="+mn-lt"/>
              </a:rPr>
              <a:t>[1] 3.张海藩,牟永敏.软件工程导论[M].清华大学出版社:北京,2013:1-31. </a:t>
            </a:r>
            <a:endParaRPr lang="en-US" altLang="zh-CN" sz="1600" dirty="0">
              <a:solidFill>
                <a:schemeClr val="tx1">
                  <a:lumMod val="75000"/>
                  <a:lumOff val="25000"/>
                </a:schemeClr>
              </a:solidFill>
              <a:cs typeface="+mn-ea"/>
              <a:sym typeface="+mn-lt"/>
            </a:endParaRPr>
          </a:p>
        </p:txBody>
      </p:sp>
      <p:sp>
        <p:nvSpPr>
          <p:cNvPr id="3" name="文本框 2"/>
          <p:cNvSpPr txBox="1"/>
          <p:nvPr/>
        </p:nvSpPr>
        <p:spPr>
          <a:xfrm>
            <a:off x="133985" y="3612515"/>
            <a:ext cx="5175885" cy="33718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[2] </a:t>
            </a:r>
            <a:r>
              <a:rPr sz="1600" dirty="0">
                <a:solidFill>
                  <a:schemeClr val="tx1">
                    <a:lumMod val="75000"/>
                    <a:lumOff val="25000"/>
                  </a:schemeClr>
                </a:solidFill>
                <a:cs typeface="+mn-ea"/>
                <a:sym typeface="+mn-lt"/>
              </a:rPr>
              <a:t>Dart 编码风格指南</a:t>
            </a:r>
            <a:endParaRPr sz="1600" dirty="0">
              <a:solidFill>
                <a:schemeClr val="tx1">
                  <a:lumMod val="75000"/>
                  <a:lumOff val="25000"/>
                </a:schemeClr>
              </a:solidFill>
              <a:cs typeface="+mn-ea"/>
              <a:sym typeface="+mn-lt"/>
            </a:endParaRPr>
          </a:p>
        </p:txBody>
      </p:sp>
      <p:sp>
        <p:nvSpPr>
          <p:cNvPr id="16" name="文本框 15"/>
          <p:cNvSpPr txBox="1"/>
          <p:nvPr/>
        </p:nvSpPr>
        <p:spPr>
          <a:xfrm>
            <a:off x="133985" y="3949700"/>
            <a:ext cx="4003675" cy="306705"/>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https://www.w3cschool.cn/dartstyleguide/</a:t>
            </a:r>
            <a:endParaRPr lang="zh-CN" altLang="en-US" sz="1400" dirty="0">
              <a:solidFill>
                <a:schemeClr val="tx1">
                  <a:lumMod val="65000"/>
                  <a:lumOff val="35000"/>
                </a:schemeClr>
              </a:solidFill>
              <a:cs typeface="+mn-ea"/>
              <a:sym typeface="+mn-lt"/>
            </a:endParaRPr>
          </a:p>
        </p:txBody>
      </p:sp>
      <p:sp>
        <p:nvSpPr>
          <p:cNvPr id="17" name="文本框 16"/>
          <p:cNvSpPr txBox="1"/>
          <p:nvPr/>
        </p:nvSpPr>
        <p:spPr>
          <a:xfrm>
            <a:off x="133985" y="5055870"/>
            <a:ext cx="4020185" cy="33718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[3] </a:t>
            </a:r>
            <a:r>
              <a:rPr sz="1600" dirty="0">
                <a:solidFill>
                  <a:schemeClr val="tx1">
                    <a:lumMod val="75000"/>
                    <a:lumOff val="25000"/>
                  </a:schemeClr>
                </a:solidFill>
                <a:cs typeface="+mn-ea"/>
                <a:sym typeface="+mn-lt"/>
              </a:rPr>
              <a:t>Flutter性能检测工具介绍</a:t>
            </a:r>
            <a:endParaRPr sz="1600" dirty="0">
              <a:solidFill>
                <a:schemeClr val="tx1">
                  <a:lumMod val="75000"/>
                  <a:lumOff val="25000"/>
                </a:schemeClr>
              </a:solidFill>
              <a:cs typeface="+mn-ea"/>
              <a:sym typeface="+mn-lt"/>
            </a:endParaRPr>
          </a:p>
        </p:txBody>
      </p:sp>
      <p:sp>
        <p:nvSpPr>
          <p:cNvPr id="18" name="文本框 17"/>
          <p:cNvSpPr txBox="1"/>
          <p:nvPr/>
        </p:nvSpPr>
        <p:spPr>
          <a:xfrm>
            <a:off x="150495" y="5393055"/>
            <a:ext cx="4003040" cy="521970"/>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https://www.cnblogs.com/wwoo/p/flutter-xing-neng-jian-ce-gong-ju-jie-shao.html</a:t>
            </a:r>
            <a:endParaRPr lang="zh-CN" altLang="en-US" sz="1400" dirty="0">
              <a:solidFill>
                <a:schemeClr val="tx1">
                  <a:lumMod val="65000"/>
                  <a:lumOff val="35000"/>
                </a:schemeClr>
              </a:solidFill>
              <a:cs typeface="+mn-ea"/>
              <a:sym typeface="+mn-lt"/>
            </a:endParaRPr>
          </a:p>
        </p:txBody>
      </p:sp>
      <p:sp>
        <p:nvSpPr>
          <p:cNvPr id="25" name="文本框 24"/>
          <p:cNvSpPr txBox="1"/>
          <p:nvPr/>
        </p:nvSpPr>
        <p:spPr>
          <a:xfrm>
            <a:off x="8251825" y="601980"/>
            <a:ext cx="4002405" cy="33718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[4] Flutter</a:t>
            </a:r>
            <a:r>
              <a:rPr lang="zh-CN" altLang="en-US" sz="1600" dirty="0">
                <a:solidFill>
                  <a:schemeClr val="tx1">
                    <a:lumMod val="75000"/>
                    <a:lumOff val="25000"/>
                  </a:schemeClr>
                </a:solidFill>
                <a:cs typeface="+mn-ea"/>
                <a:sym typeface="+mn-lt"/>
              </a:rPr>
              <a:t>中文网：</a:t>
            </a:r>
            <a:r>
              <a:rPr sz="1600" dirty="0">
                <a:solidFill>
                  <a:schemeClr val="tx1">
                    <a:lumMod val="75000"/>
                    <a:lumOff val="25000"/>
                  </a:schemeClr>
                </a:solidFill>
                <a:cs typeface="+mn-ea"/>
                <a:sym typeface="+mn-lt"/>
              </a:rPr>
              <a:t>测试 Flutter App</a:t>
            </a:r>
            <a:endParaRPr sz="1600" dirty="0">
              <a:solidFill>
                <a:schemeClr val="tx1">
                  <a:lumMod val="75000"/>
                  <a:lumOff val="25000"/>
                </a:schemeClr>
              </a:solidFill>
              <a:cs typeface="+mn-ea"/>
              <a:sym typeface="+mn-lt"/>
            </a:endParaRPr>
          </a:p>
        </p:txBody>
      </p:sp>
      <p:sp>
        <p:nvSpPr>
          <p:cNvPr id="26" name="文本框 25"/>
          <p:cNvSpPr txBox="1"/>
          <p:nvPr/>
        </p:nvSpPr>
        <p:spPr>
          <a:xfrm>
            <a:off x="8251825" y="939165"/>
            <a:ext cx="4003675" cy="306705"/>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https://flutterchina.club/testing/</a:t>
            </a:r>
            <a:endParaRPr lang="zh-CN" altLang="en-US" sz="1400" dirty="0">
              <a:solidFill>
                <a:schemeClr val="tx1">
                  <a:lumMod val="65000"/>
                  <a:lumOff val="35000"/>
                </a:schemeClr>
              </a:solidFill>
              <a:cs typeface="+mn-ea"/>
              <a:sym typeface="+mn-lt"/>
            </a:endParaRPr>
          </a:p>
        </p:txBody>
      </p:sp>
      <p:sp>
        <p:nvSpPr>
          <p:cNvPr id="10" name="文本框 9"/>
          <p:cNvSpPr txBox="1"/>
          <p:nvPr/>
        </p:nvSpPr>
        <p:spPr>
          <a:xfrm>
            <a:off x="8250555" y="1693545"/>
            <a:ext cx="4002405" cy="33718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[5] </a:t>
            </a:r>
            <a:r>
              <a:rPr lang="zh-CN" altLang="en-US" sz="1600" dirty="0">
                <a:solidFill>
                  <a:schemeClr val="tx1">
                    <a:lumMod val="75000"/>
                    <a:lumOff val="25000"/>
                  </a:schemeClr>
                </a:solidFill>
                <a:cs typeface="+mn-ea"/>
                <a:sym typeface="+mn-lt"/>
              </a:rPr>
              <a:t>简书：</a:t>
            </a:r>
            <a:r>
              <a:rPr sz="1600" dirty="0">
                <a:solidFill>
                  <a:schemeClr val="tx1">
                    <a:lumMod val="75000"/>
                    <a:lumOff val="25000"/>
                  </a:schemeClr>
                </a:solidFill>
                <a:cs typeface="+mn-ea"/>
                <a:sym typeface="+mn-lt"/>
              </a:rPr>
              <a:t>Flutter 单元测试</a:t>
            </a:r>
            <a:endParaRPr sz="1600" dirty="0">
              <a:solidFill>
                <a:schemeClr val="tx1">
                  <a:lumMod val="75000"/>
                  <a:lumOff val="25000"/>
                </a:schemeClr>
              </a:solidFill>
              <a:cs typeface="+mn-ea"/>
              <a:sym typeface="+mn-lt"/>
            </a:endParaRPr>
          </a:p>
        </p:txBody>
      </p:sp>
      <p:sp>
        <p:nvSpPr>
          <p:cNvPr id="11" name="文本框 10"/>
          <p:cNvSpPr txBox="1"/>
          <p:nvPr/>
        </p:nvSpPr>
        <p:spPr>
          <a:xfrm>
            <a:off x="8250555" y="2030730"/>
            <a:ext cx="4003675" cy="306705"/>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https://www.jianshu.com/p/6170999fb16c</a:t>
            </a:r>
            <a:endParaRPr lang="zh-CN" altLang="en-US" sz="1400" dirty="0">
              <a:solidFill>
                <a:schemeClr val="tx1">
                  <a:lumMod val="65000"/>
                  <a:lumOff val="35000"/>
                </a:schemeClr>
              </a:solidFill>
              <a:cs typeface="+mn-ea"/>
              <a:sym typeface="+mn-lt"/>
            </a:endParaRPr>
          </a:p>
        </p:txBody>
      </p:sp>
      <p:sp>
        <p:nvSpPr>
          <p:cNvPr id="12" name="文本框 11"/>
          <p:cNvSpPr txBox="1"/>
          <p:nvPr/>
        </p:nvSpPr>
        <p:spPr>
          <a:xfrm>
            <a:off x="8250555" y="3028950"/>
            <a:ext cx="4002405" cy="583565"/>
          </a:xfrm>
          <a:prstGeom prst="rect">
            <a:avLst/>
          </a:prstGeom>
          <a:noFill/>
        </p:spPr>
        <p:txBody>
          <a:bodyPr wrap="square" rtlCol="0">
            <a:spAutoFit/>
          </a:bodyPr>
          <a:p>
            <a:pPr algn="l"/>
            <a:r>
              <a:rPr lang="en-US" altLang="zh-CN" sz="1600" dirty="0">
                <a:solidFill>
                  <a:schemeClr val="tx1">
                    <a:lumMod val="75000"/>
                    <a:lumOff val="25000"/>
                  </a:schemeClr>
                </a:solidFill>
                <a:cs typeface="+mn-ea"/>
                <a:sym typeface="+mn-lt"/>
              </a:rPr>
              <a:t>[6] </a:t>
            </a:r>
            <a:r>
              <a:rPr sz="1600" dirty="0">
                <a:solidFill>
                  <a:schemeClr val="tx1">
                    <a:lumMod val="75000"/>
                    <a:lumOff val="25000"/>
                  </a:schemeClr>
                </a:solidFill>
                <a:cs typeface="+mn-ea"/>
                <a:sym typeface="+mn-lt"/>
              </a:rPr>
              <a:t>GB/T-8567-2006标准的软件工程项目开发计划书模板 </a:t>
            </a:r>
            <a:r>
              <a:rPr lang="en-US" sz="1600" dirty="0">
                <a:solidFill>
                  <a:schemeClr val="tx1">
                    <a:lumMod val="75000"/>
                    <a:lumOff val="25000"/>
                  </a:schemeClr>
                </a:solidFill>
                <a:cs typeface="+mn-ea"/>
                <a:sym typeface="+mn-lt"/>
              </a:rPr>
              <a:t>2020/11/12</a:t>
            </a:r>
            <a:endParaRPr lang="en-US" sz="1600" dirty="0">
              <a:solidFill>
                <a:schemeClr val="tx1">
                  <a:lumMod val="75000"/>
                  <a:lumOff val="25000"/>
                </a:schemeClr>
              </a:solidFill>
              <a:cs typeface="+mn-ea"/>
              <a:sym typeface="+mn-lt"/>
            </a:endParaRPr>
          </a:p>
        </p:txBody>
      </p:sp>
      <p:sp>
        <p:nvSpPr>
          <p:cNvPr id="15" name="文本框 14"/>
          <p:cNvSpPr txBox="1"/>
          <p:nvPr/>
        </p:nvSpPr>
        <p:spPr>
          <a:xfrm>
            <a:off x="8168640" y="4533265"/>
            <a:ext cx="3928110" cy="583565"/>
          </a:xfrm>
          <a:prstGeom prst="rect">
            <a:avLst/>
          </a:prstGeom>
          <a:noFill/>
        </p:spPr>
        <p:txBody>
          <a:bodyPr wrap="square" rtlCol="0">
            <a:spAutoFit/>
          </a:bodyPr>
          <a:p>
            <a:pPr algn="l">
              <a:buClrTx/>
              <a:buSzTx/>
              <a:buFontTx/>
            </a:pPr>
            <a:r>
              <a:rPr lang="en-US" altLang="zh-CN" sz="1600" dirty="0">
                <a:solidFill>
                  <a:schemeClr val="tx1">
                    <a:lumMod val="75000"/>
                    <a:lumOff val="25000"/>
                  </a:schemeClr>
                </a:solidFill>
                <a:cs typeface="+mn-ea"/>
                <a:sym typeface="+mn-lt"/>
              </a:rPr>
              <a:t>[7] 百度文库：软件工程系统设计报告书2020/12/1</a:t>
            </a:r>
            <a:endParaRPr lang="en-US" altLang="zh-CN" sz="1600" dirty="0">
              <a:solidFill>
                <a:schemeClr val="tx1">
                  <a:lumMod val="75000"/>
                  <a:lumOff val="25000"/>
                </a:schemeClr>
              </a:solidFill>
              <a:cs typeface="+mn-ea"/>
              <a:sym typeface="+mn-lt"/>
            </a:endParaRPr>
          </a:p>
        </p:txBody>
      </p:sp>
      <p:sp>
        <p:nvSpPr>
          <p:cNvPr id="23" name="文本框 22"/>
          <p:cNvSpPr txBox="1"/>
          <p:nvPr/>
        </p:nvSpPr>
        <p:spPr>
          <a:xfrm>
            <a:off x="8168640" y="5116830"/>
            <a:ext cx="4003675" cy="521970"/>
          </a:xfrm>
          <a:prstGeom prst="rect">
            <a:avLst/>
          </a:prstGeom>
          <a:noFill/>
        </p:spPr>
        <p:txBody>
          <a:bodyPr wrap="square" rtlCol="0">
            <a:spAutoFit/>
          </a:bodyPr>
          <a:p>
            <a:pPr algn="l"/>
            <a:r>
              <a:rPr lang="zh-CN" altLang="en-US" sz="1400" dirty="0">
                <a:solidFill>
                  <a:schemeClr val="tx1">
                    <a:lumMod val="65000"/>
                    <a:lumOff val="35000"/>
                  </a:schemeClr>
                </a:solidFill>
                <a:cs typeface="+mn-ea"/>
                <a:sym typeface="+mn-lt"/>
              </a:rPr>
              <a:t>https://wenku.baidu.com/view/a7de3154b1717fd5360cba1aa8114431b80d8e47.html</a:t>
            </a:r>
            <a:endParaRPr lang="zh-CN" altLang="en-US" sz="1400"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962527" y="883919"/>
            <a:ext cx="1592179" cy="1592179"/>
          </a:xfrm>
          <a:prstGeom prst="ellipse">
            <a:avLst/>
          </a:prstGeom>
          <a:solidFill>
            <a:srgbClr val="005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dirty="0">
                <a:solidFill>
                  <a:schemeClr val="bg1"/>
                </a:solidFill>
                <a:latin typeface="Agency FB" panose="020B0503020202020204" pitchFamily="34" charset="0"/>
                <a:cs typeface="+mn-ea"/>
                <a:sym typeface="+mn-lt"/>
              </a:rPr>
              <a:t>6</a:t>
            </a:r>
            <a:endParaRPr lang="zh-CN" altLang="en-US" sz="13800" dirty="0">
              <a:solidFill>
                <a:schemeClr val="bg1"/>
              </a:solidFill>
              <a:latin typeface="Agency FB" panose="020B0503020202020204" pitchFamily="34" charset="0"/>
              <a:cs typeface="+mn-ea"/>
              <a:sym typeface="+mn-lt"/>
            </a:endParaRPr>
          </a:p>
        </p:txBody>
      </p:sp>
      <p:sp>
        <p:nvSpPr>
          <p:cNvPr id="3" name="文本框 2"/>
          <p:cNvSpPr txBox="1"/>
          <p:nvPr/>
        </p:nvSpPr>
        <p:spPr>
          <a:xfrm>
            <a:off x="962660" y="2788920"/>
            <a:ext cx="5877560" cy="706755"/>
          </a:xfrm>
          <a:prstGeom prst="rect">
            <a:avLst/>
          </a:prstGeom>
          <a:noFill/>
        </p:spPr>
        <p:txBody>
          <a:bodyPr wrap="square" rtlCol="0">
            <a:spAutoFit/>
          </a:bodyPr>
          <a:lstStyle/>
          <a:p>
            <a:r>
              <a:rPr lang="zh-CN" altLang="en-US" sz="4000" dirty="0">
                <a:solidFill>
                  <a:schemeClr val="tx1">
                    <a:lumMod val="75000"/>
                    <a:lumOff val="25000"/>
                  </a:schemeClr>
                </a:solidFill>
                <a:cs typeface="+mn-ea"/>
                <a:sym typeface="+mn-lt"/>
              </a:rPr>
              <a:t>小组分工及评价</a:t>
            </a:r>
            <a:endParaRPr lang="zh-CN" altLang="en-US" sz="4000" dirty="0">
              <a:solidFill>
                <a:schemeClr val="tx1">
                  <a:lumMod val="75000"/>
                  <a:lumOff val="25000"/>
                </a:schemeClr>
              </a:solidFill>
              <a:cs typeface="+mn-ea"/>
              <a:sym typeface="+mn-lt"/>
            </a:endParaRPr>
          </a:p>
        </p:txBody>
      </p:sp>
      <p:cxnSp>
        <p:nvCxnSpPr>
          <p:cNvPr id="4" name="直接连接符 3"/>
          <p:cNvCxnSpPr/>
          <p:nvPr/>
        </p:nvCxnSpPr>
        <p:spPr>
          <a:xfrm>
            <a:off x="1036269" y="3613067"/>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62527" y="3809628"/>
            <a:ext cx="5277825" cy="829945"/>
          </a:xfrm>
          <a:prstGeom prst="rect">
            <a:avLst/>
          </a:prstGeom>
          <a:noFill/>
        </p:spPr>
        <p:txBody>
          <a:bodyPr wrap="square" rtlCol="0">
            <a:spAutoFit/>
          </a:bodyPr>
          <a:lstStyle/>
          <a:p>
            <a:r>
              <a:rPr lang="en-US" altLang="zh-CN" sz="1600" dirty="0">
                <a:solidFill>
                  <a:schemeClr val="tx1">
                    <a:lumMod val="50000"/>
                    <a:lumOff val="50000"/>
                  </a:schemeClr>
                </a:solidFill>
                <a:cs typeface="+mn-ea"/>
                <a:sym typeface="+mn-lt"/>
              </a:rPr>
              <a:t>一切使人团结的是善与美，一切使人分裂的是恶与丑。</a:t>
            </a:r>
            <a:endParaRPr lang="en-US" altLang="zh-CN" sz="1600" dirty="0">
              <a:solidFill>
                <a:schemeClr val="tx1">
                  <a:lumMod val="50000"/>
                  <a:lumOff val="50000"/>
                </a:schemeClr>
              </a:solidFill>
              <a:cs typeface="+mn-ea"/>
              <a:sym typeface="+mn-lt"/>
            </a:endParaRPr>
          </a:p>
          <a:p>
            <a:endParaRPr lang="en-US" altLang="zh-CN" sz="1600" dirty="0">
              <a:solidFill>
                <a:schemeClr val="tx1">
                  <a:lumMod val="50000"/>
                  <a:lumOff val="50000"/>
                </a:schemeClr>
              </a:solidFill>
              <a:cs typeface="+mn-ea"/>
              <a:sym typeface="+mn-lt"/>
            </a:endParaRPr>
          </a:p>
          <a:p>
            <a:pPr algn="r"/>
            <a:r>
              <a:rPr lang="en-US" altLang="zh-CN" sz="1600" dirty="0">
                <a:solidFill>
                  <a:schemeClr val="tx1">
                    <a:lumMod val="50000"/>
                    <a:lumOff val="50000"/>
                  </a:schemeClr>
                </a:solidFill>
                <a:cs typeface="+mn-ea"/>
                <a:sym typeface="+mn-lt"/>
              </a:rPr>
              <a:t> ——列夫·托尔斯泰</a:t>
            </a:r>
            <a:endParaRPr lang="en-US" alt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39515" y="16676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小组分工及评价</a:t>
            </a:r>
            <a:endParaRPr lang="zh-CN" altLang="en-US" sz="3200" dirty="0">
              <a:solidFill>
                <a:schemeClr val="tx1">
                  <a:lumMod val="75000"/>
                  <a:lumOff val="25000"/>
                </a:schemeClr>
              </a:solidFill>
              <a:cs typeface="+mn-ea"/>
              <a:sym typeface="+mn-lt"/>
            </a:endParaRPr>
          </a:p>
        </p:txBody>
      </p:sp>
      <p:pic>
        <p:nvPicPr>
          <p:cNvPr id="92" name="图片 91"/>
          <p:cNvPicPr>
            <a:picLocks noChangeAspect="1"/>
          </p:cNvPicPr>
          <p:nvPr/>
        </p:nvPicPr>
        <p:blipFill rotWithShape="1">
          <a:blip r:embed="rId1" cstate="screen"/>
          <a:srcRect/>
          <a:stretch>
            <a:fillRect/>
          </a:stretch>
        </p:blipFill>
        <p:spPr>
          <a:xfrm>
            <a:off x="1003476" y="1012188"/>
            <a:ext cx="2534710" cy="2534710"/>
          </a:xfrm>
          <a:prstGeom prst="ellipse">
            <a:avLst/>
          </a:prstGeom>
        </p:spPr>
      </p:pic>
      <p:pic>
        <p:nvPicPr>
          <p:cNvPr id="93" name="图片 92"/>
          <p:cNvPicPr>
            <a:picLocks noChangeAspect="1"/>
          </p:cNvPicPr>
          <p:nvPr/>
        </p:nvPicPr>
        <p:blipFill rotWithShape="1">
          <a:blip r:embed="rId1" cstate="screen"/>
          <a:srcRect/>
          <a:stretch>
            <a:fillRect/>
          </a:stretch>
        </p:blipFill>
        <p:spPr>
          <a:xfrm>
            <a:off x="4894685" y="1012188"/>
            <a:ext cx="2534710" cy="2534710"/>
          </a:xfrm>
          <a:prstGeom prst="ellipse">
            <a:avLst/>
          </a:prstGeom>
        </p:spPr>
      </p:pic>
      <p:pic>
        <p:nvPicPr>
          <p:cNvPr id="94" name="图片 93"/>
          <p:cNvPicPr>
            <a:picLocks noChangeAspect="1"/>
          </p:cNvPicPr>
          <p:nvPr/>
        </p:nvPicPr>
        <p:blipFill rotWithShape="1">
          <a:blip r:embed="rId1" cstate="screen"/>
          <a:srcRect/>
          <a:stretch>
            <a:fillRect/>
          </a:stretch>
        </p:blipFill>
        <p:spPr>
          <a:xfrm>
            <a:off x="8785894" y="1012188"/>
            <a:ext cx="2534710" cy="2534710"/>
          </a:xfrm>
          <a:prstGeom prst="ellipse">
            <a:avLst/>
          </a:prstGeom>
        </p:spPr>
      </p:pic>
      <p:sp>
        <p:nvSpPr>
          <p:cNvPr id="95" name="矩形 94"/>
          <p:cNvSpPr/>
          <p:nvPr/>
        </p:nvSpPr>
        <p:spPr>
          <a:xfrm>
            <a:off x="1446845" y="3699313"/>
            <a:ext cx="1554480" cy="645160"/>
          </a:xfrm>
          <a:prstGeom prst="rect">
            <a:avLst/>
          </a:prstGeom>
        </p:spPr>
        <p:txBody>
          <a:bodyPr wrap="none">
            <a:spAutoFit/>
          </a:bodyPr>
          <a:p>
            <a:r>
              <a:rPr lang="zh-CN" altLang="en-US" sz="3600" b="1" dirty="0"/>
              <a:t>邢海粟</a:t>
            </a:r>
            <a:endParaRPr lang="zh-CN" altLang="en-US" sz="3600" b="1" dirty="0"/>
          </a:p>
        </p:txBody>
      </p:sp>
      <p:sp>
        <p:nvSpPr>
          <p:cNvPr id="96" name="矩形 95"/>
          <p:cNvSpPr/>
          <p:nvPr/>
        </p:nvSpPr>
        <p:spPr>
          <a:xfrm>
            <a:off x="288290" y="4505325"/>
            <a:ext cx="3561080" cy="2011045"/>
          </a:xfrm>
          <a:prstGeom prst="rect">
            <a:avLst/>
          </a:prstGeom>
        </p:spPr>
        <p:txBody>
          <a:bodyPr wrap="square">
            <a:spAutoFit/>
          </a:bodyPr>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组长</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协调小组成员矛盾</a:t>
            </a:r>
            <a:r>
              <a:rPr lang="zh-CN" sz="1600" dirty="0">
                <a:solidFill>
                  <a:schemeClr val="bg1">
                    <a:lumMod val="50000"/>
                  </a:schemeClr>
                </a:solidFill>
                <a:latin typeface="微软雅黑" panose="020B0503020204020204" charset="-122"/>
                <a:ea typeface="微软雅黑" panose="020B0503020204020204" charset="-122"/>
              </a:rPr>
              <a:t>，</a:t>
            </a:r>
            <a:r>
              <a:rPr sz="1600" dirty="0">
                <a:solidFill>
                  <a:schemeClr val="bg1">
                    <a:lumMod val="50000"/>
                  </a:schemeClr>
                </a:solidFill>
                <a:latin typeface="微软雅黑" panose="020B0503020204020204" charset="-122"/>
                <a:ea typeface="微软雅黑" panose="020B0503020204020204" charset="-122"/>
              </a:rPr>
              <a:t>团结一致向前冲</a:t>
            </a:r>
            <a:r>
              <a:rPr lang="zh-CN" sz="1600" dirty="0">
                <a:solidFill>
                  <a:schemeClr val="bg1">
                    <a:lumMod val="50000"/>
                  </a:schemeClr>
                </a:solidFill>
                <a:latin typeface="微软雅黑" panose="020B0503020204020204" charset="-122"/>
                <a:ea typeface="微软雅黑" panose="020B0503020204020204" charset="-122"/>
              </a:rPr>
              <a:t>；</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sz="1600" dirty="0">
                <a:solidFill>
                  <a:schemeClr val="bg1">
                    <a:lumMod val="50000"/>
                  </a:schemeClr>
                </a:solidFill>
                <a:latin typeface="微软雅黑" panose="020B0503020204020204" charset="-122"/>
                <a:ea typeface="微软雅黑" panose="020B0503020204020204" charset="-122"/>
              </a:rPr>
              <a:t>负责</a:t>
            </a:r>
            <a:r>
              <a:rPr lang="zh-CN" sz="1600" dirty="0">
                <a:solidFill>
                  <a:schemeClr val="bg1">
                    <a:lumMod val="50000"/>
                  </a:schemeClr>
                </a:solidFill>
                <a:latin typeface="微软雅黑" panose="020B0503020204020204" charset="-122"/>
                <a:ea typeface="微软雅黑" panose="020B0503020204020204" charset="-122"/>
              </a:rPr>
              <a:t>该阶段</a:t>
            </a:r>
            <a:r>
              <a:rPr sz="1600" dirty="0">
                <a:solidFill>
                  <a:schemeClr val="bg1">
                    <a:lumMod val="50000"/>
                  </a:schemeClr>
                </a:solidFill>
                <a:latin typeface="微软雅黑" panose="020B0503020204020204" charset="-122"/>
                <a:ea typeface="微软雅黑" panose="020B0503020204020204" charset="-122"/>
              </a:rPr>
              <a:t>PPT的制作</a:t>
            </a:r>
            <a:r>
              <a:rPr lang="zh-CN" sz="1600" dirty="0">
                <a:solidFill>
                  <a:schemeClr val="bg1">
                    <a:lumMod val="50000"/>
                  </a:schemeClr>
                </a:solidFill>
                <a:latin typeface="微软雅黑" panose="020B0503020204020204" charset="-122"/>
                <a:ea typeface="微软雅黑" panose="020B0503020204020204" charset="-122"/>
              </a:rPr>
              <a:t>和后续更新；    </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负责编码规范等资料的查找；</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负责简单测试样例的编写与运行</a:t>
            </a:r>
            <a:r>
              <a:rPr lang="zh-CN" altLang="en-US" sz="1600" dirty="0">
                <a:solidFill>
                  <a:schemeClr val="bg1">
                    <a:lumMod val="50000"/>
                  </a:schemeClr>
                </a:solidFill>
                <a:latin typeface="微软雅黑" panose="020B0503020204020204" charset="-122"/>
                <a:ea typeface="微软雅黑" panose="020B0503020204020204" charset="-122"/>
              </a:rPr>
              <a:t>；</a:t>
            </a:r>
            <a:endParaRPr lang="zh-CN" altLang="en-US"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负责分配下一阶段的任务；                </a:t>
            </a:r>
            <a:endParaRPr lang="en-US" altLang="zh-CN" sz="1600" dirty="0">
              <a:solidFill>
                <a:schemeClr val="bg1">
                  <a:lumMod val="50000"/>
                </a:schemeClr>
              </a:solidFill>
              <a:latin typeface="微软雅黑" panose="020B0503020204020204" charset="-122"/>
              <a:ea typeface="微软雅黑" panose="020B0503020204020204" charset="-122"/>
            </a:endParaRPr>
          </a:p>
        </p:txBody>
      </p:sp>
      <p:grpSp>
        <p:nvGrpSpPr>
          <p:cNvPr id="97" name="Group 11"/>
          <p:cNvGrpSpPr>
            <a:grpSpLocks noChangeAspect="1"/>
          </p:cNvGrpSpPr>
          <p:nvPr/>
        </p:nvGrpSpPr>
        <p:grpSpPr bwMode="auto">
          <a:xfrm>
            <a:off x="5715932" y="2030265"/>
            <a:ext cx="907982" cy="644666"/>
            <a:chOff x="1407" y="1098"/>
            <a:chExt cx="800" cy="568"/>
          </a:xfrm>
          <a:solidFill>
            <a:schemeClr val="tx1">
              <a:lumMod val="75000"/>
              <a:lumOff val="25000"/>
            </a:schemeClr>
          </a:solidFill>
        </p:grpSpPr>
        <p:sp>
          <p:nvSpPr>
            <p:cNvPr id="98"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99"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0"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1"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2"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3"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4"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5"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grpSp>
      <p:grpSp>
        <p:nvGrpSpPr>
          <p:cNvPr id="106" name="Group 121"/>
          <p:cNvGrpSpPr>
            <a:grpSpLocks noChangeAspect="1"/>
          </p:cNvGrpSpPr>
          <p:nvPr/>
        </p:nvGrpSpPr>
        <p:grpSpPr bwMode="auto">
          <a:xfrm>
            <a:off x="1888648" y="2034805"/>
            <a:ext cx="754758" cy="642396"/>
            <a:chOff x="515" y="3088"/>
            <a:chExt cx="665" cy="566"/>
          </a:xfrm>
          <a:solidFill>
            <a:schemeClr val="tx1">
              <a:lumMod val="75000"/>
              <a:lumOff val="25000"/>
            </a:schemeClr>
          </a:solidFill>
        </p:grpSpPr>
        <p:sp>
          <p:nvSpPr>
            <p:cNvPr id="107"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8"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09"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0"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1"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2"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3"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4"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5"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grpSp>
      <p:grpSp>
        <p:nvGrpSpPr>
          <p:cNvPr id="116" name="Group 32"/>
          <p:cNvGrpSpPr>
            <a:grpSpLocks noChangeAspect="1"/>
          </p:cNvGrpSpPr>
          <p:nvPr/>
        </p:nvGrpSpPr>
        <p:grpSpPr bwMode="auto">
          <a:xfrm>
            <a:off x="9631169" y="1973516"/>
            <a:ext cx="907980" cy="644666"/>
            <a:chOff x="4354" y="1098"/>
            <a:chExt cx="800" cy="568"/>
          </a:xfrm>
          <a:solidFill>
            <a:schemeClr val="tx1">
              <a:lumMod val="75000"/>
              <a:lumOff val="25000"/>
            </a:schemeClr>
          </a:solidFill>
        </p:grpSpPr>
        <p:sp>
          <p:nvSpPr>
            <p:cNvPr id="117"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18"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dirty="0">
                <a:solidFill>
                  <a:schemeClr val="bg1"/>
                </a:solidFill>
              </a:endParaRPr>
            </a:p>
          </p:txBody>
        </p:sp>
        <p:sp>
          <p:nvSpPr>
            <p:cNvPr id="119"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20"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21"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122"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grpSp>
      <p:pic>
        <p:nvPicPr>
          <p:cNvPr id="123" name="图片 122"/>
          <p:cNvPicPr>
            <a:picLocks noChangeAspect="1"/>
          </p:cNvPicPr>
          <p:nvPr/>
        </p:nvPicPr>
        <p:blipFill>
          <a:blip r:embed="rId2"/>
          <a:stretch>
            <a:fillRect/>
          </a:stretch>
        </p:blipFill>
        <p:spPr>
          <a:xfrm>
            <a:off x="1647190" y="1622425"/>
            <a:ext cx="1310005" cy="1314450"/>
          </a:xfrm>
          <a:prstGeom prst="rect">
            <a:avLst/>
          </a:prstGeom>
        </p:spPr>
      </p:pic>
      <p:sp>
        <p:nvSpPr>
          <p:cNvPr id="124" name="矩形 123"/>
          <p:cNvSpPr/>
          <p:nvPr/>
        </p:nvSpPr>
        <p:spPr>
          <a:xfrm>
            <a:off x="4536440" y="4505325"/>
            <a:ext cx="3342005" cy="1691005"/>
          </a:xfrm>
          <a:prstGeom prst="rect">
            <a:avLst/>
          </a:prstGeom>
        </p:spPr>
        <p:txBody>
          <a:bodyPr wrap="square">
            <a:spAutoFit/>
          </a:bodyPr>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负责阿里云服务器有关</a:t>
            </a:r>
            <a:r>
              <a:rPr lang="en-US" altLang="zh-CN" sz="1600" dirty="0">
                <a:solidFill>
                  <a:schemeClr val="bg1">
                    <a:lumMod val="50000"/>
                  </a:schemeClr>
                </a:solidFill>
                <a:latin typeface="微软雅黑" panose="020B0503020204020204" charset="-122"/>
                <a:ea typeface="微软雅黑" panose="020B0503020204020204" charset="-122"/>
              </a:rPr>
              <a:t>API</a:t>
            </a:r>
            <a:r>
              <a:rPr lang="zh-CN" sz="1600" dirty="0">
                <a:solidFill>
                  <a:schemeClr val="bg1">
                    <a:lumMod val="50000"/>
                  </a:schemeClr>
                </a:solidFill>
                <a:latin typeface="微软雅黑" panose="020B0503020204020204" charset="-122"/>
                <a:ea typeface="微软雅黑" panose="020B0503020204020204" charset="-122"/>
              </a:rPr>
              <a:t>的部署；负责归纳书中知识点；</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lang="en-US" altLang="zh-CN" sz="1600" dirty="0">
                <a:solidFill>
                  <a:schemeClr val="bg1">
                    <a:lumMod val="50000"/>
                  </a:schemeClr>
                </a:solidFill>
                <a:latin typeface="微软雅黑" panose="020B0503020204020204" charset="-122"/>
                <a:ea typeface="微软雅黑" panose="020B0503020204020204" charset="-122"/>
              </a:rPr>
              <a:t>PPT</a:t>
            </a:r>
            <a:r>
              <a:rPr lang="zh-CN" altLang="en-US" sz="1600" dirty="0">
                <a:solidFill>
                  <a:schemeClr val="bg1">
                    <a:lumMod val="50000"/>
                  </a:schemeClr>
                </a:solidFill>
                <a:latin typeface="微软雅黑" panose="020B0503020204020204" charset="-122"/>
                <a:ea typeface="微软雅黑" panose="020B0503020204020204" charset="-122"/>
              </a:rPr>
              <a:t>与文档的审查；</a:t>
            </a:r>
            <a:r>
              <a:rPr lang="en-US" altLang="zh-CN" sz="1600" dirty="0">
                <a:solidFill>
                  <a:schemeClr val="bg1">
                    <a:lumMod val="50000"/>
                  </a:schemeClr>
                </a:solidFill>
                <a:latin typeface="微软雅黑" panose="020B0503020204020204" charset="-122"/>
                <a:ea typeface="微软雅黑" panose="020B0503020204020204" charset="-122"/>
                <a:sym typeface="+mn-ea"/>
              </a:rPr>
              <a:t>	        </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a:t>
            </a:r>
            <a:r>
              <a:rPr sz="1600" dirty="0">
                <a:solidFill>
                  <a:schemeClr val="bg1">
                    <a:lumMod val="50000"/>
                  </a:schemeClr>
                </a:solidFill>
                <a:latin typeface="微软雅黑" panose="020B0503020204020204" charset="-122"/>
                <a:ea typeface="微软雅黑" panose="020B0503020204020204" charset="-122"/>
              </a:rPr>
              <a:t>小组</a:t>
            </a:r>
            <a:r>
              <a:rPr lang="zh-CN" sz="1600" dirty="0">
                <a:solidFill>
                  <a:schemeClr val="bg1">
                    <a:lumMod val="50000"/>
                  </a:schemeClr>
                </a:solidFill>
                <a:latin typeface="微软雅黑" panose="020B0503020204020204" charset="-122"/>
                <a:ea typeface="微软雅黑" panose="020B0503020204020204" charset="-122"/>
              </a:rPr>
              <a:t>报告</a:t>
            </a:r>
            <a:r>
              <a:rPr sz="1600" dirty="0">
                <a:solidFill>
                  <a:schemeClr val="bg1">
                    <a:lumMod val="50000"/>
                  </a:schemeClr>
                </a:solidFill>
                <a:latin typeface="微软雅黑" panose="020B0503020204020204" charset="-122"/>
                <a:ea typeface="微软雅黑" panose="020B0503020204020204" charset="-122"/>
              </a:rPr>
              <a:t>文档的编写</a:t>
            </a:r>
            <a:r>
              <a:rPr lang="zh-CN" sz="1600" dirty="0">
                <a:solidFill>
                  <a:schemeClr val="bg1">
                    <a:lumMod val="50000"/>
                  </a:schemeClr>
                </a:solidFill>
                <a:latin typeface="微软雅黑" panose="020B0503020204020204" charset="-122"/>
                <a:ea typeface="微软雅黑" panose="020B0503020204020204" charset="-122"/>
              </a:rPr>
              <a:t>；          </a:t>
            </a:r>
            <a:r>
              <a:rPr lang="en-US" altLang="zh-CN" sz="1600" dirty="0">
                <a:solidFill>
                  <a:schemeClr val="bg1">
                    <a:lumMod val="50000"/>
                  </a:schemeClr>
                </a:solidFill>
                <a:latin typeface="微软雅黑" panose="020B0503020204020204" charset="-122"/>
                <a:ea typeface="微软雅黑" panose="020B0503020204020204" charset="-122"/>
              </a:rPr>
              <a:t>    </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125" name="矩形 124"/>
          <p:cNvSpPr/>
          <p:nvPr/>
        </p:nvSpPr>
        <p:spPr>
          <a:xfrm>
            <a:off x="8391525" y="4505325"/>
            <a:ext cx="3440430" cy="2011045"/>
          </a:xfrm>
          <a:prstGeom prst="rect">
            <a:avLst/>
          </a:prstGeom>
        </p:spPr>
        <p:txBody>
          <a:bodyPr wrap="square">
            <a:spAutoFit/>
          </a:bodyPr>
          <a:p>
            <a:pPr lvl="0" algn="ctr">
              <a:lnSpc>
                <a:spcPct val="130000"/>
              </a:lnSpc>
            </a:pPr>
            <a:r>
              <a:rPr sz="1600" dirty="0">
                <a:solidFill>
                  <a:schemeClr val="bg1">
                    <a:lumMod val="50000"/>
                  </a:schemeClr>
                </a:solidFill>
                <a:latin typeface="微软雅黑" panose="020B0503020204020204" charset="-122"/>
                <a:ea typeface="微软雅黑" panose="020B0503020204020204" charset="-122"/>
              </a:rPr>
              <a:t>团队核心</a:t>
            </a:r>
            <a:endParaRPr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负责小组会议的记录和整理；</a:t>
            </a:r>
            <a:r>
              <a:rPr lang="en-US" altLang="zh-CN" sz="1600" dirty="0">
                <a:solidFill>
                  <a:schemeClr val="bg1">
                    <a:lumMod val="50000"/>
                  </a:schemeClr>
                </a:solidFill>
                <a:latin typeface="微软雅黑" panose="020B0503020204020204" charset="-122"/>
                <a:ea typeface="微软雅黑" panose="020B0503020204020204" charset="-122"/>
              </a:rPr>
              <a:t>	         </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作为配置管理员，负责配置管理；   </a:t>
            </a:r>
            <a:endParaRPr lang="zh-CN"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sz="1600" dirty="0">
                <a:solidFill>
                  <a:schemeClr val="bg1">
                    <a:lumMod val="50000"/>
                  </a:schemeClr>
                </a:solidFill>
                <a:latin typeface="微软雅黑" panose="020B0503020204020204" charset="-122"/>
                <a:ea typeface="微软雅黑" panose="020B0503020204020204" charset="-122"/>
              </a:rPr>
              <a:t>负责翻转</a:t>
            </a:r>
            <a:r>
              <a:rPr lang="en-US" altLang="zh-CN" sz="1600" dirty="0">
                <a:solidFill>
                  <a:schemeClr val="bg1">
                    <a:lumMod val="50000"/>
                  </a:schemeClr>
                </a:solidFill>
                <a:latin typeface="微软雅黑" panose="020B0503020204020204" charset="-122"/>
                <a:ea typeface="微软雅黑" panose="020B0503020204020204" charset="-122"/>
              </a:rPr>
              <a:t>PPT</a:t>
            </a:r>
            <a:r>
              <a:rPr lang="zh-CN" altLang="en-US" sz="1600" dirty="0">
                <a:solidFill>
                  <a:schemeClr val="bg1">
                    <a:lumMod val="50000"/>
                  </a:schemeClr>
                </a:solidFill>
                <a:latin typeface="微软雅黑" panose="020B0503020204020204" charset="-122"/>
                <a:ea typeface="微软雅黑" panose="020B0503020204020204" charset="-122"/>
              </a:rPr>
              <a:t>文案的编写与修订；</a:t>
            </a:r>
            <a:endParaRPr lang="zh-CN" altLang="en-US"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rPr>
              <a:t>负责归纳书中知识点；                </a:t>
            </a:r>
            <a:endParaRPr lang="zh-CN" altLang="en-US" sz="1600" dirty="0">
              <a:solidFill>
                <a:schemeClr val="bg1">
                  <a:lumMod val="50000"/>
                </a:schemeClr>
              </a:solidFill>
              <a:latin typeface="微软雅黑" panose="020B0503020204020204" charset="-122"/>
              <a:ea typeface="微软雅黑" panose="020B0503020204020204" charset="-122"/>
            </a:endParaRPr>
          </a:p>
          <a:p>
            <a:pPr lvl="0" algn="l">
              <a:lnSpc>
                <a:spcPct val="130000"/>
              </a:lnSpc>
            </a:pPr>
            <a:r>
              <a:rPr lang="zh-CN" altLang="en-US" sz="1600" dirty="0">
                <a:solidFill>
                  <a:schemeClr val="bg1">
                    <a:lumMod val="50000"/>
                  </a:schemeClr>
                </a:solidFill>
                <a:latin typeface="微软雅黑" panose="020B0503020204020204" charset="-122"/>
                <a:ea typeface="微软雅黑" panose="020B0503020204020204" charset="-122"/>
              </a:rPr>
              <a:t>为项目提供建设性建议；                 </a:t>
            </a:r>
            <a:endParaRPr lang="en-US" altLang="zh-CN" sz="1600" dirty="0">
              <a:solidFill>
                <a:schemeClr val="bg1">
                  <a:lumMod val="50000"/>
                </a:schemeClr>
              </a:solidFill>
              <a:latin typeface="微软雅黑" panose="020B0503020204020204" charset="-122"/>
              <a:ea typeface="微软雅黑" panose="020B0503020204020204" charset="-122"/>
            </a:endParaRPr>
          </a:p>
        </p:txBody>
      </p:sp>
      <p:sp>
        <p:nvSpPr>
          <p:cNvPr id="126" name="矩形 125"/>
          <p:cNvSpPr/>
          <p:nvPr/>
        </p:nvSpPr>
        <p:spPr>
          <a:xfrm>
            <a:off x="5435915" y="3699313"/>
            <a:ext cx="1554480" cy="645160"/>
          </a:xfrm>
          <a:prstGeom prst="rect">
            <a:avLst/>
          </a:prstGeom>
        </p:spPr>
        <p:txBody>
          <a:bodyPr wrap="none">
            <a:spAutoFit/>
          </a:bodyPr>
          <a:p>
            <a:r>
              <a:rPr lang="zh-CN" altLang="en-US" sz="3600" b="1" dirty="0"/>
              <a:t>章拾瑜</a:t>
            </a:r>
            <a:endParaRPr lang="zh-CN" altLang="en-US" sz="3600" b="1" dirty="0"/>
          </a:p>
        </p:txBody>
      </p:sp>
      <p:sp>
        <p:nvSpPr>
          <p:cNvPr id="127" name="矩形 126"/>
          <p:cNvSpPr/>
          <p:nvPr/>
        </p:nvSpPr>
        <p:spPr>
          <a:xfrm>
            <a:off x="9466260" y="3699313"/>
            <a:ext cx="1554480" cy="645160"/>
          </a:xfrm>
          <a:prstGeom prst="rect">
            <a:avLst/>
          </a:prstGeom>
        </p:spPr>
        <p:txBody>
          <a:bodyPr wrap="none">
            <a:spAutoFit/>
          </a:bodyPr>
          <a:p>
            <a:r>
              <a:rPr lang="zh-CN" altLang="en-US" sz="3600" b="1" dirty="0"/>
              <a:t>黄德煜</a:t>
            </a:r>
            <a:endParaRPr lang="zh-CN" altLang="en-US" sz="3600" b="1" dirty="0"/>
          </a:p>
        </p:txBody>
      </p:sp>
      <p:pic>
        <p:nvPicPr>
          <p:cNvPr id="128" name="图片 127"/>
          <p:cNvPicPr>
            <a:picLocks noChangeAspect="1"/>
          </p:cNvPicPr>
          <p:nvPr/>
        </p:nvPicPr>
        <p:blipFill>
          <a:blip r:embed="rId3"/>
          <a:stretch>
            <a:fillRect/>
          </a:stretch>
        </p:blipFill>
        <p:spPr>
          <a:xfrm>
            <a:off x="5409565" y="1518285"/>
            <a:ext cx="1504315" cy="1504315"/>
          </a:xfrm>
          <a:prstGeom prst="rect">
            <a:avLst/>
          </a:prstGeom>
        </p:spPr>
      </p:pic>
      <p:pic>
        <p:nvPicPr>
          <p:cNvPr id="129" name="图片 128"/>
          <p:cNvPicPr>
            <a:picLocks noChangeAspect="1"/>
          </p:cNvPicPr>
          <p:nvPr/>
        </p:nvPicPr>
        <p:blipFill>
          <a:blip r:embed="rId4"/>
          <a:stretch>
            <a:fillRect/>
          </a:stretch>
        </p:blipFill>
        <p:spPr>
          <a:xfrm>
            <a:off x="9404350" y="1522730"/>
            <a:ext cx="1414145" cy="14141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11575" y="54903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小组分工评分规则</a:t>
            </a:r>
            <a:endParaRPr lang="zh-CN" altLang="en-US" sz="3200" dirty="0">
              <a:solidFill>
                <a:schemeClr val="tx1">
                  <a:lumMod val="75000"/>
                  <a:lumOff val="25000"/>
                </a:schemeClr>
              </a:solidFill>
              <a:cs typeface="+mn-ea"/>
              <a:sym typeface="+mn-lt"/>
            </a:endParaRPr>
          </a:p>
        </p:txBody>
      </p:sp>
      <p:sp>
        <p:nvSpPr>
          <p:cNvPr id="2" name="文本框 1"/>
          <p:cNvSpPr txBox="1"/>
          <p:nvPr/>
        </p:nvSpPr>
        <p:spPr>
          <a:xfrm>
            <a:off x="1932305" y="1771650"/>
            <a:ext cx="9230360" cy="3415030"/>
          </a:xfrm>
          <a:prstGeom prst="rect">
            <a:avLst/>
          </a:prstGeom>
          <a:noFill/>
        </p:spPr>
        <p:txBody>
          <a:bodyPr wrap="square" rtlCol="0" anchor="t">
            <a:spAutoFit/>
          </a:bodyPr>
          <a:p>
            <a:r>
              <a:rPr lang="zh-CN" altLang="en-US"/>
              <a:t>1.自我评价，满分100分；</a:t>
            </a:r>
            <a:endParaRPr lang="zh-CN" altLang="en-US"/>
          </a:p>
          <a:p>
            <a:endParaRPr lang="zh-CN" altLang="en-US"/>
          </a:p>
          <a:p>
            <a:r>
              <a:rPr lang="zh-CN" altLang="en-US"/>
              <a:t>2.其他组员1评分，满分100分；</a:t>
            </a:r>
            <a:endParaRPr lang="zh-CN" altLang="en-US"/>
          </a:p>
          <a:p>
            <a:endParaRPr lang="zh-CN" altLang="en-US"/>
          </a:p>
          <a:p>
            <a:r>
              <a:rPr lang="zh-CN" altLang="en-US"/>
              <a:t>3.其他组员2评分，满分100分；</a:t>
            </a:r>
            <a:endParaRPr lang="zh-CN" altLang="en-US"/>
          </a:p>
          <a:p>
            <a:endParaRPr lang="zh-CN" altLang="en-US"/>
          </a:p>
          <a:p>
            <a:r>
              <a:rPr lang="zh-CN" altLang="en-US"/>
              <a:t>4.组长评分，组长自己的组长评分为组长对其他组员评价的平均值，满分100分；</a:t>
            </a:r>
            <a:endParaRPr lang="zh-CN" altLang="en-US"/>
          </a:p>
          <a:p>
            <a:endParaRPr lang="zh-CN" altLang="en-US"/>
          </a:p>
          <a:p>
            <a:endParaRPr lang="zh-CN" altLang="en-US"/>
          </a:p>
          <a:p>
            <a:r>
              <a:rPr lang="zh-CN" altLang="en-US"/>
              <a:t>总分为100分，计算规则如下：</a:t>
            </a:r>
            <a:endParaRPr lang="zh-CN" altLang="en-US"/>
          </a:p>
          <a:p>
            <a:endParaRPr lang="zh-CN" altLang="en-US"/>
          </a:p>
          <a:p>
            <a:r>
              <a:rPr lang="zh-CN" altLang="en-US"/>
              <a:t>小组评分 = 自评 * 0.3 + 他评1 * 0.3 + 他评2 * 0.3 + 组长评分 * 0.1；</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4500880" cy="583565"/>
          </a:xfrm>
          <a:prstGeom prst="rect">
            <a:avLst/>
          </a:prstGeom>
          <a:noFill/>
        </p:spPr>
        <p:txBody>
          <a:bodyPr wrap="square" rtlCol="0">
            <a:spAutoFit/>
          </a:bodyPr>
          <a:lstStyle/>
          <a:p>
            <a:r>
              <a:rPr lang="en-US" altLang="zh-CN" sz="3200" dirty="0">
                <a:solidFill>
                  <a:schemeClr val="tx1">
                    <a:lumMod val="75000"/>
                    <a:lumOff val="25000"/>
                  </a:schemeClr>
                </a:solidFill>
                <a:cs typeface="+mn-ea"/>
                <a:sym typeface="+mn-lt"/>
              </a:rPr>
              <a:t>7.1.1 </a:t>
            </a:r>
            <a:r>
              <a:rPr lang="zh-CN" altLang="en-US" sz="3200" dirty="0">
                <a:solidFill>
                  <a:schemeClr val="tx1">
                    <a:lumMod val="75000"/>
                    <a:lumOff val="25000"/>
                  </a:schemeClr>
                </a:solidFill>
                <a:cs typeface="+mn-ea"/>
                <a:sym typeface="+mn-lt"/>
              </a:rPr>
              <a:t>选择程序设计语言</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516890" y="1061085"/>
            <a:ext cx="7007225" cy="5908040"/>
          </a:xfrm>
          <a:prstGeom prst="rect">
            <a:avLst/>
          </a:prstGeom>
          <a:noFill/>
          <a:ln w="9525">
            <a:noFill/>
          </a:ln>
        </p:spPr>
        <p:txBody>
          <a:bodyPr wrap="square">
            <a:spAutoFit/>
          </a:bodyPr>
          <a:p>
            <a:pPr algn="l" fontAlgn="auto">
              <a:lnSpc>
                <a:spcPct val="150000"/>
              </a:lnSpc>
              <a:buClrTx/>
              <a:buSzTx/>
              <a:buFontTx/>
            </a:pPr>
            <a:r>
              <a:rPr lang="zh-CN" dirty="0">
                <a:solidFill>
                  <a:schemeClr val="tx1">
                    <a:lumMod val="75000"/>
                    <a:lumOff val="25000"/>
                  </a:schemeClr>
                </a:solidFill>
                <a:cs typeface="+mn-ea"/>
              </a:rPr>
              <a:t>根据选择程序设计语言主要的实用标准：</a:t>
            </a:r>
            <a:endParaRPr lang="zh-CN"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系统用户的要求。</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altLang="en-US" dirty="0">
                <a:solidFill>
                  <a:schemeClr val="tx1">
                    <a:lumMod val="75000"/>
                    <a:lumOff val="25000"/>
                  </a:schemeClr>
                </a:solidFill>
                <a:cs typeface="+mn-ea"/>
              </a:rPr>
              <a:t>跨平台的手机应用程序，</a:t>
            </a:r>
            <a:r>
              <a:rPr lang="en-US" altLang="zh-CN" dirty="0">
                <a:solidFill>
                  <a:schemeClr val="tx1">
                    <a:lumMod val="75000"/>
                    <a:lumOff val="25000"/>
                  </a:schemeClr>
                </a:solidFill>
                <a:cs typeface="+mn-ea"/>
              </a:rPr>
              <a:t>IOS</a:t>
            </a: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Android</a:t>
            </a:r>
            <a:r>
              <a:rPr lang="zh-CN" altLang="en-US" dirty="0">
                <a:solidFill>
                  <a:schemeClr val="tx1">
                    <a:lumMod val="75000"/>
                    <a:lumOff val="25000"/>
                  </a:schemeClr>
                </a:solidFill>
                <a:cs typeface="+mn-ea"/>
              </a:rPr>
              <a:t>。</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可以使用的编译程序。</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altLang="en-US" dirty="0">
                <a:solidFill>
                  <a:schemeClr val="tx1">
                    <a:lumMod val="75000"/>
                    <a:lumOff val="25000"/>
                  </a:schemeClr>
                </a:solidFill>
                <a:cs typeface="+mn-ea"/>
              </a:rPr>
              <a:t>APK（Android application package，Android应用程序包）</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IPA</a:t>
            </a:r>
            <a:r>
              <a:rPr lang="zh-CN" altLang="en-US" dirty="0">
                <a:solidFill>
                  <a:schemeClr val="tx1">
                    <a:lumMod val="75000"/>
                    <a:lumOff val="25000"/>
                  </a:schemeClr>
                </a:solidFill>
                <a:cs typeface="+mn-ea"/>
              </a:rPr>
              <a:t>格式是苹果在 iOS 平台上推出的专属软件安装包是目前</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altLang="en-US" dirty="0">
                <a:solidFill>
                  <a:schemeClr val="tx1">
                    <a:lumMod val="75000"/>
                    <a:lumOff val="25000"/>
                  </a:schemeClr>
                </a:solidFill>
                <a:cs typeface="+mn-ea"/>
              </a:rPr>
              <a:t>iPhone/iPod Touch/iPad 平台上唯一的官方安装包。</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3.</a:t>
            </a:r>
            <a:r>
              <a:rPr lang="zh-CN" altLang="en-US" dirty="0">
                <a:solidFill>
                  <a:schemeClr val="tx1">
                    <a:lumMod val="75000"/>
                    <a:lumOff val="25000"/>
                  </a:schemeClr>
                </a:solidFill>
                <a:cs typeface="+mn-ea"/>
              </a:rPr>
              <a:t>可以得到的软件工具。</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sym typeface="+mn-ea"/>
              </a:rPr>
              <a:t>	Android Studio</a:t>
            </a:r>
            <a:r>
              <a:rPr lang="zh-CN" altLang="en-US"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IntelliJ IDEA</a:t>
            </a:r>
            <a:r>
              <a:rPr lang="zh-CN" altLang="en-US"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Visual Studio</a:t>
            </a:r>
            <a:r>
              <a:rPr lang="zh-CN" altLang="en-US" dirty="0">
                <a:solidFill>
                  <a:schemeClr val="tx1">
                    <a:lumMod val="75000"/>
                    <a:lumOff val="25000"/>
                  </a:schemeClr>
                </a:solidFill>
                <a:cs typeface="+mn-ea"/>
                <a:sym typeface="+mn-ea"/>
              </a:rPr>
              <a:t>等。</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4.</a:t>
            </a:r>
            <a:r>
              <a:rPr lang="zh-CN" altLang="en-US" dirty="0">
                <a:solidFill>
                  <a:schemeClr val="tx1">
                    <a:lumMod val="75000"/>
                    <a:lumOff val="25000"/>
                  </a:schemeClr>
                </a:solidFill>
                <a:cs typeface="+mn-ea"/>
              </a:rPr>
              <a:t>工程规模。【不需要】</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5.</a:t>
            </a:r>
            <a:r>
              <a:rPr lang="zh-CN" altLang="en-US" dirty="0">
                <a:solidFill>
                  <a:schemeClr val="tx1">
                    <a:lumMod val="75000"/>
                    <a:lumOff val="25000"/>
                  </a:schemeClr>
                </a:solidFill>
                <a:cs typeface="+mn-ea"/>
              </a:rPr>
              <a:t>程序员的知识。</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	</a:t>
            </a:r>
            <a:r>
              <a:rPr lang="zh-CN" altLang="en-US" dirty="0">
                <a:solidFill>
                  <a:schemeClr val="tx1">
                    <a:lumMod val="75000"/>
                    <a:lumOff val="25000"/>
                  </a:schemeClr>
                </a:solidFill>
                <a:cs typeface="+mn-ea"/>
              </a:rPr>
              <a:t>拥有程序经验基础，完成课程学习对新语言的实践需求。</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6.</a:t>
            </a:r>
            <a:r>
              <a:rPr lang="zh-CN" altLang="en-US" dirty="0">
                <a:solidFill>
                  <a:schemeClr val="tx1">
                    <a:lumMod val="75000"/>
                    <a:lumOff val="25000"/>
                  </a:schemeClr>
                </a:solidFill>
                <a:cs typeface="+mn-ea"/>
              </a:rPr>
              <a:t>软件的可移植性要求。【不考虑】</a:t>
            </a:r>
            <a:endParaRPr lang="zh-CN" altLang="en-US" dirty="0">
              <a:solidFill>
                <a:schemeClr val="tx1">
                  <a:lumMod val="75000"/>
                  <a:lumOff val="25000"/>
                </a:schemeClr>
              </a:solidFill>
              <a:cs typeface="+mn-ea"/>
            </a:endParaRPr>
          </a:p>
          <a:p>
            <a:pPr algn="l" fontAlgn="auto">
              <a:lnSpc>
                <a:spcPct val="150000"/>
              </a:lnSpc>
              <a:buClrTx/>
              <a:buSzTx/>
              <a:buFontTx/>
            </a:pPr>
            <a:r>
              <a:rPr lang="en-US" altLang="zh-CN" dirty="0">
                <a:solidFill>
                  <a:schemeClr val="tx1">
                    <a:lumMod val="75000"/>
                    <a:lumOff val="25000"/>
                  </a:schemeClr>
                </a:solidFill>
                <a:cs typeface="+mn-ea"/>
              </a:rPr>
              <a:t>7.</a:t>
            </a:r>
            <a:r>
              <a:rPr lang="zh-CN" altLang="en-US" dirty="0">
                <a:solidFill>
                  <a:schemeClr val="tx1">
                    <a:lumMod val="75000"/>
                    <a:lumOff val="25000"/>
                  </a:schemeClr>
                </a:solidFill>
                <a:cs typeface="+mn-ea"/>
              </a:rPr>
              <a:t>软件的应用领域。</a:t>
            </a:r>
            <a:endParaRPr lang="zh-CN" altLang="en-US" dirty="0">
              <a:solidFill>
                <a:schemeClr val="tx1">
                  <a:lumMod val="75000"/>
                  <a:lumOff val="25000"/>
                </a:schemeClr>
              </a:solidFill>
              <a:cs typeface="+mn-ea"/>
            </a:endParaRPr>
          </a:p>
        </p:txBody>
      </p:sp>
      <p:graphicFrame>
        <p:nvGraphicFramePr>
          <p:cNvPr id="2" name="表格 1"/>
          <p:cNvGraphicFramePr/>
          <p:nvPr>
            <p:custDataLst>
              <p:tags r:id="rId1"/>
            </p:custDataLst>
          </p:nvPr>
        </p:nvGraphicFramePr>
        <p:xfrm>
          <a:off x="6225540" y="970280"/>
          <a:ext cx="5735955" cy="1097280"/>
        </p:xfrm>
        <a:graphic>
          <a:graphicData uri="http://schemas.openxmlformats.org/drawingml/2006/table">
            <a:tbl>
              <a:tblPr firstRow="1" bandRow="1">
                <a:tableStyleId>{5C22544A-7EE6-4342-B048-85BDC9FD1C3A}</a:tableStyleId>
              </a:tblPr>
              <a:tblGrid>
                <a:gridCol w="1271270"/>
                <a:gridCol w="4464685"/>
              </a:tblGrid>
              <a:tr h="365760">
                <a:tc>
                  <a:txBody>
                    <a:bodyPr/>
                    <a:p>
                      <a:pPr>
                        <a:buNone/>
                      </a:pPr>
                      <a:r>
                        <a:rPr lang="zh-CN" altLang="en-US">
                          <a:solidFill>
                            <a:srgbClr val="646464"/>
                          </a:solidFill>
                        </a:rPr>
                        <a:t>前端</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b="0">
                          <a:solidFill>
                            <a:srgbClr val="646464"/>
                          </a:solidFill>
                        </a:rPr>
                        <a:t>Flutter框架（</a:t>
                      </a:r>
                      <a:r>
                        <a:rPr lang="en-US" altLang="zh-CN" b="0">
                          <a:solidFill>
                            <a:srgbClr val="646464"/>
                          </a:solidFill>
                        </a:rPr>
                        <a:t>Dart</a:t>
                      </a:r>
                      <a:r>
                        <a:rPr lang="zh-CN" altLang="en-US" b="0">
                          <a:solidFill>
                            <a:srgbClr val="646464"/>
                          </a:solidFill>
                        </a:rPr>
                        <a:t>语言）</a:t>
                      </a:r>
                      <a:r>
                        <a:rPr lang="zh-CN" altLang="en-US" b="0">
                          <a:solidFill>
                            <a:srgbClr val="646464"/>
                          </a:solidFill>
                        </a:rPr>
                        <a:t> </a:t>
                      </a:r>
                      <a:endParaRPr lang="zh-CN" altLang="en-US" b="0">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365760">
                <a:tc>
                  <a:txBody>
                    <a:bodyPr/>
                    <a:p>
                      <a:pPr algn="l">
                        <a:buClrTx/>
                        <a:buSzTx/>
                        <a:buFontTx/>
                        <a:buNone/>
                      </a:pPr>
                      <a:r>
                        <a:rPr lang="zh-CN" altLang="en-US" b="1">
                          <a:solidFill>
                            <a:srgbClr val="646464"/>
                          </a:solidFill>
                        </a:rPr>
                        <a:t>后端</a:t>
                      </a:r>
                      <a:endParaRPr lang="zh-CN" altLang="en-US"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a:solidFill>
                            <a:srgbClr val="646464"/>
                          </a:solidFill>
                        </a:rPr>
                        <a:t>Spring boot 框架（</a:t>
                      </a:r>
                      <a:r>
                        <a:rPr lang="en-US" altLang="zh-CN">
                          <a:solidFill>
                            <a:srgbClr val="646464"/>
                          </a:solidFill>
                        </a:rPr>
                        <a:t>Java</a:t>
                      </a:r>
                      <a:r>
                        <a:rPr lang="zh-CN" altLang="en-US">
                          <a:solidFill>
                            <a:srgbClr val="646464"/>
                          </a:solidFill>
                        </a:rPr>
                        <a:t>语言）</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365760">
                <a:tc>
                  <a:txBody>
                    <a:bodyPr/>
                    <a:p>
                      <a:pPr algn="l">
                        <a:buClrTx/>
                        <a:buSzTx/>
                        <a:buFontTx/>
                        <a:buNone/>
                      </a:pPr>
                      <a:r>
                        <a:rPr lang="zh-CN" altLang="en-US" b="1">
                          <a:solidFill>
                            <a:srgbClr val="646464"/>
                          </a:solidFill>
                        </a:rPr>
                        <a:t>数据库</a:t>
                      </a:r>
                      <a:endParaRPr lang="zh-CN" altLang="en-US" b="1">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buNone/>
                      </a:pPr>
                      <a:r>
                        <a:rPr lang="zh-CN" altLang="en-US">
                          <a:solidFill>
                            <a:srgbClr val="646464"/>
                          </a:solidFill>
                        </a:rPr>
                        <a:t>Mysql（</a:t>
                      </a:r>
                      <a:r>
                        <a:rPr lang="en-US" altLang="zh-CN">
                          <a:solidFill>
                            <a:srgbClr val="646464"/>
                          </a:solidFill>
                        </a:rPr>
                        <a:t>SQL</a:t>
                      </a:r>
                      <a:r>
                        <a:rPr lang="zh-CN" altLang="en-US">
                          <a:solidFill>
                            <a:srgbClr val="646464"/>
                          </a:solidFill>
                        </a:rPr>
                        <a:t>语言）</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bl>
          </a:graphicData>
        </a:graphic>
      </p:graphicFrame>
      <p:sp>
        <p:nvSpPr>
          <p:cNvPr id="3" name="文本框 2"/>
          <p:cNvSpPr txBox="1"/>
          <p:nvPr/>
        </p:nvSpPr>
        <p:spPr>
          <a:xfrm>
            <a:off x="7798435" y="2333625"/>
            <a:ext cx="4307840" cy="2168525"/>
          </a:xfrm>
          <a:prstGeom prst="rect">
            <a:avLst/>
          </a:prstGeom>
          <a:noFill/>
        </p:spPr>
        <p:txBody>
          <a:bodyPr wrap="square" rtlCol="0" anchor="t">
            <a:spAutoFit/>
          </a:bodyPr>
          <a:p>
            <a:pPr algn="l">
              <a:lnSpc>
                <a:spcPct val="150000"/>
              </a:lnSpc>
              <a:buClrTx/>
              <a:buSzTx/>
              <a:buNone/>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1</a:t>
            </a: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Dart 是一个为全平台构建快速应用的客户端优化的编程语言。</a:t>
            </a:r>
            <a:br>
              <a:rPr lang="en-US" altLang="zh-CN" dirty="0">
                <a:solidFill>
                  <a:schemeClr val="tx1">
                    <a:lumMod val="75000"/>
                    <a:lumOff val="25000"/>
                  </a:schemeClr>
                </a:solidFill>
                <a:cs typeface="+mn-ea"/>
              </a:rPr>
            </a:b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2</a:t>
            </a:r>
            <a:r>
              <a:rPr lang="zh-CN" altLang="en-US" dirty="0">
                <a:solidFill>
                  <a:schemeClr val="tx1">
                    <a:lumMod val="75000"/>
                    <a:lumOff val="25000"/>
                  </a:schemeClr>
                </a:solidFill>
                <a:cs typeface="+mn-ea"/>
              </a:rPr>
              <a:t>）Java是一门面向对象编程语言。</a:t>
            </a:r>
            <a:endParaRPr lang="zh-CN" altLang="en-US" dirty="0">
              <a:solidFill>
                <a:schemeClr val="tx1">
                  <a:lumMod val="75000"/>
                  <a:lumOff val="25000"/>
                </a:schemeClr>
              </a:solidFill>
              <a:cs typeface="+mn-ea"/>
            </a:endParaRPr>
          </a:p>
          <a:p>
            <a:pPr algn="l">
              <a:lnSpc>
                <a:spcPct val="150000"/>
              </a:lnSpc>
              <a:buClrTx/>
              <a:buSzTx/>
              <a:buNone/>
            </a:pPr>
            <a:r>
              <a:rPr lang="zh-CN" altLang="en-US" dirty="0">
                <a:solidFill>
                  <a:schemeClr val="tx1">
                    <a:lumMod val="75000"/>
                    <a:lumOff val="25000"/>
                  </a:schemeClr>
                </a:solidFill>
                <a:cs typeface="+mn-ea"/>
              </a:rPr>
              <a:t>（</a:t>
            </a:r>
            <a:r>
              <a:rPr lang="en-US" altLang="zh-CN" dirty="0">
                <a:solidFill>
                  <a:schemeClr val="tx1">
                    <a:lumMod val="75000"/>
                    <a:lumOff val="25000"/>
                  </a:schemeClr>
                </a:solidFill>
                <a:cs typeface="+mn-ea"/>
              </a:rPr>
              <a:t>3</a:t>
            </a:r>
            <a:r>
              <a:rPr lang="zh-CN" altLang="en-US" dirty="0">
                <a:solidFill>
                  <a:schemeClr val="tx1">
                    <a:lumMod val="75000"/>
                    <a:lumOff val="25000"/>
                  </a:schemeClr>
                </a:solidFill>
                <a:cs typeface="+mn-ea"/>
              </a:rPr>
              <a:t>）SQL 是用于访问和处理数据库的标准的计算机语言。</a:t>
            </a:r>
            <a:endParaRPr lang="zh-CN" altLang="en-US"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nvPr>
        </p:nvGraphicFramePr>
        <p:xfrm>
          <a:off x="970915" y="1106170"/>
          <a:ext cx="10645140" cy="5055870"/>
        </p:xfrm>
        <a:graphic>
          <a:graphicData uri="http://schemas.openxmlformats.org/drawingml/2006/table">
            <a:tbl>
              <a:tblPr firstRow="1" bandRow="1">
                <a:tableStyleId>{5C22544A-7EE6-4342-B048-85BDC9FD1C3A}</a:tableStyleId>
              </a:tblPr>
              <a:tblGrid>
                <a:gridCol w="1774190"/>
                <a:gridCol w="1774190"/>
                <a:gridCol w="1774190"/>
                <a:gridCol w="1774190"/>
                <a:gridCol w="1867535"/>
                <a:gridCol w="1680845"/>
              </a:tblGrid>
              <a:tr h="750570">
                <a:tc>
                  <a:txBody>
                    <a:bodyPr/>
                    <a:p>
                      <a:pPr algn="ctr">
                        <a:buNone/>
                      </a:pPr>
                      <a:r>
                        <a:rPr lang="zh-CN" altLang="en-US" sz="3200"/>
                        <a:t>组员</a:t>
                      </a:r>
                      <a:endParaRPr lang="zh-CN" altLang="en-US" sz="3200"/>
                    </a:p>
                  </a:txBody>
                  <a:tcPr/>
                </a:tc>
                <a:tc>
                  <a:txBody>
                    <a:bodyPr/>
                    <a:p>
                      <a:pPr algn="ctr">
                        <a:buClrTx/>
                        <a:buSzTx/>
                        <a:buFontTx/>
                        <a:buNone/>
                      </a:pPr>
                      <a:r>
                        <a:rPr lang="zh-CN" altLang="en-US" sz="3200"/>
                        <a:t>自评</a:t>
                      </a:r>
                      <a:endParaRPr lang="zh-CN" altLang="en-US" sz="3200"/>
                    </a:p>
                  </a:txBody>
                  <a:tcPr/>
                </a:tc>
                <a:tc>
                  <a:txBody>
                    <a:bodyPr/>
                    <a:p>
                      <a:pPr algn="ctr">
                        <a:buClrTx/>
                        <a:buSzTx/>
                        <a:buFontTx/>
                        <a:buNone/>
                      </a:pPr>
                      <a:r>
                        <a:rPr lang="zh-CN" altLang="en-US" sz="3200"/>
                        <a:t>他评1</a:t>
                      </a:r>
                      <a:endParaRPr lang="zh-CN" altLang="en-US" sz="3200"/>
                    </a:p>
                  </a:txBody>
                  <a:tcPr/>
                </a:tc>
                <a:tc>
                  <a:txBody>
                    <a:bodyPr/>
                    <a:p>
                      <a:pPr algn="ctr">
                        <a:buClrTx/>
                        <a:buSzTx/>
                        <a:buFontTx/>
                        <a:buNone/>
                      </a:pPr>
                      <a:r>
                        <a:rPr lang="zh-CN" altLang="en-US" sz="3200"/>
                        <a:t>他评2</a:t>
                      </a:r>
                      <a:endParaRPr lang="zh-CN" altLang="en-US" sz="3200"/>
                    </a:p>
                  </a:txBody>
                  <a:tcPr/>
                </a:tc>
                <a:tc>
                  <a:txBody>
                    <a:bodyPr/>
                    <a:p>
                      <a:pPr algn="ctr">
                        <a:buClrTx/>
                        <a:buSzTx/>
                        <a:buFontTx/>
                        <a:buNone/>
                      </a:pPr>
                      <a:r>
                        <a:rPr lang="zh-CN" altLang="en-US" sz="3200"/>
                        <a:t>组长评价</a:t>
                      </a:r>
                      <a:endParaRPr lang="zh-CN" altLang="en-US" sz="3200"/>
                    </a:p>
                  </a:txBody>
                  <a:tcPr/>
                </a:tc>
                <a:tc>
                  <a:txBody>
                    <a:bodyPr/>
                    <a:p>
                      <a:pPr algn="ctr">
                        <a:buClrTx/>
                        <a:buSzTx/>
                        <a:buFontTx/>
                        <a:buNone/>
                      </a:pPr>
                      <a:r>
                        <a:rPr lang="zh-CN" altLang="en-US" sz="3200"/>
                        <a:t>总评</a:t>
                      </a:r>
                      <a:endParaRPr lang="zh-CN" altLang="en-US" sz="3200"/>
                    </a:p>
                  </a:txBody>
                  <a:tcPr/>
                </a:tc>
              </a:tr>
              <a:tr h="1435100">
                <a:tc>
                  <a:txBody>
                    <a:bodyPr/>
                    <a:p>
                      <a:pPr>
                        <a:buNone/>
                      </a:pPr>
                      <a:endParaRPr lang="zh-CN" altLang="en-US"/>
                    </a:p>
                  </a:txBody>
                  <a:tcPr/>
                </a:tc>
                <a:tc>
                  <a:txBody>
                    <a:bodyPr/>
                    <a:p>
                      <a:pPr>
                        <a:buNone/>
                      </a:pPr>
                      <a:r>
                        <a:rPr lang="en-US" altLang="zh-CN"/>
                        <a:t>94</a:t>
                      </a:r>
                      <a:endParaRPr lang="en-US" altLang="zh-CN"/>
                    </a:p>
                  </a:txBody>
                  <a:tcPr/>
                </a:tc>
                <a:tc>
                  <a:txBody>
                    <a:bodyPr/>
                    <a:p>
                      <a:pPr>
                        <a:buNone/>
                      </a:pPr>
                      <a:r>
                        <a:rPr lang="en-US" altLang="zh-CN"/>
                        <a:t>95</a:t>
                      </a:r>
                      <a:endParaRPr lang="en-US" altLang="zh-CN"/>
                    </a:p>
                  </a:txBody>
                  <a:tcPr/>
                </a:tc>
                <a:tc>
                  <a:txBody>
                    <a:bodyPr/>
                    <a:p>
                      <a:pPr>
                        <a:buNone/>
                      </a:pPr>
                      <a:r>
                        <a:rPr lang="en-US" altLang="zh-CN"/>
                        <a:t>95</a:t>
                      </a:r>
                      <a:endParaRPr lang="en-US" altLang="zh-CN"/>
                    </a:p>
                  </a:txBody>
                  <a:tcPr/>
                </a:tc>
                <a:tc>
                  <a:txBody>
                    <a:bodyPr/>
                    <a:p>
                      <a:pPr>
                        <a:buNone/>
                      </a:pPr>
                      <a:r>
                        <a:rPr lang="en-US" altLang="zh-CN"/>
                        <a:t>96</a:t>
                      </a:r>
                      <a:endParaRPr lang="en-US" altLang="zh-CN"/>
                    </a:p>
                  </a:txBody>
                  <a:tcPr/>
                </a:tc>
                <a:tc>
                  <a:txBody>
                    <a:bodyPr/>
                    <a:p>
                      <a:pPr>
                        <a:buNone/>
                      </a:pPr>
                      <a:r>
                        <a:rPr lang="en-US" altLang="zh-CN"/>
                        <a:t>94.8</a:t>
                      </a:r>
                      <a:endParaRPr lang="en-US" altLang="zh-CN"/>
                    </a:p>
                  </a:txBody>
                  <a:tcPr/>
                </a:tc>
              </a:tr>
              <a:tr h="1435100">
                <a:tc>
                  <a:txBody>
                    <a:bodyPr/>
                    <a:p>
                      <a:pPr>
                        <a:buNone/>
                      </a:pPr>
                      <a:endParaRPr lang="zh-CN" altLang="en-US"/>
                    </a:p>
                  </a:txBody>
                  <a:tcPr/>
                </a:tc>
                <a:tc>
                  <a:txBody>
                    <a:bodyPr/>
                    <a:p>
                      <a:pPr>
                        <a:buNone/>
                      </a:pPr>
                      <a:r>
                        <a:rPr lang="en-US" altLang="zh-CN"/>
                        <a:t>95</a:t>
                      </a:r>
                      <a:endParaRPr lang="en-US" altLang="zh-CN"/>
                    </a:p>
                  </a:txBody>
                  <a:tcPr/>
                </a:tc>
                <a:tc>
                  <a:txBody>
                    <a:bodyPr/>
                    <a:p>
                      <a:pPr>
                        <a:buNone/>
                      </a:pPr>
                      <a:r>
                        <a:rPr lang="en-US" altLang="zh-CN"/>
                        <a:t>95</a:t>
                      </a:r>
                      <a:endParaRPr lang="en-US" altLang="zh-CN"/>
                    </a:p>
                  </a:txBody>
                  <a:tcPr/>
                </a:tc>
                <a:tc>
                  <a:txBody>
                    <a:bodyPr/>
                    <a:p>
                      <a:pPr>
                        <a:buNone/>
                      </a:pPr>
                      <a:r>
                        <a:rPr lang="en-US" altLang="zh-CN"/>
                        <a:t>96</a:t>
                      </a:r>
                      <a:endParaRPr lang="en-US" altLang="zh-CN"/>
                    </a:p>
                  </a:txBody>
                  <a:tcPr/>
                </a:tc>
                <a:tc>
                  <a:txBody>
                    <a:bodyPr/>
                    <a:p>
                      <a:pPr>
                        <a:buNone/>
                      </a:pPr>
                      <a:r>
                        <a:rPr lang="en-US" altLang="zh-CN"/>
                        <a:t>95</a:t>
                      </a:r>
                      <a:endParaRPr lang="en-US" altLang="zh-CN"/>
                    </a:p>
                  </a:txBody>
                  <a:tcPr/>
                </a:tc>
                <a:tc>
                  <a:txBody>
                    <a:bodyPr/>
                    <a:p>
                      <a:pPr>
                        <a:buNone/>
                      </a:pPr>
                      <a:r>
                        <a:rPr lang="en-US" altLang="zh-CN"/>
                        <a:t>95.3</a:t>
                      </a:r>
                      <a:endParaRPr lang="en-US" altLang="zh-CN"/>
                    </a:p>
                  </a:txBody>
                  <a:tcPr/>
                </a:tc>
              </a:tr>
              <a:tr h="1435100">
                <a:tc>
                  <a:txBody>
                    <a:bodyPr/>
                    <a:p>
                      <a:pPr>
                        <a:buNone/>
                      </a:pPr>
                      <a:endParaRPr lang="zh-CN" altLang="en-US"/>
                    </a:p>
                  </a:txBody>
                  <a:tcPr/>
                </a:tc>
                <a:tc>
                  <a:txBody>
                    <a:bodyPr/>
                    <a:p>
                      <a:pPr>
                        <a:buNone/>
                      </a:pPr>
                      <a:r>
                        <a:rPr lang="en-US" altLang="zh-CN"/>
                        <a:t>95</a:t>
                      </a:r>
                      <a:endParaRPr lang="en-US" altLang="zh-CN"/>
                    </a:p>
                  </a:txBody>
                  <a:tcPr/>
                </a:tc>
                <a:tc>
                  <a:txBody>
                    <a:bodyPr/>
                    <a:p>
                      <a:pPr>
                        <a:buNone/>
                      </a:pPr>
                      <a:r>
                        <a:rPr lang="en-US" altLang="zh-CN"/>
                        <a:t>97</a:t>
                      </a:r>
                      <a:endParaRPr lang="en-US" altLang="zh-CN"/>
                    </a:p>
                  </a:txBody>
                  <a:tcPr/>
                </a:tc>
                <a:tc>
                  <a:txBody>
                    <a:bodyPr/>
                    <a:p>
                      <a:pPr>
                        <a:buNone/>
                      </a:pPr>
                      <a:r>
                        <a:rPr lang="en-US" altLang="zh-CN"/>
                        <a:t>96</a:t>
                      </a:r>
                      <a:endParaRPr lang="en-US" altLang="zh-CN"/>
                    </a:p>
                  </a:txBody>
                  <a:tcPr/>
                </a:tc>
                <a:tc>
                  <a:txBody>
                    <a:bodyPr/>
                    <a:p>
                      <a:pPr>
                        <a:buNone/>
                      </a:pPr>
                      <a:r>
                        <a:rPr lang="en-US" altLang="zh-CN"/>
                        <a:t>97</a:t>
                      </a:r>
                      <a:endParaRPr lang="en-US" altLang="zh-CN"/>
                    </a:p>
                  </a:txBody>
                  <a:tcPr/>
                </a:tc>
                <a:tc>
                  <a:txBody>
                    <a:bodyPr/>
                    <a:p>
                      <a:pPr>
                        <a:buNone/>
                      </a:pPr>
                      <a:r>
                        <a:rPr lang="en-US" altLang="zh-CN"/>
                        <a:t>96.1</a:t>
                      </a:r>
                      <a:endParaRPr lang="en-US" altLang="zh-CN"/>
                    </a:p>
                  </a:txBody>
                  <a:tcPr/>
                </a:tc>
              </a:tr>
            </a:tbl>
          </a:graphicData>
        </a:graphic>
      </p:graphicFrame>
      <p:sp>
        <p:nvSpPr>
          <p:cNvPr id="19" name="文本框 18"/>
          <p:cNvSpPr txBox="1"/>
          <p:nvPr/>
        </p:nvSpPr>
        <p:spPr>
          <a:xfrm>
            <a:off x="3739515" y="166763"/>
            <a:ext cx="3718560" cy="583565"/>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小组分工及评价</a:t>
            </a:r>
            <a:endParaRPr lang="zh-CN" altLang="en-US" sz="3200" dirty="0">
              <a:solidFill>
                <a:schemeClr val="tx1">
                  <a:lumMod val="75000"/>
                  <a:lumOff val="25000"/>
                </a:schemeClr>
              </a:solidFill>
              <a:cs typeface="+mn-ea"/>
              <a:sym typeface="+mn-lt"/>
            </a:endParaRPr>
          </a:p>
        </p:txBody>
      </p:sp>
      <p:sp>
        <p:nvSpPr>
          <p:cNvPr id="95" name="矩形 94"/>
          <p:cNvSpPr/>
          <p:nvPr/>
        </p:nvSpPr>
        <p:spPr>
          <a:xfrm>
            <a:off x="1236345" y="2404110"/>
            <a:ext cx="1203960" cy="460375"/>
          </a:xfrm>
          <a:prstGeom prst="rect">
            <a:avLst/>
          </a:prstGeom>
        </p:spPr>
        <p:txBody>
          <a:bodyPr wrap="square">
            <a:spAutoFit/>
          </a:bodyPr>
          <a:p>
            <a:r>
              <a:rPr lang="zh-CN" altLang="en-US" sz="2400" b="1" dirty="0"/>
              <a:t>邢海粟</a:t>
            </a:r>
            <a:endParaRPr lang="zh-CN" altLang="en-US" sz="2400" b="1" dirty="0"/>
          </a:p>
        </p:txBody>
      </p:sp>
      <p:sp>
        <p:nvSpPr>
          <p:cNvPr id="126" name="矩形 125"/>
          <p:cNvSpPr/>
          <p:nvPr/>
        </p:nvSpPr>
        <p:spPr>
          <a:xfrm>
            <a:off x="1236660" y="3809803"/>
            <a:ext cx="1097280" cy="460375"/>
          </a:xfrm>
          <a:prstGeom prst="rect">
            <a:avLst/>
          </a:prstGeom>
        </p:spPr>
        <p:txBody>
          <a:bodyPr wrap="none">
            <a:spAutoFit/>
          </a:bodyPr>
          <a:p>
            <a:r>
              <a:rPr lang="zh-CN" altLang="en-US" sz="2400" b="1" dirty="0"/>
              <a:t>章拾瑜</a:t>
            </a:r>
            <a:endParaRPr lang="zh-CN" altLang="en-US" sz="2400" b="1" dirty="0"/>
          </a:p>
        </p:txBody>
      </p:sp>
      <p:sp>
        <p:nvSpPr>
          <p:cNvPr id="127" name="矩形 126"/>
          <p:cNvSpPr/>
          <p:nvPr/>
        </p:nvSpPr>
        <p:spPr>
          <a:xfrm>
            <a:off x="1236660" y="5202358"/>
            <a:ext cx="1097280" cy="460375"/>
          </a:xfrm>
          <a:prstGeom prst="rect">
            <a:avLst/>
          </a:prstGeom>
        </p:spPr>
        <p:txBody>
          <a:bodyPr wrap="none">
            <a:spAutoFit/>
          </a:bodyPr>
          <a:p>
            <a:r>
              <a:rPr lang="zh-CN" altLang="en-US" sz="2400" b="1" dirty="0"/>
              <a:t>黄德煜</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64932" y="2775168"/>
            <a:ext cx="5351566" cy="645160"/>
          </a:xfrm>
          <a:prstGeom prst="rect">
            <a:avLst/>
          </a:prstGeom>
          <a:noFill/>
        </p:spPr>
        <p:txBody>
          <a:bodyPr wrap="square" rtlCol="0">
            <a:spAutoFit/>
          </a:bodyPr>
          <a:lstStyle/>
          <a:p>
            <a:pPr algn="dist"/>
            <a:r>
              <a:rPr lang="en-US" altLang="zh-CN" sz="3600" dirty="0" smtClean="0">
                <a:solidFill>
                  <a:schemeClr val="tx1">
                    <a:lumMod val="75000"/>
                    <a:lumOff val="25000"/>
                  </a:schemeClr>
                </a:solidFill>
                <a:cs typeface="+mn-ea"/>
                <a:sym typeface="+mn-lt"/>
              </a:rPr>
              <a:t>SE2020-G06-</a:t>
            </a:r>
            <a:r>
              <a:rPr lang="zh-CN" altLang="en-US" sz="3600" dirty="0" smtClean="0">
                <a:solidFill>
                  <a:schemeClr val="tx1">
                    <a:lumMod val="75000"/>
                    <a:lumOff val="25000"/>
                  </a:schemeClr>
                </a:solidFill>
                <a:cs typeface="+mn-ea"/>
                <a:sym typeface="+mn-lt"/>
              </a:rPr>
              <a:t>实现与维护</a:t>
            </a:r>
            <a:endParaRPr lang="zh-CN" altLang="en-US" sz="3600" dirty="0" smtClean="0">
              <a:solidFill>
                <a:schemeClr val="tx1">
                  <a:lumMod val="75000"/>
                  <a:lumOff val="25000"/>
                </a:schemeClr>
              </a:solidFill>
              <a:cs typeface="+mn-ea"/>
              <a:sym typeface="+mn-lt"/>
            </a:endParaRPr>
          </a:p>
        </p:txBody>
      </p:sp>
      <p:sp>
        <p:nvSpPr>
          <p:cNvPr id="3" name="文本框 2"/>
          <p:cNvSpPr txBox="1"/>
          <p:nvPr/>
        </p:nvSpPr>
        <p:spPr>
          <a:xfrm>
            <a:off x="5664932" y="1328507"/>
            <a:ext cx="5351566" cy="1446550"/>
          </a:xfrm>
          <a:prstGeom prst="rect">
            <a:avLst/>
          </a:prstGeom>
          <a:noFill/>
        </p:spPr>
        <p:txBody>
          <a:bodyPr wrap="square" rtlCol="0">
            <a:spAutoFit/>
          </a:bodyPr>
          <a:lstStyle/>
          <a:p>
            <a:pPr algn="dist"/>
            <a:r>
              <a:rPr lang="zh-CN" altLang="en-US" sz="8800" dirty="0">
                <a:solidFill>
                  <a:srgbClr val="37A866"/>
                </a:solidFill>
                <a:cs typeface="+mn-ea"/>
                <a:sym typeface="+mn-lt"/>
              </a:rPr>
              <a:t>谢</a:t>
            </a:r>
            <a:r>
              <a:rPr lang="zh-CN" altLang="en-US" sz="8800" dirty="0" smtClean="0">
                <a:solidFill>
                  <a:srgbClr val="37A866"/>
                </a:solidFill>
                <a:cs typeface="+mn-ea"/>
                <a:sym typeface="+mn-lt"/>
              </a:rPr>
              <a:t>谢观看</a:t>
            </a:r>
            <a:endParaRPr lang="zh-CN" altLang="en-US" sz="8800" dirty="0">
              <a:solidFill>
                <a:srgbClr val="37A866"/>
              </a:solidFill>
              <a:cs typeface="+mn-ea"/>
              <a:sym typeface="+mn-lt"/>
            </a:endParaRPr>
          </a:p>
        </p:txBody>
      </p:sp>
      <p:cxnSp>
        <p:nvCxnSpPr>
          <p:cNvPr id="4" name="直接连接符 3"/>
          <p:cNvCxnSpPr/>
          <p:nvPr/>
        </p:nvCxnSpPr>
        <p:spPr>
          <a:xfrm>
            <a:off x="5812415" y="36112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738673" y="3791802"/>
            <a:ext cx="5277825" cy="337185"/>
          </a:xfrm>
          <a:prstGeom prst="rect">
            <a:avLst/>
          </a:prstGeom>
          <a:noFill/>
        </p:spPr>
        <p:txBody>
          <a:bodyPr wrap="square" rtlCol="0">
            <a:spAutoFit/>
          </a:bodyPr>
          <a:lstStyle/>
          <a:p>
            <a:r>
              <a:rPr lang="zh-CN" sz="1600" dirty="0">
                <a:solidFill>
                  <a:schemeClr val="tx1">
                    <a:lumMod val="50000"/>
                    <a:lumOff val="50000"/>
                  </a:schemeClr>
                </a:solidFill>
                <a:cs typeface="+mn-ea"/>
                <a:sym typeface="+mn-lt"/>
              </a:rPr>
              <a:t>感谢一路有你，最美好的陪伴莫过于倾听。</a:t>
            </a:r>
            <a:endParaRPr lang="zh-CN" sz="16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583565"/>
          </a:xfrm>
          <a:prstGeom prst="rect">
            <a:avLst/>
          </a:prstGeom>
          <a:noFill/>
        </p:spPr>
        <p:txBody>
          <a:bodyPr wrap="square" rtlCol="0">
            <a:spAutoFit/>
          </a:bodyPr>
          <a:lstStyle/>
          <a:p>
            <a:r>
              <a:rPr lang="en-US" sz="3200" dirty="0">
                <a:solidFill>
                  <a:schemeClr val="tx1">
                    <a:lumMod val="75000"/>
                    <a:lumOff val="25000"/>
                  </a:schemeClr>
                </a:solidFill>
                <a:cs typeface="+mn-ea"/>
                <a:sym typeface="+mn-lt"/>
              </a:rPr>
              <a:t>7.1.2 </a:t>
            </a:r>
            <a:r>
              <a:rPr lang="zh-CN" altLang="en-US" sz="3200" dirty="0">
                <a:solidFill>
                  <a:schemeClr val="tx1">
                    <a:lumMod val="75000"/>
                    <a:lumOff val="25000"/>
                  </a:schemeClr>
                </a:solidFill>
                <a:cs typeface="+mn-ea"/>
                <a:sym typeface="+mn-lt"/>
              </a:rPr>
              <a:t>编码风格</a:t>
            </a:r>
            <a:endParaRPr lang="zh-CN" altLang="en-US" sz="3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402080" y="1405255"/>
            <a:ext cx="9806940" cy="4246245"/>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（一）程序内部文档</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所谓程序内部文档包括恰当的标识符、适当的注解和程序的视觉组织等。</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（二）数据说明</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为了使数据更容易理解和维护。</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（三）语句构造</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不能为了提高效率而使程序变得过分复杂。</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（四）输入输出</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输入数据检验、输入项合法性、数据结束标记等。</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（五）效率</a:t>
            </a: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效率是性能要求，应在需求分析阶段确定。程序运行时间、存储器效率、输入输出效率。</a:t>
            </a:r>
            <a:endParaRPr lang="zh-CN" altLang="en-US" dirty="0">
              <a:solidFill>
                <a:schemeClr val="tx1">
                  <a:lumMod val="75000"/>
                  <a:lumOff val="25000"/>
                </a:schemeClr>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583565"/>
          </a:xfrm>
          <a:prstGeom prst="rect">
            <a:avLst/>
          </a:prstGeom>
          <a:noFill/>
        </p:spPr>
        <p:txBody>
          <a:bodyPr wrap="square" rtlCol="0">
            <a:spAutoFit/>
          </a:bodyPr>
          <a:lstStyle/>
          <a:p>
            <a:r>
              <a:rPr lang="en-US" sz="3200" dirty="0">
                <a:solidFill>
                  <a:schemeClr val="tx1">
                    <a:lumMod val="75000"/>
                    <a:lumOff val="25000"/>
                  </a:schemeClr>
                </a:solidFill>
                <a:cs typeface="+mn-ea"/>
                <a:sym typeface="+mn-lt"/>
              </a:rPr>
              <a:t>7.1.2 Dart</a:t>
            </a:r>
            <a:r>
              <a:rPr lang="zh-CN" altLang="en-US" sz="3200" dirty="0">
                <a:solidFill>
                  <a:schemeClr val="tx1">
                    <a:lumMod val="75000"/>
                    <a:lumOff val="25000"/>
                  </a:schemeClr>
                </a:solidFill>
                <a:cs typeface="+mn-ea"/>
                <a:sym typeface="+mn-lt"/>
              </a:rPr>
              <a:t>编码风格指南</a:t>
            </a:r>
            <a:r>
              <a:rPr lang="en-US" altLang="zh-CN" sz="1200" dirty="0">
                <a:solidFill>
                  <a:schemeClr val="tx1">
                    <a:lumMod val="75000"/>
                    <a:lumOff val="25000"/>
                  </a:schemeClr>
                </a:solidFill>
                <a:cs typeface="+mn-ea"/>
                <a:sym typeface="+mn-lt"/>
              </a:rPr>
              <a:t>[2]</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custDataLst>
              <p:tags r:id="rId1"/>
            </p:custDataLst>
          </p:nvPr>
        </p:nvPicPr>
        <p:blipFill>
          <a:blip r:embed="rId2"/>
          <a:stretch>
            <a:fillRect/>
          </a:stretch>
        </p:blipFill>
        <p:spPr>
          <a:xfrm>
            <a:off x="70485" y="1074420"/>
            <a:ext cx="12068175" cy="53695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34005" y="248920"/>
            <a:ext cx="7230745" cy="583565"/>
          </a:xfrm>
          <a:prstGeom prst="rect">
            <a:avLst/>
          </a:prstGeom>
          <a:noFill/>
        </p:spPr>
        <p:txBody>
          <a:bodyPr wrap="square" rtlCol="0">
            <a:spAutoFit/>
          </a:bodyPr>
          <a:lstStyle/>
          <a:p>
            <a:r>
              <a:rPr lang="en-US" sz="3200" dirty="0">
                <a:solidFill>
                  <a:schemeClr val="tx1">
                    <a:lumMod val="75000"/>
                    <a:lumOff val="25000"/>
                  </a:schemeClr>
                </a:solidFill>
                <a:cs typeface="+mn-ea"/>
                <a:sym typeface="+mn-lt"/>
              </a:rPr>
              <a:t>7.1.2 Dart</a:t>
            </a:r>
            <a:r>
              <a:rPr lang="zh-CN" altLang="en-US" sz="3200" dirty="0">
                <a:solidFill>
                  <a:schemeClr val="tx1">
                    <a:lumMod val="75000"/>
                    <a:lumOff val="25000"/>
                  </a:schemeClr>
                </a:solidFill>
                <a:cs typeface="+mn-ea"/>
                <a:sym typeface="+mn-lt"/>
              </a:rPr>
              <a:t>编码风格指南</a:t>
            </a:r>
            <a:r>
              <a:rPr lang="en-US" altLang="zh-CN" sz="1200" dirty="0">
                <a:solidFill>
                  <a:schemeClr val="tx1">
                    <a:lumMod val="75000"/>
                    <a:lumOff val="25000"/>
                  </a:schemeClr>
                </a:solidFill>
                <a:cs typeface="+mn-ea"/>
                <a:sym typeface="+mn-lt"/>
              </a:rPr>
              <a:t>[2]</a:t>
            </a:r>
            <a:endParaRPr lang="en-US" altLang="zh-CN" sz="1200" dirty="0">
              <a:solidFill>
                <a:schemeClr val="tx1">
                  <a:lumMod val="75000"/>
                  <a:lumOff val="25000"/>
                </a:schemeClr>
              </a:solidFill>
              <a:cs typeface="+mn-ea"/>
              <a:sym typeface="+mn-lt"/>
            </a:endParaRPr>
          </a:p>
        </p:txBody>
      </p:sp>
      <p:cxnSp>
        <p:nvCxnSpPr>
          <p:cNvPr id="20" name="直接连接符 19"/>
          <p:cNvCxnSpPr/>
          <p:nvPr/>
        </p:nvCxnSpPr>
        <p:spPr>
          <a:xfrm>
            <a:off x="2962342" y="931083"/>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1057910" y="1090930"/>
            <a:ext cx="10876915" cy="57111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480310" y="370205"/>
            <a:ext cx="7230745" cy="1198880"/>
          </a:xfrm>
          <a:prstGeom prst="rect">
            <a:avLst/>
          </a:prstGeom>
          <a:noFill/>
        </p:spPr>
        <p:txBody>
          <a:bodyPr wrap="square" rtlCol="0">
            <a:spAutoFit/>
          </a:bodyPr>
          <a:lstStyle/>
          <a:p>
            <a:r>
              <a:rPr lang="en-US" altLang="zh-CN" sz="7200" dirty="0">
                <a:solidFill>
                  <a:schemeClr val="tx1">
                    <a:lumMod val="75000"/>
                    <a:lumOff val="25000"/>
                  </a:schemeClr>
                </a:solidFill>
                <a:cs typeface="+mn-ea"/>
                <a:sym typeface="+mn-lt"/>
              </a:rPr>
              <a:t>Q&amp;A</a:t>
            </a:r>
            <a:endParaRPr lang="en-US" altLang="zh-CN" sz="7200" dirty="0">
              <a:solidFill>
                <a:schemeClr val="tx1">
                  <a:lumMod val="75000"/>
                  <a:lumOff val="25000"/>
                </a:schemeClr>
              </a:solidFill>
              <a:cs typeface="+mn-ea"/>
              <a:sym typeface="+mn-lt"/>
            </a:endParaRPr>
          </a:p>
        </p:txBody>
      </p:sp>
      <p:cxnSp>
        <p:nvCxnSpPr>
          <p:cNvPr id="20" name="直接连接符 19"/>
          <p:cNvCxnSpPr/>
          <p:nvPr/>
        </p:nvCxnSpPr>
        <p:spPr>
          <a:xfrm>
            <a:off x="2609282" y="1769918"/>
            <a:ext cx="899652"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92530" y="2271395"/>
            <a:ext cx="10318750" cy="2999740"/>
          </a:xfrm>
          <a:prstGeom prst="rect">
            <a:avLst/>
          </a:prstGeom>
          <a:noFill/>
          <a:ln w="9525">
            <a:noFill/>
          </a:ln>
        </p:spPr>
        <p:txBody>
          <a:bodyPr wrap="square">
            <a:spAutoFit/>
          </a:bodyPr>
          <a:p>
            <a:pPr algn="l" fontAlgn="auto">
              <a:lnSpc>
                <a:spcPct val="150000"/>
              </a:lnSpc>
              <a:buClrTx/>
              <a:buSzTx/>
              <a:buFontTx/>
            </a:pPr>
            <a:r>
              <a:rPr lang="zh-CN" altLang="en-US" dirty="0">
                <a:solidFill>
                  <a:schemeClr val="tx1">
                    <a:lumMod val="75000"/>
                    <a:lumOff val="25000"/>
                  </a:schemeClr>
                </a:solidFill>
                <a:cs typeface="+mn-ea"/>
              </a:rPr>
              <a:t>从编码、测试、维护三个阶段来看，编码作为第一个阶段，对后续的软件开发工作起着奠基的作用。</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适宜的程序设计语言能使设计去完成编码时的困难最少，可以减少需要程序的测试量，并且可以得出更容易阅读和更容易维护的程序。由于软件系统的绝大部分成本用在生命周期的测试和维护阶段，所以容易测试和容易维护是极端重要的。</a:t>
            </a:r>
            <a:endParaRPr lang="zh-CN" altLang="en-US" dirty="0">
              <a:solidFill>
                <a:schemeClr val="tx1">
                  <a:lumMod val="75000"/>
                  <a:lumOff val="25000"/>
                </a:schemeClr>
              </a:solidFill>
              <a:cs typeface="+mn-ea"/>
            </a:endParaRPr>
          </a:p>
          <a:p>
            <a:pPr algn="l" fontAlgn="auto">
              <a:lnSpc>
                <a:spcPct val="150000"/>
              </a:lnSpc>
              <a:buClrTx/>
              <a:buSzTx/>
              <a:buFontTx/>
            </a:pPr>
            <a:endParaRPr lang="zh-CN" altLang="en-US" dirty="0">
              <a:solidFill>
                <a:schemeClr val="tx1">
                  <a:lumMod val="75000"/>
                  <a:lumOff val="25000"/>
                </a:schemeClr>
              </a:solidFill>
              <a:cs typeface="+mn-ea"/>
            </a:endParaRPr>
          </a:p>
          <a:p>
            <a:pPr algn="l" fontAlgn="auto">
              <a:lnSpc>
                <a:spcPct val="150000"/>
              </a:lnSpc>
              <a:buClrTx/>
              <a:buSzTx/>
              <a:buFontTx/>
            </a:pPr>
            <a:r>
              <a:rPr lang="zh-CN" altLang="en-US" dirty="0">
                <a:solidFill>
                  <a:schemeClr val="tx1">
                    <a:lumMod val="75000"/>
                    <a:lumOff val="25000"/>
                  </a:schemeClr>
                </a:solidFill>
                <a:cs typeface="+mn-ea"/>
              </a:rPr>
              <a:t>因此所选用的程序设计语言的特点及编码风格，将对程序的（）、（）、（）、（）产生深远的影响</a:t>
            </a:r>
            <a:endParaRPr lang="zh-CN" altLang="en-US" dirty="0">
              <a:solidFill>
                <a:schemeClr val="tx1">
                  <a:lumMod val="75000"/>
                  <a:lumOff val="25000"/>
                </a:schemeClr>
              </a:solidFill>
              <a:cs typeface="+mn-ea"/>
            </a:endParaRPr>
          </a:p>
        </p:txBody>
      </p:sp>
      <p:sp>
        <p:nvSpPr>
          <p:cNvPr id="2" name="文本框 1"/>
          <p:cNvSpPr txBox="1"/>
          <p:nvPr/>
        </p:nvSpPr>
        <p:spPr>
          <a:xfrm>
            <a:off x="3509010" y="5696585"/>
            <a:ext cx="4113530" cy="506730"/>
          </a:xfrm>
          <a:prstGeom prst="rect">
            <a:avLst/>
          </a:prstGeom>
          <a:noFill/>
          <a:ln w="9525">
            <a:noFill/>
          </a:ln>
        </p:spPr>
        <p:txBody>
          <a:bodyPr wrap="square">
            <a:spAutoFit/>
          </a:bodyPr>
          <a:p>
            <a:pPr algn="l" fontAlgn="auto">
              <a:lnSpc>
                <a:spcPct val="150000"/>
              </a:lnSpc>
              <a:buClrTx/>
              <a:buSzTx/>
              <a:buFontTx/>
            </a:pPr>
            <a:r>
              <a:rPr lang="zh-CN" altLang="en-US" b="1" dirty="0">
                <a:solidFill>
                  <a:srgbClr val="FF0000"/>
                </a:solidFill>
                <a:cs typeface="+mn-ea"/>
              </a:rPr>
              <a:t>可靠性、可读性、可测试性、可维护性</a:t>
            </a:r>
            <a:endParaRPr lang="zh-CN" altLang="en-US" b="1" dirty="0">
              <a:solidFill>
                <a:srgbClr val="FF0000"/>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ags/tag1.xml><?xml version="1.0" encoding="utf-8"?>
<p:tagLst xmlns:p="http://schemas.openxmlformats.org/presentationml/2006/main">
  <p:tag name="KSO_WM_UNIT_TABLE_BEAUTIFY" val="smartTable{ce9b7217-4634-4bab-9287-4f37720a96f2}"/>
  <p:tag name="TABLE_RECT" val="139.6*132.15*671.9*60"/>
  <p:tag name="TABLE_EMPHASIZE_COLOR" val="6579300"/>
  <p:tag name="TABLE_ONEKEY_SKIN_IDX" val="0"/>
  <p:tag name="TABLE_SKINIDX" val="-1"/>
  <p:tag name="TABLE_COLORIDX" val="l"/>
  <p:tag name="TABLE_ENDDRAG_ORIGIN_RECT" val="451*86"/>
  <p:tag name="TABLE_ENDDRAG_RECT" val="204*109*451*86"/>
</p:tagLst>
</file>

<file path=ppt/tags/tag2.xml><?xml version="1.0" encoding="utf-8"?>
<p:tagLst xmlns:p="http://schemas.openxmlformats.org/presentationml/2006/main">
  <p:tag name="KSO_WM_UNIT_PLACING_PICTURE_USER_VIEWPORT" val="{&quot;height&quot;:9972,&quot;width&quot;:22416}"/>
</p:tagLst>
</file>

<file path=ppt/tags/tag3.xml><?xml version="1.0" encoding="utf-8"?>
<p:tagLst xmlns:p="http://schemas.openxmlformats.org/presentationml/2006/main">
  <p:tag name="KSO_WM_UNIT_TABLE_BEAUTIFY" val="smartTable{20b6c4bb-a82c-451e-99af-35b6d1ab3031}"/>
</p:tagLst>
</file>

<file path=ppt/tags/tag4.xml><?xml version="1.0" encoding="utf-8"?>
<p:tagLst xmlns:p="http://schemas.openxmlformats.org/presentationml/2006/main">
  <p:tag name="ISPRING_PRESENTATION_TITLE" val="演示文稿2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2dbxcfo">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9749</Words>
  <Application>WPS 演示</Application>
  <PresentationFormat>自定义</PresentationFormat>
  <Paragraphs>649</Paragraphs>
  <Slides>51</Slides>
  <Notes>20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51</vt:i4>
      </vt:variant>
    </vt:vector>
  </HeadingPairs>
  <TitlesOfParts>
    <vt:vector size="62" baseType="lpstr">
      <vt:lpstr>Arial</vt:lpstr>
      <vt:lpstr>宋体</vt:lpstr>
      <vt:lpstr>Wingdings</vt:lpstr>
      <vt:lpstr>Calibri</vt:lpstr>
      <vt:lpstr>Agency FB</vt:lpstr>
      <vt:lpstr>Trebuchet MS</vt:lpstr>
      <vt:lpstr>微软雅黑</vt:lpstr>
      <vt:lpstr>Arial Unicode MS</vt:lpstr>
      <vt:lpstr>等线</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绿色多边形</dc:title>
  <dc:creator>第一PPT</dc:creator>
  <cp:keywords>www.1ppt.com</cp:keywords>
  <dc:description>www.1ppt.com</dc:description>
  <cp:lastModifiedBy>Shark</cp:lastModifiedBy>
  <cp:revision>1800</cp:revision>
  <dcterms:created xsi:type="dcterms:W3CDTF">2017-12-05T11:58:00Z</dcterms:created>
  <dcterms:modified xsi:type="dcterms:W3CDTF">2020-12-18T18:02:52Z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