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2"/>
  </p:notesMasterIdLst>
  <p:sldIdLst>
    <p:sldId id="259" r:id="rId3"/>
    <p:sldId id="265" r:id="rId4"/>
    <p:sldId id="266" r:id="rId5"/>
    <p:sldId id="295" r:id="rId6"/>
    <p:sldId id="273" r:id="rId7"/>
    <p:sldId id="274" r:id="rId8"/>
    <p:sldId id="310" r:id="rId9"/>
    <p:sldId id="267" r:id="rId10"/>
    <p:sldId id="276" r:id="rId11"/>
    <p:sldId id="268" r:id="rId12"/>
    <p:sldId id="280" r:id="rId13"/>
    <p:sldId id="269" r:id="rId14"/>
    <p:sldId id="283" r:id="rId15"/>
    <p:sldId id="294" r:id="rId16"/>
    <p:sldId id="270" r:id="rId17"/>
    <p:sldId id="285" r:id="rId18"/>
    <p:sldId id="271" r:id="rId19"/>
    <p:sldId id="277" r:id="rId20"/>
    <p:sldId id="272" r:id="rId21"/>
  </p:sldIdLst>
  <p:sldSz cx="12192000" cy="6858000"/>
  <p:notesSz cx="6858000" cy="9144000"/>
  <p:defaultText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73A1C"/>
    <a:srgbClr val="F23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327" autoAdjust="0"/>
    <p:restoredTop sz="94674"/>
  </p:normalViewPr>
  <p:slideViewPr>
    <p:cSldViewPr snapToGrid="0" snapToObjects="1">
      <p:cViewPr varScale="1">
        <p:scale>
          <a:sx n="57" d="100"/>
          <a:sy n="57" d="100"/>
        </p:scale>
        <p:origin x="-108" y="-1602"/>
      </p:cViewPr>
      <p:guideLst>
        <p:guide orient="horz" pos="2160"/>
        <p:guide orient="horz" pos="231"/>
        <p:guide orient="horz" pos="4104"/>
        <p:guide pos="3840"/>
        <p:guide pos="582"/>
      </p:guideLst>
    </p:cSldViewPr>
  </p:slideViewPr>
  <p:notesTextViewPr>
    <p:cViewPr>
      <p:scale>
        <a:sx n="1" d="1"/>
        <a:sy n="1" d="1"/>
      </p:scale>
      <p:origin x="0" y="0"/>
    </p:cViewPr>
  </p:notesTextViewPr>
  <p:sorterViewPr>
    <p:cViewPr>
      <p:scale>
        <a:sx n="91" d="100"/>
        <a:sy n="91"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notesMaster" Target="notesMasters/notesMaster1.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6E8A47-3D46-4DC9-AB0D-52AB6CF44A06}"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D4B9571-4ED6-4C81-B95F-91FC05788F20}"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5_自定义版式">
    <p:spTree>
      <p:nvGrpSpPr>
        <p:cNvPr id="1" name=""/>
        <p:cNvGrpSpPr/>
        <p:nvPr/>
      </p:nvGrpSpPr>
      <p:grpSpPr>
        <a:xfrm>
          <a:off x="0" y="0"/>
          <a:ext cx="0" cy="0"/>
          <a:chOff x="0" y="0"/>
          <a:chExt cx="0" cy="0"/>
        </a:xfrm>
      </p:grpSpPr>
      <p:pic>
        <p:nvPicPr>
          <p:cNvPr id="3" name="图片 2"/>
          <p:cNvPicPr>
            <a:picLocks noChangeAspect="1"/>
          </p:cNvPicPr>
          <p:nvPr userDrawn="1"/>
        </p:nvPicPr>
        <p:blipFill rotWithShape="1">
          <a:blip r:embed="rId2" cstate="screen"/>
          <a:srcRect/>
          <a:stretch>
            <a:fillRect/>
          </a:stretch>
        </p:blipFill>
        <p:spPr>
          <a:xfrm>
            <a:off x="3882314" y="1181451"/>
            <a:ext cx="4495104" cy="4495104"/>
          </a:xfrm>
          <a:prstGeom prst="ellipse">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pic>
        <p:nvPicPr>
          <p:cNvPr id="3" name="图片 2"/>
          <p:cNvPicPr>
            <a:picLocks noChangeAspect="1"/>
          </p:cNvPicPr>
          <p:nvPr userDrawn="1"/>
        </p:nvPicPr>
        <p:blipFill rotWithShape="1">
          <a:blip r:embed="rId2" cstate="screen"/>
          <a:srcRect/>
          <a:stretch>
            <a:fillRect/>
          </a:stretch>
        </p:blipFill>
        <p:spPr>
          <a:xfrm>
            <a:off x="952455" y="-12701"/>
            <a:ext cx="10492980" cy="6858001"/>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pic>
        <p:nvPicPr>
          <p:cNvPr id="3" name="图片 2"/>
          <p:cNvPicPr>
            <a:picLocks noChangeAspect="1"/>
          </p:cNvPicPr>
          <p:nvPr userDrawn="1"/>
        </p:nvPicPr>
        <p:blipFill rotWithShape="1">
          <a:blip r:embed="rId2" cstate="screen"/>
          <a:srcRect/>
          <a:stretch>
            <a:fillRect/>
          </a:stretch>
        </p:blipFill>
        <p:spPr>
          <a:xfrm>
            <a:off x="8015258" y="-12700"/>
            <a:ext cx="4189442" cy="685800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pic>
        <p:nvPicPr>
          <p:cNvPr id="4" name="图片 3"/>
          <p:cNvPicPr>
            <a:picLocks noChangeAspect="1"/>
          </p:cNvPicPr>
          <p:nvPr userDrawn="1"/>
        </p:nvPicPr>
        <p:blipFill rotWithShape="1">
          <a:blip r:embed="rId2" cstate="screen"/>
          <a:srcRect/>
          <a:stretch>
            <a:fillRect/>
          </a:stretch>
        </p:blipFill>
        <p:spPr>
          <a:xfrm flipH="1">
            <a:off x="0" y="-12700"/>
            <a:ext cx="4189442" cy="685800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pic>
        <p:nvPicPr>
          <p:cNvPr id="3" name="图片 2"/>
          <p:cNvPicPr>
            <a:picLocks noChangeAspect="1"/>
          </p:cNvPicPr>
          <p:nvPr userDrawn="1"/>
        </p:nvPicPr>
        <p:blipFill rotWithShape="1">
          <a:blip r:embed="rId2" cstate="screen"/>
          <a:srcRect/>
          <a:stretch>
            <a:fillRect/>
          </a:stretch>
        </p:blipFill>
        <p:spPr>
          <a:xfrm>
            <a:off x="7739212" y="0"/>
            <a:ext cx="4452788" cy="6862813"/>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标题幻灯片">
    <p:spTree>
      <p:nvGrpSpPr>
        <p:cNvPr id="1" name=""/>
        <p:cNvGrpSpPr/>
        <p:nvPr/>
      </p:nvGrpSpPr>
      <p:grpSpPr>
        <a:xfrm>
          <a:off x="0" y="0"/>
          <a:ext cx="0" cy="0"/>
          <a:chOff x="0" y="0"/>
          <a:chExt cx="0" cy="0"/>
        </a:xfrm>
      </p:grpSpPr>
      <p:sp>
        <p:nvSpPr>
          <p:cNvPr id="2" name="文本占位符 7"/>
          <p:cNvSpPr>
            <a:spLocks noGrp="1"/>
          </p:cNvSpPr>
          <p:nvPr>
            <p:ph type="body" sz="quarter" idx="10" hasCustomPrompt="1"/>
          </p:nvPr>
        </p:nvSpPr>
        <p:spPr>
          <a:xfrm>
            <a:off x="659004" y="258233"/>
            <a:ext cx="4868117" cy="529569"/>
          </a:xfrm>
          <a:prstGeom prst="rect">
            <a:avLst/>
          </a:prstGeom>
          <a:ln w="12700" cmpd="sng">
            <a:solidFill>
              <a:schemeClr val="tx1"/>
            </a:solidFill>
          </a:ln>
        </p:spPr>
        <p:txBody>
          <a:bodyPr vert="horz" anchor="ctr"/>
          <a:lstStyle>
            <a:lvl1pPr marL="0" indent="0" algn="l">
              <a:buNone/>
              <a:defRPr sz="2400" b="1">
                <a:latin typeface="Segoe UI Light" panose="020B0502040204020203" charset="0"/>
                <a:ea typeface="Segoe UI Light" panose="020B0502040204020203" charset="0"/>
                <a:cs typeface="Segoe UI Light" panose="020B0502040204020203" charset="0"/>
              </a:defRPr>
            </a:lvl1pPr>
          </a:lstStyle>
          <a:p>
            <a:pPr lvl="0"/>
            <a:r>
              <a:rPr kumimoji="1" lang="en-US" altLang="zh-CN" dirty="0" smtClean="0"/>
              <a:t>CLICK</a:t>
            </a:r>
            <a:r>
              <a:rPr kumimoji="1" lang="zh-CN" altLang="en-US" dirty="0" smtClean="0"/>
              <a:t> </a:t>
            </a:r>
            <a:r>
              <a:rPr kumimoji="1" lang="en-US" altLang="zh-CN" dirty="0" smtClean="0"/>
              <a:t>HERE</a:t>
            </a:r>
            <a:r>
              <a:rPr kumimoji="1" lang="zh-CN" altLang="en-US" dirty="0" smtClean="0"/>
              <a:t> </a:t>
            </a:r>
            <a:r>
              <a:rPr kumimoji="1" lang="en-US" altLang="zh-CN" dirty="0" smtClean="0"/>
              <a:t>TO</a:t>
            </a:r>
            <a:r>
              <a:rPr kumimoji="1" lang="zh-CN" altLang="en-US" dirty="0" smtClean="0"/>
              <a:t> </a:t>
            </a:r>
            <a:r>
              <a:rPr kumimoji="1" lang="en-US" altLang="zh-CN" dirty="0" smtClean="0"/>
              <a:t>ADD</a:t>
            </a:r>
            <a:r>
              <a:rPr kumimoji="1" lang="zh-CN" altLang="en-US" dirty="0" smtClean="0"/>
              <a:t> </a:t>
            </a:r>
            <a:r>
              <a:rPr kumimoji="1" lang="en-US" altLang="zh-CN" dirty="0" smtClean="0"/>
              <a:t>YOUR</a:t>
            </a:r>
            <a:r>
              <a:rPr kumimoji="1" lang="zh-CN" altLang="en-US" dirty="0" smtClean="0"/>
              <a:t> </a:t>
            </a:r>
            <a:r>
              <a:rPr kumimoji="1" lang="en-US" altLang="zh-CN" dirty="0" smtClean="0"/>
              <a:t>TITLE</a:t>
            </a:r>
            <a:endParaRPr kumimoji="1" lang="zh-CN" altLang="en-US" dirty="0"/>
          </a:p>
        </p:txBody>
      </p:sp>
      <p:sp>
        <p:nvSpPr>
          <p:cNvPr id="3" name="文本占位符 7"/>
          <p:cNvSpPr>
            <a:spLocks noGrp="1"/>
          </p:cNvSpPr>
          <p:nvPr>
            <p:ph type="body" sz="quarter" idx="13" hasCustomPrompt="1"/>
          </p:nvPr>
        </p:nvSpPr>
        <p:spPr>
          <a:xfrm>
            <a:off x="11386592" y="171547"/>
            <a:ext cx="805408" cy="616255"/>
          </a:xfrm>
          <a:prstGeom prst="rect">
            <a:avLst/>
          </a:prstGeom>
          <a:solidFill>
            <a:schemeClr val="tx1"/>
          </a:solidFill>
        </p:spPr>
        <p:txBody>
          <a:bodyPr vert="horz" anchor="ctr"/>
          <a:lstStyle>
            <a:lvl1pPr marL="0" indent="0" algn="ctr">
              <a:buNone/>
              <a:defRPr sz="2400" b="1">
                <a:solidFill>
                  <a:srgbClr val="FFFFFF"/>
                </a:solidFill>
                <a:latin typeface="Segoe UI Light" panose="020B0502040204020203" charset="0"/>
                <a:ea typeface="Segoe UI Light" panose="020B0502040204020203" charset="0"/>
                <a:cs typeface="Segoe UI Light" panose="020B0502040204020203" charset="0"/>
              </a:defRPr>
            </a:lvl1pPr>
          </a:lstStyle>
          <a:p>
            <a:pPr lvl="0"/>
            <a:r>
              <a:rPr kumimoji="1" lang="en-US" altLang="zh-CN" dirty="0" smtClean="0"/>
              <a:t>01</a:t>
            </a:r>
            <a:endParaRPr kumimoji="1" lang="zh-CN" altLang="en-US" dirty="0"/>
          </a:p>
        </p:txBody>
      </p:sp>
      <p:sp>
        <p:nvSpPr>
          <p:cNvPr id="4" name="图片占位符 8"/>
          <p:cNvSpPr>
            <a:spLocks noGrp="1"/>
          </p:cNvSpPr>
          <p:nvPr>
            <p:ph type="pic" sz="quarter" idx="14" hasCustomPrompt="1"/>
          </p:nvPr>
        </p:nvSpPr>
        <p:spPr>
          <a:xfrm>
            <a:off x="376768" y="5989475"/>
            <a:ext cx="1960033" cy="533400"/>
          </a:xfrm>
          <a:prstGeom prst="rect">
            <a:avLst/>
          </a:prstGeom>
        </p:spPr>
        <p:txBody>
          <a:bodyPr vert="horz" anchor="ctr"/>
          <a:lstStyle>
            <a:lvl1pPr marL="0" indent="0" algn="ctr">
              <a:buNone/>
              <a:defRPr sz="1600" b="1">
                <a:latin typeface="Segoe UI Light" panose="020B0502040204020203" charset="0"/>
                <a:ea typeface="Segoe UI Light" panose="020B0502040204020203" charset="0"/>
                <a:cs typeface="Segoe UI Light" panose="020B0502040204020203" charset="0"/>
              </a:defRPr>
            </a:lvl1pPr>
          </a:lstStyle>
          <a:p>
            <a:r>
              <a:rPr kumimoji="1" lang="en-US" altLang="zh-CN" sz="1600" b="1" dirty="0" smtClean="0"/>
              <a:t>LOGO&amp;PIC</a:t>
            </a:r>
            <a:r>
              <a:rPr kumimoji="1" lang="zh-CN" altLang="en-US" sz="1600" b="1" dirty="0" smtClean="0"/>
              <a:t> </a:t>
            </a:r>
            <a:r>
              <a:rPr kumimoji="1" lang="en-US" altLang="zh-CN" sz="1600" b="1" dirty="0" smtClean="0"/>
              <a:t>HERE</a:t>
            </a:r>
            <a:endParaRPr kumimoji="1" lang="zh-CN"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5" Type="http://schemas.openxmlformats.org/officeDocument/2006/relationships/slideLayout" Target="../slideLayouts/slideLayout4.xml"/><Relationship Id="rId4" Type="http://schemas.openxmlformats.org/officeDocument/2006/relationships/image" Target="../media/image14.png"/><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image" Target="../media/image11.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7.png"/><Relationship Id="rId1" Type="http://schemas.openxmlformats.org/officeDocument/2006/relationships/image" Target="../media/image1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21.png"/><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image" Target="../media/image1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6.xml"/><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tags" Target="../tags/tag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840226" y="3488805"/>
            <a:ext cx="8402320" cy="460375"/>
          </a:xfrm>
          <a:prstGeom prst="rect">
            <a:avLst/>
          </a:prstGeom>
        </p:spPr>
        <p:txBody>
          <a:bodyPr wrap="none">
            <a:spAutoFit/>
          </a:bodyPr>
          <a:lstStyle/>
          <a:p>
            <a:pPr algn="ctr"/>
            <a:r>
              <a:rPr lang="zh-CN" altLang="en-US" sz="2400" b="1" dirty="0"/>
              <a:t>Flutter 实现一个集各大音乐平台API于一体的音乐播放器APP</a:t>
            </a:r>
            <a:endParaRPr lang="zh-CN" altLang="en-US" sz="2400" b="1" dirty="0"/>
          </a:p>
        </p:txBody>
      </p:sp>
      <p:sp>
        <p:nvSpPr>
          <p:cNvPr id="14" name="矩形 13"/>
          <p:cNvSpPr/>
          <p:nvPr/>
        </p:nvSpPr>
        <p:spPr>
          <a:xfrm>
            <a:off x="4698788" y="5124719"/>
            <a:ext cx="2683933" cy="584200"/>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sz="2400" dirty="0" smtClean="0">
                <a:ln/>
                <a:solidFill>
                  <a:schemeClr val="tx1"/>
                </a:solidFill>
                <a:effectLst>
                  <a:outerShdw blurRad="38100" dist="19050" dir="2700000" algn="tl" rotWithShape="0">
                    <a:schemeClr val="dk1">
                      <a:alpha val="40000"/>
                    </a:schemeClr>
                  </a:outerShdw>
                </a:effectLst>
              </a:rPr>
              <a:t>报告人：</a:t>
            </a:r>
            <a:r>
              <a:rPr lang="en-US" sz="2400" dirty="0" smtClean="0">
                <a:ln/>
                <a:solidFill>
                  <a:schemeClr val="tx1"/>
                </a:solidFill>
                <a:effectLst>
                  <a:outerShdw blurRad="38100" dist="19050" dir="2700000" algn="tl" rotWithShape="0">
                    <a:schemeClr val="dk1">
                      <a:alpha val="40000"/>
                    </a:schemeClr>
                  </a:outerShdw>
                </a:effectLst>
              </a:rPr>
              <a:t>G06</a:t>
            </a:r>
            <a:r>
              <a:rPr lang="zh-CN" altLang="en-US" sz="2400" dirty="0" smtClean="0">
                <a:ln/>
                <a:solidFill>
                  <a:schemeClr val="tx1"/>
                </a:solidFill>
                <a:effectLst>
                  <a:outerShdw blurRad="38100" dist="19050" dir="2700000" algn="tl" rotWithShape="0">
                    <a:schemeClr val="dk1">
                      <a:alpha val="40000"/>
                    </a:schemeClr>
                  </a:outerShdw>
                </a:effectLst>
              </a:rPr>
              <a:t>小组</a:t>
            </a:r>
            <a:endParaRPr lang="zh-CN" altLang="en-US" sz="2400" dirty="0" smtClean="0">
              <a:ln/>
              <a:solidFill>
                <a:schemeClr val="tx1"/>
              </a:solidFill>
              <a:effectLst>
                <a:outerShdw blurRad="38100" dist="19050" dir="2700000" algn="tl" rotWithShape="0">
                  <a:schemeClr val="dk1">
                    <a:alpha val="40000"/>
                  </a:schemeClr>
                </a:outerShdw>
              </a:effectLst>
            </a:endParaRPr>
          </a:p>
        </p:txBody>
      </p:sp>
      <p:sp>
        <p:nvSpPr>
          <p:cNvPr id="2" name="矩形 1"/>
          <p:cNvSpPr/>
          <p:nvPr/>
        </p:nvSpPr>
        <p:spPr>
          <a:xfrm>
            <a:off x="2418076" y="1858760"/>
            <a:ext cx="7536180" cy="829945"/>
          </a:xfrm>
          <a:prstGeom prst="rect">
            <a:avLst/>
          </a:prstGeom>
        </p:spPr>
        <p:txBody>
          <a:bodyPr wrap="none">
            <a:spAutoFit/>
          </a:bodyPr>
          <a:p>
            <a:pPr algn="ctr"/>
            <a:r>
              <a:rPr lang="zh-CN" altLang="en-US" sz="4800" b="1" dirty="0"/>
              <a:t>SE2020-G06-小组预备作业</a:t>
            </a:r>
            <a:endParaRPr lang="zh-CN" altLang="en-US" sz="4800" b="1" dirty="0"/>
          </a:p>
        </p:txBody>
      </p:sp>
    </p:spTree>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294927" y="3280457"/>
            <a:ext cx="3602146" cy="880306"/>
          </a:xfrm>
          <a:prstGeom prst="rect">
            <a:avLst/>
          </a:prstGeom>
          <a:noFill/>
        </p:spPr>
        <p:txBody>
          <a:bodyPr wrap="square" rtlCol="0">
            <a:spAutoFit/>
          </a:bodyPr>
          <a:lstStyle/>
          <a:p>
            <a:pPr algn="ctr" defTabSz="608965">
              <a:lnSpc>
                <a:spcPct val="130000"/>
              </a:lnSpc>
            </a:pPr>
            <a:r>
              <a:rPr lang="en-US" altLang="zh-CN" sz="4400" b="1" dirty="0">
                <a:latin typeface="+mj-lt"/>
                <a:ea typeface="微软雅黑" panose="020B0503020204020204" charset="-122"/>
              </a:rPr>
              <a:t>PART</a:t>
            </a:r>
            <a:r>
              <a:rPr lang="zh-CN" altLang="en-US" sz="4400" b="1" dirty="0">
                <a:latin typeface="+mj-lt"/>
                <a:ea typeface="微软雅黑" panose="020B0503020204020204" charset="-122"/>
              </a:rPr>
              <a:t> </a:t>
            </a:r>
            <a:r>
              <a:rPr lang="en-US" altLang="zh-CN" sz="4400" b="1" dirty="0">
                <a:latin typeface="+mj-lt"/>
                <a:ea typeface="微软雅黑" panose="020B0503020204020204" charset="-122"/>
              </a:rPr>
              <a:t>THREE</a:t>
            </a:r>
            <a:endParaRPr lang="en-US" altLang="zh-CN" sz="4400" b="1" dirty="0">
              <a:latin typeface="+mj-lt"/>
              <a:ea typeface="微软雅黑" panose="020B0503020204020204" charset="-122"/>
            </a:endParaRPr>
          </a:p>
        </p:txBody>
      </p:sp>
      <p:sp>
        <p:nvSpPr>
          <p:cNvPr id="3" name="文本框 2"/>
          <p:cNvSpPr txBox="1"/>
          <p:nvPr/>
        </p:nvSpPr>
        <p:spPr>
          <a:xfrm>
            <a:off x="3936733" y="2417412"/>
            <a:ext cx="4318534" cy="1291590"/>
          </a:xfrm>
          <a:prstGeom prst="rect">
            <a:avLst/>
          </a:prstGeom>
          <a:noFill/>
        </p:spPr>
        <p:txBody>
          <a:bodyPr wrap="square" rtlCol="0">
            <a:spAutoFit/>
          </a:bodyPr>
          <a:lstStyle/>
          <a:p>
            <a:pPr algn="ctr" defTabSz="608965">
              <a:lnSpc>
                <a:spcPct val="130000"/>
              </a:lnSpc>
            </a:pPr>
            <a:r>
              <a:rPr lang="zh-CN" altLang="en-US" sz="6000" dirty="0" smtClean="0">
                <a:latin typeface="+mj-lt"/>
                <a:ea typeface="微软雅黑" panose="020B0503020204020204" charset="-122"/>
              </a:rPr>
              <a:t>功能导图</a:t>
            </a:r>
            <a:endParaRPr lang="zh-CN" altLang="en-US" sz="6000" dirty="0">
              <a:latin typeface="+mj-lt"/>
              <a:ea typeface="微软雅黑" panose="020B0503020204020204" charset="-122"/>
            </a:endParaRPr>
          </a:p>
        </p:txBody>
      </p:sp>
      <p:sp>
        <p:nvSpPr>
          <p:cNvPr id="4" name="矩形 3"/>
          <p:cNvSpPr/>
          <p:nvPr/>
        </p:nvSpPr>
        <p:spPr>
          <a:xfrm>
            <a:off x="4889817" y="4139690"/>
            <a:ext cx="2412366" cy="113341"/>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4400"/>
          </a:p>
        </p:txBody>
      </p:sp>
      <p:sp>
        <p:nvSpPr>
          <p:cNvPr id="5" name="矩形 4"/>
          <p:cNvSpPr/>
          <p:nvPr/>
        </p:nvSpPr>
        <p:spPr>
          <a:xfrm>
            <a:off x="0" y="60523"/>
            <a:ext cx="1249680" cy="306705"/>
          </a:xfrm>
          <a:prstGeom prst="rect">
            <a:avLst/>
          </a:prstGeom>
        </p:spPr>
        <p:txBody>
          <a:bodyPr wrap="none">
            <a:spAutoFit/>
          </a:bodyPr>
          <a:lstStyle/>
          <a:p>
            <a:r>
              <a:rPr lang="zh-CN" sz="1400" b="1" dirty="0"/>
              <a:t>浙大城市学院</a:t>
            </a:r>
            <a:endParaRPr lang="zh-CN" sz="1400" b="1" dirty="0"/>
          </a:p>
        </p:txBody>
      </p:sp>
    </p:spTree>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60523"/>
            <a:ext cx="1978025" cy="306705"/>
          </a:xfrm>
          <a:prstGeom prst="rect">
            <a:avLst/>
          </a:prstGeom>
        </p:spPr>
        <p:txBody>
          <a:bodyPr wrap="none">
            <a:spAutoFit/>
          </a:bodyPr>
          <a:lstStyle/>
          <a:p>
            <a:r>
              <a:rPr lang="en-US" altLang="zh-CN" sz="1400" b="1" dirty="0" smtClean="0"/>
              <a:t>PART THREE </a:t>
            </a:r>
            <a:r>
              <a:rPr lang="zh-CN" altLang="en-US" sz="1400" b="1" dirty="0" smtClean="0"/>
              <a:t>功能导图</a:t>
            </a:r>
            <a:endParaRPr lang="zh-CN" altLang="en-US" sz="1400" b="1" dirty="0"/>
          </a:p>
        </p:txBody>
      </p:sp>
      <p:sp>
        <p:nvSpPr>
          <p:cNvPr id="3" name="椭圆 2"/>
          <p:cNvSpPr/>
          <p:nvPr/>
        </p:nvSpPr>
        <p:spPr>
          <a:xfrm>
            <a:off x="1953525" y="157740"/>
            <a:ext cx="130917" cy="113341"/>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4400"/>
          </a:p>
        </p:txBody>
      </p:sp>
      <p:sp>
        <p:nvSpPr>
          <p:cNvPr id="12" name="矩形 11"/>
          <p:cNvSpPr/>
          <p:nvPr/>
        </p:nvSpPr>
        <p:spPr>
          <a:xfrm>
            <a:off x="3988101" y="985272"/>
            <a:ext cx="2031325" cy="369332"/>
          </a:xfrm>
          <a:prstGeom prst="rect">
            <a:avLst/>
          </a:prstGeom>
        </p:spPr>
        <p:txBody>
          <a:bodyPr wrap="none">
            <a:spAutoFit/>
          </a:bodyPr>
          <a:lstStyle/>
          <a:p>
            <a:r>
              <a:rPr lang="zh-CN" altLang="en-US" dirty="0" smtClean="0"/>
              <a:t>点击</a:t>
            </a:r>
            <a:r>
              <a:rPr lang="zh-CN" altLang="en-US" dirty="0"/>
              <a:t>此处添加标题</a:t>
            </a:r>
            <a:endParaRPr lang="zh-CN" altLang="en-US" dirty="0"/>
          </a:p>
        </p:txBody>
      </p:sp>
      <p:sp>
        <p:nvSpPr>
          <p:cNvPr id="13" name="矩形 12"/>
          <p:cNvSpPr/>
          <p:nvPr/>
        </p:nvSpPr>
        <p:spPr>
          <a:xfrm>
            <a:off x="3906021" y="1461980"/>
            <a:ext cx="7193779" cy="652486"/>
          </a:xfrm>
          <a:prstGeom prst="rect">
            <a:avLst/>
          </a:prstGeom>
        </p:spPr>
        <p:txBody>
          <a:bodyPr wrap="square">
            <a:spAutoFit/>
          </a:bodyPr>
          <a:lstStyle/>
          <a:p>
            <a:pPr>
              <a:lnSpc>
                <a:spcPct val="130000"/>
              </a:lnSpc>
            </a:pPr>
            <a:r>
              <a:rPr lang="zh-CN" altLang="en-US" sz="1400" dirty="0">
                <a:solidFill>
                  <a:schemeClr val="bg1">
                    <a:lumMod val="50000"/>
                  </a:schemeClr>
                </a:solidFill>
                <a:latin typeface="微软雅黑" panose="020B0503020204020204" charset="-122"/>
                <a:ea typeface="微软雅黑" panose="020B0503020204020204" charset="-122"/>
              </a:rPr>
              <a:t>标题数字等都可以通过点击和重新输入进行更改，顶部“开始”面板中可以对字体、字号、颜色、行距等进行修改。建议正文</a:t>
            </a:r>
            <a:r>
              <a:rPr lang="en-US" altLang="zh-CN" sz="1400" dirty="0">
                <a:solidFill>
                  <a:schemeClr val="bg1">
                    <a:lumMod val="50000"/>
                  </a:schemeClr>
                </a:solidFill>
                <a:latin typeface="微软雅黑" panose="020B0503020204020204" charset="-122"/>
                <a:ea typeface="微软雅黑" panose="020B0503020204020204" charset="-122"/>
              </a:rPr>
              <a:t>8-14</a:t>
            </a:r>
            <a:r>
              <a:rPr lang="zh-CN" altLang="en-US" sz="1400" dirty="0">
                <a:solidFill>
                  <a:schemeClr val="bg1">
                    <a:lumMod val="50000"/>
                  </a:schemeClr>
                </a:solidFill>
                <a:latin typeface="微软雅黑" panose="020B0503020204020204" charset="-122"/>
                <a:ea typeface="微软雅黑" panose="020B0503020204020204" charset="-122"/>
              </a:rPr>
              <a:t>号字，</a:t>
            </a:r>
            <a:r>
              <a:rPr lang="en-US" altLang="zh-CN" sz="1400" dirty="0">
                <a:solidFill>
                  <a:schemeClr val="bg1">
                    <a:lumMod val="50000"/>
                  </a:schemeClr>
                </a:solidFill>
                <a:latin typeface="微软雅黑" panose="020B0503020204020204" charset="-122"/>
                <a:ea typeface="微软雅黑" panose="020B0503020204020204" charset="-122"/>
              </a:rPr>
              <a:t>1.3</a:t>
            </a:r>
            <a:r>
              <a:rPr lang="zh-CN" altLang="en-US" sz="1400" dirty="0">
                <a:solidFill>
                  <a:schemeClr val="bg1">
                    <a:lumMod val="50000"/>
                  </a:schemeClr>
                </a:solidFill>
                <a:latin typeface="微软雅黑" panose="020B0503020204020204" charset="-122"/>
                <a:ea typeface="微软雅黑" panose="020B0503020204020204" charset="-122"/>
              </a:rPr>
              <a:t>倍字间距。</a:t>
            </a:r>
            <a:endParaRPr lang="zh-CN" altLang="en-US" sz="1400" dirty="0">
              <a:solidFill>
                <a:schemeClr val="bg1">
                  <a:lumMod val="50000"/>
                </a:schemeClr>
              </a:solidFill>
              <a:latin typeface="微软雅黑" panose="020B0503020204020204" charset="-122"/>
              <a:ea typeface="微软雅黑" panose="020B0503020204020204" charset="-122"/>
            </a:endParaRPr>
          </a:p>
        </p:txBody>
      </p:sp>
      <p:grpSp>
        <p:nvGrpSpPr>
          <p:cNvPr id="14" name="组合 13"/>
          <p:cNvGrpSpPr/>
          <p:nvPr/>
        </p:nvGrpSpPr>
        <p:grpSpPr>
          <a:xfrm>
            <a:off x="3906021" y="898396"/>
            <a:ext cx="2300757" cy="509896"/>
            <a:chOff x="888096" y="1000203"/>
            <a:chExt cx="4259825" cy="944066"/>
          </a:xfrm>
        </p:grpSpPr>
        <p:sp>
          <p:nvSpPr>
            <p:cNvPr id="15" name="矩形 14"/>
            <p:cNvSpPr/>
            <p:nvPr/>
          </p:nvSpPr>
          <p:spPr>
            <a:xfrm>
              <a:off x="911225" y="1045634"/>
              <a:ext cx="4199467" cy="87206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6" name="椭圆 15"/>
            <p:cNvSpPr/>
            <p:nvPr/>
          </p:nvSpPr>
          <p:spPr>
            <a:xfrm>
              <a:off x="888096" y="1000203"/>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7" name="椭圆 16"/>
            <p:cNvSpPr/>
            <p:nvPr/>
          </p:nvSpPr>
          <p:spPr>
            <a:xfrm>
              <a:off x="888096"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8" name="椭圆 17"/>
            <p:cNvSpPr/>
            <p:nvPr/>
          </p:nvSpPr>
          <p:spPr>
            <a:xfrm>
              <a:off x="5075921"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9" name="椭圆 18"/>
            <p:cNvSpPr/>
            <p:nvPr/>
          </p:nvSpPr>
          <p:spPr>
            <a:xfrm>
              <a:off x="5074692" y="1009634"/>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pic>
        <p:nvPicPr>
          <p:cNvPr id="4" name="图片 3" descr="SE2020-G06-小组预备作业软件导图"/>
          <p:cNvPicPr>
            <a:picLocks noChangeAspect="1"/>
          </p:cNvPicPr>
          <p:nvPr/>
        </p:nvPicPr>
        <p:blipFill>
          <a:blip r:embed="rId1"/>
          <a:stretch>
            <a:fillRect/>
          </a:stretch>
        </p:blipFill>
        <p:spPr>
          <a:xfrm>
            <a:off x="408305" y="446405"/>
            <a:ext cx="11556365" cy="618363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294927" y="3280457"/>
            <a:ext cx="3602146" cy="880306"/>
          </a:xfrm>
          <a:prstGeom prst="rect">
            <a:avLst/>
          </a:prstGeom>
          <a:noFill/>
        </p:spPr>
        <p:txBody>
          <a:bodyPr wrap="square" rtlCol="0">
            <a:spAutoFit/>
          </a:bodyPr>
          <a:lstStyle/>
          <a:p>
            <a:pPr algn="ctr" defTabSz="608965">
              <a:lnSpc>
                <a:spcPct val="130000"/>
              </a:lnSpc>
            </a:pPr>
            <a:r>
              <a:rPr lang="en-US" altLang="zh-CN" sz="4400" b="1" dirty="0">
                <a:latin typeface="+mj-lt"/>
                <a:ea typeface="微软雅黑" panose="020B0503020204020204" charset="-122"/>
              </a:rPr>
              <a:t>PART FOUR</a:t>
            </a:r>
            <a:endParaRPr lang="en-US" altLang="zh-CN" sz="4400" b="1" dirty="0">
              <a:latin typeface="+mj-lt"/>
              <a:ea typeface="微软雅黑" panose="020B0503020204020204" charset="-122"/>
            </a:endParaRPr>
          </a:p>
        </p:txBody>
      </p:sp>
      <p:sp>
        <p:nvSpPr>
          <p:cNvPr id="3" name="文本框 2"/>
          <p:cNvSpPr txBox="1"/>
          <p:nvPr/>
        </p:nvSpPr>
        <p:spPr>
          <a:xfrm>
            <a:off x="3936733" y="2417412"/>
            <a:ext cx="4318534" cy="1291590"/>
          </a:xfrm>
          <a:prstGeom prst="rect">
            <a:avLst/>
          </a:prstGeom>
          <a:noFill/>
        </p:spPr>
        <p:txBody>
          <a:bodyPr wrap="square" rtlCol="0">
            <a:spAutoFit/>
          </a:bodyPr>
          <a:lstStyle/>
          <a:p>
            <a:pPr algn="ctr" defTabSz="608965">
              <a:lnSpc>
                <a:spcPct val="130000"/>
              </a:lnSpc>
            </a:pPr>
            <a:r>
              <a:rPr lang="zh-CN" altLang="en-US" sz="6000" dirty="0">
                <a:latin typeface="+mj-lt"/>
                <a:ea typeface="微软雅黑" panose="020B0503020204020204" charset="-122"/>
              </a:rPr>
              <a:t>框架选择</a:t>
            </a:r>
            <a:endParaRPr lang="zh-CN" altLang="en-US" sz="6000" dirty="0">
              <a:latin typeface="+mj-lt"/>
              <a:ea typeface="微软雅黑" panose="020B0503020204020204" charset="-122"/>
            </a:endParaRPr>
          </a:p>
        </p:txBody>
      </p:sp>
      <p:sp>
        <p:nvSpPr>
          <p:cNvPr id="4" name="矩形 3"/>
          <p:cNvSpPr/>
          <p:nvPr/>
        </p:nvSpPr>
        <p:spPr>
          <a:xfrm>
            <a:off x="4889817" y="4139690"/>
            <a:ext cx="2412366" cy="113341"/>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4400"/>
          </a:p>
        </p:txBody>
      </p:sp>
      <p:sp>
        <p:nvSpPr>
          <p:cNvPr id="5" name="矩形 4"/>
          <p:cNvSpPr/>
          <p:nvPr/>
        </p:nvSpPr>
        <p:spPr>
          <a:xfrm>
            <a:off x="0" y="60523"/>
            <a:ext cx="1249680" cy="306705"/>
          </a:xfrm>
          <a:prstGeom prst="rect">
            <a:avLst/>
          </a:prstGeom>
        </p:spPr>
        <p:txBody>
          <a:bodyPr wrap="none">
            <a:spAutoFit/>
          </a:bodyPr>
          <a:lstStyle/>
          <a:p>
            <a:r>
              <a:rPr lang="zh-CN" sz="1400" b="1" dirty="0"/>
              <a:t>浙大城市学院</a:t>
            </a:r>
            <a:endParaRPr lang="zh-CN" sz="1400" b="1" dirty="0"/>
          </a:p>
        </p:txBody>
      </p:sp>
    </p:spTree>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60523"/>
            <a:ext cx="1903730" cy="306705"/>
          </a:xfrm>
          <a:prstGeom prst="rect">
            <a:avLst/>
          </a:prstGeom>
        </p:spPr>
        <p:txBody>
          <a:bodyPr wrap="none">
            <a:spAutoFit/>
          </a:bodyPr>
          <a:lstStyle/>
          <a:p>
            <a:r>
              <a:rPr lang="en-US" altLang="zh-CN" sz="1400" b="1" dirty="0" smtClean="0"/>
              <a:t>PART FOUR </a:t>
            </a:r>
            <a:r>
              <a:rPr lang="zh-CN" altLang="en-US" sz="1400" b="1" dirty="0" smtClean="0"/>
              <a:t>框架选择</a:t>
            </a:r>
            <a:endParaRPr lang="zh-CN" altLang="en-US" sz="1400" b="1" dirty="0"/>
          </a:p>
        </p:txBody>
      </p:sp>
      <p:sp>
        <p:nvSpPr>
          <p:cNvPr id="3" name="椭圆 2"/>
          <p:cNvSpPr/>
          <p:nvPr/>
        </p:nvSpPr>
        <p:spPr>
          <a:xfrm>
            <a:off x="1886619" y="157740"/>
            <a:ext cx="130917" cy="113341"/>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4400"/>
          </a:p>
        </p:txBody>
      </p:sp>
      <p:grpSp>
        <p:nvGrpSpPr>
          <p:cNvPr id="17" name="组合 16"/>
          <p:cNvGrpSpPr/>
          <p:nvPr/>
        </p:nvGrpSpPr>
        <p:grpSpPr>
          <a:xfrm>
            <a:off x="923717" y="715883"/>
            <a:ext cx="2300757" cy="509896"/>
            <a:chOff x="888096" y="1000203"/>
            <a:chExt cx="4259825" cy="944066"/>
          </a:xfrm>
        </p:grpSpPr>
        <p:sp>
          <p:nvSpPr>
            <p:cNvPr id="18" name="矩形 17"/>
            <p:cNvSpPr/>
            <p:nvPr/>
          </p:nvSpPr>
          <p:spPr>
            <a:xfrm>
              <a:off x="911225" y="1045634"/>
              <a:ext cx="4199467" cy="87206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9" name="椭圆 18"/>
            <p:cNvSpPr/>
            <p:nvPr/>
          </p:nvSpPr>
          <p:spPr>
            <a:xfrm>
              <a:off x="888096" y="1000203"/>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0" name="椭圆 19"/>
            <p:cNvSpPr/>
            <p:nvPr/>
          </p:nvSpPr>
          <p:spPr>
            <a:xfrm>
              <a:off x="888096"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1" name="椭圆 20"/>
            <p:cNvSpPr/>
            <p:nvPr/>
          </p:nvSpPr>
          <p:spPr>
            <a:xfrm>
              <a:off x="5075921"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2" name="椭圆 21"/>
            <p:cNvSpPr/>
            <p:nvPr/>
          </p:nvSpPr>
          <p:spPr>
            <a:xfrm>
              <a:off x="5074692" y="1009634"/>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grpSp>
        <p:nvGrpSpPr>
          <p:cNvPr id="24" name="组合 23"/>
          <p:cNvGrpSpPr/>
          <p:nvPr/>
        </p:nvGrpSpPr>
        <p:grpSpPr>
          <a:xfrm>
            <a:off x="4437625" y="715883"/>
            <a:ext cx="2300757" cy="509896"/>
            <a:chOff x="888096" y="1000203"/>
            <a:chExt cx="4259825" cy="944066"/>
          </a:xfrm>
        </p:grpSpPr>
        <p:sp>
          <p:nvSpPr>
            <p:cNvPr id="25" name="矩形 24"/>
            <p:cNvSpPr/>
            <p:nvPr/>
          </p:nvSpPr>
          <p:spPr>
            <a:xfrm>
              <a:off x="911225" y="1045634"/>
              <a:ext cx="4199467" cy="87206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6" name="椭圆 25"/>
            <p:cNvSpPr/>
            <p:nvPr/>
          </p:nvSpPr>
          <p:spPr>
            <a:xfrm>
              <a:off x="888096" y="1000203"/>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7" name="椭圆 26"/>
            <p:cNvSpPr/>
            <p:nvPr/>
          </p:nvSpPr>
          <p:spPr>
            <a:xfrm>
              <a:off x="888096"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8" name="椭圆 27"/>
            <p:cNvSpPr/>
            <p:nvPr/>
          </p:nvSpPr>
          <p:spPr>
            <a:xfrm>
              <a:off x="5075921"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9" name="椭圆 28"/>
            <p:cNvSpPr/>
            <p:nvPr/>
          </p:nvSpPr>
          <p:spPr>
            <a:xfrm>
              <a:off x="5074692" y="1009634"/>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grpSp>
        <p:nvGrpSpPr>
          <p:cNvPr id="37" name="组合 36"/>
          <p:cNvGrpSpPr/>
          <p:nvPr/>
        </p:nvGrpSpPr>
        <p:grpSpPr>
          <a:xfrm>
            <a:off x="7964025" y="715883"/>
            <a:ext cx="2300757" cy="509896"/>
            <a:chOff x="888096" y="1000203"/>
            <a:chExt cx="4259825" cy="944066"/>
          </a:xfrm>
        </p:grpSpPr>
        <p:sp>
          <p:nvSpPr>
            <p:cNvPr id="38" name="矩形 37"/>
            <p:cNvSpPr/>
            <p:nvPr/>
          </p:nvSpPr>
          <p:spPr>
            <a:xfrm>
              <a:off x="911225" y="1045634"/>
              <a:ext cx="4199467" cy="87206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9" name="椭圆 38"/>
            <p:cNvSpPr/>
            <p:nvPr/>
          </p:nvSpPr>
          <p:spPr>
            <a:xfrm>
              <a:off x="888096" y="1000203"/>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40" name="椭圆 39"/>
            <p:cNvSpPr/>
            <p:nvPr/>
          </p:nvSpPr>
          <p:spPr>
            <a:xfrm>
              <a:off x="888096"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41" name="椭圆 40"/>
            <p:cNvSpPr/>
            <p:nvPr/>
          </p:nvSpPr>
          <p:spPr>
            <a:xfrm>
              <a:off x="5075921"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42" name="椭圆 41"/>
            <p:cNvSpPr/>
            <p:nvPr/>
          </p:nvSpPr>
          <p:spPr>
            <a:xfrm>
              <a:off x="5074692" y="1009634"/>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43" name="矩形 42"/>
          <p:cNvSpPr/>
          <p:nvPr/>
        </p:nvSpPr>
        <p:spPr>
          <a:xfrm>
            <a:off x="1002030" y="791210"/>
            <a:ext cx="2014220" cy="368300"/>
          </a:xfrm>
          <a:prstGeom prst="rect">
            <a:avLst/>
          </a:prstGeom>
        </p:spPr>
        <p:txBody>
          <a:bodyPr wrap="square">
            <a:spAutoFit/>
          </a:bodyPr>
          <a:lstStyle/>
          <a:p>
            <a:r>
              <a:rPr lang="en-US" altLang="zh-CN" dirty="0"/>
              <a:t>Fultter</a:t>
            </a:r>
            <a:endParaRPr lang="en-US" altLang="zh-CN" dirty="0"/>
          </a:p>
        </p:txBody>
      </p:sp>
      <p:sp>
        <p:nvSpPr>
          <p:cNvPr id="44" name="矩形 43"/>
          <p:cNvSpPr/>
          <p:nvPr/>
        </p:nvSpPr>
        <p:spPr>
          <a:xfrm>
            <a:off x="4568532" y="791259"/>
            <a:ext cx="1293495" cy="368300"/>
          </a:xfrm>
          <a:prstGeom prst="rect">
            <a:avLst/>
          </a:prstGeom>
        </p:spPr>
        <p:txBody>
          <a:bodyPr wrap="none">
            <a:spAutoFit/>
          </a:bodyPr>
          <a:lstStyle/>
          <a:p>
            <a:pPr algn="l"/>
            <a:r>
              <a:rPr lang="en-US" altLang="zh-CN" dirty="0"/>
              <a:t>springboot</a:t>
            </a:r>
            <a:endParaRPr lang="en-US" altLang="zh-CN" dirty="0"/>
          </a:p>
        </p:txBody>
      </p:sp>
      <p:sp>
        <p:nvSpPr>
          <p:cNvPr id="45" name="矩形 44"/>
          <p:cNvSpPr/>
          <p:nvPr/>
        </p:nvSpPr>
        <p:spPr>
          <a:xfrm>
            <a:off x="8094932" y="791259"/>
            <a:ext cx="902335" cy="368300"/>
          </a:xfrm>
          <a:prstGeom prst="rect">
            <a:avLst/>
          </a:prstGeom>
        </p:spPr>
        <p:txBody>
          <a:bodyPr wrap="none">
            <a:spAutoFit/>
          </a:bodyPr>
          <a:lstStyle/>
          <a:p>
            <a:pPr algn="l"/>
            <a:r>
              <a:rPr lang="zh-CN" altLang="en-US" dirty="0"/>
              <a:t>node.js</a:t>
            </a:r>
            <a:endParaRPr lang="zh-CN" altLang="en-US" dirty="0"/>
          </a:p>
        </p:txBody>
      </p:sp>
      <p:sp>
        <p:nvSpPr>
          <p:cNvPr id="46" name="矩形 45"/>
          <p:cNvSpPr/>
          <p:nvPr/>
        </p:nvSpPr>
        <p:spPr>
          <a:xfrm>
            <a:off x="597535" y="4466590"/>
            <a:ext cx="3197860" cy="2047875"/>
          </a:xfrm>
          <a:prstGeom prst="rect">
            <a:avLst/>
          </a:prstGeom>
        </p:spPr>
        <p:txBody>
          <a:bodyPr wrap="square">
            <a:spAutoFit/>
          </a:bodyPr>
          <a:lstStyle/>
          <a:p>
            <a:pPr>
              <a:lnSpc>
                <a:spcPct val="130000"/>
              </a:lnSpc>
            </a:pPr>
            <a:r>
              <a:rPr sz="1400" dirty="0">
                <a:solidFill>
                  <a:schemeClr val="bg1">
                    <a:lumMod val="50000"/>
                  </a:schemeClr>
                </a:solidFill>
                <a:latin typeface="微软雅黑" panose="020B0503020204020204" charset="-122"/>
                <a:ea typeface="微软雅黑" panose="020B0503020204020204" charset="-122"/>
              </a:rPr>
              <a:t>Flutter是一款移动应用程序SDK，一份代码可以同时生成iOS和Android两个高性能、高保真的应用程序。</a:t>
            </a:r>
            <a:endParaRPr sz="1400" dirty="0">
              <a:solidFill>
                <a:schemeClr val="bg1">
                  <a:lumMod val="50000"/>
                </a:schemeClr>
              </a:solidFill>
              <a:latin typeface="微软雅黑" panose="020B0503020204020204" charset="-122"/>
              <a:ea typeface="微软雅黑" panose="020B0503020204020204" charset="-122"/>
            </a:endParaRPr>
          </a:p>
          <a:p>
            <a:pPr>
              <a:lnSpc>
                <a:spcPct val="130000"/>
              </a:lnSpc>
            </a:pPr>
            <a:r>
              <a:rPr sz="1400" dirty="0">
                <a:solidFill>
                  <a:schemeClr val="bg1">
                    <a:lumMod val="50000"/>
                  </a:schemeClr>
                </a:solidFill>
                <a:latin typeface="微软雅黑" panose="020B0503020204020204" charset="-122"/>
                <a:ea typeface="微软雅黑" panose="020B0503020204020204" charset="-122"/>
              </a:rPr>
              <a:t>Flutter目标是使开发人员能够交付在不同平台上都感觉自然流畅的高性能应用程序。兼容滚动行为、排版、图标等方面的差异。</a:t>
            </a:r>
            <a:endParaRPr sz="1400" dirty="0">
              <a:solidFill>
                <a:schemeClr val="bg1">
                  <a:lumMod val="50000"/>
                </a:schemeClr>
              </a:solidFill>
              <a:latin typeface="微软雅黑" panose="020B0503020204020204" charset="-122"/>
              <a:ea typeface="微软雅黑" panose="020B0503020204020204" charset="-122"/>
            </a:endParaRPr>
          </a:p>
        </p:txBody>
      </p:sp>
      <p:sp>
        <p:nvSpPr>
          <p:cNvPr id="47" name="矩形 46"/>
          <p:cNvSpPr/>
          <p:nvPr/>
        </p:nvSpPr>
        <p:spPr>
          <a:xfrm>
            <a:off x="4287130" y="4617065"/>
            <a:ext cx="3316750" cy="1768475"/>
          </a:xfrm>
          <a:prstGeom prst="rect">
            <a:avLst/>
          </a:prstGeom>
        </p:spPr>
        <p:txBody>
          <a:bodyPr wrap="square">
            <a:spAutoFit/>
          </a:bodyPr>
          <a:lstStyle/>
          <a:p>
            <a:pPr algn="just">
              <a:lnSpc>
                <a:spcPct val="130000"/>
              </a:lnSpc>
            </a:pPr>
            <a:r>
              <a:rPr sz="1400" dirty="0">
                <a:solidFill>
                  <a:schemeClr val="bg1">
                    <a:lumMod val="50000"/>
                  </a:schemeClr>
                </a:solidFill>
                <a:latin typeface="微软雅黑" panose="020B0503020204020204" charset="-122"/>
                <a:ea typeface="微软雅黑" panose="020B0503020204020204" charset="-122"/>
              </a:rPr>
              <a:t>SpringBoot继承了Spring框架原有的优秀特性，而且还通过简化配置来进一步简化了Spring应用的整个搭建和开发过程。另外SpringBoot通过集成大量的框架使得依赖包的版本冲突，以及引用的不稳定性等问题得到了很好的解决。</a:t>
            </a:r>
            <a:endParaRPr sz="1400" dirty="0">
              <a:solidFill>
                <a:schemeClr val="bg1">
                  <a:lumMod val="50000"/>
                </a:schemeClr>
              </a:solidFill>
              <a:latin typeface="微软雅黑" panose="020B0503020204020204" charset="-122"/>
              <a:ea typeface="微软雅黑" panose="020B0503020204020204" charset="-122"/>
            </a:endParaRPr>
          </a:p>
        </p:txBody>
      </p:sp>
      <p:sp>
        <p:nvSpPr>
          <p:cNvPr id="48" name="矩形 47"/>
          <p:cNvSpPr/>
          <p:nvPr/>
        </p:nvSpPr>
        <p:spPr>
          <a:xfrm>
            <a:off x="7964024" y="4713585"/>
            <a:ext cx="3316750" cy="1768475"/>
          </a:xfrm>
          <a:prstGeom prst="rect">
            <a:avLst/>
          </a:prstGeom>
        </p:spPr>
        <p:txBody>
          <a:bodyPr wrap="square">
            <a:spAutoFit/>
          </a:bodyPr>
          <a:lstStyle/>
          <a:p>
            <a:pPr algn="just">
              <a:lnSpc>
                <a:spcPct val="130000"/>
              </a:lnSpc>
            </a:pPr>
            <a:r>
              <a:rPr sz="1400" dirty="0">
                <a:solidFill>
                  <a:schemeClr val="bg1">
                    <a:lumMod val="50000"/>
                  </a:schemeClr>
                </a:solidFill>
                <a:latin typeface="微软雅黑" panose="020B0503020204020204" charset="-122"/>
                <a:ea typeface="微软雅黑" panose="020B0503020204020204" charset="-122"/>
              </a:rPr>
              <a:t>Node.js 是一个开源与跨平台的 JavaScript 运行时环境。 它是一个可用于几乎任何项目的流行工具！</a:t>
            </a:r>
            <a:endParaRPr sz="1400" dirty="0">
              <a:solidFill>
                <a:schemeClr val="bg1">
                  <a:lumMod val="50000"/>
                </a:schemeClr>
              </a:solidFill>
              <a:latin typeface="微软雅黑" panose="020B0503020204020204" charset="-122"/>
              <a:ea typeface="微软雅黑" panose="020B0503020204020204" charset="-122"/>
            </a:endParaRPr>
          </a:p>
          <a:p>
            <a:pPr algn="just">
              <a:lnSpc>
                <a:spcPct val="130000"/>
              </a:lnSpc>
            </a:pPr>
            <a:r>
              <a:rPr sz="1400" dirty="0">
                <a:solidFill>
                  <a:schemeClr val="bg1">
                    <a:lumMod val="50000"/>
                  </a:schemeClr>
                </a:solidFill>
                <a:latin typeface="微软雅黑" panose="020B0503020204020204" charset="-122"/>
                <a:ea typeface="微软雅黑" panose="020B0503020204020204" charset="-122"/>
              </a:rPr>
              <a:t>Node.js 在浏览器外运行 V8 JavaScript 引擎（Google Chrome 的内核）。 这使 Node.js 表现得非常出色。</a:t>
            </a:r>
            <a:endParaRPr sz="1400" dirty="0">
              <a:solidFill>
                <a:schemeClr val="bg1">
                  <a:lumMod val="50000"/>
                </a:schemeClr>
              </a:solidFill>
              <a:latin typeface="微软雅黑" panose="020B0503020204020204" charset="-122"/>
              <a:ea typeface="微软雅黑" panose="020B0503020204020204" charset="-122"/>
            </a:endParaRPr>
          </a:p>
        </p:txBody>
      </p:sp>
      <p:pic>
        <p:nvPicPr>
          <p:cNvPr id="7" name="图片 6"/>
          <p:cNvPicPr>
            <a:picLocks noChangeAspect="1"/>
          </p:cNvPicPr>
          <p:nvPr/>
        </p:nvPicPr>
        <p:blipFill>
          <a:blip r:embed="rId1"/>
          <a:stretch>
            <a:fillRect/>
          </a:stretch>
        </p:blipFill>
        <p:spPr>
          <a:xfrm>
            <a:off x="324485" y="1450975"/>
            <a:ext cx="3903345" cy="2891790"/>
          </a:xfrm>
          <a:prstGeom prst="rect">
            <a:avLst/>
          </a:prstGeom>
        </p:spPr>
      </p:pic>
      <p:pic>
        <p:nvPicPr>
          <p:cNvPr id="8" name="图片 7"/>
          <p:cNvPicPr>
            <a:picLocks noChangeAspect="1"/>
          </p:cNvPicPr>
          <p:nvPr/>
        </p:nvPicPr>
        <p:blipFill>
          <a:blip r:embed="rId2"/>
          <a:stretch>
            <a:fillRect/>
          </a:stretch>
        </p:blipFill>
        <p:spPr>
          <a:xfrm>
            <a:off x="2639060" y="3234055"/>
            <a:ext cx="1256665" cy="1108710"/>
          </a:xfrm>
          <a:prstGeom prst="rect">
            <a:avLst/>
          </a:prstGeom>
        </p:spPr>
      </p:pic>
      <p:pic>
        <p:nvPicPr>
          <p:cNvPr id="9" name="图片 8"/>
          <p:cNvPicPr>
            <a:picLocks noChangeAspect="1"/>
          </p:cNvPicPr>
          <p:nvPr/>
        </p:nvPicPr>
        <p:blipFill>
          <a:blip r:embed="rId3"/>
          <a:srcRect l="174" r="42685"/>
          <a:stretch>
            <a:fillRect/>
          </a:stretch>
        </p:blipFill>
        <p:spPr>
          <a:xfrm>
            <a:off x="4227830" y="1459230"/>
            <a:ext cx="3434715" cy="3157855"/>
          </a:xfrm>
          <a:prstGeom prst="rect">
            <a:avLst/>
          </a:prstGeom>
        </p:spPr>
      </p:pic>
      <p:pic>
        <p:nvPicPr>
          <p:cNvPr id="12" name="图片 11"/>
          <p:cNvPicPr>
            <a:picLocks noChangeAspect="1"/>
          </p:cNvPicPr>
          <p:nvPr/>
        </p:nvPicPr>
        <p:blipFill>
          <a:blip r:embed="rId4"/>
          <a:srcRect t="2587" r="27123"/>
          <a:stretch>
            <a:fillRect/>
          </a:stretch>
        </p:blipFill>
        <p:spPr>
          <a:xfrm>
            <a:off x="7874000" y="1902460"/>
            <a:ext cx="3748405" cy="227139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3"/>
                                        </p:tgtEl>
                                        <p:attrNameLst>
                                          <p:attrName>style.visibility</p:attrName>
                                        </p:attrNameLst>
                                      </p:cBhvr>
                                      <p:to>
                                        <p:strVal val="visible"/>
                                      </p:to>
                                    </p:set>
                                    <p:animEffect transition="in" filter="fade">
                                      <p:cBhvr>
                                        <p:cTn id="10" dur="500"/>
                                        <p:tgtEl>
                                          <p:spTgt spid="4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6"/>
                                        </p:tgtEl>
                                        <p:attrNameLst>
                                          <p:attrName>style.visibility</p:attrName>
                                        </p:attrNameLst>
                                      </p:cBhvr>
                                      <p:to>
                                        <p:strVal val="visible"/>
                                      </p:to>
                                    </p:set>
                                    <p:animEffect transition="in" filter="fade">
                                      <p:cBhvr>
                                        <p:cTn id="13" dur="500"/>
                                        <p:tgtEl>
                                          <p:spTgt spid="46"/>
                                        </p:tgtEl>
                                      </p:cBhvr>
                                    </p:animEffect>
                                  </p:childTnLst>
                                </p:cTn>
                              </p:par>
                              <p:par>
                                <p:cTn id="14" presetID="10" presetClass="entr" presetSubtype="0" fill="hold"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par>
                                <p:cTn id="17" presetID="10" presetClass="entr" presetSubtype="0" fill="hold"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24"/>
                                        </p:tgtEl>
                                        <p:attrNameLst>
                                          <p:attrName>style.visibility</p:attrName>
                                        </p:attrNameLst>
                                      </p:cBhvr>
                                      <p:to>
                                        <p:strVal val="visible"/>
                                      </p:to>
                                    </p:set>
                                    <p:animEffect transition="in" filter="fade">
                                      <p:cBhvr>
                                        <p:cTn id="24" dur="500"/>
                                        <p:tgtEl>
                                          <p:spTgt spid="24"/>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44"/>
                                        </p:tgtEl>
                                        <p:attrNameLst>
                                          <p:attrName>style.visibility</p:attrName>
                                        </p:attrNameLst>
                                      </p:cBhvr>
                                      <p:to>
                                        <p:strVal val="visible"/>
                                      </p:to>
                                    </p:set>
                                    <p:animEffect transition="in" filter="fade">
                                      <p:cBhvr>
                                        <p:cTn id="27" dur="500"/>
                                        <p:tgtEl>
                                          <p:spTgt spid="44"/>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47"/>
                                        </p:tgtEl>
                                        <p:attrNameLst>
                                          <p:attrName>style.visibility</p:attrName>
                                        </p:attrNameLst>
                                      </p:cBhvr>
                                      <p:to>
                                        <p:strVal val="visible"/>
                                      </p:to>
                                    </p:set>
                                    <p:animEffect transition="in" filter="fade">
                                      <p:cBhvr>
                                        <p:cTn id="30" dur="500"/>
                                        <p:tgtEl>
                                          <p:spTgt spid="47"/>
                                        </p:tgtEl>
                                      </p:cBhvr>
                                    </p:animEffect>
                                  </p:childTnLst>
                                </p:cTn>
                              </p:par>
                              <p:par>
                                <p:cTn id="31" presetID="10" presetClass="entr" presetSubtype="0" fill="hold" nodeType="withEffect">
                                  <p:stCondLst>
                                    <p:cond delay="0"/>
                                  </p:stCondLst>
                                  <p:childTnLst>
                                    <p:set>
                                      <p:cBhvr>
                                        <p:cTn id="32" dur="1" fill="hold">
                                          <p:stCondLst>
                                            <p:cond delay="0"/>
                                          </p:stCondLst>
                                        </p:cTn>
                                        <p:tgtEl>
                                          <p:spTgt spid="9"/>
                                        </p:tgtEl>
                                        <p:attrNameLst>
                                          <p:attrName>style.visibility</p:attrName>
                                        </p:attrNameLst>
                                      </p:cBhvr>
                                      <p:to>
                                        <p:strVal val="visible"/>
                                      </p:to>
                                    </p:set>
                                    <p:animEffect transition="in" filter="fade">
                                      <p:cBhvr>
                                        <p:cTn id="33" dur="500"/>
                                        <p:tgtEl>
                                          <p:spTgt spid="9"/>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37"/>
                                        </p:tgtEl>
                                        <p:attrNameLst>
                                          <p:attrName>style.visibility</p:attrName>
                                        </p:attrNameLst>
                                      </p:cBhvr>
                                      <p:to>
                                        <p:strVal val="visible"/>
                                      </p:to>
                                    </p:set>
                                    <p:animEffect transition="in" filter="fade">
                                      <p:cBhvr>
                                        <p:cTn id="38" dur="500"/>
                                        <p:tgtEl>
                                          <p:spTgt spid="37"/>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45"/>
                                        </p:tgtEl>
                                        <p:attrNameLst>
                                          <p:attrName>style.visibility</p:attrName>
                                        </p:attrNameLst>
                                      </p:cBhvr>
                                      <p:to>
                                        <p:strVal val="visible"/>
                                      </p:to>
                                    </p:set>
                                    <p:animEffect transition="in" filter="fade">
                                      <p:cBhvr>
                                        <p:cTn id="41" dur="500"/>
                                        <p:tgtEl>
                                          <p:spTgt spid="45"/>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48"/>
                                        </p:tgtEl>
                                        <p:attrNameLst>
                                          <p:attrName>style.visibility</p:attrName>
                                        </p:attrNameLst>
                                      </p:cBhvr>
                                      <p:to>
                                        <p:strVal val="visible"/>
                                      </p:to>
                                    </p:set>
                                    <p:animEffect transition="in" filter="fade">
                                      <p:cBhvr>
                                        <p:cTn id="44" dur="500"/>
                                        <p:tgtEl>
                                          <p:spTgt spid="48"/>
                                        </p:tgtEl>
                                      </p:cBhvr>
                                    </p:animEffect>
                                  </p:childTnLst>
                                </p:cTn>
                              </p:par>
                              <p:par>
                                <p:cTn id="45" presetID="10" presetClass="entr" presetSubtype="0" fill="hold" nodeType="withEffect">
                                  <p:stCondLst>
                                    <p:cond delay="0"/>
                                  </p:stCondLst>
                                  <p:childTnLst>
                                    <p:set>
                                      <p:cBhvr>
                                        <p:cTn id="46" dur="1" fill="hold">
                                          <p:stCondLst>
                                            <p:cond delay="0"/>
                                          </p:stCondLst>
                                        </p:cTn>
                                        <p:tgtEl>
                                          <p:spTgt spid="12"/>
                                        </p:tgtEl>
                                        <p:attrNameLst>
                                          <p:attrName>style.visibility</p:attrName>
                                        </p:attrNameLst>
                                      </p:cBhvr>
                                      <p:to>
                                        <p:strVal val="visible"/>
                                      </p:to>
                                    </p:set>
                                    <p:animEffect transition="in" filter="fade">
                                      <p:cBhvr>
                                        <p:cTn id="4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p:bldP spid="46" grpId="0"/>
      <p:bldP spid="43" grpId="1"/>
      <p:bldP spid="46" grpId="1"/>
      <p:bldP spid="44" grpId="0"/>
      <p:bldP spid="47" grpId="0"/>
      <p:bldP spid="44" grpId="1"/>
      <p:bldP spid="47" grpId="1"/>
      <p:bldP spid="45" grpId="0"/>
      <p:bldP spid="48" grpId="0"/>
      <p:bldP spid="45" grpId="1"/>
      <p:bldP spid="48" grpId="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rotWithShape="1">
          <a:blip r:embed="rId1" cstate="screen"/>
          <a:srcRect/>
          <a:stretch>
            <a:fillRect/>
          </a:stretch>
        </p:blipFill>
        <p:spPr>
          <a:xfrm>
            <a:off x="3848772" y="1363132"/>
            <a:ext cx="4587588" cy="4262632"/>
          </a:xfrm>
          <a:prstGeom prst="rect">
            <a:avLst/>
          </a:prstGeom>
        </p:spPr>
      </p:pic>
      <p:sp>
        <p:nvSpPr>
          <p:cNvPr id="6" name="菱形 5"/>
          <p:cNvSpPr/>
          <p:nvPr/>
        </p:nvSpPr>
        <p:spPr>
          <a:xfrm>
            <a:off x="4083050" y="1416050"/>
            <a:ext cx="4025900" cy="4025900"/>
          </a:xfrm>
          <a:prstGeom prst="diamond">
            <a:avLst/>
          </a:prstGeom>
          <a:gradFill flip="none" rotWithShape="1">
            <a:gsLst>
              <a:gs pos="0">
                <a:schemeClr val="accent3">
                  <a:lumMod val="5000"/>
                  <a:lumOff val="95000"/>
                  <a:alpha val="3000"/>
                </a:schemeClr>
              </a:gs>
              <a:gs pos="83000">
                <a:schemeClr val="accent3">
                  <a:lumMod val="45000"/>
                  <a:lumOff val="55000"/>
                  <a:alpha val="57000"/>
                </a:schemeClr>
              </a:gs>
              <a:gs pos="100000">
                <a:schemeClr val="accent3">
                  <a:lumMod val="30000"/>
                  <a:lumOff val="70000"/>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6600" b="1" dirty="0" smtClean="0">
                <a:solidFill>
                  <a:schemeClr val="tx1">
                    <a:lumMod val="75000"/>
                    <a:lumOff val="25000"/>
                  </a:schemeClr>
                </a:solidFill>
              </a:rPr>
              <a:t>结论</a:t>
            </a:r>
            <a:endParaRPr lang="zh-CN" altLang="en-US" sz="6600" b="1" dirty="0">
              <a:solidFill>
                <a:schemeClr val="tx1">
                  <a:lumMod val="75000"/>
                  <a:lumOff val="25000"/>
                </a:schemeClr>
              </a:solidFill>
            </a:endParaRPr>
          </a:p>
        </p:txBody>
      </p:sp>
      <p:grpSp>
        <p:nvGrpSpPr>
          <p:cNvPr id="7" name="组合 6"/>
          <p:cNvGrpSpPr/>
          <p:nvPr/>
        </p:nvGrpSpPr>
        <p:grpSpPr>
          <a:xfrm>
            <a:off x="1088594" y="1487746"/>
            <a:ext cx="2300757" cy="509896"/>
            <a:chOff x="888096" y="1000203"/>
            <a:chExt cx="4259825" cy="944066"/>
          </a:xfrm>
        </p:grpSpPr>
        <p:sp>
          <p:nvSpPr>
            <p:cNvPr id="8" name="矩形 7"/>
            <p:cNvSpPr/>
            <p:nvPr/>
          </p:nvSpPr>
          <p:spPr>
            <a:xfrm>
              <a:off x="911225" y="1045634"/>
              <a:ext cx="4199467" cy="87206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9" name="椭圆 8"/>
            <p:cNvSpPr/>
            <p:nvPr/>
          </p:nvSpPr>
          <p:spPr>
            <a:xfrm>
              <a:off x="888096" y="1000203"/>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0" name="椭圆 9"/>
            <p:cNvSpPr/>
            <p:nvPr/>
          </p:nvSpPr>
          <p:spPr>
            <a:xfrm>
              <a:off x="888096"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1" name="椭圆 10"/>
            <p:cNvSpPr/>
            <p:nvPr/>
          </p:nvSpPr>
          <p:spPr>
            <a:xfrm>
              <a:off x="5075921"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2" name="椭圆 11"/>
            <p:cNvSpPr/>
            <p:nvPr/>
          </p:nvSpPr>
          <p:spPr>
            <a:xfrm>
              <a:off x="5074692" y="1009634"/>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13" name="矩形 12"/>
          <p:cNvSpPr/>
          <p:nvPr/>
        </p:nvSpPr>
        <p:spPr>
          <a:xfrm>
            <a:off x="1219501" y="1563122"/>
            <a:ext cx="868680" cy="368300"/>
          </a:xfrm>
          <a:prstGeom prst="rect">
            <a:avLst/>
          </a:prstGeom>
        </p:spPr>
        <p:txBody>
          <a:bodyPr wrap="none">
            <a:spAutoFit/>
          </a:bodyPr>
          <a:lstStyle/>
          <a:p>
            <a:r>
              <a:rPr lang="zh-CN" altLang="en-US" dirty="0"/>
              <a:t>跨平台</a:t>
            </a:r>
            <a:endParaRPr lang="zh-CN" altLang="en-US" dirty="0"/>
          </a:p>
        </p:txBody>
      </p:sp>
      <p:grpSp>
        <p:nvGrpSpPr>
          <p:cNvPr id="15" name="组合 14"/>
          <p:cNvGrpSpPr/>
          <p:nvPr/>
        </p:nvGrpSpPr>
        <p:grpSpPr>
          <a:xfrm>
            <a:off x="1088594" y="3837270"/>
            <a:ext cx="2300757" cy="509896"/>
            <a:chOff x="888096" y="1000203"/>
            <a:chExt cx="4259825" cy="944066"/>
          </a:xfrm>
        </p:grpSpPr>
        <p:sp>
          <p:nvSpPr>
            <p:cNvPr id="16" name="矩形 15"/>
            <p:cNvSpPr/>
            <p:nvPr/>
          </p:nvSpPr>
          <p:spPr>
            <a:xfrm>
              <a:off x="911225" y="1045634"/>
              <a:ext cx="4199467" cy="87206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7" name="椭圆 16"/>
            <p:cNvSpPr/>
            <p:nvPr/>
          </p:nvSpPr>
          <p:spPr>
            <a:xfrm>
              <a:off x="888096" y="1000203"/>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8" name="椭圆 17"/>
            <p:cNvSpPr/>
            <p:nvPr/>
          </p:nvSpPr>
          <p:spPr>
            <a:xfrm>
              <a:off x="888096"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9" name="椭圆 18"/>
            <p:cNvSpPr/>
            <p:nvPr/>
          </p:nvSpPr>
          <p:spPr>
            <a:xfrm>
              <a:off x="5075921"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0" name="椭圆 19"/>
            <p:cNvSpPr/>
            <p:nvPr/>
          </p:nvSpPr>
          <p:spPr>
            <a:xfrm>
              <a:off x="5074692" y="1009634"/>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21" name="矩形 20"/>
          <p:cNvSpPr/>
          <p:nvPr/>
        </p:nvSpPr>
        <p:spPr>
          <a:xfrm>
            <a:off x="1219501" y="3912646"/>
            <a:ext cx="1325880" cy="368300"/>
          </a:xfrm>
          <a:prstGeom prst="rect">
            <a:avLst/>
          </a:prstGeom>
        </p:spPr>
        <p:txBody>
          <a:bodyPr wrap="none">
            <a:spAutoFit/>
          </a:bodyPr>
          <a:lstStyle/>
          <a:p>
            <a:r>
              <a:rPr lang="zh-CN" altLang="en-US" dirty="0" smtClean="0"/>
              <a:t>方便、快捷</a:t>
            </a:r>
            <a:endParaRPr lang="zh-CN" altLang="en-US" dirty="0"/>
          </a:p>
        </p:txBody>
      </p:sp>
      <p:grpSp>
        <p:nvGrpSpPr>
          <p:cNvPr id="23" name="组合 22"/>
          <p:cNvGrpSpPr/>
          <p:nvPr/>
        </p:nvGrpSpPr>
        <p:grpSpPr>
          <a:xfrm>
            <a:off x="9036927" y="1487746"/>
            <a:ext cx="2300757" cy="509896"/>
            <a:chOff x="888096" y="1000203"/>
            <a:chExt cx="4259825" cy="944066"/>
          </a:xfrm>
        </p:grpSpPr>
        <p:sp>
          <p:nvSpPr>
            <p:cNvPr id="24" name="矩形 23"/>
            <p:cNvSpPr/>
            <p:nvPr/>
          </p:nvSpPr>
          <p:spPr>
            <a:xfrm>
              <a:off x="911225" y="1045634"/>
              <a:ext cx="4199467" cy="87206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5" name="椭圆 24"/>
            <p:cNvSpPr/>
            <p:nvPr/>
          </p:nvSpPr>
          <p:spPr>
            <a:xfrm>
              <a:off x="888096" y="1000203"/>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6" name="椭圆 25"/>
            <p:cNvSpPr/>
            <p:nvPr/>
          </p:nvSpPr>
          <p:spPr>
            <a:xfrm>
              <a:off x="888096"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7" name="椭圆 26"/>
            <p:cNvSpPr/>
            <p:nvPr/>
          </p:nvSpPr>
          <p:spPr>
            <a:xfrm>
              <a:off x="5075921"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8" name="椭圆 27"/>
            <p:cNvSpPr/>
            <p:nvPr/>
          </p:nvSpPr>
          <p:spPr>
            <a:xfrm>
              <a:off x="5074692" y="1009634"/>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29" name="矩形 28"/>
          <p:cNvSpPr/>
          <p:nvPr/>
        </p:nvSpPr>
        <p:spPr>
          <a:xfrm>
            <a:off x="9167834" y="1563122"/>
            <a:ext cx="1097280" cy="368300"/>
          </a:xfrm>
          <a:prstGeom prst="rect">
            <a:avLst/>
          </a:prstGeom>
        </p:spPr>
        <p:txBody>
          <a:bodyPr wrap="none">
            <a:spAutoFit/>
          </a:bodyPr>
          <a:lstStyle/>
          <a:p>
            <a:r>
              <a:rPr lang="zh-CN" altLang="en-US" dirty="0" smtClean="0"/>
              <a:t>资源整合</a:t>
            </a:r>
            <a:endParaRPr lang="zh-CN" altLang="en-US" dirty="0"/>
          </a:p>
        </p:txBody>
      </p:sp>
      <p:grpSp>
        <p:nvGrpSpPr>
          <p:cNvPr id="31" name="组合 30"/>
          <p:cNvGrpSpPr/>
          <p:nvPr/>
        </p:nvGrpSpPr>
        <p:grpSpPr>
          <a:xfrm>
            <a:off x="8997376" y="3837270"/>
            <a:ext cx="2300757" cy="509896"/>
            <a:chOff x="888096" y="1000203"/>
            <a:chExt cx="4259825" cy="944066"/>
          </a:xfrm>
        </p:grpSpPr>
        <p:sp>
          <p:nvSpPr>
            <p:cNvPr id="32" name="矩形 31"/>
            <p:cNvSpPr/>
            <p:nvPr/>
          </p:nvSpPr>
          <p:spPr>
            <a:xfrm>
              <a:off x="911225" y="1045634"/>
              <a:ext cx="4199467" cy="87206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3" name="椭圆 32"/>
            <p:cNvSpPr/>
            <p:nvPr/>
          </p:nvSpPr>
          <p:spPr>
            <a:xfrm>
              <a:off x="888096" y="1000203"/>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4" name="椭圆 33"/>
            <p:cNvSpPr/>
            <p:nvPr/>
          </p:nvSpPr>
          <p:spPr>
            <a:xfrm>
              <a:off x="888096"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5" name="椭圆 34"/>
            <p:cNvSpPr/>
            <p:nvPr/>
          </p:nvSpPr>
          <p:spPr>
            <a:xfrm>
              <a:off x="5075921"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6" name="椭圆 35"/>
            <p:cNvSpPr/>
            <p:nvPr/>
          </p:nvSpPr>
          <p:spPr>
            <a:xfrm>
              <a:off x="5074692" y="1009634"/>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37" name="矩形 36"/>
          <p:cNvSpPr/>
          <p:nvPr/>
        </p:nvSpPr>
        <p:spPr>
          <a:xfrm>
            <a:off x="9128283" y="3912646"/>
            <a:ext cx="1097280" cy="368300"/>
          </a:xfrm>
          <a:prstGeom prst="rect">
            <a:avLst/>
          </a:prstGeom>
        </p:spPr>
        <p:txBody>
          <a:bodyPr wrap="none">
            <a:spAutoFit/>
          </a:bodyPr>
          <a:lstStyle/>
          <a:p>
            <a:r>
              <a:rPr lang="zh-CN" altLang="en-US" dirty="0" smtClean="0"/>
              <a:t>服务大众</a:t>
            </a:r>
            <a:endParaRPr lang="zh-CN" altLang="en-US" dirty="0"/>
          </a:p>
        </p:txBody>
      </p:sp>
      <p:sp>
        <p:nvSpPr>
          <p:cNvPr id="4" name="矩形 3"/>
          <p:cNvSpPr/>
          <p:nvPr/>
        </p:nvSpPr>
        <p:spPr>
          <a:xfrm>
            <a:off x="0" y="60523"/>
            <a:ext cx="1903730" cy="306705"/>
          </a:xfrm>
          <a:prstGeom prst="rect">
            <a:avLst/>
          </a:prstGeom>
        </p:spPr>
        <p:txBody>
          <a:bodyPr wrap="none">
            <a:spAutoFit/>
          </a:bodyPr>
          <a:p>
            <a:r>
              <a:rPr lang="en-US" altLang="zh-CN" sz="1400" b="1" dirty="0" smtClean="0"/>
              <a:t>PART FOUR </a:t>
            </a:r>
            <a:r>
              <a:rPr lang="zh-CN" altLang="en-US" sz="1400" b="1" dirty="0" smtClean="0"/>
              <a:t>框架选择</a:t>
            </a:r>
            <a:endParaRPr lang="zh-CN" altLang="en-US" sz="1400" b="1" dirty="0"/>
          </a:p>
        </p:txBody>
      </p:sp>
      <p:sp>
        <p:nvSpPr>
          <p:cNvPr id="39" name="椭圆 38"/>
          <p:cNvSpPr/>
          <p:nvPr/>
        </p:nvSpPr>
        <p:spPr>
          <a:xfrm>
            <a:off x="1886619" y="157740"/>
            <a:ext cx="130917" cy="113341"/>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sz="440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294927" y="3280457"/>
            <a:ext cx="3602146" cy="880306"/>
          </a:xfrm>
          <a:prstGeom prst="rect">
            <a:avLst/>
          </a:prstGeom>
          <a:noFill/>
        </p:spPr>
        <p:txBody>
          <a:bodyPr wrap="square" rtlCol="0">
            <a:spAutoFit/>
          </a:bodyPr>
          <a:lstStyle/>
          <a:p>
            <a:pPr algn="ctr" defTabSz="608965">
              <a:lnSpc>
                <a:spcPct val="130000"/>
              </a:lnSpc>
            </a:pPr>
            <a:r>
              <a:rPr lang="en-US" altLang="zh-CN" sz="4400" b="1" dirty="0">
                <a:latin typeface="+mj-lt"/>
                <a:ea typeface="微软雅黑" panose="020B0503020204020204" charset="-122"/>
              </a:rPr>
              <a:t>PART FIVE</a:t>
            </a:r>
            <a:endParaRPr lang="en-US" altLang="zh-CN" sz="4400" b="1" dirty="0">
              <a:latin typeface="+mj-lt"/>
              <a:ea typeface="微软雅黑" panose="020B0503020204020204" charset="-122"/>
            </a:endParaRPr>
          </a:p>
        </p:txBody>
      </p:sp>
      <p:sp>
        <p:nvSpPr>
          <p:cNvPr id="3" name="文本框 2"/>
          <p:cNvSpPr txBox="1"/>
          <p:nvPr/>
        </p:nvSpPr>
        <p:spPr>
          <a:xfrm>
            <a:off x="3936733" y="2417412"/>
            <a:ext cx="4318534" cy="1291590"/>
          </a:xfrm>
          <a:prstGeom prst="rect">
            <a:avLst/>
          </a:prstGeom>
          <a:noFill/>
        </p:spPr>
        <p:txBody>
          <a:bodyPr wrap="square" rtlCol="0">
            <a:spAutoFit/>
          </a:bodyPr>
          <a:lstStyle/>
          <a:p>
            <a:pPr algn="ctr" defTabSz="608965">
              <a:lnSpc>
                <a:spcPct val="130000"/>
              </a:lnSpc>
            </a:pPr>
            <a:r>
              <a:rPr lang="zh-CN" altLang="en-US" sz="6000" dirty="0" smtClean="0">
                <a:latin typeface="+mj-lt"/>
                <a:ea typeface="微软雅黑" panose="020B0503020204020204" charset="-122"/>
              </a:rPr>
              <a:t>参考资料</a:t>
            </a:r>
            <a:endParaRPr lang="zh-CN" altLang="en-US" sz="6000" dirty="0">
              <a:latin typeface="+mj-lt"/>
              <a:ea typeface="微软雅黑" panose="020B0503020204020204" charset="-122"/>
            </a:endParaRPr>
          </a:p>
        </p:txBody>
      </p:sp>
      <p:sp>
        <p:nvSpPr>
          <p:cNvPr id="4" name="矩形 3"/>
          <p:cNvSpPr/>
          <p:nvPr/>
        </p:nvSpPr>
        <p:spPr>
          <a:xfrm>
            <a:off x="4889817" y="4139690"/>
            <a:ext cx="2412366" cy="113341"/>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4400"/>
          </a:p>
        </p:txBody>
      </p:sp>
      <p:sp>
        <p:nvSpPr>
          <p:cNvPr id="5" name="矩形 4"/>
          <p:cNvSpPr/>
          <p:nvPr/>
        </p:nvSpPr>
        <p:spPr>
          <a:xfrm>
            <a:off x="0" y="60523"/>
            <a:ext cx="1249680" cy="306705"/>
          </a:xfrm>
          <a:prstGeom prst="rect">
            <a:avLst/>
          </a:prstGeom>
        </p:spPr>
        <p:txBody>
          <a:bodyPr wrap="none">
            <a:spAutoFit/>
          </a:bodyPr>
          <a:lstStyle/>
          <a:p>
            <a:r>
              <a:rPr lang="zh-CN" sz="1400" b="1" dirty="0"/>
              <a:t>浙大城市学院</a:t>
            </a:r>
            <a:endParaRPr lang="zh-CN" sz="1400" b="1" dirty="0"/>
          </a:p>
        </p:txBody>
      </p:sp>
    </p:spTree>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60523"/>
            <a:ext cx="1794510" cy="306705"/>
          </a:xfrm>
          <a:prstGeom prst="rect">
            <a:avLst/>
          </a:prstGeom>
        </p:spPr>
        <p:txBody>
          <a:bodyPr wrap="none">
            <a:spAutoFit/>
          </a:bodyPr>
          <a:lstStyle/>
          <a:p>
            <a:r>
              <a:rPr lang="en-US" altLang="zh-CN" sz="1400" b="1" dirty="0" smtClean="0"/>
              <a:t>PART FIVE </a:t>
            </a:r>
            <a:r>
              <a:rPr lang="zh-CN" altLang="en-US" sz="1400" b="1" dirty="0" smtClean="0"/>
              <a:t>参考资料</a:t>
            </a:r>
            <a:endParaRPr lang="zh-CN" altLang="en-US" sz="1400" b="1" dirty="0"/>
          </a:p>
        </p:txBody>
      </p:sp>
      <p:sp>
        <p:nvSpPr>
          <p:cNvPr id="3" name="椭圆 2"/>
          <p:cNvSpPr/>
          <p:nvPr/>
        </p:nvSpPr>
        <p:spPr>
          <a:xfrm>
            <a:off x="1767675" y="157740"/>
            <a:ext cx="130917" cy="113341"/>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4400"/>
          </a:p>
        </p:txBody>
      </p:sp>
      <p:pic>
        <p:nvPicPr>
          <p:cNvPr id="6" name="图片 5"/>
          <p:cNvPicPr>
            <a:picLocks noChangeAspect="1"/>
          </p:cNvPicPr>
          <p:nvPr/>
        </p:nvPicPr>
        <p:blipFill rotWithShape="1">
          <a:blip r:embed="rId1" cstate="screen"/>
          <a:srcRect/>
          <a:stretch>
            <a:fillRect/>
          </a:stretch>
        </p:blipFill>
        <p:spPr>
          <a:xfrm>
            <a:off x="0" y="356349"/>
            <a:ext cx="3137336" cy="6145301"/>
          </a:xfrm>
          <a:prstGeom prst="rect">
            <a:avLst/>
          </a:prstGeom>
        </p:spPr>
      </p:pic>
      <p:grpSp>
        <p:nvGrpSpPr>
          <p:cNvPr id="77" name="组合 76"/>
          <p:cNvGrpSpPr/>
          <p:nvPr/>
        </p:nvGrpSpPr>
        <p:grpSpPr>
          <a:xfrm>
            <a:off x="-25400" y="646062"/>
            <a:ext cx="4494766" cy="5563200"/>
            <a:chOff x="-25400" y="646062"/>
            <a:chExt cx="4494766" cy="5563200"/>
          </a:xfrm>
        </p:grpSpPr>
        <p:grpSp>
          <p:nvGrpSpPr>
            <p:cNvPr id="12" name="组合 11"/>
            <p:cNvGrpSpPr/>
            <p:nvPr/>
          </p:nvGrpSpPr>
          <p:grpSpPr>
            <a:xfrm>
              <a:off x="-25400" y="702733"/>
              <a:ext cx="4470400" cy="2751667"/>
              <a:chOff x="-25400" y="702733"/>
              <a:chExt cx="4470400" cy="2751667"/>
            </a:xfrm>
          </p:grpSpPr>
          <p:sp>
            <p:nvSpPr>
              <p:cNvPr id="9" name="任意多边形 8"/>
              <p:cNvSpPr/>
              <p:nvPr/>
            </p:nvSpPr>
            <p:spPr>
              <a:xfrm>
                <a:off x="-8467" y="702733"/>
                <a:ext cx="4453467" cy="2743200"/>
              </a:xfrm>
              <a:custGeom>
                <a:avLst/>
                <a:gdLst>
                  <a:gd name="connsiteX0" fmla="*/ 0 w 4453467"/>
                  <a:gd name="connsiteY0" fmla="*/ 2743200 h 2743200"/>
                  <a:gd name="connsiteX1" fmla="*/ 1837267 w 4453467"/>
                  <a:gd name="connsiteY1" fmla="*/ 0 h 2743200"/>
                  <a:gd name="connsiteX2" fmla="*/ 4453467 w 4453467"/>
                  <a:gd name="connsiteY2" fmla="*/ 0 h 2743200"/>
                </a:gdLst>
                <a:ahLst/>
                <a:cxnLst>
                  <a:cxn ang="0">
                    <a:pos x="connsiteX0" y="connsiteY0"/>
                  </a:cxn>
                  <a:cxn ang="0">
                    <a:pos x="connsiteX1" y="connsiteY1"/>
                  </a:cxn>
                  <a:cxn ang="0">
                    <a:pos x="connsiteX2" y="connsiteY2"/>
                  </a:cxn>
                </a:cxnLst>
                <a:rect l="l" t="t" r="r" b="b"/>
                <a:pathLst>
                  <a:path w="4453467" h="2743200">
                    <a:moveTo>
                      <a:pt x="0" y="2743200"/>
                    </a:moveTo>
                    <a:lnTo>
                      <a:pt x="1837267" y="0"/>
                    </a:lnTo>
                    <a:lnTo>
                      <a:pt x="4453467" y="0"/>
                    </a:lnTo>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9"/>
              <p:cNvSpPr/>
              <p:nvPr/>
            </p:nvSpPr>
            <p:spPr>
              <a:xfrm>
                <a:off x="-25400" y="1786467"/>
                <a:ext cx="4445000" cy="1659466"/>
              </a:xfrm>
              <a:custGeom>
                <a:avLst/>
                <a:gdLst>
                  <a:gd name="connsiteX0" fmla="*/ 0 w 4445000"/>
                  <a:gd name="connsiteY0" fmla="*/ 1659466 h 1659466"/>
                  <a:gd name="connsiteX1" fmla="*/ 2472267 w 4445000"/>
                  <a:gd name="connsiteY1" fmla="*/ 0 h 1659466"/>
                  <a:gd name="connsiteX2" fmla="*/ 4445000 w 4445000"/>
                  <a:gd name="connsiteY2" fmla="*/ 0 h 1659466"/>
                </a:gdLst>
                <a:ahLst/>
                <a:cxnLst>
                  <a:cxn ang="0">
                    <a:pos x="connsiteX0" y="connsiteY0"/>
                  </a:cxn>
                  <a:cxn ang="0">
                    <a:pos x="connsiteX1" y="connsiteY1"/>
                  </a:cxn>
                  <a:cxn ang="0">
                    <a:pos x="connsiteX2" y="connsiteY2"/>
                  </a:cxn>
                </a:cxnLst>
                <a:rect l="l" t="t" r="r" b="b"/>
                <a:pathLst>
                  <a:path w="4445000" h="1659466">
                    <a:moveTo>
                      <a:pt x="0" y="1659466"/>
                    </a:moveTo>
                    <a:lnTo>
                      <a:pt x="2472267" y="0"/>
                    </a:lnTo>
                    <a:lnTo>
                      <a:pt x="4445000" y="0"/>
                    </a:lnTo>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任意多边形 10"/>
              <p:cNvSpPr/>
              <p:nvPr/>
            </p:nvSpPr>
            <p:spPr>
              <a:xfrm>
                <a:off x="-25400" y="2861733"/>
                <a:ext cx="4394200" cy="592667"/>
              </a:xfrm>
              <a:custGeom>
                <a:avLst/>
                <a:gdLst>
                  <a:gd name="connsiteX0" fmla="*/ 0 w 4394200"/>
                  <a:gd name="connsiteY0" fmla="*/ 592667 h 592667"/>
                  <a:gd name="connsiteX1" fmla="*/ 2912533 w 4394200"/>
                  <a:gd name="connsiteY1" fmla="*/ 0 h 592667"/>
                  <a:gd name="connsiteX2" fmla="*/ 4394200 w 4394200"/>
                  <a:gd name="connsiteY2" fmla="*/ 0 h 592667"/>
                </a:gdLst>
                <a:ahLst/>
                <a:cxnLst>
                  <a:cxn ang="0">
                    <a:pos x="connsiteX0" y="connsiteY0"/>
                  </a:cxn>
                  <a:cxn ang="0">
                    <a:pos x="connsiteX1" y="connsiteY1"/>
                  </a:cxn>
                  <a:cxn ang="0">
                    <a:pos x="connsiteX2" y="connsiteY2"/>
                  </a:cxn>
                </a:cxnLst>
                <a:rect l="l" t="t" r="r" b="b"/>
                <a:pathLst>
                  <a:path w="4394200" h="592667">
                    <a:moveTo>
                      <a:pt x="0" y="592667"/>
                    </a:moveTo>
                    <a:lnTo>
                      <a:pt x="2912533" y="0"/>
                    </a:lnTo>
                    <a:lnTo>
                      <a:pt x="4394200" y="0"/>
                    </a:lnTo>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3" name="组合 12"/>
            <p:cNvGrpSpPr/>
            <p:nvPr/>
          </p:nvGrpSpPr>
          <p:grpSpPr>
            <a:xfrm flipV="1">
              <a:off x="-25400" y="3403598"/>
              <a:ext cx="4470400" cy="2751667"/>
              <a:chOff x="-25400" y="702733"/>
              <a:chExt cx="4470400" cy="2751667"/>
            </a:xfrm>
          </p:grpSpPr>
          <p:sp>
            <p:nvSpPr>
              <p:cNvPr id="14" name="任意多边形 13"/>
              <p:cNvSpPr/>
              <p:nvPr/>
            </p:nvSpPr>
            <p:spPr>
              <a:xfrm>
                <a:off x="-8467" y="702733"/>
                <a:ext cx="4453467" cy="2743200"/>
              </a:xfrm>
              <a:custGeom>
                <a:avLst/>
                <a:gdLst>
                  <a:gd name="connsiteX0" fmla="*/ 0 w 4453467"/>
                  <a:gd name="connsiteY0" fmla="*/ 2743200 h 2743200"/>
                  <a:gd name="connsiteX1" fmla="*/ 1837267 w 4453467"/>
                  <a:gd name="connsiteY1" fmla="*/ 0 h 2743200"/>
                  <a:gd name="connsiteX2" fmla="*/ 4453467 w 4453467"/>
                  <a:gd name="connsiteY2" fmla="*/ 0 h 2743200"/>
                </a:gdLst>
                <a:ahLst/>
                <a:cxnLst>
                  <a:cxn ang="0">
                    <a:pos x="connsiteX0" y="connsiteY0"/>
                  </a:cxn>
                  <a:cxn ang="0">
                    <a:pos x="connsiteX1" y="connsiteY1"/>
                  </a:cxn>
                  <a:cxn ang="0">
                    <a:pos x="connsiteX2" y="connsiteY2"/>
                  </a:cxn>
                </a:cxnLst>
                <a:rect l="l" t="t" r="r" b="b"/>
                <a:pathLst>
                  <a:path w="4453467" h="2743200">
                    <a:moveTo>
                      <a:pt x="0" y="2743200"/>
                    </a:moveTo>
                    <a:lnTo>
                      <a:pt x="1837267" y="0"/>
                    </a:lnTo>
                    <a:lnTo>
                      <a:pt x="4453467" y="0"/>
                    </a:lnTo>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任意多边形 14"/>
              <p:cNvSpPr/>
              <p:nvPr/>
            </p:nvSpPr>
            <p:spPr>
              <a:xfrm>
                <a:off x="-25400" y="1786467"/>
                <a:ext cx="4445000" cy="1659466"/>
              </a:xfrm>
              <a:custGeom>
                <a:avLst/>
                <a:gdLst>
                  <a:gd name="connsiteX0" fmla="*/ 0 w 4445000"/>
                  <a:gd name="connsiteY0" fmla="*/ 1659466 h 1659466"/>
                  <a:gd name="connsiteX1" fmla="*/ 2472267 w 4445000"/>
                  <a:gd name="connsiteY1" fmla="*/ 0 h 1659466"/>
                  <a:gd name="connsiteX2" fmla="*/ 4445000 w 4445000"/>
                  <a:gd name="connsiteY2" fmla="*/ 0 h 1659466"/>
                </a:gdLst>
                <a:ahLst/>
                <a:cxnLst>
                  <a:cxn ang="0">
                    <a:pos x="connsiteX0" y="connsiteY0"/>
                  </a:cxn>
                  <a:cxn ang="0">
                    <a:pos x="connsiteX1" y="connsiteY1"/>
                  </a:cxn>
                  <a:cxn ang="0">
                    <a:pos x="connsiteX2" y="connsiteY2"/>
                  </a:cxn>
                </a:cxnLst>
                <a:rect l="l" t="t" r="r" b="b"/>
                <a:pathLst>
                  <a:path w="4445000" h="1659466">
                    <a:moveTo>
                      <a:pt x="0" y="1659466"/>
                    </a:moveTo>
                    <a:lnTo>
                      <a:pt x="2472267" y="0"/>
                    </a:lnTo>
                    <a:lnTo>
                      <a:pt x="4445000" y="0"/>
                    </a:lnTo>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任意多边形 15"/>
              <p:cNvSpPr/>
              <p:nvPr/>
            </p:nvSpPr>
            <p:spPr>
              <a:xfrm>
                <a:off x="-25400" y="2861733"/>
                <a:ext cx="4394200" cy="592667"/>
              </a:xfrm>
              <a:custGeom>
                <a:avLst/>
                <a:gdLst>
                  <a:gd name="connsiteX0" fmla="*/ 0 w 4394200"/>
                  <a:gd name="connsiteY0" fmla="*/ 592667 h 592667"/>
                  <a:gd name="connsiteX1" fmla="*/ 2912533 w 4394200"/>
                  <a:gd name="connsiteY1" fmla="*/ 0 h 592667"/>
                  <a:gd name="connsiteX2" fmla="*/ 4394200 w 4394200"/>
                  <a:gd name="connsiteY2" fmla="*/ 0 h 592667"/>
                </a:gdLst>
                <a:ahLst/>
                <a:cxnLst>
                  <a:cxn ang="0">
                    <a:pos x="connsiteX0" y="connsiteY0"/>
                  </a:cxn>
                  <a:cxn ang="0">
                    <a:pos x="connsiteX1" y="connsiteY1"/>
                  </a:cxn>
                  <a:cxn ang="0">
                    <a:pos x="connsiteX2" y="connsiteY2"/>
                  </a:cxn>
                </a:cxnLst>
                <a:rect l="l" t="t" r="r" b="b"/>
                <a:pathLst>
                  <a:path w="4394200" h="592667">
                    <a:moveTo>
                      <a:pt x="0" y="592667"/>
                    </a:moveTo>
                    <a:lnTo>
                      <a:pt x="2912533" y="0"/>
                    </a:lnTo>
                    <a:lnTo>
                      <a:pt x="4394200" y="0"/>
                    </a:lnTo>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7" name="椭圆 16"/>
            <p:cNvSpPr/>
            <p:nvPr/>
          </p:nvSpPr>
          <p:spPr>
            <a:xfrm>
              <a:off x="4361366" y="646062"/>
              <a:ext cx="108000" cy="108000"/>
            </a:xfrm>
            <a:prstGeom prst="ellipse">
              <a:avLst/>
            </a:prstGeom>
            <a:solidFill>
              <a:srgbClr val="FF0000"/>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8" name="椭圆 17"/>
            <p:cNvSpPr/>
            <p:nvPr/>
          </p:nvSpPr>
          <p:spPr>
            <a:xfrm>
              <a:off x="4361366" y="1732467"/>
              <a:ext cx="108000" cy="108000"/>
            </a:xfrm>
            <a:prstGeom prst="ellipse">
              <a:avLst/>
            </a:prstGeom>
            <a:solidFill>
              <a:srgbClr val="FFC000"/>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9" name="椭圆 18"/>
            <p:cNvSpPr/>
            <p:nvPr/>
          </p:nvSpPr>
          <p:spPr>
            <a:xfrm>
              <a:off x="4361366" y="2814032"/>
              <a:ext cx="108000" cy="108000"/>
            </a:xfrm>
            <a:prstGeom prst="ellipse">
              <a:avLst/>
            </a:prstGeom>
            <a:solidFill>
              <a:srgbClr val="FFFF00"/>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0" name="椭圆 19"/>
            <p:cNvSpPr/>
            <p:nvPr/>
          </p:nvSpPr>
          <p:spPr>
            <a:xfrm>
              <a:off x="4361366" y="3933800"/>
              <a:ext cx="108000" cy="108000"/>
            </a:xfrm>
            <a:prstGeom prst="ellipse">
              <a:avLst/>
            </a:prstGeom>
            <a:solidFill>
              <a:srgbClr val="92D050"/>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1" name="椭圆 20"/>
            <p:cNvSpPr/>
            <p:nvPr/>
          </p:nvSpPr>
          <p:spPr>
            <a:xfrm>
              <a:off x="4361366" y="5017531"/>
              <a:ext cx="108000" cy="108000"/>
            </a:xfrm>
            <a:prstGeom prst="ellipse">
              <a:avLst/>
            </a:prstGeom>
            <a:solidFill>
              <a:srgbClr val="00B0F0"/>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2" name="椭圆 21"/>
            <p:cNvSpPr/>
            <p:nvPr/>
          </p:nvSpPr>
          <p:spPr>
            <a:xfrm>
              <a:off x="4361366" y="6101262"/>
              <a:ext cx="108000" cy="108000"/>
            </a:xfrm>
            <a:prstGeom prst="ellipse">
              <a:avLst/>
            </a:prstGeom>
            <a:solidFill>
              <a:srgbClr val="002060"/>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grpSp>
        <p:nvGrpSpPr>
          <p:cNvPr id="78" name="组合 77"/>
          <p:cNvGrpSpPr/>
          <p:nvPr/>
        </p:nvGrpSpPr>
        <p:grpSpPr>
          <a:xfrm>
            <a:off x="4568825" y="432404"/>
            <a:ext cx="7365281" cy="516081"/>
            <a:chOff x="4568825" y="432404"/>
            <a:chExt cx="7365281" cy="516081"/>
          </a:xfrm>
        </p:grpSpPr>
        <p:sp>
          <p:nvSpPr>
            <p:cNvPr id="23" name="矩形 22"/>
            <p:cNvSpPr/>
            <p:nvPr/>
          </p:nvSpPr>
          <p:spPr>
            <a:xfrm>
              <a:off x="6961426" y="432404"/>
              <a:ext cx="4972680" cy="311150"/>
            </a:xfrm>
            <a:prstGeom prst="rect">
              <a:avLst/>
            </a:prstGeom>
          </p:spPr>
          <p:txBody>
            <a:bodyPr wrap="square">
              <a:spAutoFit/>
            </a:bodyPr>
            <a:lstStyle/>
            <a:p>
              <a:pPr>
                <a:lnSpc>
                  <a:spcPct val="130000"/>
                </a:lnSpc>
              </a:pPr>
              <a:r>
                <a:rPr sz="1100" dirty="0">
                  <a:solidFill>
                    <a:schemeClr val="bg1">
                      <a:lumMod val="50000"/>
                    </a:schemeClr>
                  </a:solidFill>
                  <a:latin typeface="微软雅黑" panose="020B0503020204020204" charset="-122"/>
                  <a:ea typeface="微软雅黑" panose="020B0503020204020204" charset="-122"/>
                </a:rPr>
                <a:t>https://flutterchina.club/docs/</a:t>
              </a:r>
              <a:endParaRPr sz="1100" dirty="0">
                <a:solidFill>
                  <a:schemeClr val="bg1">
                    <a:lumMod val="50000"/>
                  </a:schemeClr>
                </a:solidFill>
                <a:latin typeface="微软雅黑" panose="020B0503020204020204" charset="-122"/>
                <a:ea typeface="微软雅黑" panose="020B0503020204020204" charset="-122"/>
              </a:endParaRPr>
            </a:p>
          </p:txBody>
        </p:sp>
        <p:grpSp>
          <p:nvGrpSpPr>
            <p:cNvPr id="24" name="组合 23"/>
            <p:cNvGrpSpPr/>
            <p:nvPr/>
          </p:nvGrpSpPr>
          <p:grpSpPr>
            <a:xfrm>
              <a:off x="4568825" y="438589"/>
              <a:ext cx="2300757" cy="509896"/>
              <a:chOff x="888096" y="1000203"/>
              <a:chExt cx="4259825" cy="944066"/>
            </a:xfrm>
          </p:grpSpPr>
          <p:sp>
            <p:nvSpPr>
              <p:cNvPr id="25" name="矩形 24"/>
              <p:cNvSpPr/>
              <p:nvPr/>
            </p:nvSpPr>
            <p:spPr>
              <a:xfrm>
                <a:off x="911225" y="1045634"/>
                <a:ext cx="4199467" cy="87206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6" name="椭圆 25"/>
              <p:cNvSpPr/>
              <p:nvPr/>
            </p:nvSpPr>
            <p:spPr>
              <a:xfrm>
                <a:off x="888096" y="1000203"/>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7" name="椭圆 26"/>
              <p:cNvSpPr/>
              <p:nvPr/>
            </p:nvSpPr>
            <p:spPr>
              <a:xfrm>
                <a:off x="888096"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8" name="椭圆 27"/>
              <p:cNvSpPr/>
              <p:nvPr/>
            </p:nvSpPr>
            <p:spPr>
              <a:xfrm>
                <a:off x="5075921"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9" name="椭圆 28"/>
              <p:cNvSpPr/>
              <p:nvPr/>
            </p:nvSpPr>
            <p:spPr>
              <a:xfrm>
                <a:off x="5074692" y="1009634"/>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30" name="矩形 29"/>
            <p:cNvSpPr/>
            <p:nvPr/>
          </p:nvSpPr>
          <p:spPr>
            <a:xfrm>
              <a:off x="4677733" y="513965"/>
              <a:ext cx="2162810" cy="368300"/>
            </a:xfrm>
            <a:prstGeom prst="rect">
              <a:avLst/>
            </a:prstGeom>
          </p:spPr>
          <p:txBody>
            <a:bodyPr wrap="none">
              <a:spAutoFit/>
            </a:bodyPr>
            <a:lstStyle/>
            <a:p>
              <a:pPr algn="l"/>
              <a:r>
                <a:rPr lang="zh-CN" altLang="en-US" dirty="0"/>
                <a:t>前端界面设计flutter</a:t>
              </a:r>
              <a:endParaRPr lang="zh-CN" altLang="en-US" dirty="0"/>
            </a:p>
          </p:txBody>
        </p:sp>
      </p:grpSp>
      <p:grpSp>
        <p:nvGrpSpPr>
          <p:cNvPr id="79" name="组合 78"/>
          <p:cNvGrpSpPr/>
          <p:nvPr/>
        </p:nvGrpSpPr>
        <p:grpSpPr>
          <a:xfrm>
            <a:off x="4568825" y="1520240"/>
            <a:ext cx="7365281" cy="516081"/>
            <a:chOff x="4568825" y="432404"/>
            <a:chExt cx="7365281" cy="516081"/>
          </a:xfrm>
        </p:grpSpPr>
        <p:sp>
          <p:nvSpPr>
            <p:cNvPr id="80" name="矩形 79"/>
            <p:cNvSpPr/>
            <p:nvPr/>
          </p:nvSpPr>
          <p:spPr>
            <a:xfrm>
              <a:off x="6961426" y="432404"/>
              <a:ext cx="4972680" cy="311150"/>
            </a:xfrm>
            <a:prstGeom prst="rect">
              <a:avLst/>
            </a:prstGeom>
          </p:spPr>
          <p:txBody>
            <a:bodyPr wrap="square">
              <a:spAutoFit/>
            </a:bodyPr>
            <a:lstStyle/>
            <a:p>
              <a:pPr>
                <a:lnSpc>
                  <a:spcPct val="130000"/>
                </a:lnSpc>
              </a:pPr>
              <a:r>
                <a:rPr sz="1100" dirty="0">
                  <a:solidFill>
                    <a:schemeClr val="bg1">
                      <a:lumMod val="50000"/>
                    </a:schemeClr>
                  </a:solidFill>
                  <a:latin typeface="微软雅黑" panose="020B0503020204020204" charset="-122"/>
                  <a:ea typeface="微软雅黑" panose="020B0503020204020204" charset="-122"/>
                </a:rPr>
                <a:t>https://spring.io/projects/spring-boot</a:t>
              </a:r>
              <a:endParaRPr sz="1100" dirty="0">
                <a:solidFill>
                  <a:schemeClr val="bg1">
                    <a:lumMod val="50000"/>
                  </a:schemeClr>
                </a:solidFill>
                <a:latin typeface="微软雅黑" panose="020B0503020204020204" charset="-122"/>
                <a:ea typeface="微软雅黑" panose="020B0503020204020204" charset="-122"/>
              </a:endParaRPr>
            </a:p>
          </p:txBody>
        </p:sp>
        <p:grpSp>
          <p:nvGrpSpPr>
            <p:cNvPr id="81" name="组合 80"/>
            <p:cNvGrpSpPr/>
            <p:nvPr/>
          </p:nvGrpSpPr>
          <p:grpSpPr>
            <a:xfrm>
              <a:off x="4568825" y="438589"/>
              <a:ext cx="2300757" cy="509896"/>
              <a:chOff x="888096" y="1000203"/>
              <a:chExt cx="4259825" cy="944066"/>
            </a:xfrm>
          </p:grpSpPr>
          <p:sp>
            <p:nvSpPr>
              <p:cNvPr id="83" name="矩形 82"/>
              <p:cNvSpPr/>
              <p:nvPr/>
            </p:nvSpPr>
            <p:spPr>
              <a:xfrm>
                <a:off x="911225" y="1045634"/>
                <a:ext cx="4199467" cy="87206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84" name="椭圆 83"/>
              <p:cNvSpPr/>
              <p:nvPr/>
            </p:nvSpPr>
            <p:spPr>
              <a:xfrm>
                <a:off x="888096" y="1000203"/>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85" name="椭圆 84"/>
              <p:cNvSpPr/>
              <p:nvPr/>
            </p:nvSpPr>
            <p:spPr>
              <a:xfrm>
                <a:off x="888096"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86" name="椭圆 85"/>
              <p:cNvSpPr/>
              <p:nvPr/>
            </p:nvSpPr>
            <p:spPr>
              <a:xfrm>
                <a:off x="5075921"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87" name="椭圆 86"/>
              <p:cNvSpPr/>
              <p:nvPr/>
            </p:nvSpPr>
            <p:spPr>
              <a:xfrm>
                <a:off x="5074692" y="1009634"/>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82" name="矩形 81"/>
            <p:cNvSpPr/>
            <p:nvPr/>
          </p:nvSpPr>
          <p:spPr>
            <a:xfrm>
              <a:off x="4677733" y="513965"/>
              <a:ext cx="2207895" cy="368300"/>
            </a:xfrm>
            <a:prstGeom prst="rect">
              <a:avLst/>
            </a:prstGeom>
          </p:spPr>
          <p:txBody>
            <a:bodyPr wrap="none">
              <a:spAutoFit/>
            </a:bodyPr>
            <a:lstStyle/>
            <a:p>
              <a:pPr algn="l"/>
              <a:r>
                <a:rPr lang="zh-CN" altLang="en-US" dirty="0"/>
                <a:t>后端开发springboot</a:t>
              </a:r>
              <a:endParaRPr lang="zh-CN" altLang="en-US" dirty="0"/>
            </a:p>
          </p:txBody>
        </p:sp>
      </p:grpSp>
      <p:grpSp>
        <p:nvGrpSpPr>
          <p:cNvPr id="88" name="组合 87"/>
          <p:cNvGrpSpPr/>
          <p:nvPr/>
        </p:nvGrpSpPr>
        <p:grpSpPr>
          <a:xfrm>
            <a:off x="4568825" y="2625613"/>
            <a:ext cx="7365281" cy="516081"/>
            <a:chOff x="4568825" y="432404"/>
            <a:chExt cx="7365281" cy="516081"/>
          </a:xfrm>
        </p:grpSpPr>
        <p:sp>
          <p:nvSpPr>
            <p:cNvPr id="89" name="矩形 88"/>
            <p:cNvSpPr/>
            <p:nvPr/>
          </p:nvSpPr>
          <p:spPr>
            <a:xfrm>
              <a:off x="6961426" y="432404"/>
              <a:ext cx="4972680" cy="311150"/>
            </a:xfrm>
            <a:prstGeom prst="rect">
              <a:avLst/>
            </a:prstGeom>
          </p:spPr>
          <p:txBody>
            <a:bodyPr wrap="square">
              <a:spAutoFit/>
            </a:bodyPr>
            <a:lstStyle/>
            <a:p>
              <a:pPr>
                <a:lnSpc>
                  <a:spcPct val="130000"/>
                </a:lnSpc>
              </a:pPr>
              <a:r>
                <a:rPr sz="1100" dirty="0">
                  <a:solidFill>
                    <a:schemeClr val="bg1">
                      <a:lumMod val="50000"/>
                    </a:schemeClr>
                  </a:solidFill>
                  <a:latin typeface="微软雅黑" panose="020B0503020204020204" charset="-122"/>
                  <a:ea typeface="微软雅黑" panose="020B0503020204020204" charset="-122"/>
                </a:rPr>
                <a:t>http://nodejs.cn/</a:t>
              </a:r>
              <a:endParaRPr sz="1100" dirty="0">
                <a:solidFill>
                  <a:schemeClr val="bg1">
                    <a:lumMod val="50000"/>
                  </a:schemeClr>
                </a:solidFill>
                <a:latin typeface="微软雅黑" panose="020B0503020204020204" charset="-122"/>
                <a:ea typeface="微软雅黑" panose="020B0503020204020204" charset="-122"/>
              </a:endParaRPr>
            </a:p>
          </p:txBody>
        </p:sp>
        <p:grpSp>
          <p:nvGrpSpPr>
            <p:cNvPr id="90" name="组合 89"/>
            <p:cNvGrpSpPr/>
            <p:nvPr/>
          </p:nvGrpSpPr>
          <p:grpSpPr>
            <a:xfrm>
              <a:off x="4568825" y="438589"/>
              <a:ext cx="2300757" cy="509896"/>
              <a:chOff x="888096" y="1000203"/>
              <a:chExt cx="4259825" cy="944066"/>
            </a:xfrm>
          </p:grpSpPr>
          <p:sp>
            <p:nvSpPr>
              <p:cNvPr id="92" name="矩形 91"/>
              <p:cNvSpPr/>
              <p:nvPr/>
            </p:nvSpPr>
            <p:spPr>
              <a:xfrm>
                <a:off x="911225" y="1045634"/>
                <a:ext cx="4199467" cy="87206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93" name="椭圆 92"/>
              <p:cNvSpPr/>
              <p:nvPr/>
            </p:nvSpPr>
            <p:spPr>
              <a:xfrm>
                <a:off x="888096" y="1000203"/>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94" name="椭圆 93"/>
              <p:cNvSpPr/>
              <p:nvPr/>
            </p:nvSpPr>
            <p:spPr>
              <a:xfrm>
                <a:off x="888096"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95" name="椭圆 94"/>
              <p:cNvSpPr/>
              <p:nvPr/>
            </p:nvSpPr>
            <p:spPr>
              <a:xfrm>
                <a:off x="5075921"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96" name="椭圆 95"/>
              <p:cNvSpPr/>
              <p:nvPr/>
            </p:nvSpPr>
            <p:spPr>
              <a:xfrm>
                <a:off x="5074692" y="1009634"/>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91" name="矩形 90"/>
            <p:cNvSpPr/>
            <p:nvPr/>
          </p:nvSpPr>
          <p:spPr>
            <a:xfrm>
              <a:off x="4677733" y="513965"/>
              <a:ext cx="1816735" cy="368300"/>
            </a:xfrm>
            <a:prstGeom prst="rect">
              <a:avLst/>
            </a:prstGeom>
          </p:spPr>
          <p:txBody>
            <a:bodyPr wrap="none">
              <a:spAutoFit/>
            </a:bodyPr>
            <a:lstStyle/>
            <a:p>
              <a:pPr algn="l"/>
              <a:r>
                <a:rPr lang="zh-CN" altLang="en-US" dirty="0"/>
                <a:t>后端开发node.js</a:t>
              </a:r>
              <a:endParaRPr lang="zh-CN" altLang="en-US" dirty="0"/>
            </a:p>
          </p:txBody>
        </p:sp>
      </p:grpSp>
      <p:grpSp>
        <p:nvGrpSpPr>
          <p:cNvPr id="97" name="组合 96"/>
          <p:cNvGrpSpPr/>
          <p:nvPr/>
        </p:nvGrpSpPr>
        <p:grpSpPr>
          <a:xfrm>
            <a:off x="4568825" y="3721573"/>
            <a:ext cx="7365281" cy="530860"/>
            <a:chOff x="4568825" y="432404"/>
            <a:chExt cx="7365281" cy="530860"/>
          </a:xfrm>
        </p:grpSpPr>
        <p:sp>
          <p:nvSpPr>
            <p:cNvPr id="98" name="矩形 97"/>
            <p:cNvSpPr/>
            <p:nvPr/>
          </p:nvSpPr>
          <p:spPr>
            <a:xfrm>
              <a:off x="6961426" y="432404"/>
              <a:ext cx="4972680" cy="530860"/>
            </a:xfrm>
            <a:prstGeom prst="rect">
              <a:avLst/>
            </a:prstGeom>
          </p:spPr>
          <p:txBody>
            <a:bodyPr wrap="square">
              <a:spAutoFit/>
            </a:bodyPr>
            <a:lstStyle/>
            <a:p>
              <a:pPr>
                <a:lnSpc>
                  <a:spcPct val="130000"/>
                </a:lnSpc>
              </a:pPr>
              <a:r>
                <a:rPr lang="zh-CN" sz="1100" dirty="0">
                  <a:solidFill>
                    <a:schemeClr val="bg1">
                      <a:lumMod val="50000"/>
                    </a:schemeClr>
                  </a:solidFill>
                  <a:latin typeface="微软雅黑" panose="020B0503020204020204" charset="-122"/>
                  <a:ea typeface="微软雅黑" panose="020B0503020204020204" charset="-122"/>
                  <a:sym typeface="+mn-ea"/>
                </a:rPr>
                <a:t>Flutter 实现一个集各大音乐平台API于一体的音乐播放器APP</a:t>
              </a:r>
              <a:endParaRPr lang="zh-CN" sz="1100" dirty="0">
                <a:solidFill>
                  <a:schemeClr val="bg1">
                    <a:lumMod val="50000"/>
                  </a:schemeClr>
                </a:solidFill>
                <a:latin typeface="微软雅黑" panose="020B0503020204020204" charset="-122"/>
                <a:ea typeface="微软雅黑" panose="020B0503020204020204" charset="-122"/>
                <a:sym typeface="+mn-ea"/>
              </a:endParaRPr>
            </a:p>
            <a:p>
              <a:pPr>
                <a:lnSpc>
                  <a:spcPct val="130000"/>
                </a:lnSpc>
              </a:pPr>
              <a:r>
                <a:rPr lang="zh-CN" sz="1100" dirty="0">
                  <a:solidFill>
                    <a:schemeClr val="bg1">
                      <a:lumMod val="50000"/>
                    </a:schemeClr>
                  </a:solidFill>
                  <a:latin typeface="微软雅黑" panose="020B0503020204020204" charset="-122"/>
                  <a:ea typeface="微软雅黑" panose="020B0503020204020204" charset="-122"/>
                  <a:sym typeface="+mn-ea"/>
                </a:rPr>
                <a:t>https://blog.csdn.net/a496401006/article/details/103903131</a:t>
              </a:r>
              <a:endParaRPr lang="zh-CN" sz="1100" dirty="0">
                <a:solidFill>
                  <a:schemeClr val="bg1">
                    <a:lumMod val="50000"/>
                  </a:schemeClr>
                </a:solidFill>
                <a:latin typeface="微软雅黑" panose="020B0503020204020204" charset="-122"/>
                <a:ea typeface="微软雅黑" panose="020B0503020204020204" charset="-122"/>
              </a:endParaRPr>
            </a:p>
          </p:txBody>
        </p:sp>
        <p:grpSp>
          <p:nvGrpSpPr>
            <p:cNvPr id="99" name="组合 98"/>
            <p:cNvGrpSpPr/>
            <p:nvPr/>
          </p:nvGrpSpPr>
          <p:grpSpPr>
            <a:xfrm>
              <a:off x="4568825" y="438589"/>
              <a:ext cx="2300757" cy="509896"/>
              <a:chOff x="888096" y="1000203"/>
              <a:chExt cx="4259825" cy="944066"/>
            </a:xfrm>
          </p:grpSpPr>
          <p:sp>
            <p:nvSpPr>
              <p:cNvPr id="101" name="矩形 100"/>
              <p:cNvSpPr/>
              <p:nvPr/>
            </p:nvSpPr>
            <p:spPr>
              <a:xfrm>
                <a:off x="911225" y="1045634"/>
                <a:ext cx="4199467" cy="87206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02" name="椭圆 101"/>
              <p:cNvSpPr/>
              <p:nvPr/>
            </p:nvSpPr>
            <p:spPr>
              <a:xfrm>
                <a:off x="888096" y="1000203"/>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03" name="椭圆 102"/>
              <p:cNvSpPr/>
              <p:nvPr/>
            </p:nvSpPr>
            <p:spPr>
              <a:xfrm>
                <a:off x="888096"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04" name="椭圆 103"/>
              <p:cNvSpPr/>
              <p:nvPr/>
            </p:nvSpPr>
            <p:spPr>
              <a:xfrm>
                <a:off x="5075921"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05" name="椭圆 104"/>
              <p:cNvSpPr/>
              <p:nvPr/>
            </p:nvSpPr>
            <p:spPr>
              <a:xfrm>
                <a:off x="5074692" y="1009634"/>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100" name="矩形 99"/>
            <p:cNvSpPr/>
            <p:nvPr/>
          </p:nvSpPr>
          <p:spPr>
            <a:xfrm>
              <a:off x="4677733" y="513965"/>
              <a:ext cx="1097280" cy="368300"/>
            </a:xfrm>
            <a:prstGeom prst="rect">
              <a:avLst/>
            </a:prstGeom>
          </p:spPr>
          <p:txBody>
            <a:bodyPr wrap="none">
              <a:spAutoFit/>
            </a:bodyPr>
            <a:lstStyle/>
            <a:p>
              <a:r>
                <a:rPr lang="zh-CN" altLang="en-US" dirty="0"/>
                <a:t>前有古人</a:t>
              </a:r>
              <a:endParaRPr lang="zh-CN" altLang="en-US" dirty="0"/>
            </a:p>
          </p:txBody>
        </p:sp>
      </p:grpSp>
      <p:grpSp>
        <p:nvGrpSpPr>
          <p:cNvPr id="106" name="组合 105"/>
          <p:cNvGrpSpPr/>
          <p:nvPr/>
        </p:nvGrpSpPr>
        <p:grpSpPr>
          <a:xfrm>
            <a:off x="4568825" y="4809201"/>
            <a:ext cx="7365281" cy="530860"/>
            <a:chOff x="4568825" y="432404"/>
            <a:chExt cx="7365281" cy="530860"/>
          </a:xfrm>
        </p:grpSpPr>
        <p:sp>
          <p:nvSpPr>
            <p:cNvPr id="107" name="矩形 106"/>
            <p:cNvSpPr/>
            <p:nvPr/>
          </p:nvSpPr>
          <p:spPr>
            <a:xfrm>
              <a:off x="6961426" y="432404"/>
              <a:ext cx="4972680" cy="530860"/>
            </a:xfrm>
            <a:prstGeom prst="rect">
              <a:avLst/>
            </a:prstGeom>
          </p:spPr>
          <p:txBody>
            <a:bodyPr wrap="square">
              <a:spAutoFit/>
            </a:bodyPr>
            <a:lstStyle/>
            <a:p>
              <a:pPr>
                <a:lnSpc>
                  <a:spcPct val="130000"/>
                </a:lnSpc>
              </a:pPr>
              <a:r>
                <a:rPr sz="1100" dirty="0">
                  <a:solidFill>
                    <a:schemeClr val="bg1">
                      <a:lumMod val="50000"/>
                    </a:schemeClr>
                  </a:solidFill>
                  <a:latin typeface="微软雅黑" panose="020B0503020204020204" charset="-122"/>
                  <a:ea typeface="微软雅黑" panose="020B0503020204020204" charset="-122"/>
                </a:rPr>
                <a:t>2020年中国数字音乐产业规模及趋势预测：市场规模有望突破700亿元</a:t>
              </a:r>
              <a:endParaRPr sz="1100" dirty="0">
                <a:solidFill>
                  <a:schemeClr val="bg1">
                    <a:lumMod val="50000"/>
                  </a:schemeClr>
                </a:solidFill>
                <a:latin typeface="微软雅黑" panose="020B0503020204020204" charset="-122"/>
                <a:ea typeface="微软雅黑" panose="020B0503020204020204" charset="-122"/>
              </a:endParaRPr>
            </a:p>
            <a:p>
              <a:pPr>
                <a:lnSpc>
                  <a:spcPct val="130000"/>
                </a:lnSpc>
              </a:pPr>
              <a:r>
                <a:rPr sz="1100" dirty="0">
                  <a:solidFill>
                    <a:schemeClr val="bg1">
                      <a:lumMod val="50000"/>
                    </a:schemeClr>
                  </a:solidFill>
                  <a:latin typeface="微软雅黑" panose="020B0503020204020204" charset="-122"/>
                  <a:ea typeface="微软雅黑" panose="020B0503020204020204" charset="-122"/>
                </a:rPr>
                <a:t>https://www.askci.com/news/chanye/20200311/1733341157912.shtml</a:t>
              </a:r>
              <a:endParaRPr sz="1100" dirty="0">
                <a:solidFill>
                  <a:schemeClr val="bg1">
                    <a:lumMod val="50000"/>
                  </a:schemeClr>
                </a:solidFill>
                <a:latin typeface="微软雅黑" panose="020B0503020204020204" charset="-122"/>
                <a:ea typeface="微软雅黑" panose="020B0503020204020204" charset="-122"/>
              </a:endParaRPr>
            </a:p>
          </p:txBody>
        </p:sp>
        <p:grpSp>
          <p:nvGrpSpPr>
            <p:cNvPr id="108" name="组合 107"/>
            <p:cNvGrpSpPr/>
            <p:nvPr/>
          </p:nvGrpSpPr>
          <p:grpSpPr>
            <a:xfrm>
              <a:off x="4568825" y="438589"/>
              <a:ext cx="2300757" cy="509896"/>
              <a:chOff x="888096" y="1000203"/>
              <a:chExt cx="4259825" cy="944066"/>
            </a:xfrm>
          </p:grpSpPr>
          <p:sp>
            <p:nvSpPr>
              <p:cNvPr id="110" name="矩形 109"/>
              <p:cNvSpPr/>
              <p:nvPr/>
            </p:nvSpPr>
            <p:spPr>
              <a:xfrm>
                <a:off x="911225" y="1045634"/>
                <a:ext cx="4199467" cy="87206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11" name="椭圆 110"/>
              <p:cNvSpPr/>
              <p:nvPr/>
            </p:nvSpPr>
            <p:spPr>
              <a:xfrm>
                <a:off x="888096" y="1000203"/>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12" name="椭圆 111"/>
              <p:cNvSpPr/>
              <p:nvPr/>
            </p:nvSpPr>
            <p:spPr>
              <a:xfrm>
                <a:off x="888096"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13" name="椭圆 112"/>
              <p:cNvSpPr/>
              <p:nvPr/>
            </p:nvSpPr>
            <p:spPr>
              <a:xfrm>
                <a:off x="5075921"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14" name="椭圆 113"/>
              <p:cNvSpPr/>
              <p:nvPr/>
            </p:nvSpPr>
            <p:spPr>
              <a:xfrm>
                <a:off x="5074692" y="1009634"/>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109" name="矩形 108"/>
            <p:cNvSpPr/>
            <p:nvPr/>
          </p:nvSpPr>
          <p:spPr>
            <a:xfrm>
              <a:off x="4677733" y="513965"/>
              <a:ext cx="1783080" cy="368300"/>
            </a:xfrm>
            <a:prstGeom prst="rect">
              <a:avLst/>
            </a:prstGeom>
          </p:spPr>
          <p:txBody>
            <a:bodyPr wrap="none">
              <a:spAutoFit/>
            </a:bodyPr>
            <a:lstStyle/>
            <a:p>
              <a:pPr algn="l"/>
              <a:r>
                <a:rPr lang="zh-CN" altLang="en-US" dirty="0"/>
                <a:t>中商产业研究院</a:t>
              </a:r>
              <a:endParaRPr lang="zh-CN" altLang="en-US" dirty="0"/>
            </a:p>
          </p:txBody>
        </p:sp>
      </p:grpSp>
      <p:grpSp>
        <p:nvGrpSpPr>
          <p:cNvPr id="115" name="组合 114"/>
          <p:cNvGrpSpPr/>
          <p:nvPr/>
        </p:nvGrpSpPr>
        <p:grpSpPr>
          <a:xfrm>
            <a:off x="4568825" y="5889038"/>
            <a:ext cx="7365281" cy="530860"/>
            <a:chOff x="4568825" y="432404"/>
            <a:chExt cx="7365281" cy="530860"/>
          </a:xfrm>
        </p:grpSpPr>
        <p:sp>
          <p:nvSpPr>
            <p:cNvPr id="116" name="矩形 115"/>
            <p:cNvSpPr/>
            <p:nvPr/>
          </p:nvSpPr>
          <p:spPr>
            <a:xfrm>
              <a:off x="6961426" y="432404"/>
              <a:ext cx="4972680" cy="530860"/>
            </a:xfrm>
            <a:prstGeom prst="rect">
              <a:avLst/>
            </a:prstGeom>
          </p:spPr>
          <p:txBody>
            <a:bodyPr wrap="square">
              <a:spAutoFit/>
            </a:bodyPr>
            <a:lstStyle/>
            <a:p>
              <a:pPr>
                <a:lnSpc>
                  <a:spcPct val="130000"/>
                </a:lnSpc>
              </a:pPr>
              <a:r>
                <a:rPr sz="1100" dirty="0">
                  <a:solidFill>
                    <a:schemeClr val="bg1">
                      <a:lumMod val="50000"/>
                    </a:schemeClr>
                  </a:solidFill>
                  <a:latin typeface="微软雅黑" panose="020B0503020204020204" charset="-122"/>
                  <a:ea typeface="微软雅黑" panose="020B0503020204020204" charset="-122"/>
                </a:rPr>
                <a:t>2020上半年度中国数字音乐市场研究报告</a:t>
              </a:r>
              <a:endParaRPr sz="1100" dirty="0">
                <a:solidFill>
                  <a:schemeClr val="bg1">
                    <a:lumMod val="50000"/>
                  </a:schemeClr>
                </a:solidFill>
                <a:latin typeface="微软雅黑" panose="020B0503020204020204" charset="-122"/>
                <a:ea typeface="微软雅黑" panose="020B0503020204020204" charset="-122"/>
              </a:endParaRPr>
            </a:p>
            <a:p>
              <a:pPr>
                <a:lnSpc>
                  <a:spcPct val="130000"/>
                </a:lnSpc>
              </a:pPr>
              <a:r>
                <a:rPr sz="1100" dirty="0">
                  <a:solidFill>
                    <a:schemeClr val="bg1">
                      <a:lumMod val="50000"/>
                    </a:schemeClr>
                  </a:solidFill>
                  <a:latin typeface="微软雅黑" panose="020B0503020204020204" charset="-122"/>
                  <a:ea typeface="微软雅黑" panose="020B0503020204020204" charset="-122"/>
                </a:rPr>
                <a:t>https://new.qq.com/rain/a/20200921A0G4VI00</a:t>
              </a:r>
              <a:endParaRPr sz="1100" dirty="0">
                <a:solidFill>
                  <a:schemeClr val="bg1">
                    <a:lumMod val="50000"/>
                  </a:schemeClr>
                </a:solidFill>
                <a:latin typeface="微软雅黑" panose="020B0503020204020204" charset="-122"/>
                <a:ea typeface="微软雅黑" panose="020B0503020204020204" charset="-122"/>
              </a:endParaRPr>
            </a:p>
          </p:txBody>
        </p:sp>
        <p:grpSp>
          <p:nvGrpSpPr>
            <p:cNvPr id="117" name="组合 116"/>
            <p:cNvGrpSpPr/>
            <p:nvPr/>
          </p:nvGrpSpPr>
          <p:grpSpPr>
            <a:xfrm>
              <a:off x="4568825" y="438589"/>
              <a:ext cx="2300757" cy="509896"/>
              <a:chOff x="888096" y="1000203"/>
              <a:chExt cx="4259825" cy="944066"/>
            </a:xfrm>
          </p:grpSpPr>
          <p:sp>
            <p:nvSpPr>
              <p:cNvPr id="119" name="矩形 118"/>
              <p:cNvSpPr/>
              <p:nvPr/>
            </p:nvSpPr>
            <p:spPr>
              <a:xfrm>
                <a:off x="911225" y="1045634"/>
                <a:ext cx="4199467" cy="87206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20" name="椭圆 119"/>
              <p:cNvSpPr/>
              <p:nvPr/>
            </p:nvSpPr>
            <p:spPr>
              <a:xfrm>
                <a:off x="888096" y="1000203"/>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21" name="椭圆 120"/>
              <p:cNvSpPr/>
              <p:nvPr/>
            </p:nvSpPr>
            <p:spPr>
              <a:xfrm>
                <a:off x="888096"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22" name="椭圆 121"/>
              <p:cNvSpPr/>
              <p:nvPr/>
            </p:nvSpPr>
            <p:spPr>
              <a:xfrm>
                <a:off x="5075921"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23" name="椭圆 122"/>
              <p:cNvSpPr/>
              <p:nvPr/>
            </p:nvSpPr>
            <p:spPr>
              <a:xfrm>
                <a:off x="5074692" y="1009634"/>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118" name="矩形 117"/>
            <p:cNvSpPr/>
            <p:nvPr/>
          </p:nvSpPr>
          <p:spPr>
            <a:xfrm>
              <a:off x="4677733" y="513965"/>
              <a:ext cx="1554480" cy="368300"/>
            </a:xfrm>
            <a:prstGeom prst="rect">
              <a:avLst/>
            </a:prstGeom>
          </p:spPr>
          <p:txBody>
            <a:bodyPr wrap="none">
              <a:spAutoFit/>
            </a:bodyPr>
            <a:lstStyle/>
            <a:p>
              <a:pPr algn="l"/>
              <a:r>
                <a:rPr lang="zh-CN" altLang="en-US" dirty="0"/>
                <a:t>市场研究报告</a:t>
              </a:r>
              <a:endParaRPr lang="zh-CN" altLang="en-US" dirty="0"/>
            </a:p>
          </p:txBody>
        </p:sp>
      </p:grpSp>
      <p:sp>
        <p:nvSpPr>
          <p:cNvPr id="124" name="文本框 123"/>
          <p:cNvSpPr txBox="1"/>
          <p:nvPr/>
        </p:nvSpPr>
        <p:spPr>
          <a:xfrm>
            <a:off x="4007126" y="434252"/>
            <a:ext cx="378630" cy="523220"/>
          </a:xfrm>
          <a:prstGeom prst="rect">
            <a:avLst/>
          </a:prstGeom>
          <a:noFill/>
        </p:spPr>
        <p:txBody>
          <a:bodyPr wrap="none" rtlCol="0">
            <a:spAutoFit/>
          </a:bodyPr>
          <a:lstStyle/>
          <a:p>
            <a:r>
              <a:rPr lang="en-US" altLang="zh-CN" sz="2800" dirty="0" smtClean="0"/>
              <a:t>1</a:t>
            </a:r>
            <a:endParaRPr lang="zh-CN" altLang="en-US" sz="2800" dirty="0"/>
          </a:p>
        </p:txBody>
      </p:sp>
      <p:sp>
        <p:nvSpPr>
          <p:cNvPr id="125" name="文本框 124"/>
          <p:cNvSpPr txBox="1"/>
          <p:nvPr/>
        </p:nvSpPr>
        <p:spPr>
          <a:xfrm>
            <a:off x="4013200" y="1524000"/>
            <a:ext cx="378630" cy="523220"/>
          </a:xfrm>
          <a:prstGeom prst="rect">
            <a:avLst/>
          </a:prstGeom>
          <a:noFill/>
        </p:spPr>
        <p:txBody>
          <a:bodyPr wrap="none" rtlCol="0">
            <a:spAutoFit/>
          </a:bodyPr>
          <a:lstStyle/>
          <a:p>
            <a:r>
              <a:rPr lang="en-US" altLang="zh-CN" sz="2800" dirty="0"/>
              <a:t>2</a:t>
            </a:r>
            <a:endParaRPr lang="zh-CN" altLang="en-US" sz="2800" dirty="0"/>
          </a:p>
        </p:txBody>
      </p:sp>
      <p:sp>
        <p:nvSpPr>
          <p:cNvPr id="126" name="文本框 125"/>
          <p:cNvSpPr txBox="1"/>
          <p:nvPr/>
        </p:nvSpPr>
        <p:spPr>
          <a:xfrm>
            <a:off x="4013200" y="2616200"/>
            <a:ext cx="378630" cy="523220"/>
          </a:xfrm>
          <a:prstGeom prst="rect">
            <a:avLst/>
          </a:prstGeom>
          <a:noFill/>
        </p:spPr>
        <p:txBody>
          <a:bodyPr wrap="none" rtlCol="0">
            <a:spAutoFit/>
          </a:bodyPr>
          <a:lstStyle/>
          <a:p>
            <a:r>
              <a:rPr lang="en-US" altLang="zh-CN" sz="2800" dirty="0"/>
              <a:t>3</a:t>
            </a:r>
            <a:endParaRPr lang="zh-CN" altLang="en-US" sz="2800" dirty="0"/>
          </a:p>
        </p:txBody>
      </p:sp>
      <p:sp>
        <p:nvSpPr>
          <p:cNvPr id="127" name="文本框 126"/>
          <p:cNvSpPr txBox="1"/>
          <p:nvPr/>
        </p:nvSpPr>
        <p:spPr>
          <a:xfrm>
            <a:off x="4013200" y="3708400"/>
            <a:ext cx="378630" cy="523220"/>
          </a:xfrm>
          <a:prstGeom prst="rect">
            <a:avLst/>
          </a:prstGeom>
          <a:noFill/>
        </p:spPr>
        <p:txBody>
          <a:bodyPr wrap="none" rtlCol="0">
            <a:spAutoFit/>
          </a:bodyPr>
          <a:lstStyle/>
          <a:p>
            <a:r>
              <a:rPr lang="en-US" altLang="zh-CN" sz="2800" dirty="0"/>
              <a:t>4</a:t>
            </a:r>
            <a:endParaRPr lang="zh-CN" altLang="en-US" sz="2800" dirty="0"/>
          </a:p>
        </p:txBody>
      </p:sp>
      <p:sp>
        <p:nvSpPr>
          <p:cNvPr id="128" name="文本框 127"/>
          <p:cNvSpPr txBox="1"/>
          <p:nvPr/>
        </p:nvSpPr>
        <p:spPr>
          <a:xfrm>
            <a:off x="4013200" y="4800600"/>
            <a:ext cx="378630" cy="523220"/>
          </a:xfrm>
          <a:prstGeom prst="rect">
            <a:avLst/>
          </a:prstGeom>
          <a:noFill/>
        </p:spPr>
        <p:txBody>
          <a:bodyPr wrap="none" rtlCol="0">
            <a:spAutoFit/>
          </a:bodyPr>
          <a:lstStyle/>
          <a:p>
            <a:r>
              <a:rPr lang="en-US" altLang="zh-CN" sz="2800" dirty="0"/>
              <a:t>5</a:t>
            </a:r>
            <a:endParaRPr lang="zh-CN" altLang="en-US" sz="2800" dirty="0"/>
          </a:p>
        </p:txBody>
      </p:sp>
      <p:sp>
        <p:nvSpPr>
          <p:cNvPr id="129" name="文本框 128"/>
          <p:cNvSpPr txBox="1"/>
          <p:nvPr/>
        </p:nvSpPr>
        <p:spPr>
          <a:xfrm>
            <a:off x="4013200" y="5892800"/>
            <a:ext cx="378630" cy="523220"/>
          </a:xfrm>
          <a:prstGeom prst="rect">
            <a:avLst/>
          </a:prstGeom>
          <a:noFill/>
        </p:spPr>
        <p:txBody>
          <a:bodyPr wrap="none" rtlCol="0">
            <a:spAutoFit/>
          </a:bodyPr>
          <a:lstStyle/>
          <a:p>
            <a:r>
              <a:rPr lang="en-US" altLang="zh-CN" sz="2800" dirty="0"/>
              <a:t>6</a:t>
            </a:r>
            <a:endParaRPr lang="zh-CN" altLang="en-US" sz="2800" dirty="0"/>
          </a:p>
        </p:txBody>
      </p:sp>
      <p:pic>
        <p:nvPicPr>
          <p:cNvPr id="5" name="图片 4"/>
          <p:cNvPicPr>
            <a:picLocks noChangeAspect="1"/>
          </p:cNvPicPr>
          <p:nvPr/>
        </p:nvPicPr>
        <p:blipFill rotWithShape="1">
          <a:blip r:embed="rId2" cstate="screen"/>
          <a:srcRect/>
          <a:stretch>
            <a:fillRect/>
          </a:stretch>
        </p:blipFill>
        <p:spPr>
          <a:xfrm>
            <a:off x="-8468" y="2435266"/>
            <a:ext cx="1002201" cy="1987468"/>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294927" y="3280457"/>
            <a:ext cx="3602146" cy="880306"/>
          </a:xfrm>
          <a:prstGeom prst="rect">
            <a:avLst/>
          </a:prstGeom>
          <a:noFill/>
        </p:spPr>
        <p:txBody>
          <a:bodyPr wrap="square" rtlCol="0">
            <a:spAutoFit/>
          </a:bodyPr>
          <a:lstStyle/>
          <a:p>
            <a:pPr algn="ctr" defTabSz="608965">
              <a:lnSpc>
                <a:spcPct val="130000"/>
              </a:lnSpc>
            </a:pPr>
            <a:r>
              <a:rPr lang="en-US" altLang="zh-CN" sz="4400" b="1" dirty="0">
                <a:latin typeface="+mj-lt"/>
                <a:ea typeface="微软雅黑" panose="020B0503020204020204" charset="-122"/>
              </a:rPr>
              <a:t>PART SIX</a:t>
            </a:r>
            <a:endParaRPr lang="en-US" altLang="zh-CN" sz="4400" b="1" dirty="0">
              <a:latin typeface="+mj-lt"/>
              <a:ea typeface="微软雅黑" panose="020B0503020204020204" charset="-122"/>
            </a:endParaRPr>
          </a:p>
        </p:txBody>
      </p:sp>
      <p:sp>
        <p:nvSpPr>
          <p:cNvPr id="3" name="文本框 2"/>
          <p:cNvSpPr txBox="1"/>
          <p:nvPr/>
        </p:nvSpPr>
        <p:spPr>
          <a:xfrm>
            <a:off x="3936733" y="2417412"/>
            <a:ext cx="4318534" cy="1291590"/>
          </a:xfrm>
          <a:prstGeom prst="rect">
            <a:avLst/>
          </a:prstGeom>
          <a:noFill/>
        </p:spPr>
        <p:txBody>
          <a:bodyPr wrap="square" rtlCol="0">
            <a:spAutoFit/>
          </a:bodyPr>
          <a:lstStyle/>
          <a:p>
            <a:pPr algn="ctr" defTabSz="608965">
              <a:lnSpc>
                <a:spcPct val="130000"/>
              </a:lnSpc>
            </a:pPr>
            <a:r>
              <a:rPr lang="zh-CN" altLang="en-US" sz="6000" dirty="0" smtClean="0">
                <a:latin typeface="+mj-lt"/>
                <a:ea typeface="微软雅黑" panose="020B0503020204020204" charset="-122"/>
              </a:rPr>
              <a:t>项目分工</a:t>
            </a:r>
            <a:endParaRPr lang="zh-CN" altLang="en-US" sz="6000" dirty="0">
              <a:latin typeface="+mj-lt"/>
              <a:ea typeface="微软雅黑" panose="020B0503020204020204" charset="-122"/>
            </a:endParaRPr>
          </a:p>
        </p:txBody>
      </p:sp>
      <p:sp>
        <p:nvSpPr>
          <p:cNvPr id="4" name="矩形 3"/>
          <p:cNvSpPr/>
          <p:nvPr/>
        </p:nvSpPr>
        <p:spPr>
          <a:xfrm>
            <a:off x="4889817" y="4139690"/>
            <a:ext cx="2412366" cy="113341"/>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4400"/>
          </a:p>
        </p:txBody>
      </p:sp>
      <p:sp>
        <p:nvSpPr>
          <p:cNvPr id="5" name="矩形 4"/>
          <p:cNvSpPr/>
          <p:nvPr/>
        </p:nvSpPr>
        <p:spPr>
          <a:xfrm>
            <a:off x="0" y="60523"/>
            <a:ext cx="1249680" cy="306705"/>
          </a:xfrm>
          <a:prstGeom prst="rect">
            <a:avLst/>
          </a:prstGeom>
        </p:spPr>
        <p:txBody>
          <a:bodyPr wrap="none">
            <a:spAutoFit/>
          </a:bodyPr>
          <a:lstStyle/>
          <a:p>
            <a:r>
              <a:rPr lang="zh-CN" sz="1400" b="1" dirty="0"/>
              <a:t>浙大城市学院</a:t>
            </a:r>
            <a:endParaRPr lang="zh-CN" sz="1400" b="1" dirty="0"/>
          </a:p>
        </p:txBody>
      </p:sp>
    </p:spTree>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rotWithShape="1">
          <a:blip r:embed="rId1" cstate="screen"/>
          <a:srcRect/>
          <a:stretch>
            <a:fillRect/>
          </a:stretch>
        </p:blipFill>
        <p:spPr>
          <a:xfrm>
            <a:off x="937436" y="1049653"/>
            <a:ext cx="2534710" cy="2534710"/>
          </a:xfrm>
          <a:prstGeom prst="ellipse">
            <a:avLst/>
          </a:prstGeom>
        </p:spPr>
      </p:pic>
      <p:pic>
        <p:nvPicPr>
          <p:cNvPr id="6" name="图片 5"/>
          <p:cNvPicPr>
            <a:picLocks noChangeAspect="1"/>
          </p:cNvPicPr>
          <p:nvPr/>
        </p:nvPicPr>
        <p:blipFill rotWithShape="1">
          <a:blip r:embed="rId1" cstate="screen"/>
          <a:srcRect/>
          <a:stretch>
            <a:fillRect/>
          </a:stretch>
        </p:blipFill>
        <p:spPr>
          <a:xfrm>
            <a:off x="4828645" y="1049653"/>
            <a:ext cx="2534710" cy="2534710"/>
          </a:xfrm>
          <a:prstGeom prst="ellipse">
            <a:avLst/>
          </a:prstGeom>
        </p:spPr>
      </p:pic>
      <p:pic>
        <p:nvPicPr>
          <p:cNvPr id="7" name="图片 6"/>
          <p:cNvPicPr>
            <a:picLocks noChangeAspect="1"/>
          </p:cNvPicPr>
          <p:nvPr/>
        </p:nvPicPr>
        <p:blipFill rotWithShape="1">
          <a:blip r:embed="rId1" cstate="screen"/>
          <a:srcRect/>
          <a:stretch>
            <a:fillRect/>
          </a:stretch>
        </p:blipFill>
        <p:spPr>
          <a:xfrm>
            <a:off x="8719854" y="1049653"/>
            <a:ext cx="2534710" cy="2534710"/>
          </a:xfrm>
          <a:prstGeom prst="ellipse">
            <a:avLst/>
          </a:prstGeom>
        </p:spPr>
      </p:pic>
      <p:sp>
        <p:nvSpPr>
          <p:cNvPr id="8" name="矩形 7"/>
          <p:cNvSpPr/>
          <p:nvPr/>
        </p:nvSpPr>
        <p:spPr>
          <a:xfrm>
            <a:off x="1380805" y="3736778"/>
            <a:ext cx="1554480" cy="645160"/>
          </a:xfrm>
          <a:prstGeom prst="rect">
            <a:avLst/>
          </a:prstGeom>
        </p:spPr>
        <p:txBody>
          <a:bodyPr wrap="none">
            <a:spAutoFit/>
          </a:bodyPr>
          <a:lstStyle/>
          <a:p>
            <a:r>
              <a:rPr lang="zh-CN" altLang="en-US" sz="3600" b="1" dirty="0"/>
              <a:t>邢海粟</a:t>
            </a:r>
            <a:endParaRPr lang="zh-CN" altLang="en-US" sz="3600" b="1" dirty="0"/>
          </a:p>
        </p:txBody>
      </p:sp>
      <p:sp>
        <p:nvSpPr>
          <p:cNvPr id="9" name="矩形 8"/>
          <p:cNvSpPr/>
          <p:nvPr/>
        </p:nvSpPr>
        <p:spPr>
          <a:xfrm>
            <a:off x="347345" y="4654550"/>
            <a:ext cx="3778250" cy="1691005"/>
          </a:xfrm>
          <a:prstGeom prst="rect">
            <a:avLst/>
          </a:prstGeom>
        </p:spPr>
        <p:txBody>
          <a:bodyPr wrap="square">
            <a:spAutoFit/>
          </a:bodyPr>
          <a:lstStyle/>
          <a:p>
            <a:pPr lvl="0" algn="ctr">
              <a:lnSpc>
                <a:spcPct val="130000"/>
              </a:lnSpc>
            </a:pPr>
            <a:r>
              <a:rPr sz="1600" dirty="0">
                <a:solidFill>
                  <a:schemeClr val="bg1">
                    <a:lumMod val="50000"/>
                  </a:schemeClr>
                </a:solidFill>
                <a:latin typeface="微软雅黑" panose="020B0503020204020204" charset="-122"/>
                <a:ea typeface="微软雅黑" panose="020B0503020204020204" charset="-122"/>
              </a:rPr>
              <a:t>组长</a:t>
            </a:r>
            <a:endParaRPr sz="1600" dirty="0">
              <a:solidFill>
                <a:schemeClr val="bg1">
                  <a:lumMod val="50000"/>
                </a:schemeClr>
              </a:solidFill>
              <a:latin typeface="微软雅黑" panose="020B0503020204020204" charset="-122"/>
              <a:ea typeface="微软雅黑" panose="020B0503020204020204" charset="-122"/>
            </a:endParaRPr>
          </a:p>
          <a:p>
            <a:pPr lvl="0" algn="l">
              <a:lnSpc>
                <a:spcPct val="130000"/>
              </a:lnSpc>
            </a:pPr>
            <a:r>
              <a:rPr sz="1600" dirty="0">
                <a:solidFill>
                  <a:schemeClr val="bg1">
                    <a:lumMod val="50000"/>
                  </a:schemeClr>
                </a:solidFill>
                <a:latin typeface="微软雅黑" panose="020B0503020204020204" charset="-122"/>
                <a:ea typeface="微软雅黑" panose="020B0503020204020204" charset="-122"/>
              </a:rPr>
              <a:t>协调小组成员矛盾</a:t>
            </a:r>
            <a:endParaRPr sz="1600" dirty="0">
              <a:solidFill>
                <a:schemeClr val="bg1">
                  <a:lumMod val="50000"/>
                </a:schemeClr>
              </a:solidFill>
              <a:latin typeface="微软雅黑" panose="020B0503020204020204" charset="-122"/>
              <a:ea typeface="微软雅黑" panose="020B0503020204020204" charset="-122"/>
            </a:endParaRPr>
          </a:p>
          <a:p>
            <a:pPr lvl="0" algn="l">
              <a:lnSpc>
                <a:spcPct val="130000"/>
              </a:lnSpc>
            </a:pPr>
            <a:r>
              <a:rPr sz="1600" dirty="0">
                <a:solidFill>
                  <a:schemeClr val="bg1">
                    <a:lumMod val="50000"/>
                  </a:schemeClr>
                </a:solidFill>
                <a:latin typeface="微软雅黑" panose="020B0503020204020204" charset="-122"/>
                <a:ea typeface="微软雅黑" panose="020B0503020204020204" charset="-122"/>
              </a:rPr>
              <a:t>带领团队团结一致向前冲</a:t>
            </a:r>
            <a:endParaRPr sz="1600" dirty="0">
              <a:solidFill>
                <a:schemeClr val="bg1">
                  <a:lumMod val="50000"/>
                </a:schemeClr>
              </a:solidFill>
              <a:latin typeface="微软雅黑" panose="020B0503020204020204" charset="-122"/>
              <a:ea typeface="微软雅黑" panose="020B0503020204020204" charset="-122"/>
            </a:endParaRPr>
          </a:p>
          <a:p>
            <a:pPr lvl="0" algn="l">
              <a:lnSpc>
                <a:spcPct val="130000"/>
              </a:lnSpc>
            </a:pPr>
            <a:r>
              <a:rPr sz="1600" dirty="0">
                <a:solidFill>
                  <a:schemeClr val="bg1">
                    <a:lumMod val="50000"/>
                  </a:schemeClr>
                </a:solidFill>
                <a:latin typeface="微软雅黑" panose="020B0503020204020204" charset="-122"/>
                <a:ea typeface="微软雅黑" panose="020B0503020204020204" charset="-122"/>
              </a:rPr>
              <a:t>负责PPT的制作</a:t>
            </a:r>
            <a:r>
              <a:rPr lang="zh-CN" sz="1600" dirty="0">
                <a:solidFill>
                  <a:schemeClr val="bg1">
                    <a:lumMod val="50000"/>
                  </a:schemeClr>
                </a:solidFill>
                <a:latin typeface="微软雅黑" panose="020B0503020204020204" charset="-122"/>
                <a:ea typeface="微软雅黑" panose="020B0503020204020204" charset="-122"/>
              </a:rPr>
              <a:t>和一部分的资料查找</a:t>
            </a:r>
            <a:endParaRPr lang="zh-CN" sz="1600" dirty="0">
              <a:solidFill>
                <a:schemeClr val="bg1">
                  <a:lumMod val="50000"/>
                </a:schemeClr>
              </a:solidFill>
              <a:latin typeface="微软雅黑" panose="020B0503020204020204" charset="-122"/>
              <a:ea typeface="微软雅黑" panose="020B0503020204020204" charset="-122"/>
            </a:endParaRPr>
          </a:p>
          <a:p>
            <a:pPr lvl="0" algn="l">
              <a:lnSpc>
                <a:spcPct val="130000"/>
              </a:lnSpc>
            </a:pPr>
            <a:r>
              <a:rPr lang="zh-CN" sz="1600" dirty="0">
                <a:solidFill>
                  <a:schemeClr val="bg1">
                    <a:lumMod val="50000"/>
                  </a:schemeClr>
                </a:solidFill>
                <a:latin typeface="微软雅黑" panose="020B0503020204020204" charset="-122"/>
                <a:ea typeface="微软雅黑" panose="020B0503020204020204" charset="-122"/>
              </a:rPr>
              <a:t>负责制定下一步的项目计划</a:t>
            </a:r>
            <a:endParaRPr lang="zh-CN" sz="1600" dirty="0">
              <a:solidFill>
                <a:schemeClr val="bg1">
                  <a:lumMod val="50000"/>
                </a:schemeClr>
              </a:solidFill>
              <a:latin typeface="微软雅黑" panose="020B0503020204020204" charset="-122"/>
              <a:ea typeface="微软雅黑" panose="020B0503020204020204" charset="-122"/>
            </a:endParaRPr>
          </a:p>
        </p:txBody>
      </p:sp>
      <p:grpSp>
        <p:nvGrpSpPr>
          <p:cNvPr id="14" name="Group 11"/>
          <p:cNvGrpSpPr>
            <a:grpSpLocks noChangeAspect="1"/>
          </p:cNvGrpSpPr>
          <p:nvPr/>
        </p:nvGrpSpPr>
        <p:grpSpPr bwMode="auto">
          <a:xfrm>
            <a:off x="5649892" y="2067730"/>
            <a:ext cx="907982" cy="644666"/>
            <a:chOff x="1407" y="1098"/>
            <a:chExt cx="800" cy="568"/>
          </a:xfrm>
          <a:solidFill>
            <a:schemeClr val="tx1">
              <a:lumMod val="75000"/>
              <a:lumOff val="25000"/>
            </a:schemeClr>
          </a:solidFill>
        </p:grpSpPr>
        <p:sp>
          <p:nvSpPr>
            <p:cNvPr id="15" name="Freeform 12"/>
            <p:cNvSpPr>
              <a:spLocks noEditPoints="1"/>
            </p:cNvSpPr>
            <p:nvPr/>
          </p:nvSpPr>
          <p:spPr bwMode="auto">
            <a:xfrm>
              <a:off x="1494" y="1098"/>
              <a:ext cx="626" cy="423"/>
            </a:xfrm>
            <a:custGeom>
              <a:avLst/>
              <a:gdLst>
                <a:gd name="T0" fmla="*/ 621 w 628"/>
                <a:gd name="T1" fmla="*/ 7 h 423"/>
                <a:gd name="T2" fmla="*/ 605 w 628"/>
                <a:gd name="T3" fmla="*/ 0 h 423"/>
                <a:gd name="T4" fmla="*/ 23 w 628"/>
                <a:gd name="T5" fmla="*/ 0 h 423"/>
                <a:gd name="T6" fmla="*/ 7 w 628"/>
                <a:gd name="T7" fmla="*/ 7 h 423"/>
                <a:gd name="T8" fmla="*/ 0 w 628"/>
                <a:gd name="T9" fmla="*/ 23 h 423"/>
                <a:gd name="T10" fmla="*/ 0 w 628"/>
                <a:gd name="T11" fmla="*/ 423 h 423"/>
                <a:gd name="T12" fmla="*/ 628 w 628"/>
                <a:gd name="T13" fmla="*/ 423 h 423"/>
                <a:gd name="T14" fmla="*/ 628 w 628"/>
                <a:gd name="T15" fmla="*/ 23 h 423"/>
                <a:gd name="T16" fmla="*/ 621 w 628"/>
                <a:gd name="T17" fmla="*/ 7 h 423"/>
                <a:gd name="T18" fmla="*/ 314 w 628"/>
                <a:gd name="T19" fmla="*/ 13 h 423"/>
                <a:gd name="T20" fmla="*/ 321 w 628"/>
                <a:gd name="T21" fmla="*/ 20 h 423"/>
                <a:gd name="T22" fmla="*/ 314 w 628"/>
                <a:gd name="T23" fmla="*/ 27 h 423"/>
                <a:gd name="T24" fmla="*/ 307 w 628"/>
                <a:gd name="T25" fmla="*/ 20 h 423"/>
                <a:gd name="T26" fmla="*/ 314 w 628"/>
                <a:gd name="T27" fmla="*/ 13 h 423"/>
                <a:gd name="T28" fmla="*/ 587 w 628"/>
                <a:gd name="T29" fmla="*/ 382 h 423"/>
                <a:gd name="T30" fmla="*/ 41 w 628"/>
                <a:gd name="T31" fmla="*/ 382 h 423"/>
                <a:gd name="T32" fmla="*/ 41 w 628"/>
                <a:gd name="T33" fmla="*/ 41 h 423"/>
                <a:gd name="T34" fmla="*/ 587 w 628"/>
                <a:gd name="T35" fmla="*/ 41 h 423"/>
                <a:gd name="T36" fmla="*/ 587 w 628"/>
                <a:gd name="T37" fmla="*/ 382 h 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28" h="423">
                  <a:moveTo>
                    <a:pt x="621" y="7"/>
                  </a:moveTo>
                  <a:cubicBezTo>
                    <a:pt x="617" y="2"/>
                    <a:pt x="611" y="0"/>
                    <a:pt x="605" y="0"/>
                  </a:cubicBezTo>
                  <a:cubicBezTo>
                    <a:pt x="23" y="0"/>
                    <a:pt x="23" y="0"/>
                    <a:pt x="23" y="0"/>
                  </a:cubicBezTo>
                  <a:cubicBezTo>
                    <a:pt x="17" y="0"/>
                    <a:pt x="11" y="2"/>
                    <a:pt x="7" y="7"/>
                  </a:cubicBezTo>
                  <a:cubicBezTo>
                    <a:pt x="2" y="11"/>
                    <a:pt x="0" y="17"/>
                    <a:pt x="0" y="23"/>
                  </a:cubicBezTo>
                  <a:cubicBezTo>
                    <a:pt x="0" y="423"/>
                    <a:pt x="0" y="423"/>
                    <a:pt x="0" y="423"/>
                  </a:cubicBezTo>
                  <a:cubicBezTo>
                    <a:pt x="628" y="423"/>
                    <a:pt x="628" y="423"/>
                    <a:pt x="628" y="423"/>
                  </a:cubicBezTo>
                  <a:cubicBezTo>
                    <a:pt x="628" y="23"/>
                    <a:pt x="628" y="23"/>
                    <a:pt x="628" y="23"/>
                  </a:cubicBezTo>
                  <a:cubicBezTo>
                    <a:pt x="628" y="17"/>
                    <a:pt x="626" y="11"/>
                    <a:pt x="621" y="7"/>
                  </a:cubicBezTo>
                  <a:close/>
                  <a:moveTo>
                    <a:pt x="314" y="13"/>
                  </a:moveTo>
                  <a:cubicBezTo>
                    <a:pt x="318" y="13"/>
                    <a:pt x="321" y="16"/>
                    <a:pt x="321" y="20"/>
                  </a:cubicBezTo>
                  <a:cubicBezTo>
                    <a:pt x="321" y="24"/>
                    <a:pt x="318" y="27"/>
                    <a:pt x="314" y="27"/>
                  </a:cubicBezTo>
                  <a:cubicBezTo>
                    <a:pt x="310" y="27"/>
                    <a:pt x="307" y="24"/>
                    <a:pt x="307" y="20"/>
                  </a:cubicBezTo>
                  <a:cubicBezTo>
                    <a:pt x="307" y="16"/>
                    <a:pt x="310" y="13"/>
                    <a:pt x="314" y="13"/>
                  </a:cubicBezTo>
                  <a:close/>
                  <a:moveTo>
                    <a:pt x="587" y="382"/>
                  </a:moveTo>
                  <a:cubicBezTo>
                    <a:pt x="41" y="382"/>
                    <a:pt x="41" y="382"/>
                    <a:pt x="41" y="382"/>
                  </a:cubicBezTo>
                  <a:cubicBezTo>
                    <a:pt x="41" y="41"/>
                    <a:pt x="41" y="41"/>
                    <a:pt x="41" y="41"/>
                  </a:cubicBezTo>
                  <a:cubicBezTo>
                    <a:pt x="587" y="41"/>
                    <a:pt x="587" y="41"/>
                    <a:pt x="587" y="41"/>
                  </a:cubicBezTo>
                  <a:lnTo>
                    <a:pt x="587" y="38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16" name="Freeform 13"/>
            <p:cNvSpPr>
              <a:spLocks noEditPoints="1"/>
            </p:cNvSpPr>
            <p:nvPr/>
          </p:nvSpPr>
          <p:spPr bwMode="auto">
            <a:xfrm>
              <a:off x="1407" y="1538"/>
              <a:ext cx="800" cy="97"/>
            </a:xfrm>
            <a:custGeom>
              <a:avLst/>
              <a:gdLst>
                <a:gd name="T0" fmla="*/ 87 w 802"/>
                <a:gd name="T1" fmla="*/ 0 h 97"/>
                <a:gd name="T2" fmla="*/ 4 w 802"/>
                <a:gd name="T3" fmla="*/ 83 h 97"/>
                <a:gd name="T4" fmla="*/ 2 w 802"/>
                <a:gd name="T5" fmla="*/ 92 h 97"/>
                <a:gd name="T6" fmla="*/ 10 w 802"/>
                <a:gd name="T7" fmla="*/ 97 h 97"/>
                <a:gd name="T8" fmla="*/ 792 w 802"/>
                <a:gd name="T9" fmla="*/ 97 h 97"/>
                <a:gd name="T10" fmla="*/ 800 w 802"/>
                <a:gd name="T11" fmla="*/ 92 h 97"/>
                <a:gd name="T12" fmla="*/ 798 w 802"/>
                <a:gd name="T13" fmla="*/ 83 h 97"/>
                <a:gd name="T14" fmla="*/ 715 w 802"/>
                <a:gd name="T15" fmla="*/ 0 h 97"/>
                <a:gd name="T16" fmla="*/ 87 w 802"/>
                <a:gd name="T17" fmla="*/ 0 h 97"/>
                <a:gd name="T18" fmla="*/ 711 w 802"/>
                <a:gd name="T19" fmla="*/ 47 h 97"/>
                <a:gd name="T20" fmla="*/ 712 w 802"/>
                <a:gd name="T21" fmla="*/ 54 h 97"/>
                <a:gd name="T22" fmla="*/ 706 w 802"/>
                <a:gd name="T23" fmla="*/ 58 h 97"/>
                <a:gd name="T24" fmla="*/ 484 w 802"/>
                <a:gd name="T25" fmla="*/ 58 h 97"/>
                <a:gd name="T26" fmla="*/ 485 w 802"/>
                <a:gd name="T27" fmla="*/ 64 h 97"/>
                <a:gd name="T28" fmla="*/ 484 w 802"/>
                <a:gd name="T29" fmla="*/ 67 h 97"/>
                <a:gd name="T30" fmla="*/ 481 w 802"/>
                <a:gd name="T31" fmla="*/ 69 h 97"/>
                <a:gd name="T32" fmla="*/ 321 w 802"/>
                <a:gd name="T33" fmla="*/ 69 h 97"/>
                <a:gd name="T34" fmla="*/ 318 w 802"/>
                <a:gd name="T35" fmla="*/ 67 h 97"/>
                <a:gd name="T36" fmla="*/ 317 w 802"/>
                <a:gd name="T37" fmla="*/ 64 h 97"/>
                <a:gd name="T38" fmla="*/ 318 w 802"/>
                <a:gd name="T39" fmla="*/ 58 h 97"/>
                <a:gd name="T40" fmla="*/ 96 w 802"/>
                <a:gd name="T41" fmla="*/ 58 h 97"/>
                <a:gd name="T42" fmla="*/ 90 w 802"/>
                <a:gd name="T43" fmla="*/ 54 h 97"/>
                <a:gd name="T44" fmla="*/ 91 w 802"/>
                <a:gd name="T45" fmla="*/ 47 h 97"/>
                <a:gd name="T46" fmla="*/ 113 w 802"/>
                <a:gd name="T47" fmla="*/ 20 h 97"/>
                <a:gd name="T48" fmla="*/ 689 w 802"/>
                <a:gd name="T49" fmla="*/ 20 h 97"/>
                <a:gd name="T50" fmla="*/ 711 w 802"/>
                <a:gd name="T51" fmla="*/ 47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02" h="97">
                  <a:moveTo>
                    <a:pt x="87" y="0"/>
                  </a:moveTo>
                  <a:cubicBezTo>
                    <a:pt x="4" y="83"/>
                    <a:pt x="4" y="83"/>
                    <a:pt x="4" y="83"/>
                  </a:cubicBezTo>
                  <a:cubicBezTo>
                    <a:pt x="1" y="85"/>
                    <a:pt x="0" y="89"/>
                    <a:pt x="2" y="92"/>
                  </a:cubicBezTo>
                  <a:cubicBezTo>
                    <a:pt x="3" y="95"/>
                    <a:pt x="6" y="97"/>
                    <a:pt x="10" y="97"/>
                  </a:cubicBezTo>
                  <a:cubicBezTo>
                    <a:pt x="792" y="97"/>
                    <a:pt x="792" y="97"/>
                    <a:pt x="792" y="97"/>
                  </a:cubicBezTo>
                  <a:cubicBezTo>
                    <a:pt x="796" y="97"/>
                    <a:pt x="799" y="95"/>
                    <a:pt x="800" y="92"/>
                  </a:cubicBezTo>
                  <a:cubicBezTo>
                    <a:pt x="802" y="89"/>
                    <a:pt x="801" y="85"/>
                    <a:pt x="798" y="83"/>
                  </a:cubicBezTo>
                  <a:cubicBezTo>
                    <a:pt x="715" y="0"/>
                    <a:pt x="715" y="0"/>
                    <a:pt x="715" y="0"/>
                  </a:cubicBezTo>
                  <a:lnTo>
                    <a:pt x="87" y="0"/>
                  </a:lnTo>
                  <a:close/>
                  <a:moveTo>
                    <a:pt x="711" y="47"/>
                  </a:moveTo>
                  <a:cubicBezTo>
                    <a:pt x="713" y="49"/>
                    <a:pt x="713" y="51"/>
                    <a:pt x="712" y="54"/>
                  </a:cubicBezTo>
                  <a:cubicBezTo>
                    <a:pt x="711" y="56"/>
                    <a:pt x="709" y="58"/>
                    <a:pt x="706" y="58"/>
                  </a:cubicBezTo>
                  <a:cubicBezTo>
                    <a:pt x="484" y="58"/>
                    <a:pt x="484" y="58"/>
                    <a:pt x="484" y="58"/>
                  </a:cubicBezTo>
                  <a:cubicBezTo>
                    <a:pt x="485" y="64"/>
                    <a:pt x="485" y="64"/>
                    <a:pt x="485" y="64"/>
                  </a:cubicBezTo>
                  <a:cubicBezTo>
                    <a:pt x="485" y="65"/>
                    <a:pt x="485" y="66"/>
                    <a:pt x="484" y="67"/>
                  </a:cubicBezTo>
                  <a:cubicBezTo>
                    <a:pt x="483" y="68"/>
                    <a:pt x="482" y="69"/>
                    <a:pt x="481" y="69"/>
                  </a:cubicBezTo>
                  <a:cubicBezTo>
                    <a:pt x="321" y="69"/>
                    <a:pt x="321" y="69"/>
                    <a:pt x="321" y="69"/>
                  </a:cubicBezTo>
                  <a:cubicBezTo>
                    <a:pt x="320" y="69"/>
                    <a:pt x="319" y="68"/>
                    <a:pt x="318" y="67"/>
                  </a:cubicBezTo>
                  <a:cubicBezTo>
                    <a:pt x="317" y="66"/>
                    <a:pt x="317" y="65"/>
                    <a:pt x="317" y="64"/>
                  </a:cubicBezTo>
                  <a:cubicBezTo>
                    <a:pt x="318" y="58"/>
                    <a:pt x="318" y="58"/>
                    <a:pt x="318" y="58"/>
                  </a:cubicBezTo>
                  <a:cubicBezTo>
                    <a:pt x="96" y="58"/>
                    <a:pt x="96" y="58"/>
                    <a:pt x="96" y="58"/>
                  </a:cubicBezTo>
                  <a:cubicBezTo>
                    <a:pt x="93" y="58"/>
                    <a:pt x="91" y="56"/>
                    <a:pt x="90" y="54"/>
                  </a:cubicBezTo>
                  <a:cubicBezTo>
                    <a:pt x="89" y="51"/>
                    <a:pt x="89" y="49"/>
                    <a:pt x="91" y="47"/>
                  </a:cubicBezTo>
                  <a:cubicBezTo>
                    <a:pt x="113" y="20"/>
                    <a:pt x="113" y="20"/>
                    <a:pt x="113" y="20"/>
                  </a:cubicBezTo>
                  <a:cubicBezTo>
                    <a:pt x="689" y="20"/>
                    <a:pt x="689" y="20"/>
                    <a:pt x="689" y="20"/>
                  </a:cubicBezTo>
                  <a:lnTo>
                    <a:pt x="711" y="4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17" name="Freeform 14"/>
            <p:cNvSpPr>
              <a:spLocks noEditPoints="1"/>
            </p:cNvSpPr>
            <p:nvPr/>
          </p:nvSpPr>
          <p:spPr bwMode="auto">
            <a:xfrm>
              <a:off x="1408" y="1637"/>
              <a:ext cx="798" cy="29"/>
            </a:xfrm>
            <a:custGeom>
              <a:avLst/>
              <a:gdLst>
                <a:gd name="T0" fmla="*/ 791 w 800"/>
                <a:gd name="T1" fmla="*/ 3 h 29"/>
                <a:gd name="T2" fmla="*/ 469 w 800"/>
                <a:gd name="T3" fmla="*/ 3 h 29"/>
                <a:gd name="T4" fmla="*/ 468 w 800"/>
                <a:gd name="T5" fmla="*/ 6 h 29"/>
                <a:gd name="T6" fmla="*/ 461 w 800"/>
                <a:gd name="T7" fmla="*/ 9 h 29"/>
                <a:gd name="T8" fmla="*/ 339 w 800"/>
                <a:gd name="T9" fmla="*/ 9 h 29"/>
                <a:gd name="T10" fmla="*/ 332 w 800"/>
                <a:gd name="T11" fmla="*/ 6 h 29"/>
                <a:gd name="T12" fmla="*/ 331 w 800"/>
                <a:gd name="T13" fmla="*/ 3 h 29"/>
                <a:gd name="T14" fmla="*/ 9 w 800"/>
                <a:gd name="T15" fmla="*/ 3 h 29"/>
                <a:gd name="T16" fmla="*/ 0 w 800"/>
                <a:gd name="T17" fmla="*/ 0 h 29"/>
                <a:gd name="T18" fmla="*/ 0 w 800"/>
                <a:gd name="T19" fmla="*/ 9 h 29"/>
                <a:gd name="T20" fmla="*/ 6 w 800"/>
                <a:gd name="T21" fmla="*/ 23 h 29"/>
                <a:gd name="T22" fmla="*/ 21 w 800"/>
                <a:gd name="T23" fmla="*/ 29 h 29"/>
                <a:gd name="T24" fmla="*/ 779 w 800"/>
                <a:gd name="T25" fmla="*/ 29 h 29"/>
                <a:gd name="T26" fmla="*/ 794 w 800"/>
                <a:gd name="T27" fmla="*/ 23 h 29"/>
                <a:gd name="T28" fmla="*/ 800 w 800"/>
                <a:gd name="T29" fmla="*/ 9 h 29"/>
                <a:gd name="T30" fmla="*/ 800 w 800"/>
                <a:gd name="T31" fmla="*/ 0 h 29"/>
                <a:gd name="T32" fmla="*/ 791 w 800"/>
                <a:gd name="T33" fmla="*/ 3 h 29"/>
                <a:gd name="T34" fmla="*/ 72 w 800"/>
                <a:gd name="T35" fmla="*/ 21 h 29"/>
                <a:gd name="T36" fmla="*/ 68 w 800"/>
                <a:gd name="T37" fmla="*/ 16 h 29"/>
                <a:gd name="T38" fmla="*/ 72 w 800"/>
                <a:gd name="T39" fmla="*/ 12 h 29"/>
                <a:gd name="T40" fmla="*/ 77 w 800"/>
                <a:gd name="T41" fmla="*/ 16 h 29"/>
                <a:gd name="T42" fmla="*/ 72 w 800"/>
                <a:gd name="T43" fmla="*/ 21 h 29"/>
                <a:gd name="T44" fmla="*/ 94 w 800"/>
                <a:gd name="T45" fmla="*/ 21 h 29"/>
                <a:gd name="T46" fmla="*/ 89 w 800"/>
                <a:gd name="T47" fmla="*/ 16 h 29"/>
                <a:gd name="T48" fmla="*/ 94 w 800"/>
                <a:gd name="T49" fmla="*/ 12 h 29"/>
                <a:gd name="T50" fmla="*/ 98 w 800"/>
                <a:gd name="T51" fmla="*/ 16 h 29"/>
                <a:gd name="T52" fmla="*/ 94 w 800"/>
                <a:gd name="T53" fmla="*/ 21 h 29"/>
                <a:gd name="T54" fmla="*/ 115 w 800"/>
                <a:gd name="T55" fmla="*/ 21 h 29"/>
                <a:gd name="T56" fmla="*/ 111 w 800"/>
                <a:gd name="T57" fmla="*/ 16 h 29"/>
                <a:gd name="T58" fmla="*/ 115 w 800"/>
                <a:gd name="T59" fmla="*/ 12 h 29"/>
                <a:gd name="T60" fmla="*/ 120 w 800"/>
                <a:gd name="T61" fmla="*/ 16 h 29"/>
                <a:gd name="T62" fmla="*/ 115 w 800"/>
                <a:gd name="T63" fmla="*/ 21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00" h="29">
                  <a:moveTo>
                    <a:pt x="791" y="3"/>
                  </a:moveTo>
                  <a:cubicBezTo>
                    <a:pt x="469" y="3"/>
                    <a:pt x="469" y="3"/>
                    <a:pt x="469" y="3"/>
                  </a:cubicBezTo>
                  <a:cubicBezTo>
                    <a:pt x="469" y="4"/>
                    <a:pt x="468" y="5"/>
                    <a:pt x="468" y="6"/>
                  </a:cubicBezTo>
                  <a:cubicBezTo>
                    <a:pt x="466" y="8"/>
                    <a:pt x="463" y="9"/>
                    <a:pt x="461" y="9"/>
                  </a:cubicBezTo>
                  <a:cubicBezTo>
                    <a:pt x="339" y="9"/>
                    <a:pt x="339" y="9"/>
                    <a:pt x="339" y="9"/>
                  </a:cubicBezTo>
                  <a:cubicBezTo>
                    <a:pt x="337" y="9"/>
                    <a:pt x="334" y="8"/>
                    <a:pt x="332" y="6"/>
                  </a:cubicBezTo>
                  <a:cubicBezTo>
                    <a:pt x="332" y="5"/>
                    <a:pt x="331" y="4"/>
                    <a:pt x="331" y="3"/>
                  </a:cubicBezTo>
                  <a:cubicBezTo>
                    <a:pt x="9" y="3"/>
                    <a:pt x="9" y="3"/>
                    <a:pt x="9" y="3"/>
                  </a:cubicBezTo>
                  <a:cubicBezTo>
                    <a:pt x="5" y="3"/>
                    <a:pt x="2" y="2"/>
                    <a:pt x="0" y="0"/>
                  </a:cubicBezTo>
                  <a:cubicBezTo>
                    <a:pt x="0" y="9"/>
                    <a:pt x="0" y="9"/>
                    <a:pt x="0" y="9"/>
                  </a:cubicBezTo>
                  <a:cubicBezTo>
                    <a:pt x="0" y="14"/>
                    <a:pt x="2" y="19"/>
                    <a:pt x="6" y="23"/>
                  </a:cubicBezTo>
                  <a:cubicBezTo>
                    <a:pt x="10" y="27"/>
                    <a:pt x="15" y="29"/>
                    <a:pt x="21" y="29"/>
                  </a:cubicBezTo>
                  <a:cubicBezTo>
                    <a:pt x="779" y="29"/>
                    <a:pt x="779" y="29"/>
                    <a:pt x="779" y="29"/>
                  </a:cubicBezTo>
                  <a:cubicBezTo>
                    <a:pt x="785" y="29"/>
                    <a:pt x="790" y="27"/>
                    <a:pt x="794" y="23"/>
                  </a:cubicBezTo>
                  <a:cubicBezTo>
                    <a:pt x="798" y="19"/>
                    <a:pt x="800" y="14"/>
                    <a:pt x="800" y="9"/>
                  </a:cubicBezTo>
                  <a:cubicBezTo>
                    <a:pt x="800" y="0"/>
                    <a:pt x="800" y="0"/>
                    <a:pt x="800" y="0"/>
                  </a:cubicBezTo>
                  <a:cubicBezTo>
                    <a:pt x="798" y="2"/>
                    <a:pt x="795" y="3"/>
                    <a:pt x="791" y="3"/>
                  </a:cubicBezTo>
                  <a:close/>
                  <a:moveTo>
                    <a:pt x="72" y="21"/>
                  </a:moveTo>
                  <a:cubicBezTo>
                    <a:pt x="70" y="21"/>
                    <a:pt x="68" y="19"/>
                    <a:pt x="68" y="16"/>
                  </a:cubicBezTo>
                  <a:cubicBezTo>
                    <a:pt x="68" y="14"/>
                    <a:pt x="70" y="12"/>
                    <a:pt x="72" y="12"/>
                  </a:cubicBezTo>
                  <a:cubicBezTo>
                    <a:pt x="75" y="12"/>
                    <a:pt x="77" y="14"/>
                    <a:pt x="77" y="16"/>
                  </a:cubicBezTo>
                  <a:cubicBezTo>
                    <a:pt x="77" y="19"/>
                    <a:pt x="75" y="21"/>
                    <a:pt x="72" y="21"/>
                  </a:cubicBezTo>
                  <a:close/>
                  <a:moveTo>
                    <a:pt x="94" y="21"/>
                  </a:moveTo>
                  <a:cubicBezTo>
                    <a:pt x="91" y="21"/>
                    <a:pt x="89" y="19"/>
                    <a:pt x="89" y="16"/>
                  </a:cubicBezTo>
                  <a:cubicBezTo>
                    <a:pt x="89" y="14"/>
                    <a:pt x="91" y="12"/>
                    <a:pt x="94" y="12"/>
                  </a:cubicBezTo>
                  <a:cubicBezTo>
                    <a:pt x="96" y="12"/>
                    <a:pt x="98" y="14"/>
                    <a:pt x="98" y="16"/>
                  </a:cubicBezTo>
                  <a:cubicBezTo>
                    <a:pt x="98" y="19"/>
                    <a:pt x="96" y="21"/>
                    <a:pt x="94" y="21"/>
                  </a:cubicBezTo>
                  <a:close/>
                  <a:moveTo>
                    <a:pt x="115" y="21"/>
                  </a:moveTo>
                  <a:cubicBezTo>
                    <a:pt x="113" y="21"/>
                    <a:pt x="111" y="19"/>
                    <a:pt x="111" y="16"/>
                  </a:cubicBezTo>
                  <a:cubicBezTo>
                    <a:pt x="111" y="14"/>
                    <a:pt x="113" y="12"/>
                    <a:pt x="115" y="12"/>
                  </a:cubicBezTo>
                  <a:cubicBezTo>
                    <a:pt x="118" y="12"/>
                    <a:pt x="120" y="14"/>
                    <a:pt x="120" y="16"/>
                  </a:cubicBezTo>
                  <a:cubicBezTo>
                    <a:pt x="120" y="19"/>
                    <a:pt x="118" y="21"/>
                    <a:pt x="115" y="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18" name="Freeform 15"/>
            <p:cNvSpPr/>
            <p:nvPr/>
          </p:nvSpPr>
          <p:spPr bwMode="auto">
            <a:xfrm>
              <a:off x="1624" y="1386"/>
              <a:ext cx="48" cy="56"/>
            </a:xfrm>
            <a:custGeom>
              <a:avLst/>
              <a:gdLst>
                <a:gd name="T0" fmla="*/ 48 w 48"/>
                <a:gd name="T1" fmla="*/ 56 h 56"/>
                <a:gd name="T2" fmla="*/ 0 w 48"/>
                <a:gd name="T3" fmla="*/ 56 h 56"/>
                <a:gd name="T4" fmla="*/ 0 w 48"/>
                <a:gd name="T5" fmla="*/ 5 h 56"/>
                <a:gd name="T6" fmla="*/ 2 w 48"/>
                <a:gd name="T7" fmla="*/ 2 h 56"/>
                <a:gd name="T8" fmla="*/ 5 w 48"/>
                <a:gd name="T9" fmla="*/ 0 h 56"/>
                <a:gd name="T10" fmla="*/ 43 w 48"/>
                <a:gd name="T11" fmla="*/ 0 h 56"/>
                <a:gd name="T12" fmla="*/ 47 w 48"/>
                <a:gd name="T13" fmla="*/ 2 h 56"/>
                <a:gd name="T14" fmla="*/ 48 w 48"/>
                <a:gd name="T15" fmla="*/ 5 h 56"/>
                <a:gd name="T16" fmla="*/ 48 w 48"/>
                <a:gd name="T17"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 h="56">
                  <a:moveTo>
                    <a:pt x="48" y="56"/>
                  </a:moveTo>
                  <a:cubicBezTo>
                    <a:pt x="0" y="56"/>
                    <a:pt x="0" y="56"/>
                    <a:pt x="0" y="56"/>
                  </a:cubicBezTo>
                  <a:cubicBezTo>
                    <a:pt x="0" y="5"/>
                    <a:pt x="0" y="5"/>
                    <a:pt x="0" y="5"/>
                  </a:cubicBezTo>
                  <a:cubicBezTo>
                    <a:pt x="0" y="4"/>
                    <a:pt x="1" y="3"/>
                    <a:pt x="2" y="2"/>
                  </a:cubicBezTo>
                  <a:cubicBezTo>
                    <a:pt x="3" y="1"/>
                    <a:pt x="4" y="0"/>
                    <a:pt x="5" y="0"/>
                  </a:cubicBezTo>
                  <a:cubicBezTo>
                    <a:pt x="43" y="0"/>
                    <a:pt x="43" y="0"/>
                    <a:pt x="43" y="0"/>
                  </a:cubicBezTo>
                  <a:cubicBezTo>
                    <a:pt x="44" y="0"/>
                    <a:pt x="46" y="1"/>
                    <a:pt x="47" y="2"/>
                  </a:cubicBezTo>
                  <a:cubicBezTo>
                    <a:pt x="48" y="3"/>
                    <a:pt x="48" y="4"/>
                    <a:pt x="48" y="5"/>
                  </a:cubicBezTo>
                  <a:cubicBezTo>
                    <a:pt x="48" y="56"/>
                    <a:pt x="48" y="56"/>
                    <a:pt x="48" y="5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19" name="Freeform 16"/>
            <p:cNvSpPr/>
            <p:nvPr/>
          </p:nvSpPr>
          <p:spPr bwMode="auto">
            <a:xfrm>
              <a:off x="1723" y="1314"/>
              <a:ext cx="47" cy="128"/>
            </a:xfrm>
            <a:custGeom>
              <a:avLst/>
              <a:gdLst>
                <a:gd name="T0" fmla="*/ 47 w 47"/>
                <a:gd name="T1" fmla="*/ 128 h 128"/>
                <a:gd name="T2" fmla="*/ 0 w 47"/>
                <a:gd name="T3" fmla="*/ 128 h 128"/>
                <a:gd name="T4" fmla="*/ 0 w 47"/>
                <a:gd name="T5" fmla="*/ 5 h 128"/>
                <a:gd name="T6" fmla="*/ 1 w 47"/>
                <a:gd name="T7" fmla="*/ 2 h 128"/>
                <a:gd name="T8" fmla="*/ 5 w 47"/>
                <a:gd name="T9" fmla="*/ 0 h 128"/>
                <a:gd name="T10" fmla="*/ 42 w 47"/>
                <a:gd name="T11" fmla="*/ 0 h 128"/>
                <a:gd name="T12" fmla="*/ 46 w 47"/>
                <a:gd name="T13" fmla="*/ 2 h 128"/>
                <a:gd name="T14" fmla="*/ 47 w 47"/>
                <a:gd name="T15" fmla="*/ 5 h 128"/>
                <a:gd name="T16" fmla="*/ 47 w 47"/>
                <a:gd name="T17" fmla="*/ 128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 h="128">
                  <a:moveTo>
                    <a:pt x="47" y="128"/>
                  </a:moveTo>
                  <a:cubicBezTo>
                    <a:pt x="0" y="128"/>
                    <a:pt x="0" y="128"/>
                    <a:pt x="0" y="128"/>
                  </a:cubicBezTo>
                  <a:cubicBezTo>
                    <a:pt x="0" y="5"/>
                    <a:pt x="0" y="5"/>
                    <a:pt x="0" y="5"/>
                  </a:cubicBezTo>
                  <a:cubicBezTo>
                    <a:pt x="0" y="4"/>
                    <a:pt x="0" y="3"/>
                    <a:pt x="1" y="2"/>
                  </a:cubicBezTo>
                  <a:cubicBezTo>
                    <a:pt x="2" y="1"/>
                    <a:pt x="3" y="0"/>
                    <a:pt x="5" y="0"/>
                  </a:cubicBezTo>
                  <a:cubicBezTo>
                    <a:pt x="42" y="0"/>
                    <a:pt x="42" y="0"/>
                    <a:pt x="42" y="0"/>
                  </a:cubicBezTo>
                  <a:cubicBezTo>
                    <a:pt x="44" y="0"/>
                    <a:pt x="45" y="1"/>
                    <a:pt x="46" y="2"/>
                  </a:cubicBezTo>
                  <a:cubicBezTo>
                    <a:pt x="47" y="3"/>
                    <a:pt x="47" y="4"/>
                    <a:pt x="47" y="5"/>
                  </a:cubicBezTo>
                  <a:lnTo>
                    <a:pt x="47" y="12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20" name="Freeform 17"/>
            <p:cNvSpPr/>
            <p:nvPr/>
          </p:nvSpPr>
          <p:spPr bwMode="auto">
            <a:xfrm>
              <a:off x="1821" y="1353"/>
              <a:ext cx="48" cy="89"/>
            </a:xfrm>
            <a:custGeom>
              <a:avLst/>
              <a:gdLst>
                <a:gd name="T0" fmla="*/ 48 w 48"/>
                <a:gd name="T1" fmla="*/ 89 h 89"/>
                <a:gd name="T2" fmla="*/ 0 w 48"/>
                <a:gd name="T3" fmla="*/ 89 h 89"/>
                <a:gd name="T4" fmla="*/ 0 w 48"/>
                <a:gd name="T5" fmla="*/ 6 h 89"/>
                <a:gd name="T6" fmla="*/ 1 w 48"/>
                <a:gd name="T7" fmla="*/ 2 h 89"/>
                <a:gd name="T8" fmla="*/ 5 w 48"/>
                <a:gd name="T9" fmla="*/ 0 h 89"/>
                <a:gd name="T10" fmla="*/ 43 w 48"/>
                <a:gd name="T11" fmla="*/ 0 h 89"/>
                <a:gd name="T12" fmla="*/ 46 w 48"/>
                <a:gd name="T13" fmla="*/ 2 h 89"/>
                <a:gd name="T14" fmla="*/ 48 w 48"/>
                <a:gd name="T15" fmla="*/ 6 h 89"/>
                <a:gd name="T16" fmla="*/ 48 w 48"/>
                <a:gd name="T17" fmla="*/ 89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 h="89">
                  <a:moveTo>
                    <a:pt x="48" y="89"/>
                  </a:moveTo>
                  <a:cubicBezTo>
                    <a:pt x="0" y="89"/>
                    <a:pt x="0" y="89"/>
                    <a:pt x="0" y="89"/>
                  </a:cubicBezTo>
                  <a:cubicBezTo>
                    <a:pt x="0" y="6"/>
                    <a:pt x="0" y="6"/>
                    <a:pt x="0" y="6"/>
                  </a:cubicBezTo>
                  <a:cubicBezTo>
                    <a:pt x="0" y="4"/>
                    <a:pt x="0" y="3"/>
                    <a:pt x="1" y="2"/>
                  </a:cubicBezTo>
                  <a:cubicBezTo>
                    <a:pt x="2" y="1"/>
                    <a:pt x="4" y="0"/>
                    <a:pt x="5" y="0"/>
                  </a:cubicBezTo>
                  <a:cubicBezTo>
                    <a:pt x="43" y="0"/>
                    <a:pt x="43" y="0"/>
                    <a:pt x="43" y="0"/>
                  </a:cubicBezTo>
                  <a:cubicBezTo>
                    <a:pt x="44" y="0"/>
                    <a:pt x="45" y="1"/>
                    <a:pt x="46" y="2"/>
                  </a:cubicBezTo>
                  <a:cubicBezTo>
                    <a:pt x="47" y="3"/>
                    <a:pt x="48" y="4"/>
                    <a:pt x="48" y="6"/>
                  </a:cubicBezTo>
                  <a:cubicBezTo>
                    <a:pt x="48" y="89"/>
                    <a:pt x="48" y="89"/>
                    <a:pt x="48" y="8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21" name="Freeform 18"/>
            <p:cNvSpPr/>
            <p:nvPr/>
          </p:nvSpPr>
          <p:spPr bwMode="auto">
            <a:xfrm>
              <a:off x="1901" y="1205"/>
              <a:ext cx="84" cy="237"/>
            </a:xfrm>
            <a:custGeom>
              <a:avLst/>
              <a:gdLst>
                <a:gd name="T0" fmla="*/ 79 w 84"/>
                <a:gd name="T1" fmla="*/ 64 h 237"/>
                <a:gd name="T2" fmla="*/ 84 w 84"/>
                <a:gd name="T3" fmla="*/ 62 h 237"/>
                <a:gd name="T4" fmla="*/ 83 w 84"/>
                <a:gd name="T5" fmla="*/ 56 h 237"/>
                <a:gd name="T6" fmla="*/ 46 w 84"/>
                <a:gd name="T7" fmla="*/ 2 h 237"/>
                <a:gd name="T8" fmla="*/ 42 w 84"/>
                <a:gd name="T9" fmla="*/ 0 h 237"/>
                <a:gd name="T10" fmla="*/ 38 w 84"/>
                <a:gd name="T11" fmla="*/ 2 h 237"/>
                <a:gd name="T12" fmla="*/ 1 w 84"/>
                <a:gd name="T13" fmla="*/ 56 h 237"/>
                <a:gd name="T14" fmla="*/ 1 w 84"/>
                <a:gd name="T15" fmla="*/ 62 h 237"/>
                <a:gd name="T16" fmla="*/ 5 w 84"/>
                <a:gd name="T17" fmla="*/ 64 h 237"/>
                <a:gd name="T18" fmla="*/ 18 w 84"/>
                <a:gd name="T19" fmla="*/ 64 h 237"/>
                <a:gd name="T20" fmla="*/ 18 w 84"/>
                <a:gd name="T21" fmla="*/ 237 h 237"/>
                <a:gd name="T22" fmla="*/ 66 w 84"/>
                <a:gd name="T23" fmla="*/ 237 h 237"/>
                <a:gd name="T24" fmla="*/ 66 w 84"/>
                <a:gd name="T25" fmla="*/ 64 h 237"/>
                <a:gd name="T26" fmla="*/ 79 w 84"/>
                <a:gd name="T27" fmla="*/ 64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 h="237">
                  <a:moveTo>
                    <a:pt x="79" y="64"/>
                  </a:moveTo>
                  <a:cubicBezTo>
                    <a:pt x="81" y="64"/>
                    <a:pt x="83" y="63"/>
                    <a:pt x="84" y="62"/>
                  </a:cubicBezTo>
                  <a:cubicBezTo>
                    <a:pt x="84" y="60"/>
                    <a:pt x="84" y="58"/>
                    <a:pt x="83" y="56"/>
                  </a:cubicBezTo>
                  <a:cubicBezTo>
                    <a:pt x="46" y="2"/>
                    <a:pt x="46" y="2"/>
                    <a:pt x="46" y="2"/>
                  </a:cubicBezTo>
                  <a:cubicBezTo>
                    <a:pt x="45" y="1"/>
                    <a:pt x="44" y="0"/>
                    <a:pt x="42" y="0"/>
                  </a:cubicBezTo>
                  <a:cubicBezTo>
                    <a:pt x="40" y="0"/>
                    <a:pt x="39" y="1"/>
                    <a:pt x="38" y="2"/>
                  </a:cubicBezTo>
                  <a:cubicBezTo>
                    <a:pt x="1" y="56"/>
                    <a:pt x="1" y="56"/>
                    <a:pt x="1" y="56"/>
                  </a:cubicBezTo>
                  <a:cubicBezTo>
                    <a:pt x="0" y="58"/>
                    <a:pt x="0" y="60"/>
                    <a:pt x="1" y="62"/>
                  </a:cubicBezTo>
                  <a:cubicBezTo>
                    <a:pt x="1" y="63"/>
                    <a:pt x="3" y="64"/>
                    <a:pt x="5" y="64"/>
                  </a:cubicBezTo>
                  <a:cubicBezTo>
                    <a:pt x="18" y="64"/>
                    <a:pt x="18" y="64"/>
                    <a:pt x="18" y="64"/>
                  </a:cubicBezTo>
                  <a:cubicBezTo>
                    <a:pt x="18" y="237"/>
                    <a:pt x="18" y="237"/>
                    <a:pt x="18" y="237"/>
                  </a:cubicBezTo>
                  <a:cubicBezTo>
                    <a:pt x="66" y="237"/>
                    <a:pt x="66" y="237"/>
                    <a:pt x="66" y="237"/>
                  </a:cubicBezTo>
                  <a:cubicBezTo>
                    <a:pt x="66" y="64"/>
                    <a:pt x="66" y="64"/>
                    <a:pt x="66" y="64"/>
                  </a:cubicBezTo>
                  <a:lnTo>
                    <a:pt x="79" y="6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22" name="Freeform 19"/>
            <p:cNvSpPr/>
            <p:nvPr/>
          </p:nvSpPr>
          <p:spPr bwMode="auto">
            <a:xfrm>
              <a:off x="1552" y="1187"/>
              <a:ext cx="510" cy="276"/>
            </a:xfrm>
            <a:custGeom>
              <a:avLst/>
              <a:gdLst>
                <a:gd name="T0" fmla="*/ 8 w 512"/>
                <a:gd name="T1" fmla="*/ 268 h 276"/>
                <a:gd name="T2" fmla="*/ 8 w 512"/>
                <a:gd name="T3" fmla="*/ 4 h 276"/>
                <a:gd name="T4" fmla="*/ 7 w 512"/>
                <a:gd name="T5" fmla="*/ 1 h 276"/>
                <a:gd name="T6" fmla="*/ 4 w 512"/>
                <a:gd name="T7" fmla="*/ 0 h 276"/>
                <a:gd name="T8" fmla="*/ 4 w 512"/>
                <a:gd name="T9" fmla="*/ 0 h 276"/>
                <a:gd name="T10" fmla="*/ 1 w 512"/>
                <a:gd name="T11" fmla="*/ 1 h 276"/>
                <a:gd name="T12" fmla="*/ 0 w 512"/>
                <a:gd name="T13" fmla="*/ 4 h 276"/>
                <a:gd name="T14" fmla="*/ 0 w 512"/>
                <a:gd name="T15" fmla="*/ 276 h 276"/>
                <a:gd name="T16" fmla="*/ 508 w 512"/>
                <a:gd name="T17" fmla="*/ 276 h 276"/>
                <a:gd name="T18" fmla="*/ 511 w 512"/>
                <a:gd name="T19" fmla="*/ 275 h 276"/>
                <a:gd name="T20" fmla="*/ 512 w 512"/>
                <a:gd name="T21" fmla="*/ 272 h 276"/>
                <a:gd name="T22" fmla="*/ 512 w 512"/>
                <a:gd name="T23" fmla="*/ 272 h 276"/>
                <a:gd name="T24" fmla="*/ 511 w 512"/>
                <a:gd name="T25" fmla="*/ 269 h 276"/>
                <a:gd name="T26" fmla="*/ 508 w 512"/>
                <a:gd name="T27" fmla="*/ 268 h 276"/>
                <a:gd name="T28" fmla="*/ 8 w 512"/>
                <a:gd name="T29" fmla="*/ 268 h 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12" h="276">
                  <a:moveTo>
                    <a:pt x="8" y="268"/>
                  </a:moveTo>
                  <a:cubicBezTo>
                    <a:pt x="8" y="4"/>
                    <a:pt x="8" y="4"/>
                    <a:pt x="8" y="4"/>
                  </a:cubicBezTo>
                  <a:cubicBezTo>
                    <a:pt x="8" y="3"/>
                    <a:pt x="8" y="2"/>
                    <a:pt x="7" y="1"/>
                  </a:cubicBezTo>
                  <a:cubicBezTo>
                    <a:pt x="6" y="1"/>
                    <a:pt x="5" y="0"/>
                    <a:pt x="4" y="0"/>
                  </a:cubicBezTo>
                  <a:cubicBezTo>
                    <a:pt x="4" y="0"/>
                    <a:pt x="4" y="0"/>
                    <a:pt x="4" y="0"/>
                  </a:cubicBezTo>
                  <a:cubicBezTo>
                    <a:pt x="3" y="0"/>
                    <a:pt x="2" y="1"/>
                    <a:pt x="1" y="1"/>
                  </a:cubicBezTo>
                  <a:cubicBezTo>
                    <a:pt x="0" y="2"/>
                    <a:pt x="0" y="3"/>
                    <a:pt x="0" y="4"/>
                  </a:cubicBezTo>
                  <a:cubicBezTo>
                    <a:pt x="0" y="276"/>
                    <a:pt x="0" y="276"/>
                    <a:pt x="0" y="276"/>
                  </a:cubicBezTo>
                  <a:cubicBezTo>
                    <a:pt x="508" y="276"/>
                    <a:pt x="508" y="276"/>
                    <a:pt x="508" y="276"/>
                  </a:cubicBezTo>
                  <a:cubicBezTo>
                    <a:pt x="509" y="276"/>
                    <a:pt x="510" y="276"/>
                    <a:pt x="511" y="275"/>
                  </a:cubicBezTo>
                  <a:cubicBezTo>
                    <a:pt x="512" y="274"/>
                    <a:pt x="512" y="273"/>
                    <a:pt x="512" y="272"/>
                  </a:cubicBezTo>
                  <a:cubicBezTo>
                    <a:pt x="512" y="272"/>
                    <a:pt x="512" y="272"/>
                    <a:pt x="512" y="272"/>
                  </a:cubicBezTo>
                  <a:cubicBezTo>
                    <a:pt x="512" y="271"/>
                    <a:pt x="512" y="270"/>
                    <a:pt x="511" y="269"/>
                  </a:cubicBezTo>
                  <a:cubicBezTo>
                    <a:pt x="510" y="268"/>
                    <a:pt x="509" y="268"/>
                    <a:pt x="508" y="268"/>
                  </a:cubicBezTo>
                  <a:cubicBezTo>
                    <a:pt x="8" y="268"/>
                    <a:pt x="8" y="268"/>
                    <a:pt x="8" y="26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grpSp>
      <p:grpSp>
        <p:nvGrpSpPr>
          <p:cNvPr id="23" name="Group 121"/>
          <p:cNvGrpSpPr>
            <a:grpSpLocks noChangeAspect="1"/>
          </p:cNvGrpSpPr>
          <p:nvPr/>
        </p:nvGrpSpPr>
        <p:grpSpPr bwMode="auto">
          <a:xfrm>
            <a:off x="1822608" y="2072270"/>
            <a:ext cx="754758" cy="642396"/>
            <a:chOff x="515" y="3088"/>
            <a:chExt cx="665" cy="566"/>
          </a:xfrm>
          <a:solidFill>
            <a:schemeClr val="tx1">
              <a:lumMod val="75000"/>
              <a:lumOff val="25000"/>
            </a:schemeClr>
          </a:solidFill>
        </p:grpSpPr>
        <p:sp>
          <p:nvSpPr>
            <p:cNvPr id="24" name="Freeform 122"/>
            <p:cNvSpPr/>
            <p:nvPr/>
          </p:nvSpPr>
          <p:spPr bwMode="auto">
            <a:xfrm>
              <a:off x="706" y="3550"/>
              <a:ext cx="283" cy="104"/>
            </a:xfrm>
            <a:custGeom>
              <a:avLst/>
              <a:gdLst>
                <a:gd name="T0" fmla="*/ 269 w 340"/>
                <a:gd name="T1" fmla="*/ 71 h 125"/>
                <a:gd name="T2" fmla="*/ 269 w 340"/>
                <a:gd name="T3" fmla="*/ 12 h 125"/>
                <a:gd name="T4" fmla="*/ 266 w 340"/>
                <a:gd name="T5" fmla="*/ 3 h 125"/>
                <a:gd name="T6" fmla="*/ 257 w 340"/>
                <a:gd name="T7" fmla="*/ 0 h 125"/>
                <a:gd name="T8" fmla="*/ 83 w 340"/>
                <a:gd name="T9" fmla="*/ 0 h 125"/>
                <a:gd name="T10" fmla="*/ 74 w 340"/>
                <a:gd name="T11" fmla="*/ 3 h 125"/>
                <a:gd name="T12" fmla="*/ 71 w 340"/>
                <a:gd name="T13" fmla="*/ 12 h 125"/>
                <a:gd name="T14" fmla="*/ 71 w 340"/>
                <a:gd name="T15" fmla="*/ 71 h 125"/>
                <a:gd name="T16" fmla="*/ 2 w 340"/>
                <a:gd name="T17" fmla="*/ 108 h 125"/>
                <a:gd name="T18" fmla="*/ 1 w 340"/>
                <a:gd name="T19" fmla="*/ 110 h 125"/>
                <a:gd name="T20" fmla="*/ 0 w 340"/>
                <a:gd name="T21" fmla="*/ 112 h 125"/>
                <a:gd name="T22" fmla="*/ 0 w 340"/>
                <a:gd name="T23" fmla="*/ 120 h 125"/>
                <a:gd name="T24" fmla="*/ 1 w 340"/>
                <a:gd name="T25" fmla="*/ 124 h 125"/>
                <a:gd name="T26" fmla="*/ 5 w 340"/>
                <a:gd name="T27" fmla="*/ 125 h 125"/>
                <a:gd name="T28" fmla="*/ 335 w 340"/>
                <a:gd name="T29" fmla="*/ 125 h 125"/>
                <a:gd name="T30" fmla="*/ 339 w 340"/>
                <a:gd name="T31" fmla="*/ 124 h 125"/>
                <a:gd name="T32" fmla="*/ 340 w 340"/>
                <a:gd name="T33" fmla="*/ 120 h 125"/>
                <a:gd name="T34" fmla="*/ 340 w 340"/>
                <a:gd name="T35" fmla="*/ 112 h 125"/>
                <a:gd name="T36" fmla="*/ 339 w 340"/>
                <a:gd name="T37" fmla="*/ 110 h 125"/>
                <a:gd name="T38" fmla="*/ 338 w 340"/>
                <a:gd name="T39" fmla="*/ 108 h 125"/>
                <a:gd name="T40" fmla="*/ 269 w 340"/>
                <a:gd name="T41" fmla="*/ 71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40" h="125">
                  <a:moveTo>
                    <a:pt x="269" y="71"/>
                  </a:moveTo>
                  <a:cubicBezTo>
                    <a:pt x="269" y="12"/>
                    <a:pt x="269" y="12"/>
                    <a:pt x="269" y="12"/>
                  </a:cubicBezTo>
                  <a:cubicBezTo>
                    <a:pt x="269" y="9"/>
                    <a:pt x="268" y="6"/>
                    <a:pt x="266" y="3"/>
                  </a:cubicBezTo>
                  <a:cubicBezTo>
                    <a:pt x="263" y="1"/>
                    <a:pt x="260" y="0"/>
                    <a:pt x="257" y="0"/>
                  </a:cubicBezTo>
                  <a:cubicBezTo>
                    <a:pt x="83" y="0"/>
                    <a:pt x="83" y="0"/>
                    <a:pt x="83" y="0"/>
                  </a:cubicBezTo>
                  <a:cubicBezTo>
                    <a:pt x="80" y="0"/>
                    <a:pt x="77" y="1"/>
                    <a:pt x="74" y="3"/>
                  </a:cubicBezTo>
                  <a:cubicBezTo>
                    <a:pt x="72" y="6"/>
                    <a:pt x="71" y="9"/>
                    <a:pt x="71" y="12"/>
                  </a:cubicBezTo>
                  <a:cubicBezTo>
                    <a:pt x="71" y="71"/>
                    <a:pt x="71" y="71"/>
                    <a:pt x="71" y="71"/>
                  </a:cubicBezTo>
                  <a:cubicBezTo>
                    <a:pt x="2" y="108"/>
                    <a:pt x="2" y="108"/>
                    <a:pt x="2" y="108"/>
                  </a:cubicBezTo>
                  <a:cubicBezTo>
                    <a:pt x="2" y="109"/>
                    <a:pt x="1" y="109"/>
                    <a:pt x="1" y="110"/>
                  </a:cubicBezTo>
                  <a:cubicBezTo>
                    <a:pt x="0" y="111"/>
                    <a:pt x="0" y="111"/>
                    <a:pt x="0" y="112"/>
                  </a:cubicBezTo>
                  <a:cubicBezTo>
                    <a:pt x="0" y="120"/>
                    <a:pt x="0" y="120"/>
                    <a:pt x="0" y="120"/>
                  </a:cubicBezTo>
                  <a:cubicBezTo>
                    <a:pt x="0" y="122"/>
                    <a:pt x="1" y="123"/>
                    <a:pt x="1" y="124"/>
                  </a:cubicBezTo>
                  <a:cubicBezTo>
                    <a:pt x="2" y="124"/>
                    <a:pt x="3" y="125"/>
                    <a:pt x="5" y="125"/>
                  </a:cubicBezTo>
                  <a:cubicBezTo>
                    <a:pt x="335" y="125"/>
                    <a:pt x="335" y="125"/>
                    <a:pt x="335" y="125"/>
                  </a:cubicBezTo>
                  <a:cubicBezTo>
                    <a:pt x="337" y="125"/>
                    <a:pt x="338" y="124"/>
                    <a:pt x="339" y="124"/>
                  </a:cubicBezTo>
                  <a:cubicBezTo>
                    <a:pt x="339" y="123"/>
                    <a:pt x="340" y="122"/>
                    <a:pt x="340" y="120"/>
                  </a:cubicBezTo>
                  <a:cubicBezTo>
                    <a:pt x="340" y="112"/>
                    <a:pt x="340" y="112"/>
                    <a:pt x="340" y="112"/>
                  </a:cubicBezTo>
                  <a:cubicBezTo>
                    <a:pt x="340" y="111"/>
                    <a:pt x="340" y="111"/>
                    <a:pt x="339" y="110"/>
                  </a:cubicBezTo>
                  <a:cubicBezTo>
                    <a:pt x="339" y="109"/>
                    <a:pt x="338" y="109"/>
                    <a:pt x="338" y="108"/>
                  </a:cubicBezTo>
                  <a:lnTo>
                    <a:pt x="269" y="7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25" name="Freeform 123"/>
            <p:cNvSpPr>
              <a:spLocks noEditPoints="1"/>
            </p:cNvSpPr>
            <p:nvPr/>
          </p:nvSpPr>
          <p:spPr bwMode="auto">
            <a:xfrm>
              <a:off x="515" y="3088"/>
              <a:ext cx="665" cy="449"/>
            </a:xfrm>
            <a:custGeom>
              <a:avLst/>
              <a:gdLst>
                <a:gd name="T0" fmla="*/ 791 w 800"/>
                <a:gd name="T1" fmla="*/ 9 h 539"/>
                <a:gd name="T2" fmla="*/ 770 w 800"/>
                <a:gd name="T3" fmla="*/ 0 h 539"/>
                <a:gd name="T4" fmla="*/ 30 w 800"/>
                <a:gd name="T5" fmla="*/ 0 h 539"/>
                <a:gd name="T6" fmla="*/ 9 w 800"/>
                <a:gd name="T7" fmla="*/ 9 h 539"/>
                <a:gd name="T8" fmla="*/ 0 w 800"/>
                <a:gd name="T9" fmla="*/ 30 h 539"/>
                <a:gd name="T10" fmla="*/ 0 w 800"/>
                <a:gd name="T11" fmla="*/ 509 h 539"/>
                <a:gd name="T12" fmla="*/ 9 w 800"/>
                <a:gd name="T13" fmla="*/ 530 h 539"/>
                <a:gd name="T14" fmla="*/ 30 w 800"/>
                <a:gd name="T15" fmla="*/ 539 h 539"/>
                <a:gd name="T16" fmla="*/ 770 w 800"/>
                <a:gd name="T17" fmla="*/ 539 h 539"/>
                <a:gd name="T18" fmla="*/ 791 w 800"/>
                <a:gd name="T19" fmla="*/ 530 h 539"/>
                <a:gd name="T20" fmla="*/ 800 w 800"/>
                <a:gd name="T21" fmla="*/ 509 h 539"/>
                <a:gd name="T22" fmla="*/ 800 w 800"/>
                <a:gd name="T23" fmla="*/ 30 h 539"/>
                <a:gd name="T24" fmla="*/ 791 w 800"/>
                <a:gd name="T25" fmla="*/ 9 h 539"/>
                <a:gd name="T26" fmla="*/ 400 w 800"/>
                <a:gd name="T27" fmla="*/ 526 h 539"/>
                <a:gd name="T28" fmla="*/ 387 w 800"/>
                <a:gd name="T29" fmla="*/ 513 h 539"/>
                <a:gd name="T30" fmla="*/ 400 w 800"/>
                <a:gd name="T31" fmla="*/ 500 h 539"/>
                <a:gd name="T32" fmla="*/ 413 w 800"/>
                <a:gd name="T33" fmla="*/ 513 h 539"/>
                <a:gd name="T34" fmla="*/ 400 w 800"/>
                <a:gd name="T35" fmla="*/ 526 h 539"/>
                <a:gd name="T36" fmla="*/ 748 w 800"/>
                <a:gd name="T37" fmla="*/ 487 h 539"/>
                <a:gd name="T38" fmla="*/ 52 w 800"/>
                <a:gd name="T39" fmla="*/ 487 h 539"/>
                <a:gd name="T40" fmla="*/ 52 w 800"/>
                <a:gd name="T41" fmla="*/ 52 h 539"/>
                <a:gd name="T42" fmla="*/ 748 w 800"/>
                <a:gd name="T43" fmla="*/ 52 h 539"/>
                <a:gd name="T44" fmla="*/ 748 w 800"/>
                <a:gd name="T45" fmla="*/ 487 h 5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800" h="539">
                  <a:moveTo>
                    <a:pt x="791" y="9"/>
                  </a:moveTo>
                  <a:cubicBezTo>
                    <a:pt x="785" y="3"/>
                    <a:pt x="778" y="0"/>
                    <a:pt x="770" y="0"/>
                  </a:cubicBezTo>
                  <a:cubicBezTo>
                    <a:pt x="30" y="0"/>
                    <a:pt x="30" y="0"/>
                    <a:pt x="30" y="0"/>
                  </a:cubicBezTo>
                  <a:cubicBezTo>
                    <a:pt x="22" y="0"/>
                    <a:pt x="15" y="3"/>
                    <a:pt x="9" y="9"/>
                  </a:cubicBezTo>
                  <a:cubicBezTo>
                    <a:pt x="3" y="15"/>
                    <a:pt x="0" y="23"/>
                    <a:pt x="0" y="30"/>
                  </a:cubicBezTo>
                  <a:cubicBezTo>
                    <a:pt x="0" y="509"/>
                    <a:pt x="0" y="509"/>
                    <a:pt x="0" y="509"/>
                  </a:cubicBezTo>
                  <a:cubicBezTo>
                    <a:pt x="0" y="517"/>
                    <a:pt x="3" y="525"/>
                    <a:pt x="9" y="530"/>
                  </a:cubicBezTo>
                  <a:cubicBezTo>
                    <a:pt x="15" y="536"/>
                    <a:pt x="22" y="539"/>
                    <a:pt x="30" y="539"/>
                  </a:cubicBezTo>
                  <a:cubicBezTo>
                    <a:pt x="770" y="539"/>
                    <a:pt x="770" y="539"/>
                    <a:pt x="770" y="539"/>
                  </a:cubicBezTo>
                  <a:cubicBezTo>
                    <a:pt x="778" y="539"/>
                    <a:pt x="785" y="536"/>
                    <a:pt x="791" y="530"/>
                  </a:cubicBezTo>
                  <a:cubicBezTo>
                    <a:pt x="797" y="525"/>
                    <a:pt x="800" y="517"/>
                    <a:pt x="800" y="509"/>
                  </a:cubicBezTo>
                  <a:cubicBezTo>
                    <a:pt x="800" y="30"/>
                    <a:pt x="800" y="30"/>
                    <a:pt x="800" y="30"/>
                  </a:cubicBezTo>
                  <a:cubicBezTo>
                    <a:pt x="800" y="23"/>
                    <a:pt x="797" y="15"/>
                    <a:pt x="791" y="9"/>
                  </a:cubicBezTo>
                  <a:close/>
                  <a:moveTo>
                    <a:pt x="400" y="526"/>
                  </a:moveTo>
                  <a:cubicBezTo>
                    <a:pt x="393" y="526"/>
                    <a:pt x="387" y="521"/>
                    <a:pt x="387" y="513"/>
                  </a:cubicBezTo>
                  <a:cubicBezTo>
                    <a:pt x="387" y="506"/>
                    <a:pt x="393" y="500"/>
                    <a:pt x="400" y="500"/>
                  </a:cubicBezTo>
                  <a:cubicBezTo>
                    <a:pt x="407" y="500"/>
                    <a:pt x="413" y="506"/>
                    <a:pt x="413" y="513"/>
                  </a:cubicBezTo>
                  <a:cubicBezTo>
                    <a:pt x="413" y="521"/>
                    <a:pt x="407" y="526"/>
                    <a:pt x="400" y="526"/>
                  </a:cubicBezTo>
                  <a:close/>
                  <a:moveTo>
                    <a:pt x="748" y="487"/>
                  </a:moveTo>
                  <a:cubicBezTo>
                    <a:pt x="52" y="487"/>
                    <a:pt x="52" y="487"/>
                    <a:pt x="52" y="487"/>
                  </a:cubicBezTo>
                  <a:cubicBezTo>
                    <a:pt x="52" y="52"/>
                    <a:pt x="52" y="52"/>
                    <a:pt x="52" y="52"/>
                  </a:cubicBezTo>
                  <a:cubicBezTo>
                    <a:pt x="748" y="52"/>
                    <a:pt x="748" y="52"/>
                    <a:pt x="748" y="52"/>
                  </a:cubicBezTo>
                  <a:lnTo>
                    <a:pt x="748" y="48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26" name="Freeform 124"/>
            <p:cNvSpPr/>
            <p:nvPr/>
          </p:nvSpPr>
          <p:spPr bwMode="auto">
            <a:xfrm>
              <a:off x="646" y="3459"/>
              <a:ext cx="56" cy="9"/>
            </a:xfrm>
            <a:custGeom>
              <a:avLst/>
              <a:gdLst>
                <a:gd name="T0" fmla="*/ 6 w 67"/>
                <a:gd name="T1" fmla="*/ 0 h 11"/>
                <a:gd name="T2" fmla="*/ 2 w 67"/>
                <a:gd name="T3" fmla="*/ 2 h 11"/>
                <a:gd name="T4" fmla="*/ 0 w 67"/>
                <a:gd name="T5" fmla="*/ 6 h 11"/>
                <a:gd name="T6" fmla="*/ 0 w 67"/>
                <a:gd name="T7" fmla="*/ 11 h 11"/>
                <a:gd name="T8" fmla="*/ 67 w 67"/>
                <a:gd name="T9" fmla="*/ 11 h 11"/>
                <a:gd name="T10" fmla="*/ 67 w 67"/>
                <a:gd name="T11" fmla="*/ 6 h 11"/>
                <a:gd name="T12" fmla="*/ 65 w 67"/>
                <a:gd name="T13" fmla="*/ 2 h 11"/>
                <a:gd name="T14" fmla="*/ 61 w 67"/>
                <a:gd name="T15" fmla="*/ 0 h 11"/>
                <a:gd name="T16" fmla="*/ 6 w 67"/>
                <a:gd name="T17"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 h="11">
                  <a:moveTo>
                    <a:pt x="6" y="0"/>
                  </a:moveTo>
                  <a:cubicBezTo>
                    <a:pt x="4" y="0"/>
                    <a:pt x="3" y="1"/>
                    <a:pt x="2" y="2"/>
                  </a:cubicBezTo>
                  <a:cubicBezTo>
                    <a:pt x="0" y="3"/>
                    <a:pt x="0" y="5"/>
                    <a:pt x="0" y="6"/>
                  </a:cubicBezTo>
                  <a:cubicBezTo>
                    <a:pt x="0" y="11"/>
                    <a:pt x="0" y="11"/>
                    <a:pt x="0" y="11"/>
                  </a:cubicBezTo>
                  <a:cubicBezTo>
                    <a:pt x="67" y="11"/>
                    <a:pt x="67" y="11"/>
                    <a:pt x="67" y="11"/>
                  </a:cubicBezTo>
                  <a:cubicBezTo>
                    <a:pt x="67" y="6"/>
                    <a:pt x="67" y="6"/>
                    <a:pt x="67" y="6"/>
                  </a:cubicBezTo>
                  <a:cubicBezTo>
                    <a:pt x="67" y="5"/>
                    <a:pt x="66" y="3"/>
                    <a:pt x="65" y="2"/>
                  </a:cubicBezTo>
                  <a:cubicBezTo>
                    <a:pt x="64" y="1"/>
                    <a:pt x="62" y="0"/>
                    <a:pt x="61" y="0"/>
                  </a:cubicBezTo>
                  <a:lnTo>
                    <a:pt x="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27" name="Freeform 125"/>
            <p:cNvSpPr/>
            <p:nvPr/>
          </p:nvSpPr>
          <p:spPr bwMode="auto">
            <a:xfrm>
              <a:off x="715" y="3395"/>
              <a:ext cx="55" cy="73"/>
            </a:xfrm>
            <a:custGeom>
              <a:avLst/>
              <a:gdLst>
                <a:gd name="T0" fmla="*/ 6 w 67"/>
                <a:gd name="T1" fmla="*/ 0 h 88"/>
                <a:gd name="T2" fmla="*/ 2 w 67"/>
                <a:gd name="T3" fmla="*/ 1 h 88"/>
                <a:gd name="T4" fmla="*/ 0 w 67"/>
                <a:gd name="T5" fmla="*/ 6 h 88"/>
                <a:gd name="T6" fmla="*/ 0 w 67"/>
                <a:gd name="T7" fmla="*/ 88 h 88"/>
                <a:gd name="T8" fmla="*/ 67 w 67"/>
                <a:gd name="T9" fmla="*/ 88 h 88"/>
                <a:gd name="T10" fmla="*/ 67 w 67"/>
                <a:gd name="T11" fmla="*/ 6 h 88"/>
                <a:gd name="T12" fmla="*/ 65 w 67"/>
                <a:gd name="T13" fmla="*/ 1 h 88"/>
                <a:gd name="T14" fmla="*/ 61 w 67"/>
                <a:gd name="T15" fmla="*/ 0 h 88"/>
                <a:gd name="T16" fmla="*/ 6 w 67"/>
                <a:gd name="T17" fmla="*/ 0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 h="88">
                  <a:moveTo>
                    <a:pt x="6" y="0"/>
                  </a:moveTo>
                  <a:cubicBezTo>
                    <a:pt x="4" y="0"/>
                    <a:pt x="3" y="0"/>
                    <a:pt x="2" y="1"/>
                  </a:cubicBezTo>
                  <a:cubicBezTo>
                    <a:pt x="0" y="3"/>
                    <a:pt x="0" y="4"/>
                    <a:pt x="0" y="6"/>
                  </a:cubicBezTo>
                  <a:cubicBezTo>
                    <a:pt x="0" y="88"/>
                    <a:pt x="0" y="88"/>
                    <a:pt x="0" y="88"/>
                  </a:cubicBezTo>
                  <a:cubicBezTo>
                    <a:pt x="67" y="88"/>
                    <a:pt x="67" y="88"/>
                    <a:pt x="67" y="88"/>
                  </a:cubicBezTo>
                  <a:cubicBezTo>
                    <a:pt x="67" y="6"/>
                    <a:pt x="67" y="6"/>
                    <a:pt x="67" y="6"/>
                  </a:cubicBezTo>
                  <a:cubicBezTo>
                    <a:pt x="67" y="4"/>
                    <a:pt x="66" y="3"/>
                    <a:pt x="65" y="1"/>
                  </a:cubicBezTo>
                  <a:cubicBezTo>
                    <a:pt x="64" y="0"/>
                    <a:pt x="62" y="0"/>
                    <a:pt x="61" y="0"/>
                  </a:cubicBezTo>
                  <a:lnTo>
                    <a:pt x="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28" name="Freeform 126"/>
            <p:cNvSpPr/>
            <p:nvPr/>
          </p:nvSpPr>
          <p:spPr bwMode="auto">
            <a:xfrm>
              <a:off x="783" y="3368"/>
              <a:ext cx="55" cy="100"/>
            </a:xfrm>
            <a:custGeom>
              <a:avLst/>
              <a:gdLst>
                <a:gd name="T0" fmla="*/ 6 w 67"/>
                <a:gd name="T1" fmla="*/ 0 h 120"/>
                <a:gd name="T2" fmla="*/ 2 w 67"/>
                <a:gd name="T3" fmla="*/ 2 h 120"/>
                <a:gd name="T4" fmla="*/ 0 w 67"/>
                <a:gd name="T5" fmla="*/ 6 h 120"/>
                <a:gd name="T6" fmla="*/ 0 w 67"/>
                <a:gd name="T7" fmla="*/ 120 h 120"/>
                <a:gd name="T8" fmla="*/ 67 w 67"/>
                <a:gd name="T9" fmla="*/ 120 h 120"/>
                <a:gd name="T10" fmla="*/ 67 w 67"/>
                <a:gd name="T11" fmla="*/ 6 h 120"/>
                <a:gd name="T12" fmla="*/ 65 w 67"/>
                <a:gd name="T13" fmla="*/ 2 h 120"/>
                <a:gd name="T14" fmla="*/ 61 w 67"/>
                <a:gd name="T15" fmla="*/ 0 h 120"/>
                <a:gd name="T16" fmla="*/ 6 w 67"/>
                <a:gd name="T17" fmla="*/ 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 h="120">
                  <a:moveTo>
                    <a:pt x="6" y="0"/>
                  </a:moveTo>
                  <a:cubicBezTo>
                    <a:pt x="4" y="0"/>
                    <a:pt x="3" y="0"/>
                    <a:pt x="2" y="2"/>
                  </a:cubicBezTo>
                  <a:cubicBezTo>
                    <a:pt x="0" y="3"/>
                    <a:pt x="0" y="4"/>
                    <a:pt x="0" y="6"/>
                  </a:cubicBezTo>
                  <a:cubicBezTo>
                    <a:pt x="0" y="120"/>
                    <a:pt x="0" y="120"/>
                    <a:pt x="0" y="120"/>
                  </a:cubicBezTo>
                  <a:cubicBezTo>
                    <a:pt x="67" y="120"/>
                    <a:pt x="67" y="120"/>
                    <a:pt x="67" y="120"/>
                  </a:cubicBezTo>
                  <a:cubicBezTo>
                    <a:pt x="67" y="6"/>
                    <a:pt x="67" y="6"/>
                    <a:pt x="67" y="6"/>
                  </a:cubicBezTo>
                  <a:cubicBezTo>
                    <a:pt x="67" y="4"/>
                    <a:pt x="66" y="3"/>
                    <a:pt x="65" y="2"/>
                  </a:cubicBezTo>
                  <a:cubicBezTo>
                    <a:pt x="64" y="0"/>
                    <a:pt x="62" y="0"/>
                    <a:pt x="61" y="0"/>
                  </a:cubicBezTo>
                  <a:lnTo>
                    <a:pt x="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29" name="Freeform 127"/>
            <p:cNvSpPr/>
            <p:nvPr/>
          </p:nvSpPr>
          <p:spPr bwMode="auto">
            <a:xfrm>
              <a:off x="851" y="3379"/>
              <a:ext cx="56" cy="89"/>
            </a:xfrm>
            <a:custGeom>
              <a:avLst/>
              <a:gdLst>
                <a:gd name="T0" fmla="*/ 6 w 67"/>
                <a:gd name="T1" fmla="*/ 0 h 107"/>
                <a:gd name="T2" fmla="*/ 2 w 67"/>
                <a:gd name="T3" fmla="*/ 2 h 107"/>
                <a:gd name="T4" fmla="*/ 0 w 67"/>
                <a:gd name="T5" fmla="*/ 6 h 107"/>
                <a:gd name="T6" fmla="*/ 0 w 67"/>
                <a:gd name="T7" fmla="*/ 107 h 107"/>
                <a:gd name="T8" fmla="*/ 67 w 67"/>
                <a:gd name="T9" fmla="*/ 107 h 107"/>
                <a:gd name="T10" fmla="*/ 67 w 67"/>
                <a:gd name="T11" fmla="*/ 6 h 107"/>
                <a:gd name="T12" fmla="*/ 65 w 67"/>
                <a:gd name="T13" fmla="*/ 2 h 107"/>
                <a:gd name="T14" fmla="*/ 61 w 67"/>
                <a:gd name="T15" fmla="*/ 0 h 107"/>
                <a:gd name="T16" fmla="*/ 6 w 67"/>
                <a:gd name="T17" fmla="*/ 0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 h="107">
                  <a:moveTo>
                    <a:pt x="6" y="0"/>
                  </a:moveTo>
                  <a:cubicBezTo>
                    <a:pt x="5" y="0"/>
                    <a:pt x="3" y="0"/>
                    <a:pt x="2" y="2"/>
                  </a:cubicBezTo>
                  <a:cubicBezTo>
                    <a:pt x="0" y="3"/>
                    <a:pt x="0" y="5"/>
                    <a:pt x="0" y="6"/>
                  </a:cubicBezTo>
                  <a:cubicBezTo>
                    <a:pt x="0" y="107"/>
                    <a:pt x="0" y="107"/>
                    <a:pt x="0" y="107"/>
                  </a:cubicBezTo>
                  <a:cubicBezTo>
                    <a:pt x="67" y="107"/>
                    <a:pt x="67" y="107"/>
                    <a:pt x="67" y="107"/>
                  </a:cubicBezTo>
                  <a:cubicBezTo>
                    <a:pt x="67" y="6"/>
                    <a:pt x="67" y="6"/>
                    <a:pt x="67" y="6"/>
                  </a:cubicBezTo>
                  <a:cubicBezTo>
                    <a:pt x="67" y="5"/>
                    <a:pt x="66" y="3"/>
                    <a:pt x="65" y="2"/>
                  </a:cubicBezTo>
                  <a:cubicBezTo>
                    <a:pt x="64" y="0"/>
                    <a:pt x="62" y="0"/>
                    <a:pt x="61" y="0"/>
                  </a:cubicBezTo>
                  <a:lnTo>
                    <a:pt x="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30" name="Freeform 128"/>
            <p:cNvSpPr/>
            <p:nvPr/>
          </p:nvSpPr>
          <p:spPr bwMode="auto">
            <a:xfrm>
              <a:off x="919" y="3337"/>
              <a:ext cx="56" cy="131"/>
            </a:xfrm>
            <a:custGeom>
              <a:avLst/>
              <a:gdLst>
                <a:gd name="T0" fmla="*/ 6 w 67"/>
                <a:gd name="T1" fmla="*/ 0 h 158"/>
                <a:gd name="T2" fmla="*/ 2 w 67"/>
                <a:gd name="T3" fmla="*/ 1 h 158"/>
                <a:gd name="T4" fmla="*/ 0 w 67"/>
                <a:gd name="T5" fmla="*/ 6 h 158"/>
                <a:gd name="T6" fmla="*/ 0 w 67"/>
                <a:gd name="T7" fmla="*/ 158 h 158"/>
                <a:gd name="T8" fmla="*/ 67 w 67"/>
                <a:gd name="T9" fmla="*/ 158 h 158"/>
                <a:gd name="T10" fmla="*/ 67 w 67"/>
                <a:gd name="T11" fmla="*/ 6 h 158"/>
                <a:gd name="T12" fmla="*/ 65 w 67"/>
                <a:gd name="T13" fmla="*/ 1 h 158"/>
                <a:gd name="T14" fmla="*/ 61 w 67"/>
                <a:gd name="T15" fmla="*/ 0 h 158"/>
                <a:gd name="T16" fmla="*/ 6 w 67"/>
                <a:gd name="T17" fmla="*/ 0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 h="158">
                  <a:moveTo>
                    <a:pt x="6" y="0"/>
                  </a:moveTo>
                  <a:cubicBezTo>
                    <a:pt x="5" y="0"/>
                    <a:pt x="3" y="0"/>
                    <a:pt x="2" y="1"/>
                  </a:cubicBezTo>
                  <a:cubicBezTo>
                    <a:pt x="0" y="3"/>
                    <a:pt x="0" y="4"/>
                    <a:pt x="0" y="6"/>
                  </a:cubicBezTo>
                  <a:cubicBezTo>
                    <a:pt x="0" y="158"/>
                    <a:pt x="0" y="158"/>
                    <a:pt x="0" y="158"/>
                  </a:cubicBezTo>
                  <a:cubicBezTo>
                    <a:pt x="67" y="158"/>
                    <a:pt x="67" y="158"/>
                    <a:pt x="67" y="158"/>
                  </a:cubicBezTo>
                  <a:cubicBezTo>
                    <a:pt x="67" y="6"/>
                    <a:pt x="67" y="6"/>
                    <a:pt x="67" y="6"/>
                  </a:cubicBezTo>
                  <a:cubicBezTo>
                    <a:pt x="67" y="4"/>
                    <a:pt x="66" y="3"/>
                    <a:pt x="65" y="1"/>
                  </a:cubicBezTo>
                  <a:cubicBezTo>
                    <a:pt x="64" y="0"/>
                    <a:pt x="62" y="0"/>
                    <a:pt x="61" y="0"/>
                  </a:cubicBezTo>
                  <a:cubicBezTo>
                    <a:pt x="6" y="0"/>
                    <a:pt x="6" y="0"/>
                    <a:pt x="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31" name="Freeform 129"/>
            <p:cNvSpPr/>
            <p:nvPr/>
          </p:nvSpPr>
          <p:spPr bwMode="auto">
            <a:xfrm>
              <a:off x="987" y="3284"/>
              <a:ext cx="56" cy="184"/>
            </a:xfrm>
            <a:custGeom>
              <a:avLst/>
              <a:gdLst>
                <a:gd name="T0" fmla="*/ 6 w 67"/>
                <a:gd name="T1" fmla="*/ 0 h 222"/>
                <a:gd name="T2" fmla="*/ 2 w 67"/>
                <a:gd name="T3" fmla="*/ 1 h 222"/>
                <a:gd name="T4" fmla="*/ 0 w 67"/>
                <a:gd name="T5" fmla="*/ 6 h 222"/>
                <a:gd name="T6" fmla="*/ 0 w 67"/>
                <a:gd name="T7" fmla="*/ 222 h 222"/>
                <a:gd name="T8" fmla="*/ 67 w 67"/>
                <a:gd name="T9" fmla="*/ 222 h 222"/>
                <a:gd name="T10" fmla="*/ 67 w 67"/>
                <a:gd name="T11" fmla="*/ 6 h 222"/>
                <a:gd name="T12" fmla="*/ 65 w 67"/>
                <a:gd name="T13" fmla="*/ 1 h 222"/>
                <a:gd name="T14" fmla="*/ 61 w 67"/>
                <a:gd name="T15" fmla="*/ 0 h 222"/>
                <a:gd name="T16" fmla="*/ 6 w 67"/>
                <a:gd name="T17" fmla="*/ 0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 h="222">
                  <a:moveTo>
                    <a:pt x="6" y="0"/>
                  </a:moveTo>
                  <a:cubicBezTo>
                    <a:pt x="5" y="0"/>
                    <a:pt x="3" y="0"/>
                    <a:pt x="2" y="1"/>
                  </a:cubicBezTo>
                  <a:cubicBezTo>
                    <a:pt x="1" y="3"/>
                    <a:pt x="0" y="4"/>
                    <a:pt x="0" y="6"/>
                  </a:cubicBezTo>
                  <a:cubicBezTo>
                    <a:pt x="0" y="222"/>
                    <a:pt x="0" y="222"/>
                    <a:pt x="0" y="222"/>
                  </a:cubicBezTo>
                  <a:cubicBezTo>
                    <a:pt x="67" y="222"/>
                    <a:pt x="67" y="222"/>
                    <a:pt x="67" y="222"/>
                  </a:cubicBezTo>
                  <a:cubicBezTo>
                    <a:pt x="67" y="6"/>
                    <a:pt x="67" y="6"/>
                    <a:pt x="67" y="6"/>
                  </a:cubicBezTo>
                  <a:cubicBezTo>
                    <a:pt x="67" y="4"/>
                    <a:pt x="66" y="3"/>
                    <a:pt x="65" y="1"/>
                  </a:cubicBezTo>
                  <a:cubicBezTo>
                    <a:pt x="64" y="0"/>
                    <a:pt x="62" y="0"/>
                    <a:pt x="61" y="0"/>
                  </a:cubicBezTo>
                  <a:cubicBezTo>
                    <a:pt x="6" y="0"/>
                    <a:pt x="6" y="0"/>
                    <a:pt x="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32" name="Freeform 130"/>
            <p:cNvSpPr/>
            <p:nvPr/>
          </p:nvSpPr>
          <p:spPr bwMode="auto">
            <a:xfrm>
              <a:off x="610" y="3178"/>
              <a:ext cx="475" cy="289"/>
            </a:xfrm>
            <a:custGeom>
              <a:avLst/>
              <a:gdLst>
                <a:gd name="T0" fmla="*/ 572 w 572"/>
                <a:gd name="T1" fmla="*/ 7 h 347"/>
                <a:gd name="T2" fmla="*/ 571 w 572"/>
                <a:gd name="T3" fmla="*/ 2 h 347"/>
                <a:gd name="T4" fmla="*/ 567 w 572"/>
                <a:gd name="T5" fmla="*/ 1 h 347"/>
                <a:gd name="T6" fmla="*/ 500 w 572"/>
                <a:gd name="T7" fmla="*/ 20 h 347"/>
                <a:gd name="T8" fmla="*/ 497 w 572"/>
                <a:gd name="T9" fmla="*/ 23 h 347"/>
                <a:gd name="T10" fmla="*/ 498 w 572"/>
                <a:gd name="T11" fmla="*/ 27 h 347"/>
                <a:gd name="T12" fmla="*/ 506 w 572"/>
                <a:gd name="T13" fmla="*/ 37 h 347"/>
                <a:gd name="T14" fmla="*/ 302 w 572"/>
                <a:gd name="T15" fmla="*/ 196 h 347"/>
                <a:gd name="T16" fmla="*/ 190 w 572"/>
                <a:gd name="T17" fmla="*/ 148 h 347"/>
                <a:gd name="T18" fmla="*/ 2 w 572"/>
                <a:gd name="T19" fmla="*/ 327 h 347"/>
                <a:gd name="T20" fmla="*/ 0 w 572"/>
                <a:gd name="T21" fmla="*/ 331 h 347"/>
                <a:gd name="T22" fmla="*/ 2 w 572"/>
                <a:gd name="T23" fmla="*/ 336 h 347"/>
                <a:gd name="T24" fmla="*/ 10 w 572"/>
                <a:gd name="T25" fmla="*/ 345 h 347"/>
                <a:gd name="T26" fmla="*/ 15 w 572"/>
                <a:gd name="T27" fmla="*/ 347 h 347"/>
                <a:gd name="T28" fmla="*/ 19 w 572"/>
                <a:gd name="T29" fmla="*/ 345 h 347"/>
                <a:gd name="T30" fmla="*/ 195 w 572"/>
                <a:gd name="T31" fmla="*/ 178 h 347"/>
                <a:gd name="T32" fmla="*/ 306 w 572"/>
                <a:gd name="T33" fmla="*/ 225 h 347"/>
                <a:gd name="T34" fmla="*/ 521 w 572"/>
                <a:gd name="T35" fmla="*/ 57 h 347"/>
                <a:gd name="T36" fmla="*/ 529 w 572"/>
                <a:gd name="T37" fmla="*/ 68 h 347"/>
                <a:gd name="T38" fmla="*/ 533 w 572"/>
                <a:gd name="T39" fmla="*/ 69 h 347"/>
                <a:gd name="T40" fmla="*/ 536 w 572"/>
                <a:gd name="T41" fmla="*/ 67 h 347"/>
                <a:gd name="T42" fmla="*/ 572 w 572"/>
                <a:gd name="T43" fmla="*/ 7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72" h="347">
                  <a:moveTo>
                    <a:pt x="572" y="7"/>
                  </a:moveTo>
                  <a:cubicBezTo>
                    <a:pt x="572" y="5"/>
                    <a:pt x="572" y="4"/>
                    <a:pt x="571" y="2"/>
                  </a:cubicBezTo>
                  <a:cubicBezTo>
                    <a:pt x="570" y="1"/>
                    <a:pt x="568" y="0"/>
                    <a:pt x="567" y="1"/>
                  </a:cubicBezTo>
                  <a:cubicBezTo>
                    <a:pt x="500" y="20"/>
                    <a:pt x="500" y="20"/>
                    <a:pt x="500" y="20"/>
                  </a:cubicBezTo>
                  <a:cubicBezTo>
                    <a:pt x="498" y="21"/>
                    <a:pt x="497" y="22"/>
                    <a:pt x="497" y="23"/>
                  </a:cubicBezTo>
                  <a:cubicBezTo>
                    <a:pt x="496" y="25"/>
                    <a:pt x="497" y="26"/>
                    <a:pt x="498" y="27"/>
                  </a:cubicBezTo>
                  <a:cubicBezTo>
                    <a:pt x="506" y="37"/>
                    <a:pt x="506" y="37"/>
                    <a:pt x="506" y="37"/>
                  </a:cubicBezTo>
                  <a:cubicBezTo>
                    <a:pt x="302" y="196"/>
                    <a:pt x="302" y="196"/>
                    <a:pt x="302" y="196"/>
                  </a:cubicBezTo>
                  <a:cubicBezTo>
                    <a:pt x="190" y="148"/>
                    <a:pt x="190" y="148"/>
                    <a:pt x="190" y="148"/>
                  </a:cubicBezTo>
                  <a:cubicBezTo>
                    <a:pt x="2" y="327"/>
                    <a:pt x="2" y="327"/>
                    <a:pt x="2" y="327"/>
                  </a:cubicBezTo>
                  <a:cubicBezTo>
                    <a:pt x="1" y="328"/>
                    <a:pt x="0" y="329"/>
                    <a:pt x="0" y="331"/>
                  </a:cubicBezTo>
                  <a:cubicBezTo>
                    <a:pt x="0" y="333"/>
                    <a:pt x="0" y="334"/>
                    <a:pt x="2" y="336"/>
                  </a:cubicBezTo>
                  <a:cubicBezTo>
                    <a:pt x="10" y="345"/>
                    <a:pt x="10" y="345"/>
                    <a:pt x="10" y="345"/>
                  </a:cubicBezTo>
                  <a:cubicBezTo>
                    <a:pt x="11" y="346"/>
                    <a:pt x="13" y="347"/>
                    <a:pt x="15" y="347"/>
                  </a:cubicBezTo>
                  <a:cubicBezTo>
                    <a:pt x="16" y="347"/>
                    <a:pt x="18" y="346"/>
                    <a:pt x="19" y="345"/>
                  </a:cubicBezTo>
                  <a:cubicBezTo>
                    <a:pt x="195" y="178"/>
                    <a:pt x="195" y="178"/>
                    <a:pt x="195" y="178"/>
                  </a:cubicBezTo>
                  <a:cubicBezTo>
                    <a:pt x="306" y="225"/>
                    <a:pt x="306" y="225"/>
                    <a:pt x="306" y="225"/>
                  </a:cubicBezTo>
                  <a:cubicBezTo>
                    <a:pt x="521" y="57"/>
                    <a:pt x="521" y="57"/>
                    <a:pt x="521" y="57"/>
                  </a:cubicBezTo>
                  <a:cubicBezTo>
                    <a:pt x="529" y="68"/>
                    <a:pt x="529" y="68"/>
                    <a:pt x="529" y="68"/>
                  </a:cubicBezTo>
                  <a:cubicBezTo>
                    <a:pt x="530" y="69"/>
                    <a:pt x="531" y="69"/>
                    <a:pt x="533" y="69"/>
                  </a:cubicBezTo>
                  <a:cubicBezTo>
                    <a:pt x="534" y="69"/>
                    <a:pt x="535" y="68"/>
                    <a:pt x="536" y="67"/>
                  </a:cubicBezTo>
                  <a:lnTo>
                    <a:pt x="572" y="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grpSp>
      <p:grpSp>
        <p:nvGrpSpPr>
          <p:cNvPr id="33" name="Group 32"/>
          <p:cNvGrpSpPr>
            <a:grpSpLocks noChangeAspect="1"/>
          </p:cNvGrpSpPr>
          <p:nvPr/>
        </p:nvGrpSpPr>
        <p:grpSpPr bwMode="auto">
          <a:xfrm>
            <a:off x="9565129" y="2010981"/>
            <a:ext cx="907980" cy="644666"/>
            <a:chOff x="4354" y="1098"/>
            <a:chExt cx="800" cy="568"/>
          </a:xfrm>
          <a:solidFill>
            <a:schemeClr val="tx1">
              <a:lumMod val="75000"/>
              <a:lumOff val="25000"/>
            </a:schemeClr>
          </a:solidFill>
        </p:grpSpPr>
        <p:sp>
          <p:nvSpPr>
            <p:cNvPr id="34" name="Freeform 33"/>
            <p:cNvSpPr>
              <a:spLocks noEditPoints="1"/>
            </p:cNvSpPr>
            <p:nvPr/>
          </p:nvSpPr>
          <p:spPr bwMode="auto">
            <a:xfrm>
              <a:off x="4441" y="1098"/>
              <a:ext cx="626" cy="423"/>
            </a:xfrm>
            <a:custGeom>
              <a:avLst/>
              <a:gdLst>
                <a:gd name="T0" fmla="*/ 621 w 628"/>
                <a:gd name="T1" fmla="*/ 7 h 423"/>
                <a:gd name="T2" fmla="*/ 605 w 628"/>
                <a:gd name="T3" fmla="*/ 0 h 423"/>
                <a:gd name="T4" fmla="*/ 24 w 628"/>
                <a:gd name="T5" fmla="*/ 0 h 423"/>
                <a:gd name="T6" fmla="*/ 7 w 628"/>
                <a:gd name="T7" fmla="*/ 7 h 423"/>
                <a:gd name="T8" fmla="*/ 0 w 628"/>
                <a:gd name="T9" fmla="*/ 23 h 423"/>
                <a:gd name="T10" fmla="*/ 0 w 628"/>
                <a:gd name="T11" fmla="*/ 423 h 423"/>
                <a:gd name="T12" fmla="*/ 628 w 628"/>
                <a:gd name="T13" fmla="*/ 423 h 423"/>
                <a:gd name="T14" fmla="*/ 628 w 628"/>
                <a:gd name="T15" fmla="*/ 23 h 423"/>
                <a:gd name="T16" fmla="*/ 621 w 628"/>
                <a:gd name="T17" fmla="*/ 7 h 423"/>
                <a:gd name="T18" fmla="*/ 314 w 628"/>
                <a:gd name="T19" fmla="*/ 13 h 423"/>
                <a:gd name="T20" fmla="*/ 321 w 628"/>
                <a:gd name="T21" fmla="*/ 20 h 423"/>
                <a:gd name="T22" fmla="*/ 314 w 628"/>
                <a:gd name="T23" fmla="*/ 27 h 423"/>
                <a:gd name="T24" fmla="*/ 307 w 628"/>
                <a:gd name="T25" fmla="*/ 20 h 423"/>
                <a:gd name="T26" fmla="*/ 314 w 628"/>
                <a:gd name="T27" fmla="*/ 13 h 423"/>
                <a:gd name="T28" fmla="*/ 587 w 628"/>
                <a:gd name="T29" fmla="*/ 382 h 423"/>
                <a:gd name="T30" fmla="*/ 41 w 628"/>
                <a:gd name="T31" fmla="*/ 382 h 423"/>
                <a:gd name="T32" fmla="*/ 41 w 628"/>
                <a:gd name="T33" fmla="*/ 41 h 423"/>
                <a:gd name="T34" fmla="*/ 587 w 628"/>
                <a:gd name="T35" fmla="*/ 41 h 423"/>
                <a:gd name="T36" fmla="*/ 587 w 628"/>
                <a:gd name="T37" fmla="*/ 382 h 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28" h="423">
                  <a:moveTo>
                    <a:pt x="621" y="7"/>
                  </a:moveTo>
                  <a:cubicBezTo>
                    <a:pt x="617" y="2"/>
                    <a:pt x="611" y="0"/>
                    <a:pt x="605" y="0"/>
                  </a:cubicBezTo>
                  <a:cubicBezTo>
                    <a:pt x="24" y="0"/>
                    <a:pt x="24" y="0"/>
                    <a:pt x="24" y="0"/>
                  </a:cubicBezTo>
                  <a:cubicBezTo>
                    <a:pt x="17" y="0"/>
                    <a:pt x="11" y="2"/>
                    <a:pt x="7" y="7"/>
                  </a:cubicBezTo>
                  <a:cubicBezTo>
                    <a:pt x="2" y="11"/>
                    <a:pt x="0" y="17"/>
                    <a:pt x="0" y="23"/>
                  </a:cubicBezTo>
                  <a:cubicBezTo>
                    <a:pt x="0" y="423"/>
                    <a:pt x="0" y="423"/>
                    <a:pt x="0" y="423"/>
                  </a:cubicBezTo>
                  <a:cubicBezTo>
                    <a:pt x="628" y="423"/>
                    <a:pt x="628" y="423"/>
                    <a:pt x="628" y="423"/>
                  </a:cubicBezTo>
                  <a:cubicBezTo>
                    <a:pt x="628" y="23"/>
                    <a:pt x="628" y="23"/>
                    <a:pt x="628" y="23"/>
                  </a:cubicBezTo>
                  <a:cubicBezTo>
                    <a:pt x="628" y="17"/>
                    <a:pt x="626" y="11"/>
                    <a:pt x="621" y="7"/>
                  </a:cubicBezTo>
                  <a:close/>
                  <a:moveTo>
                    <a:pt x="314" y="13"/>
                  </a:moveTo>
                  <a:cubicBezTo>
                    <a:pt x="318" y="13"/>
                    <a:pt x="321" y="16"/>
                    <a:pt x="321" y="20"/>
                  </a:cubicBezTo>
                  <a:cubicBezTo>
                    <a:pt x="321" y="24"/>
                    <a:pt x="318" y="27"/>
                    <a:pt x="314" y="27"/>
                  </a:cubicBezTo>
                  <a:cubicBezTo>
                    <a:pt x="310" y="27"/>
                    <a:pt x="307" y="24"/>
                    <a:pt x="307" y="20"/>
                  </a:cubicBezTo>
                  <a:cubicBezTo>
                    <a:pt x="307" y="16"/>
                    <a:pt x="310" y="13"/>
                    <a:pt x="314" y="13"/>
                  </a:cubicBezTo>
                  <a:close/>
                  <a:moveTo>
                    <a:pt x="587" y="382"/>
                  </a:moveTo>
                  <a:cubicBezTo>
                    <a:pt x="41" y="382"/>
                    <a:pt x="41" y="382"/>
                    <a:pt x="41" y="382"/>
                  </a:cubicBezTo>
                  <a:cubicBezTo>
                    <a:pt x="41" y="41"/>
                    <a:pt x="41" y="41"/>
                    <a:pt x="41" y="41"/>
                  </a:cubicBezTo>
                  <a:cubicBezTo>
                    <a:pt x="587" y="41"/>
                    <a:pt x="587" y="41"/>
                    <a:pt x="587" y="41"/>
                  </a:cubicBezTo>
                  <a:lnTo>
                    <a:pt x="587" y="38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35" name="Freeform 34"/>
            <p:cNvSpPr>
              <a:spLocks noEditPoints="1"/>
            </p:cNvSpPr>
            <p:nvPr/>
          </p:nvSpPr>
          <p:spPr bwMode="auto">
            <a:xfrm>
              <a:off x="4354" y="1538"/>
              <a:ext cx="800" cy="97"/>
            </a:xfrm>
            <a:custGeom>
              <a:avLst/>
              <a:gdLst>
                <a:gd name="T0" fmla="*/ 87 w 802"/>
                <a:gd name="T1" fmla="*/ 0 h 97"/>
                <a:gd name="T2" fmla="*/ 4 w 802"/>
                <a:gd name="T3" fmla="*/ 83 h 97"/>
                <a:gd name="T4" fmla="*/ 2 w 802"/>
                <a:gd name="T5" fmla="*/ 92 h 97"/>
                <a:gd name="T6" fmla="*/ 10 w 802"/>
                <a:gd name="T7" fmla="*/ 97 h 97"/>
                <a:gd name="T8" fmla="*/ 792 w 802"/>
                <a:gd name="T9" fmla="*/ 97 h 97"/>
                <a:gd name="T10" fmla="*/ 800 w 802"/>
                <a:gd name="T11" fmla="*/ 92 h 97"/>
                <a:gd name="T12" fmla="*/ 798 w 802"/>
                <a:gd name="T13" fmla="*/ 83 h 97"/>
                <a:gd name="T14" fmla="*/ 715 w 802"/>
                <a:gd name="T15" fmla="*/ 0 h 97"/>
                <a:gd name="T16" fmla="*/ 87 w 802"/>
                <a:gd name="T17" fmla="*/ 0 h 97"/>
                <a:gd name="T18" fmla="*/ 711 w 802"/>
                <a:gd name="T19" fmla="*/ 47 h 97"/>
                <a:gd name="T20" fmla="*/ 712 w 802"/>
                <a:gd name="T21" fmla="*/ 54 h 97"/>
                <a:gd name="T22" fmla="*/ 706 w 802"/>
                <a:gd name="T23" fmla="*/ 58 h 97"/>
                <a:gd name="T24" fmla="*/ 484 w 802"/>
                <a:gd name="T25" fmla="*/ 58 h 97"/>
                <a:gd name="T26" fmla="*/ 485 w 802"/>
                <a:gd name="T27" fmla="*/ 64 h 97"/>
                <a:gd name="T28" fmla="*/ 484 w 802"/>
                <a:gd name="T29" fmla="*/ 67 h 97"/>
                <a:gd name="T30" fmla="*/ 481 w 802"/>
                <a:gd name="T31" fmla="*/ 69 h 97"/>
                <a:gd name="T32" fmla="*/ 321 w 802"/>
                <a:gd name="T33" fmla="*/ 69 h 97"/>
                <a:gd name="T34" fmla="*/ 318 w 802"/>
                <a:gd name="T35" fmla="*/ 67 h 97"/>
                <a:gd name="T36" fmla="*/ 317 w 802"/>
                <a:gd name="T37" fmla="*/ 64 h 97"/>
                <a:gd name="T38" fmla="*/ 318 w 802"/>
                <a:gd name="T39" fmla="*/ 58 h 97"/>
                <a:gd name="T40" fmla="*/ 96 w 802"/>
                <a:gd name="T41" fmla="*/ 58 h 97"/>
                <a:gd name="T42" fmla="*/ 90 w 802"/>
                <a:gd name="T43" fmla="*/ 54 h 97"/>
                <a:gd name="T44" fmla="*/ 91 w 802"/>
                <a:gd name="T45" fmla="*/ 47 h 97"/>
                <a:gd name="T46" fmla="*/ 113 w 802"/>
                <a:gd name="T47" fmla="*/ 20 h 97"/>
                <a:gd name="T48" fmla="*/ 689 w 802"/>
                <a:gd name="T49" fmla="*/ 20 h 97"/>
                <a:gd name="T50" fmla="*/ 711 w 802"/>
                <a:gd name="T51" fmla="*/ 47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02" h="97">
                  <a:moveTo>
                    <a:pt x="87" y="0"/>
                  </a:moveTo>
                  <a:cubicBezTo>
                    <a:pt x="4" y="83"/>
                    <a:pt x="4" y="83"/>
                    <a:pt x="4" y="83"/>
                  </a:cubicBezTo>
                  <a:cubicBezTo>
                    <a:pt x="1" y="85"/>
                    <a:pt x="0" y="89"/>
                    <a:pt x="2" y="92"/>
                  </a:cubicBezTo>
                  <a:cubicBezTo>
                    <a:pt x="3" y="95"/>
                    <a:pt x="6" y="97"/>
                    <a:pt x="10" y="97"/>
                  </a:cubicBezTo>
                  <a:cubicBezTo>
                    <a:pt x="792" y="97"/>
                    <a:pt x="792" y="97"/>
                    <a:pt x="792" y="97"/>
                  </a:cubicBezTo>
                  <a:cubicBezTo>
                    <a:pt x="796" y="97"/>
                    <a:pt x="799" y="95"/>
                    <a:pt x="800" y="92"/>
                  </a:cubicBezTo>
                  <a:cubicBezTo>
                    <a:pt x="802" y="89"/>
                    <a:pt x="801" y="85"/>
                    <a:pt x="798" y="83"/>
                  </a:cubicBezTo>
                  <a:cubicBezTo>
                    <a:pt x="715" y="0"/>
                    <a:pt x="715" y="0"/>
                    <a:pt x="715" y="0"/>
                  </a:cubicBezTo>
                  <a:lnTo>
                    <a:pt x="87" y="0"/>
                  </a:lnTo>
                  <a:close/>
                  <a:moveTo>
                    <a:pt x="711" y="47"/>
                  </a:moveTo>
                  <a:cubicBezTo>
                    <a:pt x="713" y="49"/>
                    <a:pt x="713" y="51"/>
                    <a:pt x="712" y="54"/>
                  </a:cubicBezTo>
                  <a:cubicBezTo>
                    <a:pt x="711" y="56"/>
                    <a:pt x="709" y="58"/>
                    <a:pt x="706" y="58"/>
                  </a:cubicBezTo>
                  <a:cubicBezTo>
                    <a:pt x="484" y="58"/>
                    <a:pt x="484" y="58"/>
                    <a:pt x="484" y="58"/>
                  </a:cubicBezTo>
                  <a:cubicBezTo>
                    <a:pt x="485" y="64"/>
                    <a:pt x="485" y="64"/>
                    <a:pt x="485" y="64"/>
                  </a:cubicBezTo>
                  <a:cubicBezTo>
                    <a:pt x="485" y="65"/>
                    <a:pt x="485" y="66"/>
                    <a:pt x="484" y="67"/>
                  </a:cubicBezTo>
                  <a:cubicBezTo>
                    <a:pt x="483" y="68"/>
                    <a:pt x="482" y="69"/>
                    <a:pt x="481" y="69"/>
                  </a:cubicBezTo>
                  <a:cubicBezTo>
                    <a:pt x="321" y="69"/>
                    <a:pt x="321" y="69"/>
                    <a:pt x="321" y="69"/>
                  </a:cubicBezTo>
                  <a:cubicBezTo>
                    <a:pt x="320" y="69"/>
                    <a:pt x="319" y="68"/>
                    <a:pt x="318" y="67"/>
                  </a:cubicBezTo>
                  <a:cubicBezTo>
                    <a:pt x="317" y="66"/>
                    <a:pt x="317" y="65"/>
                    <a:pt x="317" y="64"/>
                  </a:cubicBezTo>
                  <a:cubicBezTo>
                    <a:pt x="318" y="58"/>
                    <a:pt x="318" y="58"/>
                    <a:pt x="318" y="58"/>
                  </a:cubicBezTo>
                  <a:cubicBezTo>
                    <a:pt x="96" y="58"/>
                    <a:pt x="96" y="58"/>
                    <a:pt x="96" y="58"/>
                  </a:cubicBezTo>
                  <a:cubicBezTo>
                    <a:pt x="93" y="58"/>
                    <a:pt x="91" y="56"/>
                    <a:pt x="90" y="54"/>
                  </a:cubicBezTo>
                  <a:cubicBezTo>
                    <a:pt x="89" y="51"/>
                    <a:pt x="89" y="49"/>
                    <a:pt x="91" y="47"/>
                  </a:cubicBezTo>
                  <a:cubicBezTo>
                    <a:pt x="113" y="20"/>
                    <a:pt x="113" y="20"/>
                    <a:pt x="113" y="20"/>
                  </a:cubicBezTo>
                  <a:cubicBezTo>
                    <a:pt x="689" y="20"/>
                    <a:pt x="689" y="20"/>
                    <a:pt x="689" y="20"/>
                  </a:cubicBezTo>
                  <a:lnTo>
                    <a:pt x="711" y="4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solidFill>
                  <a:schemeClr val="bg1"/>
                </a:solidFill>
              </a:endParaRPr>
            </a:p>
          </p:txBody>
        </p:sp>
        <p:sp>
          <p:nvSpPr>
            <p:cNvPr id="36" name="Freeform 35"/>
            <p:cNvSpPr>
              <a:spLocks noEditPoints="1"/>
            </p:cNvSpPr>
            <p:nvPr/>
          </p:nvSpPr>
          <p:spPr bwMode="auto">
            <a:xfrm>
              <a:off x="4355" y="1637"/>
              <a:ext cx="798" cy="29"/>
            </a:xfrm>
            <a:custGeom>
              <a:avLst/>
              <a:gdLst>
                <a:gd name="T0" fmla="*/ 791 w 800"/>
                <a:gd name="T1" fmla="*/ 3 h 29"/>
                <a:gd name="T2" fmla="*/ 469 w 800"/>
                <a:gd name="T3" fmla="*/ 3 h 29"/>
                <a:gd name="T4" fmla="*/ 468 w 800"/>
                <a:gd name="T5" fmla="*/ 6 h 29"/>
                <a:gd name="T6" fmla="*/ 461 w 800"/>
                <a:gd name="T7" fmla="*/ 9 h 29"/>
                <a:gd name="T8" fmla="*/ 339 w 800"/>
                <a:gd name="T9" fmla="*/ 9 h 29"/>
                <a:gd name="T10" fmla="*/ 332 w 800"/>
                <a:gd name="T11" fmla="*/ 6 h 29"/>
                <a:gd name="T12" fmla="*/ 331 w 800"/>
                <a:gd name="T13" fmla="*/ 3 h 29"/>
                <a:gd name="T14" fmla="*/ 9 w 800"/>
                <a:gd name="T15" fmla="*/ 3 h 29"/>
                <a:gd name="T16" fmla="*/ 0 w 800"/>
                <a:gd name="T17" fmla="*/ 0 h 29"/>
                <a:gd name="T18" fmla="*/ 0 w 800"/>
                <a:gd name="T19" fmla="*/ 9 h 29"/>
                <a:gd name="T20" fmla="*/ 6 w 800"/>
                <a:gd name="T21" fmla="*/ 23 h 29"/>
                <a:gd name="T22" fmla="*/ 21 w 800"/>
                <a:gd name="T23" fmla="*/ 29 h 29"/>
                <a:gd name="T24" fmla="*/ 779 w 800"/>
                <a:gd name="T25" fmla="*/ 29 h 29"/>
                <a:gd name="T26" fmla="*/ 794 w 800"/>
                <a:gd name="T27" fmla="*/ 23 h 29"/>
                <a:gd name="T28" fmla="*/ 800 w 800"/>
                <a:gd name="T29" fmla="*/ 9 h 29"/>
                <a:gd name="T30" fmla="*/ 800 w 800"/>
                <a:gd name="T31" fmla="*/ 0 h 29"/>
                <a:gd name="T32" fmla="*/ 791 w 800"/>
                <a:gd name="T33" fmla="*/ 3 h 29"/>
                <a:gd name="T34" fmla="*/ 72 w 800"/>
                <a:gd name="T35" fmla="*/ 21 h 29"/>
                <a:gd name="T36" fmla="*/ 68 w 800"/>
                <a:gd name="T37" fmla="*/ 16 h 29"/>
                <a:gd name="T38" fmla="*/ 72 w 800"/>
                <a:gd name="T39" fmla="*/ 12 h 29"/>
                <a:gd name="T40" fmla="*/ 77 w 800"/>
                <a:gd name="T41" fmla="*/ 16 h 29"/>
                <a:gd name="T42" fmla="*/ 72 w 800"/>
                <a:gd name="T43" fmla="*/ 21 h 29"/>
                <a:gd name="T44" fmla="*/ 94 w 800"/>
                <a:gd name="T45" fmla="*/ 21 h 29"/>
                <a:gd name="T46" fmla="*/ 89 w 800"/>
                <a:gd name="T47" fmla="*/ 16 h 29"/>
                <a:gd name="T48" fmla="*/ 94 w 800"/>
                <a:gd name="T49" fmla="*/ 12 h 29"/>
                <a:gd name="T50" fmla="*/ 98 w 800"/>
                <a:gd name="T51" fmla="*/ 16 h 29"/>
                <a:gd name="T52" fmla="*/ 94 w 800"/>
                <a:gd name="T53" fmla="*/ 21 h 29"/>
                <a:gd name="T54" fmla="*/ 115 w 800"/>
                <a:gd name="T55" fmla="*/ 21 h 29"/>
                <a:gd name="T56" fmla="*/ 111 w 800"/>
                <a:gd name="T57" fmla="*/ 16 h 29"/>
                <a:gd name="T58" fmla="*/ 115 w 800"/>
                <a:gd name="T59" fmla="*/ 12 h 29"/>
                <a:gd name="T60" fmla="*/ 120 w 800"/>
                <a:gd name="T61" fmla="*/ 16 h 29"/>
                <a:gd name="T62" fmla="*/ 115 w 800"/>
                <a:gd name="T63" fmla="*/ 21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00" h="29">
                  <a:moveTo>
                    <a:pt x="791" y="3"/>
                  </a:moveTo>
                  <a:cubicBezTo>
                    <a:pt x="469" y="3"/>
                    <a:pt x="469" y="3"/>
                    <a:pt x="469" y="3"/>
                  </a:cubicBezTo>
                  <a:cubicBezTo>
                    <a:pt x="469" y="4"/>
                    <a:pt x="468" y="5"/>
                    <a:pt x="468" y="6"/>
                  </a:cubicBezTo>
                  <a:cubicBezTo>
                    <a:pt x="466" y="8"/>
                    <a:pt x="463" y="9"/>
                    <a:pt x="461" y="9"/>
                  </a:cubicBezTo>
                  <a:cubicBezTo>
                    <a:pt x="339" y="9"/>
                    <a:pt x="339" y="9"/>
                    <a:pt x="339" y="9"/>
                  </a:cubicBezTo>
                  <a:cubicBezTo>
                    <a:pt x="337" y="9"/>
                    <a:pt x="334" y="8"/>
                    <a:pt x="332" y="6"/>
                  </a:cubicBezTo>
                  <a:cubicBezTo>
                    <a:pt x="332" y="5"/>
                    <a:pt x="331" y="4"/>
                    <a:pt x="331" y="3"/>
                  </a:cubicBezTo>
                  <a:cubicBezTo>
                    <a:pt x="9" y="3"/>
                    <a:pt x="9" y="3"/>
                    <a:pt x="9" y="3"/>
                  </a:cubicBezTo>
                  <a:cubicBezTo>
                    <a:pt x="5" y="3"/>
                    <a:pt x="2" y="2"/>
                    <a:pt x="0" y="0"/>
                  </a:cubicBezTo>
                  <a:cubicBezTo>
                    <a:pt x="0" y="9"/>
                    <a:pt x="0" y="9"/>
                    <a:pt x="0" y="9"/>
                  </a:cubicBezTo>
                  <a:cubicBezTo>
                    <a:pt x="0" y="14"/>
                    <a:pt x="2" y="19"/>
                    <a:pt x="6" y="23"/>
                  </a:cubicBezTo>
                  <a:cubicBezTo>
                    <a:pt x="10" y="27"/>
                    <a:pt x="15" y="29"/>
                    <a:pt x="21" y="29"/>
                  </a:cubicBezTo>
                  <a:cubicBezTo>
                    <a:pt x="779" y="29"/>
                    <a:pt x="779" y="29"/>
                    <a:pt x="779" y="29"/>
                  </a:cubicBezTo>
                  <a:cubicBezTo>
                    <a:pt x="785" y="29"/>
                    <a:pt x="790" y="27"/>
                    <a:pt x="794" y="23"/>
                  </a:cubicBezTo>
                  <a:cubicBezTo>
                    <a:pt x="798" y="19"/>
                    <a:pt x="800" y="14"/>
                    <a:pt x="800" y="9"/>
                  </a:cubicBezTo>
                  <a:cubicBezTo>
                    <a:pt x="800" y="0"/>
                    <a:pt x="800" y="0"/>
                    <a:pt x="800" y="0"/>
                  </a:cubicBezTo>
                  <a:cubicBezTo>
                    <a:pt x="798" y="2"/>
                    <a:pt x="795" y="3"/>
                    <a:pt x="791" y="3"/>
                  </a:cubicBezTo>
                  <a:close/>
                  <a:moveTo>
                    <a:pt x="72" y="21"/>
                  </a:moveTo>
                  <a:cubicBezTo>
                    <a:pt x="70" y="21"/>
                    <a:pt x="68" y="19"/>
                    <a:pt x="68" y="16"/>
                  </a:cubicBezTo>
                  <a:cubicBezTo>
                    <a:pt x="68" y="14"/>
                    <a:pt x="70" y="12"/>
                    <a:pt x="72" y="12"/>
                  </a:cubicBezTo>
                  <a:cubicBezTo>
                    <a:pt x="75" y="12"/>
                    <a:pt x="77" y="14"/>
                    <a:pt x="77" y="16"/>
                  </a:cubicBezTo>
                  <a:cubicBezTo>
                    <a:pt x="77" y="19"/>
                    <a:pt x="75" y="21"/>
                    <a:pt x="72" y="21"/>
                  </a:cubicBezTo>
                  <a:close/>
                  <a:moveTo>
                    <a:pt x="94" y="21"/>
                  </a:moveTo>
                  <a:cubicBezTo>
                    <a:pt x="91" y="21"/>
                    <a:pt x="89" y="19"/>
                    <a:pt x="89" y="16"/>
                  </a:cubicBezTo>
                  <a:cubicBezTo>
                    <a:pt x="89" y="14"/>
                    <a:pt x="91" y="12"/>
                    <a:pt x="94" y="12"/>
                  </a:cubicBezTo>
                  <a:cubicBezTo>
                    <a:pt x="96" y="12"/>
                    <a:pt x="98" y="14"/>
                    <a:pt x="98" y="16"/>
                  </a:cubicBezTo>
                  <a:cubicBezTo>
                    <a:pt x="98" y="19"/>
                    <a:pt x="96" y="21"/>
                    <a:pt x="94" y="21"/>
                  </a:cubicBezTo>
                  <a:close/>
                  <a:moveTo>
                    <a:pt x="115" y="21"/>
                  </a:moveTo>
                  <a:cubicBezTo>
                    <a:pt x="113" y="21"/>
                    <a:pt x="111" y="19"/>
                    <a:pt x="111" y="16"/>
                  </a:cubicBezTo>
                  <a:cubicBezTo>
                    <a:pt x="111" y="14"/>
                    <a:pt x="113" y="12"/>
                    <a:pt x="115" y="12"/>
                  </a:cubicBezTo>
                  <a:cubicBezTo>
                    <a:pt x="118" y="12"/>
                    <a:pt x="120" y="14"/>
                    <a:pt x="120" y="16"/>
                  </a:cubicBezTo>
                  <a:cubicBezTo>
                    <a:pt x="120" y="19"/>
                    <a:pt x="118" y="21"/>
                    <a:pt x="115" y="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37" name="Freeform 36"/>
            <p:cNvSpPr/>
            <p:nvPr/>
          </p:nvSpPr>
          <p:spPr bwMode="auto">
            <a:xfrm>
              <a:off x="4702" y="1225"/>
              <a:ext cx="50" cy="48"/>
            </a:xfrm>
            <a:custGeom>
              <a:avLst/>
              <a:gdLst>
                <a:gd name="T0" fmla="*/ 50 w 50"/>
                <a:gd name="T1" fmla="*/ 24 h 48"/>
                <a:gd name="T2" fmla="*/ 47 w 50"/>
                <a:gd name="T3" fmla="*/ 36 h 48"/>
                <a:gd name="T4" fmla="*/ 40 w 50"/>
                <a:gd name="T5" fmla="*/ 30 h 48"/>
                <a:gd name="T6" fmla="*/ 41 w 50"/>
                <a:gd name="T7" fmla="*/ 24 h 48"/>
                <a:gd name="T8" fmla="*/ 25 w 50"/>
                <a:gd name="T9" fmla="*/ 8 h 48"/>
                <a:gd name="T10" fmla="*/ 9 w 50"/>
                <a:gd name="T11" fmla="*/ 24 h 48"/>
                <a:gd name="T12" fmla="*/ 19 w 50"/>
                <a:gd name="T13" fmla="*/ 40 h 48"/>
                <a:gd name="T14" fmla="*/ 19 w 50"/>
                <a:gd name="T15" fmla="*/ 48 h 48"/>
                <a:gd name="T16" fmla="*/ 0 w 50"/>
                <a:gd name="T17" fmla="*/ 24 h 48"/>
                <a:gd name="T18" fmla="*/ 25 w 50"/>
                <a:gd name="T19" fmla="*/ 0 h 48"/>
                <a:gd name="T20" fmla="*/ 50 w 50"/>
                <a:gd name="T21" fmla="*/ 2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0" h="48">
                  <a:moveTo>
                    <a:pt x="50" y="24"/>
                  </a:moveTo>
                  <a:cubicBezTo>
                    <a:pt x="50" y="29"/>
                    <a:pt x="48" y="33"/>
                    <a:pt x="47" y="36"/>
                  </a:cubicBezTo>
                  <a:cubicBezTo>
                    <a:pt x="40" y="30"/>
                    <a:pt x="40" y="30"/>
                    <a:pt x="40" y="30"/>
                  </a:cubicBezTo>
                  <a:cubicBezTo>
                    <a:pt x="41" y="28"/>
                    <a:pt x="41" y="26"/>
                    <a:pt x="41" y="24"/>
                  </a:cubicBezTo>
                  <a:cubicBezTo>
                    <a:pt x="41" y="15"/>
                    <a:pt x="34" y="8"/>
                    <a:pt x="25" y="8"/>
                  </a:cubicBezTo>
                  <a:cubicBezTo>
                    <a:pt x="16" y="8"/>
                    <a:pt x="9" y="15"/>
                    <a:pt x="9" y="24"/>
                  </a:cubicBezTo>
                  <a:cubicBezTo>
                    <a:pt x="9" y="31"/>
                    <a:pt x="13" y="37"/>
                    <a:pt x="19" y="40"/>
                  </a:cubicBezTo>
                  <a:cubicBezTo>
                    <a:pt x="19" y="48"/>
                    <a:pt x="19" y="48"/>
                    <a:pt x="19" y="48"/>
                  </a:cubicBezTo>
                  <a:cubicBezTo>
                    <a:pt x="8" y="45"/>
                    <a:pt x="0" y="36"/>
                    <a:pt x="0" y="24"/>
                  </a:cubicBezTo>
                  <a:cubicBezTo>
                    <a:pt x="0" y="11"/>
                    <a:pt x="11" y="0"/>
                    <a:pt x="25" y="0"/>
                  </a:cubicBezTo>
                  <a:cubicBezTo>
                    <a:pt x="39" y="0"/>
                    <a:pt x="50" y="11"/>
                    <a:pt x="50"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38" name="Freeform 37"/>
            <p:cNvSpPr/>
            <p:nvPr/>
          </p:nvSpPr>
          <p:spPr bwMode="auto">
            <a:xfrm>
              <a:off x="4682" y="1204"/>
              <a:ext cx="90" cy="90"/>
            </a:xfrm>
            <a:custGeom>
              <a:avLst/>
              <a:gdLst>
                <a:gd name="T0" fmla="*/ 45 w 90"/>
                <a:gd name="T1" fmla="*/ 0 h 90"/>
                <a:gd name="T2" fmla="*/ 0 w 90"/>
                <a:gd name="T3" fmla="*/ 45 h 90"/>
                <a:gd name="T4" fmla="*/ 39 w 90"/>
                <a:gd name="T5" fmla="*/ 90 h 90"/>
                <a:gd name="T6" fmla="*/ 39 w 90"/>
                <a:gd name="T7" fmla="*/ 82 h 90"/>
                <a:gd name="T8" fmla="*/ 8 w 90"/>
                <a:gd name="T9" fmla="*/ 45 h 90"/>
                <a:gd name="T10" fmla="*/ 45 w 90"/>
                <a:gd name="T11" fmla="*/ 9 h 90"/>
                <a:gd name="T12" fmla="*/ 82 w 90"/>
                <a:gd name="T13" fmla="*/ 45 h 90"/>
                <a:gd name="T14" fmla="*/ 75 w 90"/>
                <a:gd name="T15" fmla="*/ 66 h 90"/>
                <a:gd name="T16" fmla="*/ 81 w 90"/>
                <a:gd name="T17" fmla="*/ 72 h 90"/>
                <a:gd name="T18" fmla="*/ 90 w 90"/>
                <a:gd name="T19" fmla="*/ 45 h 90"/>
                <a:gd name="T20" fmla="*/ 45 w 90"/>
                <a:gd name="T21" fmla="*/ 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0" h="90">
                  <a:moveTo>
                    <a:pt x="45" y="0"/>
                  </a:moveTo>
                  <a:cubicBezTo>
                    <a:pt x="20" y="0"/>
                    <a:pt x="0" y="21"/>
                    <a:pt x="0" y="45"/>
                  </a:cubicBezTo>
                  <a:cubicBezTo>
                    <a:pt x="0" y="68"/>
                    <a:pt x="17" y="87"/>
                    <a:pt x="39" y="90"/>
                  </a:cubicBezTo>
                  <a:cubicBezTo>
                    <a:pt x="39" y="82"/>
                    <a:pt x="39" y="82"/>
                    <a:pt x="39" y="82"/>
                  </a:cubicBezTo>
                  <a:cubicBezTo>
                    <a:pt x="21" y="79"/>
                    <a:pt x="8" y="64"/>
                    <a:pt x="8" y="45"/>
                  </a:cubicBezTo>
                  <a:cubicBezTo>
                    <a:pt x="8" y="25"/>
                    <a:pt x="25" y="9"/>
                    <a:pt x="45" y="9"/>
                  </a:cubicBezTo>
                  <a:cubicBezTo>
                    <a:pt x="65" y="9"/>
                    <a:pt x="82" y="25"/>
                    <a:pt x="82" y="45"/>
                  </a:cubicBezTo>
                  <a:cubicBezTo>
                    <a:pt x="82" y="53"/>
                    <a:pt x="79" y="60"/>
                    <a:pt x="75" y="66"/>
                  </a:cubicBezTo>
                  <a:cubicBezTo>
                    <a:pt x="81" y="72"/>
                    <a:pt x="81" y="72"/>
                    <a:pt x="81" y="72"/>
                  </a:cubicBezTo>
                  <a:cubicBezTo>
                    <a:pt x="87" y="65"/>
                    <a:pt x="90" y="55"/>
                    <a:pt x="90" y="45"/>
                  </a:cubicBezTo>
                  <a:cubicBezTo>
                    <a:pt x="90" y="21"/>
                    <a:pt x="70" y="0"/>
                    <a:pt x="4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39" name="Freeform 38"/>
            <p:cNvSpPr/>
            <p:nvPr/>
          </p:nvSpPr>
          <p:spPr bwMode="auto">
            <a:xfrm>
              <a:off x="4727" y="1248"/>
              <a:ext cx="99" cy="167"/>
            </a:xfrm>
            <a:custGeom>
              <a:avLst/>
              <a:gdLst>
                <a:gd name="T0" fmla="*/ 0 w 99"/>
                <a:gd name="T1" fmla="*/ 1 h 167"/>
                <a:gd name="T2" fmla="*/ 0 w 99"/>
                <a:gd name="T3" fmla="*/ 1 h 167"/>
                <a:gd name="T4" fmla="*/ 0 w 99"/>
                <a:gd name="T5" fmla="*/ 143 h 167"/>
                <a:gd name="T6" fmla="*/ 0 w 99"/>
                <a:gd name="T7" fmla="*/ 143 h 167"/>
                <a:gd name="T8" fmla="*/ 1 w 99"/>
                <a:gd name="T9" fmla="*/ 143 h 167"/>
                <a:gd name="T10" fmla="*/ 1 w 99"/>
                <a:gd name="T11" fmla="*/ 143 h 167"/>
                <a:gd name="T12" fmla="*/ 29 w 99"/>
                <a:gd name="T13" fmla="*/ 119 h 167"/>
                <a:gd name="T14" fmla="*/ 29 w 99"/>
                <a:gd name="T15" fmla="*/ 119 h 167"/>
                <a:gd name="T16" fmla="*/ 29 w 99"/>
                <a:gd name="T17" fmla="*/ 119 h 167"/>
                <a:gd name="T18" fmla="*/ 30 w 99"/>
                <a:gd name="T19" fmla="*/ 119 h 167"/>
                <a:gd name="T20" fmla="*/ 47 w 99"/>
                <a:gd name="T21" fmla="*/ 163 h 167"/>
                <a:gd name="T22" fmla="*/ 50 w 99"/>
                <a:gd name="T23" fmla="*/ 166 h 167"/>
                <a:gd name="T24" fmla="*/ 54 w 99"/>
                <a:gd name="T25" fmla="*/ 166 h 167"/>
                <a:gd name="T26" fmla="*/ 76 w 99"/>
                <a:gd name="T27" fmla="*/ 157 h 167"/>
                <a:gd name="T28" fmla="*/ 79 w 99"/>
                <a:gd name="T29" fmla="*/ 155 h 167"/>
                <a:gd name="T30" fmla="*/ 79 w 99"/>
                <a:gd name="T31" fmla="*/ 151 h 167"/>
                <a:gd name="T32" fmla="*/ 61 w 99"/>
                <a:gd name="T33" fmla="*/ 107 h 167"/>
                <a:gd name="T34" fmla="*/ 61 w 99"/>
                <a:gd name="T35" fmla="*/ 106 h 167"/>
                <a:gd name="T36" fmla="*/ 61 w 99"/>
                <a:gd name="T37" fmla="*/ 106 h 167"/>
                <a:gd name="T38" fmla="*/ 62 w 99"/>
                <a:gd name="T39" fmla="*/ 106 h 167"/>
                <a:gd name="T40" fmla="*/ 98 w 99"/>
                <a:gd name="T41" fmla="*/ 104 h 167"/>
                <a:gd name="T42" fmla="*/ 99 w 99"/>
                <a:gd name="T43" fmla="*/ 104 h 167"/>
                <a:gd name="T44" fmla="*/ 99 w 99"/>
                <a:gd name="T45" fmla="*/ 104 h 167"/>
                <a:gd name="T46" fmla="*/ 99 w 99"/>
                <a:gd name="T47" fmla="*/ 103 h 167"/>
                <a:gd name="T48" fmla="*/ 1 w 99"/>
                <a:gd name="T49" fmla="*/ 1 h 167"/>
                <a:gd name="T50" fmla="*/ 0 w 99"/>
                <a:gd name="T51" fmla="*/ 1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99" h="167">
                  <a:moveTo>
                    <a:pt x="0" y="1"/>
                  </a:moveTo>
                  <a:cubicBezTo>
                    <a:pt x="0" y="1"/>
                    <a:pt x="0" y="1"/>
                    <a:pt x="0" y="1"/>
                  </a:cubicBezTo>
                  <a:cubicBezTo>
                    <a:pt x="0" y="143"/>
                    <a:pt x="0" y="143"/>
                    <a:pt x="0" y="143"/>
                  </a:cubicBezTo>
                  <a:cubicBezTo>
                    <a:pt x="0" y="143"/>
                    <a:pt x="0" y="143"/>
                    <a:pt x="0" y="143"/>
                  </a:cubicBezTo>
                  <a:cubicBezTo>
                    <a:pt x="1" y="143"/>
                    <a:pt x="1" y="143"/>
                    <a:pt x="1" y="143"/>
                  </a:cubicBezTo>
                  <a:cubicBezTo>
                    <a:pt x="1" y="143"/>
                    <a:pt x="1" y="143"/>
                    <a:pt x="1" y="143"/>
                  </a:cubicBezTo>
                  <a:cubicBezTo>
                    <a:pt x="29" y="119"/>
                    <a:pt x="29" y="119"/>
                    <a:pt x="29" y="119"/>
                  </a:cubicBezTo>
                  <a:cubicBezTo>
                    <a:pt x="29" y="119"/>
                    <a:pt x="29" y="119"/>
                    <a:pt x="29" y="119"/>
                  </a:cubicBezTo>
                  <a:cubicBezTo>
                    <a:pt x="29" y="119"/>
                    <a:pt x="29" y="119"/>
                    <a:pt x="29" y="119"/>
                  </a:cubicBezTo>
                  <a:cubicBezTo>
                    <a:pt x="29" y="119"/>
                    <a:pt x="30" y="119"/>
                    <a:pt x="30" y="119"/>
                  </a:cubicBezTo>
                  <a:cubicBezTo>
                    <a:pt x="47" y="163"/>
                    <a:pt x="47" y="163"/>
                    <a:pt x="47" y="163"/>
                  </a:cubicBezTo>
                  <a:cubicBezTo>
                    <a:pt x="48" y="164"/>
                    <a:pt x="49" y="165"/>
                    <a:pt x="50" y="166"/>
                  </a:cubicBezTo>
                  <a:cubicBezTo>
                    <a:pt x="52" y="167"/>
                    <a:pt x="53" y="167"/>
                    <a:pt x="54" y="166"/>
                  </a:cubicBezTo>
                  <a:cubicBezTo>
                    <a:pt x="76" y="157"/>
                    <a:pt x="76" y="157"/>
                    <a:pt x="76" y="157"/>
                  </a:cubicBezTo>
                  <a:cubicBezTo>
                    <a:pt x="77" y="157"/>
                    <a:pt x="78" y="156"/>
                    <a:pt x="79" y="155"/>
                  </a:cubicBezTo>
                  <a:cubicBezTo>
                    <a:pt x="79" y="153"/>
                    <a:pt x="79" y="152"/>
                    <a:pt x="79" y="151"/>
                  </a:cubicBezTo>
                  <a:cubicBezTo>
                    <a:pt x="61" y="107"/>
                    <a:pt x="61" y="107"/>
                    <a:pt x="61" y="107"/>
                  </a:cubicBezTo>
                  <a:cubicBezTo>
                    <a:pt x="61" y="106"/>
                    <a:pt x="61" y="106"/>
                    <a:pt x="61" y="106"/>
                  </a:cubicBezTo>
                  <a:cubicBezTo>
                    <a:pt x="61" y="106"/>
                    <a:pt x="61" y="106"/>
                    <a:pt x="61" y="106"/>
                  </a:cubicBezTo>
                  <a:cubicBezTo>
                    <a:pt x="61" y="106"/>
                    <a:pt x="62" y="106"/>
                    <a:pt x="62" y="106"/>
                  </a:cubicBezTo>
                  <a:cubicBezTo>
                    <a:pt x="98" y="104"/>
                    <a:pt x="98" y="104"/>
                    <a:pt x="98" y="104"/>
                  </a:cubicBezTo>
                  <a:cubicBezTo>
                    <a:pt x="98" y="104"/>
                    <a:pt x="98" y="104"/>
                    <a:pt x="99" y="104"/>
                  </a:cubicBezTo>
                  <a:cubicBezTo>
                    <a:pt x="99" y="104"/>
                    <a:pt x="99" y="104"/>
                    <a:pt x="99" y="104"/>
                  </a:cubicBezTo>
                  <a:cubicBezTo>
                    <a:pt x="99" y="104"/>
                    <a:pt x="99" y="103"/>
                    <a:pt x="99" y="103"/>
                  </a:cubicBezTo>
                  <a:cubicBezTo>
                    <a:pt x="1" y="1"/>
                    <a:pt x="1" y="1"/>
                    <a:pt x="1" y="1"/>
                  </a:cubicBezTo>
                  <a:cubicBezTo>
                    <a:pt x="1" y="1"/>
                    <a:pt x="1" y="0"/>
                    <a:pt x="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grpSp>
      <p:sp>
        <p:nvSpPr>
          <p:cNvPr id="4" name="矩形 3"/>
          <p:cNvSpPr/>
          <p:nvPr/>
        </p:nvSpPr>
        <p:spPr>
          <a:xfrm>
            <a:off x="0" y="60523"/>
            <a:ext cx="1704340" cy="306705"/>
          </a:xfrm>
          <a:prstGeom prst="rect">
            <a:avLst/>
          </a:prstGeom>
        </p:spPr>
        <p:txBody>
          <a:bodyPr wrap="none">
            <a:spAutoFit/>
          </a:bodyPr>
          <a:p>
            <a:r>
              <a:rPr lang="en-US" altLang="zh-CN" sz="1400" b="1" dirty="0" smtClean="0"/>
              <a:t>PART SIX </a:t>
            </a:r>
            <a:r>
              <a:rPr lang="zh-CN" altLang="en-US" sz="1400" b="1" dirty="0" smtClean="0"/>
              <a:t>项目</a:t>
            </a:r>
            <a:r>
              <a:rPr lang="zh-CN" altLang="en-US" sz="1400" b="1" dirty="0" smtClean="0"/>
              <a:t>分工</a:t>
            </a:r>
            <a:endParaRPr lang="zh-CN" altLang="en-US" sz="1400" b="1" dirty="0"/>
          </a:p>
        </p:txBody>
      </p:sp>
      <p:sp>
        <p:nvSpPr>
          <p:cNvPr id="40" name="椭圆 39"/>
          <p:cNvSpPr/>
          <p:nvPr/>
        </p:nvSpPr>
        <p:spPr>
          <a:xfrm>
            <a:off x="1671033" y="157740"/>
            <a:ext cx="130917" cy="113341"/>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sz="4400"/>
          </a:p>
        </p:txBody>
      </p:sp>
      <p:pic>
        <p:nvPicPr>
          <p:cNvPr id="41" name="图片 40"/>
          <p:cNvPicPr>
            <a:picLocks noChangeAspect="1"/>
          </p:cNvPicPr>
          <p:nvPr/>
        </p:nvPicPr>
        <p:blipFill>
          <a:blip r:embed="rId2"/>
          <a:stretch>
            <a:fillRect/>
          </a:stretch>
        </p:blipFill>
        <p:spPr>
          <a:xfrm>
            <a:off x="1581150" y="1659890"/>
            <a:ext cx="1310005" cy="1314450"/>
          </a:xfrm>
          <a:prstGeom prst="rect">
            <a:avLst/>
          </a:prstGeom>
        </p:spPr>
      </p:pic>
      <p:sp>
        <p:nvSpPr>
          <p:cNvPr id="42" name="矩形 41"/>
          <p:cNvSpPr/>
          <p:nvPr/>
        </p:nvSpPr>
        <p:spPr>
          <a:xfrm>
            <a:off x="4145915" y="4654550"/>
            <a:ext cx="3778250" cy="1691005"/>
          </a:xfrm>
          <a:prstGeom prst="rect">
            <a:avLst/>
          </a:prstGeom>
        </p:spPr>
        <p:txBody>
          <a:bodyPr wrap="square">
            <a:spAutoFit/>
          </a:bodyPr>
          <a:p>
            <a:pPr lvl="0" algn="ctr">
              <a:lnSpc>
                <a:spcPct val="130000"/>
              </a:lnSpc>
            </a:pPr>
            <a:r>
              <a:rPr sz="1600" dirty="0">
                <a:solidFill>
                  <a:schemeClr val="bg1">
                    <a:lumMod val="50000"/>
                  </a:schemeClr>
                </a:solidFill>
                <a:latin typeface="微软雅黑" panose="020B0503020204020204" charset="-122"/>
                <a:ea typeface="微软雅黑" panose="020B0503020204020204" charset="-122"/>
              </a:rPr>
              <a:t>团队核心</a:t>
            </a:r>
            <a:endParaRPr sz="1600" dirty="0">
              <a:solidFill>
                <a:schemeClr val="bg1">
                  <a:lumMod val="50000"/>
                </a:schemeClr>
              </a:solidFill>
              <a:latin typeface="微软雅黑" panose="020B0503020204020204" charset="-122"/>
              <a:ea typeface="微软雅黑" panose="020B0503020204020204" charset="-122"/>
            </a:endParaRPr>
          </a:p>
          <a:p>
            <a:pPr lvl="0" algn="l">
              <a:lnSpc>
                <a:spcPct val="130000"/>
              </a:lnSpc>
            </a:pPr>
            <a:r>
              <a:rPr sz="1600" dirty="0">
                <a:solidFill>
                  <a:schemeClr val="bg1">
                    <a:lumMod val="50000"/>
                  </a:schemeClr>
                </a:solidFill>
                <a:latin typeface="微软雅黑" panose="020B0503020204020204" charset="-122"/>
                <a:ea typeface="微软雅黑" panose="020B0503020204020204" charset="-122"/>
              </a:rPr>
              <a:t>项目骨干成员</a:t>
            </a:r>
            <a:endParaRPr sz="1600" dirty="0">
              <a:solidFill>
                <a:schemeClr val="bg1">
                  <a:lumMod val="50000"/>
                </a:schemeClr>
              </a:solidFill>
              <a:latin typeface="微软雅黑" panose="020B0503020204020204" charset="-122"/>
              <a:ea typeface="微软雅黑" panose="020B0503020204020204" charset="-122"/>
            </a:endParaRPr>
          </a:p>
          <a:p>
            <a:pPr lvl="0" algn="l">
              <a:lnSpc>
                <a:spcPct val="130000"/>
              </a:lnSpc>
            </a:pPr>
            <a:r>
              <a:rPr lang="zh-CN" sz="1600" dirty="0">
                <a:solidFill>
                  <a:schemeClr val="bg1">
                    <a:lumMod val="50000"/>
                  </a:schemeClr>
                </a:solidFill>
                <a:latin typeface="微软雅黑" panose="020B0503020204020204" charset="-122"/>
                <a:ea typeface="微软雅黑" panose="020B0503020204020204" charset="-122"/>
              </a:rPr>
              <a:t>负责大部分的</a:t>
            </a:r>
            <a:r>
              <a:rPr sz="1600" dirty="0">
                <a:solidFill>
                  <a:schemeClr val="bg1">
                    <a:lumMod val="50000"/>
                  </a:schemeClr>
                </a:solidFill>
                <a:latin typeface="微软雅黑" panose="020B0503020204020204" charset="-122"/>
                <a:ea typeface="微软雅黑" panose="020B0503020204020204" charset="-122"/>
              </a:rPr>
              <a:t>资料查找</a:t>
            </a:r>
            <a:r>
              <a:rPr lang="zh-CN" sz="1600" dirty="0">
                <a:solidFill>
                  <a:schemeClr val="bg1">
                    <a:lumMod val="50000"/>
                  </a:schemeClr>
                </a:solidFill>
                <a:latin typeface="微软雅黑" panose="020B0503020204020204" charset="-122"/>
                <a:ea typeface="微软雅黑" panose="020B0503020204020204" charset="-122"/>
              </a:rPr>
              <a:t>和收集</a:t>
            </a:r>
            <a:endParaRPr lang="zh-CN" sz="1600" dirty="0">
              <a:solidFill>
                <a:schemeClr val="bg1">
                  <a:lumMod val="50000"/>
                </a:schemeClr>
              </a:solidFill>
              <a:latin typeface="微软雅黑" panose="020B0503020204020204" charset="-122"/>
              <a:ea typeface="微软雅黑" panose="020B0503020204020204" charset="-122"/>
            </a:endParaRPr>
          </a:p>
          <a:p>
            <a:pPr lvl="0" algn="l">
              <a:lnSpc>
                <a:spcPct val="130000"/>
              </a:lnSpc>
            </a:pPr>
            <a:r>
              <a:rPr lang="zh-CN" sz="1600" dirty="0">
                <a:solidFill>
                  <a:schemeClr val="bg1">
                    <a:lumMod val="50000"/>
                  </a:schemeClr>
                </a:solidFill>
                <a:latin typeface="微软雅黑" panose="020B0503020204020204" charset="-122"/>
                <a:ea typeface="微软雅黑" panose="020B0503020204020204" charset="-122"/>
                <a:sym typeface="+mn-ea"/>
              </a:rPr>
              <a:t>确定并充分分析了项目的可行性</a:t>
            </a:r>
            <a:endParaRPr sz="1600" dirty="0">
              <a:solidFill>
                <a:schemeClr val="bg1">
                  <a:lumMod val="50000"/>
                </a:schemeClr>
              </a:solidFill>
              <a:latin typeface="微软雅黑" panose="020B0503020204020204" charset="-122"/>
              <a:ea typeface="微软雅黑" panose="020B0503020204020204" charset="-122"/>
            </a:endParaRPr>
          </a:p>
          <a:p>
            <a:pPr lvl="0" algn="l">
              <a:lnSpc>
                <a:spcPct val="130000"/>
              </a:lnSpc>
            </a:pPr>
            <a:r>
              <a:rPr lang="zh-CN" sz="1600" dirty="0">
                <a:solidFill>
                  <a:schemeClr val="bg1">
                    <a:lumMod val="50000"/>
                  </a:schemeClr>
                </a:solidFill>
                <a:latin typeface="微软雅黑" panose="020B0503020204020204" charset="-122"/>
                <a:ea typeface="微软雅黑" panose="020B0503020204020204" charset="-122"/>
              </a:rPr>
              <a:t>负责</a:t>
            </a:r>
            <a:r>
              <a:rPr sz="1600" dirty="0">
                <a:solidFill>
                  <a:schemeClr val="bg1">
                    <a:lumMod val="50000"/>
                  </a:schemeClr>
                </a:solidFill>
                <a:latin typeface="微软雅黑" panose="020B0503020204020204" charset="-122"/>
                <a:ea typeface="微软雅黑" panose="020B0503020204020204" charset="-122"/>
              </a:rPr>
              <a:t>小组</a:t>
            </a:r>
            <a:r>
              <a:rPr lang="zh-CN" sz="1600" dirty="0">
                <a:solidFill>
                  <a:schemeClr val="bg1">
                    <a:lumMod val="50000"/>
                  </a:schemeClr>
                </a:solidFill>
                <a:latin typeface="微软雅黑" panose="020B0503020204020204" charset="-122"/>
                <a:ea typeface="微软雅黑" panose="020B0503020204020204" charset="-122"/>
              </a:rPr>
              <a:t>报告</a:t>
            </a:r>
            <a:r>
              <a:rPr sz="1600" dirty="0">
                <a:solidFill>
                  <a:schemeClr val="bg1">
                    <a:lumMod val="50000"/>
                  </a:schemeClr>
                </a:solidFill>
                <a:latin typeface="微软雅黑" panose="020B0503020204020204" charset="-122"/>
                <a:ea typeface="微软雅黑" panose="020B0503020204020204" charset="-122"/>
              </a:rPr>
              <a:t>文档的编写</a:t>
            </a:r>
            <a:endParaRPr sz="1600" dirty="0">
              <a:solidFill>
                <a:schemeClr val="bg1">
                  <a:lumMod val="50000"/>
                </a:schemeClr>
              </a:solidFill>
              <a:latin typeface="微软雅黑" panose="020B0503020204020204" charset="-122"/>
              <a:ea typeface="微软雅黑" panose="020B0503020204020204" charset="-122"/>
            </a:endParaRPr>
          </a:p>
        </p:txBody>
      </p:sp>
      <p:sp>
        <p:nvSpPr>
          <p:cNvPr id="43" name="矩形 42"/>
          <p:cNvSpPr/>
          <p:nvPr/>
        </p:nvSpPr>
        <p:spPr>
          <a:xfrm>
            <a:off x="8155940" y="4654550"/>
            <a:ext cx="3778250" cy="1691005"/>
          </a:xfrm>
          <a:prstGeom prst="rect">
            <a:avLst/>
          </a:prstGeom>
        </p:spPr>
        <p:txBody>
          <a:bodyPr wrap="square">
            <a:spAutoFit/>
          </a:bodyPr>
          <a:lstStyle/>
          <a:p>
            <a:pPr lvl="0" algn="ctr">
              <a:lnSpc>
                <a:spcPct val="130000"/>
              </a:lnSpc>
            </a:pPr>
            <a:r>
              <a:rPr sz="1600" dirty="0">
                <a:solidFill>
                  <a:schemeClr val="bg1">
                    <a:lumMod val="50000"/>
                  </a:schemeClr>
                </a:solidFill>
                <a:latin typeface="微软雅黑" panose="020B0503020204020204" charset="-122"/>
                <a:ea typeface="微软雅黑" panose="020B0503020204020204" charset="-122"/>
              </a:rPr>
              <a:t>团队核心</a:t>
            </a:r>
            <a:endParaRPr sz="1600" dirty="0">
              <a:solidFill>
                <a:schemeClr val="bg1">
                  <a:lumMod val="50000"/>
                </a:schemeClr>
              </a:solidFill>
              <a:latin typeface="微软雅黑" panose="020B0503020204020204" charset="-122"/>
              <a:ea typeface="微软雅黑" panose="020B0503020204020204" charset="-122"/>
            </a:endParaRPr>
          </a:p>
          <a:p>
            <a:pPr lvl="0" algn="l">
              <a:lnSpc>
                <a:spcPct val="130000"/>
              </a:lnSpc>
            </a:pPr>
            <a:r>
              <a:rPr sz="1600" dirty="0">
                <a:solidFill>
                  <a:schemeClr val="bg1">
                    <a:lumMod val="50000"/>
                  </a:schemeClr>
                </a:solidFill>
                <a:latin typeface="微软雅黑" panose="020B0503020204020204" charset="-122"/>
                <a:ea typeface="微软雅黑" panose="020B0503020204020204" charset="-122"/>
              </a:rPr>
              <a:t>项目骨干成员</a:t>
            </a:r>
            <a:endParaRPr sz="1600" dirty="0">
              <a:solidFill>
                <a:schemeClr val="bg1">
                  <a:lumMod val="50000"/>
                </a:schemeClr>
              </a:solidFill>
              <a:latin typeface="微软雅黑" panose="020B0503020204020204" charset="-122"/>
              <a:ea typeface="微软雅黑" panose="020B0503020204020204" charset="-122"/>
            </a:endParaRPr>
          </a:p>
          <a:p>
            <a:pPr lvl="0" algn="l">
              <a:lnSpc>
                <a:spcPct val="130000"/>
              </a:lnSpc>
            </a:pPr>
            <a:r>
              <a:rPr sz="1600" dirty="0">
                <a:solidFill>
                  <a:schemeClr val="bg1">
                    <a:lumMod val="50000"/>
                  </a:schemeClr>
                </a:solidFill>
                <a:latin typeface="微软雅黑" panose="020B0503020204020204" charset="-122"/>
                <a:ea typeface="微软雅黑" panose="020B0503020204020204" charset="-122"/>
              </a:rPr>
              <a:t>负责软件功能的构思</a:t>
            </a:r>
            <a:endParaRPr sz="1600" dirty="0">
              <a:solidFill>
                <a:schemeClr val="bg1">
                  <a:lumMod val="50000"/>
                </a:schemeClr>
              </a:solidFill>
              <a:latin typeface="微软雅黑" panose="020B0503020204020204" charset="-122"/>
              <a:ea typeface="微软雅黑" panose="020B0503020204020204" charset="-122"/>
            </a:endParaRPr>
          </a:p>
          <a:p>
            <a:pPr lvl="0" algn="l">
              <a:lnSpc>
                <a:spcPct val="130000"/>
              </a:lnSpc>
            </a:pPr>
            <a:r>
              <a:rPr lang="zh-CN" sz="1600" dirty="0">
                <a:solidFill>
                  <a:schemeClr val="bg1">
                    <a:lumMod val="50000"/>
                  </a:schemeClr>
                </a:solidFill>
                <a:latin typeface="微软雅黑" panose="020B0503020204020204" charset="-122"/>
                <a:ea typeface="微软雅黑" panose="020B0503020204020204" charset="-122"/>
              </a:rPr>
              <a:t>负责</a:t>
            </a:r>
            <a:r>
              <a:rPr sz="1600" dirty="0">
                <a:solidFill>
                  <a:schemeClr val="bg1">
                    <a:lumMod val="50000"/>
                  </a:schemeClr>
                </a:solidFill>
                <a:latin typeface="微软雅黑" panose="020B0503020204020204" charset="-122"/>
                <a:ea typeface="微软雅黑" panose="020B0503020204020204" charset="-122"/>
              </a:rPr>
              <a:t>软件导图的绘制</a:t>
            </a:r>
            <a:endParaRPr sz="1600" dirty="0">
              <a:solidFill>
                <a:schemeClr val="bg1">
                  <a:lumMod val="50000"/>
                </a:schemeClr>
              </a:solidFill>
              <a:latin typeface="微软雅黑" panose="020B0503020204020204" charset="-122"/>
              <a:ea typeface="微软雅黑" panose="020B0503020204020204" charset="-122"/>
            </a:endParaRPr>
          </a:p>
          <a:p>
            <a:pPr lvl="0" algn="l">
              <a:lnSpc>
                <a:spcPct val="130000"/>
              </a:lnSpc>
            </a:pPr>
            <a:r>
              <a:rPr lang="zh-CN" sz="1600" dirty="0">
                <a:solidFill>
                  <a:schemeClr val="bg1">
                    <a:lumMod val="50000"/>
                  </a:schemeClr>
                </a:solidFill>
                <a:latin typeface="微软雅黑" panose="020B0503020204020204" charset="-122"/>
                <a:ea typeface="微软雅黑" panose="020B0503020204020204" charset="-122"/>
              </a:rPr>
              <a:t>负责会议的记录和整理</a:t>
            </a:r>
            <a:endParaRPr lang="zh-CN" sz="1600" dirty="0">
              <a:solidFill>
                <a:schemeClr val="bg1">
                  <a:lumMod val="50000"/>
                </a:schemeClr>
              </a:solidFill>
              <a:latin typeface="微软雅黑" panose="020B0503020204020204" charset="-122"/>
              <a:ea typeface="微软雅黑" panose="020B0503020204020204" charset="-122"/>
            </a:endParaRPr>
          </a:p>
        </p:txBody>
      </p:sp>
      <p:sp>
        <p:nvSpPr>
          <p:cNvPr id="44" name="矩形 43"/>
          <p:cNvSpPr/>
          <p:nvPr/>
        </p:nvSpPr>
        <p:spPr>
          <a:xfrm>
            <a:off x="5369875" y="3736778"/>
            <a:ext cx="1554480" cy="645160"/>
          </a:xfrm>
          <a:prstGeom prst="rect">
            <a:avLst/>
          </a:prstGeom>
        </p:spPr>
        <p:txBody>
          <a:bodyPr wrap="none">
            <a:spAutoFit/>
          </a:bodyPr>
          <a:p>
            <a:r>
              <a:rPr lang="zh-CN" altLang="en-US" sz="3600" b="1" dirty="0"/>
              <a:t>章拾瑜</a:t>
            </a:r>
            <a:endParaRPr lang="zh-CN" altLang="en-US" sz="3600" b="1" dirty="0"/>
          </a:p>
        </p:txBody>
      </p:sp>
      <p:sp>
        <p:nvSpPr>
          <p:cNvPr id="45" name="矩形 44"/>
          <p:cNvSpPr/>
          <p:nvPr/>
        </p:nvSpPr>
        <p:spPr>
          <a:xfrm>
            <a:off x="9400220" y="3736778"/>
            <a:ext cx="1554480" cy="645160"/>
          </a:xfrm>
          <a:prstGeom prst="rect">
            <a:avLst/>
          </a:prstGeom>
        </p:spPr>
        <p:txBody>
          <a:bodyPr wrap="none">
            <a:spAutoFit/>
          </a:bodyPr>
          <a:lstStyle/>
          <a:p>
            <a:r>
              <a:rPr lang="zh-CN" altLang="en-US" sz="3600" b="1" dirty="0"/>
              <a:t>黄德煜</a:t>
            </a:r>
            <a:endParaRPr lang="zh-CN" altLang="en-US" sz="3600" b="1" dirty="0"/>
          </a:p>
        </p:txBody>
      </p:sp>
      <p:pic>
        <p:nvPicPr>
          <p:cNvPr id="47" name="图片 46"/>
          <p:cNvPicPr>
            <a:picLocks noChangeAspect="1"/>
          </p:cNvPicPr>
          <p:nvPr/>
        </p:nvPicPr>
        <p:blipFill>
          <a:blip r:embed="rId3"/>
          <a:stretch>
            <a:fillRect/>
          </a:stretch>
        </p:blipFill>
        <p:spPr>
          <a:xfrm>
            <a:off x="5343525" y="1555750"/>
            <a:ext cx="1504315" cy="1504315"/>
          </a:xfrm>
          <a:prstGeom prst="rect">
            <a:avLst/>
          </a:prstGeom>
        </p:spPr>
      </p:pic>
      <p:pic>
        <p:nvPicPr>
          <p:cNvPr id="46" name="图片 45"/>
          <p:cNvPicPr>
            <a:picLocks noChangeAspect="1"/>
          </p:cNvPicPr>
          <p:nvPr/>
        </p:nvPicPr>
        <p:blipFill>
          <a:blip r:embed="rId4"/>
          <a:stretch>
            <a:fillRect/>
          </a:stretch>
        </p:blipFill>
        <p:spPr>
          <a:xfrm>
            <a:off x="9338310" y="1560195"/>
            <a:ext cx="1414145" cy="141414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977198" y="2360410"/>
            <a:ext cx="6237605" cy="829945"/>
          </a:xfrm>
          <a:prstGeom prst="rect">
            <a:avLst/>
          </a:prstGeom>
        </p:spPr>
        <p:txBody>
          <a:bodyPr wrap="none">
            <a:spAutoFit/>
          </a:bodyPr>
          <a:lstStyle/>
          <a:p>
            <a:pPr algn="ctr"/>
            <a:r>
              <a:rPr lang="zh-CN" altLang="en-US" sz="4800" b="1" dirty="0"/>
              <a:t>非 常 感 谢 您 的 观 看</a:t>
            </a:r>
            <a:endParaRPr lang="zh-CN" altLang="en-US" sz="4800" b="1" dirty="0"/>
          </a:p>
        </p:txBody>
      </p:sp>
      <p:sp>
        <p:nvSpPr>
          <p:cNvPr id="9" name="椭圆 8"/>
          <p:cNvSpPr/>
          <p:nvPr/>
        </p:nvSpPr>
        <p:spPr>
          <a:xfrm>
            <a:off x="2312493" y="60523"/>
            <a:ext cx="307776" cy="30777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4753398" y="3853922"/>
            <a:ext cx="2683933" cy="584200"/>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sz="2400" dirty="0" smtClean="0">
                <a:ln/>
                <a:solidFill>
                  <a:schemeClr val="tx1"/>
                </a:solidFill>
                <a:effectLst>
                  <a:outerShdw blurRad="38100" dist="19050" dir="2700000" algn="tl" rotWithShape="0">
                    <a:schemeClr val="dk1">
                      <a:alpha val="40000"/>
                    </a:schemeClr>
                  </a:outerShdw>
                </a:effectLst>
              </a:rPr>
              <a:t>报告人：</a:t>
            </a:r>
            <a:r>
              <a:rPr lang="en-US" sz="2400" dirty="0" smtClean="0">
                <a:ln/>
                <a:solidFill>
                  <a:schemeClr val="tx1"/>
                </a:solidFill>
                <a:effectLst>
                  <a:outerShdw blurRad="38100" dist="19050" dir="2700000" algn="tl" rotWithShape="0">
                    <a:schemeClr val="dk1">
                      <a:alpha val="40000"/>
                    </a:schemeClr>
                  </a:outerShdw>
                </a:effectLst>
              </a:rPr>
              <a:t>G06</a:t>
            </a:r>
            <a:r>
              <a:rPr lang="zh-CN" altLang="en-US" sz="2400" dirty="0" smtClean="0">
                <a:ln/>
                <a:solidFill>
                  <a:schemeClr val="tx1"/>
                </a:solidFill>
                <a:effectLst>
                  <a:outerShdw blurRad="38100" dist="19050" dir="2700000" algn="tl" rotWithShape="0">
                    <a:schemeClr val="dk1">
                      <a:alpha val="40000"/>
                    </a:schemeClr>
                  </a:outerShdw>
                </a:effectLst>
              </a:rPr>
              <a:t>小组</a:t>
            </a:r>
            <a:endParaRPr lang="zh-CN" altLang="en-US" sz="2400" dirty="0" smtClean="0">
              <a:ln/>
              <a:solidFill>
                <a:schemeClr val="tx1"/>
              </a:solidFill>
              <a:effectLst>
                <a:outerShdw blurRad="38100" dist="19050" dir="2700000" algn="tl" rotWithShape="0">
                  <a:schemeClr val="dk1">
                    <a:alpha val="40000"/>
                  </a:schemeClr>
                </a:outerShdw>
              </a:effectLst>
            </a:endParaRPr>
          </a:p>
        </p:txBody>
      </p:sp>
      <p:sp>
        <p:nvSpPr>
          <p:cNvPr id="7" name="矩形 6"/>
          <p:cNvSpPr/>
          <p:nvPr/>
        </p:nvSpPr>
        <p:spPr>
          <a:xfrm>
            <a:off x="10902173" y="4982632"/>
            <a:ext cx="775136" cy="246221"/>
          </a:xfrm>
          <a:prstGeom prst="rect">
            <a:avLst/>
          </a:prstGeom>
        </p:spPr>
        <p:txBody>
          <a:bodyPr wrap="square">
            <a:spAutoFit/>
          </a:bodyPr>
          <a:lstStyle/>
          <a:p>
            <a:pPr defTabSz="914400"/>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模板下载：</a:t>
            </a:r>
            <a:r>
              <a:rPr lang="en-US" altLang="zh-CN" sz="100" dirty="0">
                <a:solidFill>
                  <a:prstClr val="white"/>
                </a:solidFill>
                <a:latin typeface="Calibri" panose="020F0502020204030204"/>
                <a:ea typeface="宋体" panose="02010600030101010101" pitchFamily="2" charset="-122"/>
              </a:rPr>
              <a:t>www.1ppt.com/moban/     </a:t>
            </a:r>
            <a:r>
              <a:rPr lang="zh-CN" altLang="en-US" sz="100" dirty="0">
                <a:solidFill>
                  <a:prstClr val="white"/>
                </a:solidFill>
                <a:latin typeface="Calibri" panose="020F0502020204030204"/>
                <a:ea typeface="宋体" panose="02010600030101010101" pitchFamily="2" charset="-122"/>
              </a:rPr>
              <a:t>行业</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a:t>
            </a:r>
            <a:r>
              <a:rPr lang="en-US" altLang="zh-CN" sz="100" dirty="0">
                <a:solidFill>
                  <a:prstClr val="white"/>
                </a:solidFill>
                <a:latin typeface="Calibri" panose="020F0502020204030204"/>
                <a:ea typeface="宋体" panose="02010600030101010101" pitchFamily="2" charset="-122"/>
              </a:rPr>
              <a:t>www.1ppt.com/hangye/ </a:t>
            </a:r>
            <a:endParaRPr lang="en-US" altLang="zh-CN" sz="100" dirty="0">
              <a:solidFill>
                <a:prstClr val="white"/>
              </a:solidFill>
              <a:latin typeface="Calibri" panose="020F0502020204030204"/>
              <a:ea typeface="宋体" panose="02010600030101010101" pitchFamily="2" charset="-122"/>
            </a:endParaRPr>
          </a:p>
          <a:p>
            <a:pPr defTabSz="914400"/>
            <a:r>
              <a:rPr lang="zh-CN" altLang="en-US" sz="100" dirty="0">
                <a:solidFill>
                  <a:prstClr val="white"/>
                </a:solidFill>
                <a:latin typeface="Calibri" panose="020F0502020204030204"/>
                <a:ea typeface="宋体" panose="02010600030101010101" pitchFamily="2" charset="-122"/>
              </a:rPr>
              <a:t>节日</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a:t>
            </a:r>
            <a:r>
              <a:rPr lang="en-US" altLang="zh-CN" sz="100" dirty="0">
                <a:solidFill>
                  <a:prstClr val="white"/>
                </a:solidFill>
                <a:latin typeface="Calibri" panose="020F0502020204030204"/>
                <a:ea typeface="宋体" panose="02010600030101010101" pitchFamily="2" charset="-122"/>
              </a:rPr>
              <a:t>www.1ppt.com/jieri/           PPT</a:t>
            </a:r>
            <a:r>
              <a:rPr lang="zh-CN" altLang="en-US" sz="100" dirty="0">
                <a:solidFill>
                  <a:prstClr val="white"/>
                </a:solidFill>
                <a:latin typeface="Calibri" panose="020F0502020204030204"/>
                <a:ea typeface="宋体" panose="02010600030101010101" pitchFamily="2" charset="-122"/>
              </a:rPr>
              <a:t>素材下载：</a:t>
            </a:r>
            <a:r>
              <a:rPr lang="en-US" altLang="zh-CN" sz="100" dirty="0">
                <a:solidFill>
                  <a:prstClr val="white"/>
                </a:solidFill>
                <a:latin typeface="Calibri" panose="020F0502020204030204"/>
                <a:ea typeface="宋体" panose="02010600030101010101" pitchFamily="2" charset="-122"/>
              </a:rPr>
              <a:t>www.1ppt.com/sucai/</a:t>
            </a:r>
            <a:endParaRPr lang="en-US" altLang="zh-CN" sz="100" dirty="0">
              <a:solidFill>
                <a:prstClr val="white"/>
              </a:solidFill>
              <a:latin typeface="Calibri" panose="020F0502020204030204"/>
              <a:ea typeface="宋体" panose="02010600030101010101" pitchFamily="2" charset="-122"/>
            </a:endParaRPr>
          </a:p>
          <a:p>
            <a:pPr defTabSz="914400"/>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背景图片：</a:t>
            </a:r>
            <a:r>
              <a:rPr lang="en-US" altLang="zh-CN" sz="100" dirty="0">
                <a:solidFill>
                  <a:prstClr val="white"/>
                </a:solidFill>
                <a:latin typeface="Calibri" panose="020F0502020204030204"/>
                <a:ea typeface="宋体" panose="02010600030101010101" pitchFamily="2" charset="-122"/>
              </a:rPr>
              <a:t>www.1ppt.com/beijing/      PPT</a:t>
            </a:r>
            <a:r>
              <a:rPr lang="zh-CN" altLang="en-US" sz="100" dirty="0">
                <a:solidFill>
                  <a:prstClr val="white"/>
                </a:solidFill>
                <a:latin typeface="Calibri" panose="020F0502020204030204"/>
                <a:ea typeface="宋体" panose="02010600030101010101" pitchFamily="2" charset="-122"/>
              </a:rPr>
              <a:t>图表下载：</a:t>
            </a:r>
            <a:r>
              <a:rPr lang="en-US" altLang="zh-CN" sz="100" dirty="0">
                <a:solidFill>
                  <a:prstClr val="white"/>
                </a:solidFill>
                <a:latin typeface="Calibri" panose="020F0502020204030204"/>
                <a:ea typeface="宋体" panose="02010600030101010101" pitchFamily="2" charset="-122"/>
              </a:rPr>
              <a:t>www.1ppt.com/tubiao/      </a:t>
            </a:r>
            <a:endParaRPr lang="en-US" altLang="zh-CN" sz="100" dirty="0">
              <a:solidFill>
                <a:prstClr val="white"/>
              </a:solidFill>
              <a:latin typeface="Calibri" panose="020F0502020204030204"/>
              <a:ea typeface="宋体" panose="02010600030101010101" pitchFamily="2" charset="-122"/>
            </a:endParaRPr>
          </a:p>
          <a:p>
            <a:pPr defTabSz="914400"/>
            <a:r>
              <a:rPr lang="zh-CN" altLang="en-US" sz="100" dirty="0">
                <a:solidFill>
                  <a:prstClr val="white"/>
                </a:solidFill>
                <a:latin typeface="Calibri" panose="020F0502020204030204"/>
                <a:ea typeface="宋体" panose="02010600030101010101" pitchFamily="2" charset="-122"/>
              </a:rPr>
              <a:t>优秀</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下载：</a:t>
            </a:r>
            <a:r>
              <a:rPr lang="en-US" altLang="zh-CN" sz="100" dirty="0">
                <a:solidFill>
                  <a:prstClr val="white"/>
                </a:solidFill>
                <a:latin typeface="Calibri" panose="020F0502020204030204"/>
                <a:ea typeface="宋体" panose="02010600030101010101" pitchFamily="2" charset="-122"/>
              </a:rPr>
              <a:t>www.1ppt.com/xiazai/        PPT</a:t>
            </a:r>
            <a:r>
              <a:rPr lang="zh-CN" altLang="en-US" sz="100" dirty="0">
                <a:solidFill>
                  <a:prstClr val="white"/>
                </a:solidFill>
                <a:latin typeface="Calibri" panose="020F0502020204030204"/>
                <a:ea typeface="宋体" panose="02010600030101010101" pitchFamily="2" charset="-122"/>
              </a:rPr>
              <a:t>教程： </a:t>
            </a:r>
            <a:r>
              <a:rPr lang="en-US" altLang="zh-CN" sz="100" dirty="0">
                <a:solidFill>
                  <a:prstClr val="white"/>
                </a:solidFill>
                <a:latin typeface="Calibri" panose="020F0502020204030204"/>
                <a:ea typeface="宋体" panose="02010600030101010101" pitchFamily="2" charset="-122"/>
              </a:rPr>
              <a:t>www.1ppt.com/powerpoint/      </a:t>
            </a:r>
            <a:endParaRPr lang="en-US" altLang="zh-CN" sz="100" dirty="0">
              <a:solidFill>
                <a:prstClr val="white"/>
              </a:solidFill>
              <a:latin typeface="Calibri" panose="020F0502020204030204"/>
              <a:ea typeface="宋体" panose="02010600030101010101" pitchFamily="2" charset="-122"/>
            </a:endParaRPr>
          </a:p>
          <a:p>
            <a:pPr defTabSz="914400"/>
            <a:r>
              <a:rPr lang="en-US" altLang="zh-CN" sz="100" dirty="0">
                <a:solidFill>
                  <a:prstClr val="white"/>
                </a:solidFill>
                <a:latin typeface="Calibri" panose="020F0502020204030204"/>
                <a:ea typeface="宋体" panose="02010600030101010101" pitchFamily="2" charset="-122"/>
              </a:rPr>
              <a:t>Word</a:t>
            </a:r>
            <a:r>
              <a:rPr lang="zh-CN" altLang="en-US" sz="100" dirty="0">
                <a:solidFill>
                  <a:prstClr val="white"/>
                </a:solidFill>
                <a:latin typeface="Calibri" panose="020F0502020204030204"/>
                <a:ea typeface="宋体" panose="02010600030101010101" pitchFamily="2" charset="-122"/>
              </a:rPr>
              <a:t>教程： </a:t>
            </a:r>
            <a:r>
              <a:rPr lang="en-US" altLang="zh-CN" sz="100" dirty="0">
                <a:solidFill>
                  <a:prstClr val="white"/>
                </a:solidFill>
                <a:latin typeface="Calibri" panose="020F0502020204030204"/>
                <a:ea typeface="宋体" panose="02010600030101010101" pitchFamily="2" charset="-122"/>
              </a:rPr>
              <a:t>www.1ppt.com/word/              Excel</a:t>
            </a:r>
            <a:r>
              <a:rPr lang="zh-CN" altLang="en-US" sz="100" dirty="0">
                <a:solidFill>
                  <a:prstClr val="white"/>
                </a:solidFill>
                <a:latin typeface="Calibri" panose="020F0502020204030204"/>
                <a:ea typeface="宋体" panose="02010600030101010101" pitchFamily="2" charset="-122"/>
              </a:rPr>
              <a:t>教程：</a:t>
            </a:r>
            <a:r>
              <a:rPr lang="en-US" altLang="zh-CN" sz="100" dirty="0">
                <a:solidFill>
                  <a:prstClr val="white"/>
                </a:solidFill>
                <a:latin typeface="Calibri" panose="020F0502020204030204"/>
                <a:ea typeface="宋体" panose="02010600030101010101" pitchFamily="2" charset="-122"/>
              </a:rPr>
              <a:t>www.1ppt.com/excel/  </a:t>
            </a:r>
            <a:endParaRPr lang="en-US" altLang="zh-CN" sz="100" dirty="0">
              <a:solidFill>
                <a:prstClr val="white"/>
              </a:solidFill>
              <a:latin typeface="Calibri" panose="020F0502020204030204"/>
              <a:ea typeface="宋体" panose="02010600030101010101" pitchFamily="2" charset="-122"/>
            </a:endParaRPr>
          </a:p>
          <a:p>
            <a:pPr defTabSz="914400"/>
            <a:r>
              <a:rPr lang="zh-CN" altLang="en-US" sz="100" dirty="0">
                <a:solidFill>
                  <a:prstClr val="white"/>
                </a:solidFill>
                <a:latin typeface="Calibri" panose="020F0502020204030204"/>
                <a:ea typeface="宋体" panose="02010600030101010101" pitchFamily="2" charset="-122"/>
              </a:rPr>
              <a:t>资料下载：</a:t>
            </a:r>
            <a:r>
              <a:rPr lang="en-US" altLang="zh-CN" sz="100" dirty="0">
                <a:solidFill>
                  <a:prstClr val="white"/>
                </a:solidFill>
                <a:latin typeface="Calibri" panose="020F0502020204030204"/>
                <a:ea typeface="宋体" panose="02010600030101010101" pitchFamily="2" charset="-122"/>
              </a:rPr>
              <a:t>www.1ppt.com/ziliao/                PPT</a:t>
            </a:r>
            <a:r>
              <a:rPr lang="zh-CN" altLang="en-US" sz="100" dirty="0">
                <a:solidFill>
                  <a:prstClr val="white"/>
                </a:solidFill>
                <a:latin typeface="Calibri" panose="020F0502020204030204"/>
                <a:ea typeface="宋体" panose="02010600030101010101" pitchFamily="2" charset="-122"/>
              </a:rPr>
              <a:t>课件下载：</a:t>
            </a:r>
            <a:r>
              <a:rPr lang="en-US" altLang="zh-CN" sz="100" dirty="0">
                <a:solidFill>
                  <a:prstClr val="white"/>
                </a:solidFill>
                <a:latin typeface="Calibri" panose="020F0502020204030204"/>
                <a:ea typeface="宋体" panose="02010600030101010101" pitchFamily="2" charset="-122"/>
              </a:rPr>
              <a:t>www.1ppt.com/kejian/ </a:t>
            </a:r>
            <a:endParaRPr lang="en-US" altLang="zh-CN" sz="100" dirty="0">
              <a:solidFill>
                <a:prstClr val="white"/>
              </a:solidFill>
              <a:latin typeface="Calibri" panose="020F0502020204030204"/>
              <a:ea typeface="宋体" panose="02010600030101010101" pitchFamily="2" charset="-122"/>
            </a:endParaRPr>
          </a:p>
          <a:p>
            <a:pPr defTabSz="914400"/>
            <a:r>
              <a:rPr lang="zh-CN" altLang="en-US" sz="100" dirty="0">
                <a:solidFill>
                  <a:prstClr val="white"/>
                </a:solidFill>
                <a:latin typeface="Calibri" panose="020F0502020204030204"/>
                <a:ea typeface="宋体" panose="02010600030101010101" pitchFamily="2" charset="-122"/>
              </a:rPr>
              <a:t>范文下载：</a:t>
            </a:r>
            <a:r>
              <a:rPr lang="en-US" altLang="zh-CN" sz="100" dirty="0">
                <a:solidFill>
                  <a:prstClr val="white"/>
                </a:solidFill>
                <a:latin typeface="Calibri" panose="020F0502020204030204"/>
                <a:ea typeface="宋体" panose="02010600030101010101" pitchFamily="2" charset="-122"/>
              </a:rPr>
              <a:t>www.1ppt.com/fanwen/             </a:t>
            </a:r>
            <a:r>
              <a:rPr lang="zh-CN" altLang="en-US" sz="100" dirty="0">
                <a:solidFill>
                  <a:prstClr val="white"/>
                </a:solidFill>
                <a:latin typeface="Calibri" panose="020F0502020204030204"/>
                <a:ea typeface="宋体" panose="02010600030101010101" pitchFamily="2" charset="-122"/>
              </a:rPr>
              <a:t>试卷下载：</a:t>
            </a:r>
            <a:r>
              <a:rPr lang="en-US" altLang="zh-CN" sz="100" dirty="0">
                <a:solidFill>
                  <a:prstClr val="white"/>
                </a:solidFill>
                <a:latin typeface="Calibri" panose="020F0502020204030204"/>
                <a:ea typeface="宋体" panose="02010600030101010101" pitchFamily="2" charset="-122"/>
              </a:rPr>
              <a:t>www.1ppt.com/shiti/  </a:t>
            </a:r>
            <a:endParaRPr lang="en-US" altLang="zh-CN" sz="100" dirty="0">
              <a:solidFill>
                <a:prstClr val="white"/>
              </a:solidFill>
              <a:latin typeface="Calibri" panose="020F0502020204030204"/>
              <a:ea typeface="宋体" panose="02010600030101010101" pitchFamily="2" charset="-122"/>
            </a:endParaRPr>
          </a:p>
          <a:p>
            <a:pPr defTabSz="914400"/>
            <a:r>
              <a:rPr lang="zh-CN" altLang="en-US" sz="100" dirty="0">
                <a:solidFill>
                  <a:prstClr val="white"/>
                </a:solidFill>
                <a:latin typeface="Calibri" panose="020F0502020204030204"/>
                <a:ea typeface="宋体" panose="02010600030101010101" pitchFamily="2" charset="-122"/>
              </a:rPr>
              <a:t>教案下载：</a:t>
            </a:r>
            <a:r>
              <a:rPr lang="en-US" altLang="zh-CN" sz="100" dirty="0">
                <a:solidFill>
                  <a:prstClr val="white"/>
                </a:solidFill>
                <a:latin typeface="Calibri" panose="020F0502020204030204"/>
                <a:ea typeface="宋体" panose="02010600030101010101" pitchFamily="2" charset="-122"/>
              </a:rPr>
              <a:t>www.1ppt.com/jiaoan/  </a:t>
            </a:r>
            <a:r>
              <a:rPr lang="en-US" altLang="zh-CN" sz="100" dirty="0" smtClean="0">
                <a:solidFill>
                  <a:prstClr val="white"/>
                </a:solidFill>
                <a:latin typeface="Calibri" panose="020F0502020204030204"/>
                <a:ea typeface="宋体" panose="02010600030101010101" pitchFamily="2" charset="-122"/>
              </a:rPr>
              <a:t>      </a:t>
            </a:r>
            <a:endParaRPr lang="en-US" altLang="zh-CN" sz="100" dirty="0">
              <a:solidFill>
                <a:prstClr val="white"/>
              </a:solidFill>
              <a:latin typeface="Calibri" panose="020F0502020204030204"/>
              <a:ea typeface="宋体" panose="02010600030101010101" pitchFamily="2" charset="-122"/>
            </a:endParaRPr>
          </a:p>
          <a:p>
            <a:pPr defTabSz="914400"/>
            <a:r>
              <a:rPr lang="zh-CN" altLang="en-US" sz="100" dirty="0" smtClean="0">
                <a:solidFill>
                  <a:prstClr val="white"/>
                </a:solidFill>
                <a:latin typeface="Calibri" panose="020F0502020204030204"/>
                <a:ea typeface="宋体" panose="02010600030101010101" pitchFamily="2" charset="-122"/>
              </a:rPr>
              <a:t>字体下载：</a:t>
            </a:r>
            <a:r>
              <a:rPr lang="en-US" altLang="zh-CN" sz="100" dirty="0" smtClean="0">
                <a:solidFill>
                  <a:prstClr val="white"/>
                </a:solidFill>
                <a:latin typeface="Calibri" panose="020F0502020204030204"/>
                <a:ea typeface="宋体" panose="02010600030101010101" pitchFamily="2" charset="-122"/>
              </a:rPr>
              <a:t>www.1ppt.com/ziti/</a:t>
            </a:r>
            <a:endParaRPr lang="en-US" altLang="zh-CN" sz="100" dirty="0">
              <a:solidFill>
                <a:prstClr val="white"/>
              </a:solidFill>
              <a:latin typeface="Calibri" panose="020F0502020204030204"/>
              <a:ea typeface="宋体" panose="02010600030101010101" pitchFamily="2" charset="-122"/>
            </a:endParaRPr>
          </a:p>
          <a:p>
            <a:pPr defTabSz="914400"/>
            <a:r>
              <a:rPr lang="en-US" altLang="zh-CN" sz="100" dirty="0">
                <a:solidFill>
                  <a:prstClr val="white"/>
                </a:solidFill>
                <a:latin typeface="Calibri" panose="020F0502020204030204"/>
                <a:ea typeface="宋体" panose="02010600030101010101" pitchFamily="2" charset="-122"/>
              </a:rPr>
              <a:t> </a:t>
            </a:r>
            <a:endParaRPr lang="zh-CN" altLang="en-US" sz="100" dirty="0">
              <a:solidFill>
                <a:prstClr val="white"/>
              </a:solidFill>
              <a:latin typeface="Calibri" panose="020F0502020204030204"/>
              <a:ea typeface="宋体" panose="02010600030101010101" pitchFamily="2" charset="-122"/>
            </a:endParaRPr>
          </a:p>
        </p:txBody>
      </p:sp>
    </p:spTree>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5234224" y="965935"/>
            <a:ext cx="1723549" cy="1384995"/>
          </a:xfrm>
          <a:prstGeom prst="rect">
            <a:avLst/>
          </a:prstGeom>
        </p:spPr>
        <p:txBody>
          <a:bodyPr wrap="none">
            <a:spAutoFit/>
          </a:bodyPr>
          <a:lstStyle/>
          <a:p>
            <a:pPr algn="ctr"/>
            <a:r>
              <a:rPr lang="zh-CN" altLang="en-US" sz="6000" dirty="0" smtClean="0">
                <a:latin typeface="+mj-lt"/>
              </a:rPr>
              <a:t>目录</a:t>
            </a:r>
            <a:endParaRPr lang="en-US" altLang="zh-CN" sz="6000" dirty="0" smtClean="0">
              <a:latin typeface="+mj-lt"/>
            </a:endParaRPr>
          </a:p>
          <a:p>
            <a:pPr algn="ctr"/>
            <a:r>
              <a:rPr lang="en-US" altLang="zh-CN" sz="2400" dirty="0" smtClean="0">
                <a:latin typeface="+mj-lt"/>
              </a:rPr>
              <a:t>CONTENT</a:t>
            </a:r>
            <a:endParaRPr lang="en-US" altLang="zh-CN" sz="2400" dirty="0">
              <a:latin typeface="+mj-lt"/>
            </a:endParaRPr>
          </a:p>
        </p:txBody>
      </p:sp>
      <p:sp>
        <p:nvSpPr>
          <p:cNvPr id="16" name="文本框 15"/>
          <p:cNvSpPr txBox="1"/>
          <p:nvPr/>
        </p:nvSpPr>
        <p:spPr>
          <a:xfrm>
            <a:off x="745127" y="3595317"/>
            <a:ext cx="1461198" cy="452432"/>
          </a:xfrm>
          <a:prstGeom prst="rect">
            <a:avLst/>
          </a:prstGeom>
          <a:noFill/>
        </p:spPr>
        <p:txBody>
          <a:bodyPr wrap="square" rtlCol="0">
            <a:spAutoFit/>
          </a:bodyPr>
          <a:lstStyle/>
          <a:p>
            <a:pPr algn="ctr" defTabSz="608965">
              <a:lnSpc>
                <a:spcPct val="130000"/>
              </a:lnSpc>
            </a:pPr>
            <a:r>
              <a:rPr lang="en-US" altLang="zh-CN" dirty="0">
                <a:latin typeface="+mj-lt"/>
                <a:ea typeface="微软雅黑" panose="020B0503020204020204" charset="-122"/>
              </a:rPr>
              <a:t>PART</a:t>
            </a:r>
            <a:r>
              <a:rPr lang="zh-CN" altLang="en-US" dirty="0">
                <a:latin typeface="+mj-lt"/>
                <a:ea typeface="微软雅黑" panose="020B0503020204020204" charset="-122"/>
              </a:rPr>
              <a:t> </a:t>
            </a:r>
            <a:r>
              <a:rPr lang="en-US" altLang="zh-CN" dirty="0" smtClean="0">
                <a:latin typeface="+mj-lt"/>
                <a:ea typeface="微软雅黑" panose="020B0503020204020204" charset="-122"/>
              </a:rPr>
              <a:t>ONE</a:t>
            </a:r>
            <a:endParaRPr lang="zh-CN" altLang="en-US" dirty="0">
              <a:latin typeface="+mj-lt"/>
              <a:ea typeface="微软雅黑" panose="020B0503020204020204" charset="-122"/>
            </a:endParaRPr>
          </a:p>
        </p:txBody>
      </p:sp>
      <p:sp>
        <p:nvSpPr>
          <p:cNvPr id="17" name="文本框 16"/>
          <p:cNvSpPr txBox="1"/>
          <p:nvPr/>
        </p:nvSpPr>
        <p:spPr>
          <a:xfrm>
            <a:off x="2503671" y="3595317"/>
            <a:ext cx="1587032" cy="452432"/>
          </a:xfrm>
          <a:prstGeom prst="rect">
            <a:avLst/>
          </a:prstGeom>
          <a:noFill/>
        </p:spPr>
        <p:txBody>
          <a:bodyPr wrap="square" rtlCol="0">
            <a:spAutoFit/>
          </a:bodyPr>
          <a:lstStyle/>
          <a:p>
            <a:pPr algn="ctr" defTabSz="608965">
              <a:lnSpc>
                <a:spcPct val="130000"/>
              </a:lnSpc>
            </a:pPr>
            <a:r>
              <a:rPr lang="en-US" altLang="zh-CN" dirty="0">
                <a:latin typeface="+mj-lt"/>
                <a:ea typeface="微软雅黑" panose="020B0503020204020204" charset="-122"/>
              </a:rPr>
              <a:t>PART</a:t>
            </a:r>
            <a:r>
              <a:rPr lang="zh-CN" altLang="en-US" dirty="0">
                <a:latin typeface="+mj-lt"/>
                <a:ea typeface="微软雅黑" panose="020B0503020204020204" charset="-122"/>
              </a:rPr>
              <a:t> </a:t>
            </a:r>
            <a:r>
              <a:rPr lang="en-US" altLang="zh-CN" dirty="0" smtClean="0">
                <a:latin typeface="+mj-lt"/>
                <a:ea typeface="微软雅黑" panose="020B0503020204020204" charset="-122"/>
              </a:rPr>
              <a:t>TWO</a:t>
            </a:r>
            <a:endParaRPr lang="zh-CN" altLang="en-US" dirty="0">
              <a:latin typeface="+mj-lt"/>
              <a:ea typeface="微软雅黑" panose="020B0503020204020204" charset="-122"/>
            </a:endParaRPr>
          </a:p>
        </p:txBody>
      </p:sp>
      <p:sp>
        <p:nvSpPr>
          <p:cNvPr id="18" name="文本框 17"/>
          <p:cNvSpPr txBox="1"/>
          <p:nvPr/>
        </p:nvSpPr>
        <p:spPr>
          <a:xfrm>
            <a:off x="4327477" y="3595317"/>
            <a:ext cx="1712161" cy="452432"/>
          </a:xfrm>
          <a:prstGeom prst="rect">
            <a:avLst/>
          </a:prstGeom>
          <a:noFill/>
        </p:spPr>
        <p:txBody>
          <a:bodyPr wrap="square" rtlCol="0">
            <a:spAutoFit/>
          </a:bodyPr>
          <a:lstStyle/>
          <a:p>
            <a:pPr algn="ctr" defTabSz="608965">
              <a:lnSpc>
                <a:spcPct val="130000"/>
              </a:lnSpc>
            </a:pPr>
            <a:r>
              <a:rPr lang="en-US" altLang="zh-CN" dirty="0">
                <a:latin typeface="+mj-lt"/>
                <a:ea typeface="微软雅黑" panose="020B0503020204020204" charset="-122"/>
              </a:rPr>
              <a:t>PART</a:t>
            </a:r>
            <a:r>
              <a:rPr lang="zh-CN" altLang="en-US" dirty="0">
                <a:latin typeface="+mj-lt"/>
                <a:ea typeface="微软雅黑" panose="020B0503020204020204" charset="-122"/>
              </a:rPr>
              <a:t> </a:t>
            </a:r>
            <a:r>
              <a:rPr lang="en-US" altLang="zh-CN" dirty="0" smtClean="0">
                <a:latin typeface="+mj-lt"/>
                <a:ea typeface="微软雅黑" panose="020B0503020204020204" charset="-122"/>
              </a:rPr>
              <a:t>THREE</a:t>
            </a:r>
            <a:endParaRPr lang="zh-CN" altLang="en-US" dirty="0">
              <a:latin typeface="+mj-lt"/>
              <a:ea typeface="微软雅黑" panose="020B0503020204020204" charset="-122"/>
            </a:endParaRPr>
          </a:p>
        </p:txBody>
      </p:sp>
      <p:sp>
        <p:nvSpPr>
          <p:cNvPr id="19" name="文本框 18"/>
          <p:cNvSpPr txBox="1"/>
          <p:nvPr/>
        </p:nvSpPr>
        <p:spPr>
          <a:xfrm>
            <a:off x="6361555" y="3595317"/>
            <a:ext cx="1405108" cy="452432"/>
          </a:xfrm>
          <a:prstGeom prst="rect">
            <a:avLst/>
          </a:prstGeom>
          <a:noFill/>
        </p:spPr>
        <p:txBody>
          <a:bodyPr wrap="square" rtlCol="0">
            <a:spAutoFit/>
          </a:bodyPr>
          <a:lstStyle/>
          <a:p>
            <a:pPr algn="ctr" defTabSz="608965">
              <a:lnSpc>
                <a:spcPct val="130000"/>
              </a:lnSpc>
            </a:pPr>
            <a:r>
              <a:rPr lang="en-US" altLang="zh-CN" dirty="0">
                <a:latin typeface="+mj-lt"/>
                <a:ea typeface="微软雅黑" panose="020B0503020204020204" charset="-122"/>
              </a:rPr>
              <a:t>PART</a:t>
            </a:r>
            <a:r>
              <a:rPr lang="zh-CN" altLang="en-US" dirty="0">
                <a:latin typeface="+mj-lt"/>
                <a:ea typeface="微软雅黑" panose="020B0503020204020204" charset="-122"/>
              </a:rPr>
              <a:t> </a:t>
            </a:r>
            <a:r>
              <a:rPr lang="en-US" altLang="zh-CN" dirty="0" smtClean="0">
                <a:latin typeface="+mj-lt"/>
                <a:ea typeface="微软雅黑" panose="020B0503020204020204" charset="-122"/>
              </a:rPr>
              <a:t>FOUR</a:t>
            </a:r>
            <a:endParaRPr kumimoji="1" lang="zh-CN" altLang="en-US" dirty="0">
              <a:latin typeface="+mj-lt"/>
              <a:ea typeface="微软雅黑" panose="020B0503020204020204" charset="-122"/>
            </a:endParaRPr>
          </a:p>
        </p:txBody>
      </p:sp>
      <p:sp>
        <p:nvSpPr>
          <p:cNvPr id="20" name="文本框 19"/>
          <p:cNvSpPr txBox="1"/>
          <p:nvPr/>
        </p:nvSpPr>
        <p:spPr>
          <a:xfrm>
            <a:off x="8281147" y="3595317"/>
            <a:ext cx="1214679" cy="452432"/>
          </a:xfrm>
          <a:prstGeom prst="rect">
            <a:avLst/>
          </a:prstGeom>
          <a:noFill/>
        </p:spPr>
        <p:txBody>
          <a:bodyPr wrap="square" rtlCol="0">
            <a:spAutoFit/>
          </a:bodyPr>
          <a:lstStyle/>
          <a:p>
            <a:pPr algn="ctr" defTabSz="608965">
              <a:lnSpc>
                <a:spcPct val="130000"/>
              </a:lnSpc>
            </a:pPr>
            <a:r>
              <a:rPr lang="en-US" altLang="zh-CN" dirty="0" smtClean="0">
                <a:latin typeface="+mj-lt"/>
                <a:ea typeface="微软雅黑" panose="020B0503020204020204" charset="-122"/>
              </a:rPr>
              <a:t>PART</a:t>
            </a:r>
            <a:r>
              <a:rPr lang="zh-CN" altLang="en-US" dirty="0" smtClean="0">
                <a:latin typeface="+mj-lt"/>
                <a:ea typeface="微软雅黑" panose="020B0503020204020204" charset="-122"/>
              </a:rPr>
              <a:t> </a:t>
            </a:r>
            <a:r>
              <a:rPr lang="en-US" altLang="zh-CN" dirty="0" smtClean="0">
                <a:latin typeface="+mj-lt"/>
                <a:ea typeface="微软雅黑" panose="020B0503020204020204" charset="-122"/>
              </a:rPr>
              <a:t>FIVE</a:t>
            </a:r>
            <a:endParaRPr kumimoji="1" lang="zh-CN" altLang="en-US" dirty="0">
              <a:latin typeface="+mj-lt"/>
              <a:ea typeface="微软雅黑" panose="020B0503020204020204" charset="-122"/>
            </a:endParaRPr>
          </a:p>
        </p:txBody>
      </p:sp>
      <p:sp>
        <p:nvSpPr>
          <p:cNvPr id="21" name="文本框 20"/>
          <p:cNvSpPr txBox="1"/>
          <p:nvPr/>
        </p:nvSpPr>
        <p:spPr>
          <a:xfrm>
            <a:off x="10143521" y="3595317"/>
            <a:ext cx="1221273" cy="452432"/>
          </a:xfrm>
          <a:prstGeom prst="rect">
            <a:avLst/>
          </a:prstGeom>
          <a:noFill/>
        </p:spPr>
        <p:txBody>
          <a:bodyPr wrap="square" rtlCol="0">
            <a:spAutoFit/>
          </a:bodyPr>
          <a:lstStyle/>
          <a:p>
            <a:pPr algn="ctr" defTabSz="608965">
              <a:lnSpc>
                <a:spcPct val="130000"/>
              </a:lnSpc>
            </a:pPr>
            <a:r>
              <a:rPr lang="en-US" altLang="zh-CN" dirty="0">
                <a:latin typeface="+mj-lt"/>
                <a:ea typeface="微软雅黑" panose="020B0503020204020204" charset="-122"/>
              </a:rPr>
              <a:t>PART</a:t>
            </a:r>
            <a:r>
              <a:rPr lang="zh-CN" altLang="en-US" dirty="0">
                <a:latin typeface="+mj-lt"/>
                <a:ea typeface="微软雅黑" panose="020B0503020204020204" charset="-122"/>
              </a:rPr>
              <a:t> </a:t>
            </a:r>
            <a:r>
              <a:rPr lang="en-US" altLang="zh-CN" dirty="0" smtClean="0">
                <a:latin typeface="+mj-lt"/>
                <a:ea typeface="微软雅黑" panose="020B0503020204020204" charset="-122"/>
              </a:rPr>
              <a:t>SIX</a:t>
            </a:r>
            <a:endParaRPr kumimoji="1" lang="zh-CN" altLang="en-US" dirty="0">
              <a:latin typeface="+mj-lt"/>
              <a:ea typeface="微软雅黑" panose="020B0503020204020204" charset="-122"/>
            </a:endParaRPr>
          </a:p>
        </p:txBody>
      </p:sp>
      <p:sp>
        <p:nvSpPr>
          <p:cNvPr id="22" name="文本框 21"/>
          <p:cNvSpPr txBox="1"/>
          <p:nvPr/>
        </p:nvSpPr>
        <p:spPr>
          <a:xfrm>
            <a:off x="599192" y="3130560"/>
            <a:ext cx="1751798" cy="650875"/>
          </a:xfrm>
          <a:prstGeom prst="rect">
            <a:avLst/>
          </a:prstGeom>
          <a:noFill/>
        </p:spPr>
        <p:txBody>
          <a:bodyPr wrap="square" rtlCol="0">
            <a:spAutoFit/>
          </a:bodyPr>
          <a:lstStyle/>
          <a:p>
            <a:pPr algn="ctr" defTabSz="608965">
              <a:lnSpc>
                <a:spcPct val="130000"/>
              </a:lnSpc>
            </a:pPr>
            <a:r>
              <a:rPr lang="zh-CN" altLang="en-US" sz="2800" b="1" dirty="0" smtClean="0">
                <a:latin typeface="+mj-lt"/>
                <a:ea typeface="微软雅黑" panose="020B0503020204020204" charset="-122"/>
              </a:rPr>
              <a:t>项目背景</a:t>
            </a:r>
            <a:endParaRPr lang="zh-CN" altLang="en-US" sz="2800" b="1" dirty="0">
              <a:latin typeface="+mj-lt"/>
              <a:ea typeface="微软雅黑" panose="020B0503020204020204" charset="-122"/>
            </a:endParaRPr>
          </a:p>
        </p:txBody>
      </p:sp>
      <p:sp>
        <p:nvSpPr>
          <p:cNvPr id="23" name="文本框 22"/>
          <p:cNvSpPr txBox="1"/>
          <p:nvPr/>
        </p:nvSpPr>
        <p:spPr>
          <a:xfrm>
            <a:off x="2399274" y="3130560"/>
            <a:ext cx="1751798" cy="650875"/>
          </a:xfrm>
          <a:prstGeom prst="rect">
            <a:avLst/>
          </a:prstGeom>
          <a:noFill/>
        </p:spPr>
        <p:txBody>
          <a:bodyPr wrap="square" rtlCol="0">
            <a:spAutoFit/>
          </a:bodyPr>
          <a:lstStyle/>
          <a:p>
            <a:pPr algn="ctr" defTabSz="608965">
              <a:lnSpc>
                <a:spcPct val="130000"/>
              </a:lnSpc>
            </a:pPr>
            <a:r>
              <a:rPr lang="zh-CN" altLang="en-US" sz="2800" b="1" dirty="0">
                <a:latin typeface="+mj-lt"/>
                <a:ea typeface="微软雅黑" panose="020B0503020204020204" charset="-122"/>
              </a:rPr>
              <a:t>项目介绍</a:t>
            </a:r>
            <a:endParaRPr lang="zh-CN" altLang="en-US" sz="2800" b="1" dirty="0">
              <a:latin typeface="+mj-lt"/>
              <a:ea typeface="微软雅黑" panose="020B0503020204020204" charset="-122"/>
            </a:endParaRPr>
          </a:p>
        </p:txBody>
      </p:sp>
      <p:sp>
        <p:nvSpPr>
          <p:cNvPr id="24" name="文本框 23"/>
          <p:cNvSpPr txBox="1"/>
          <p:nvPr/>
        </p:nvSpPr>
        <p:spPr>
          <a:xfrm>
            <a:off x="4303118" y="3130560"/>
            <a:ext cx="1751798" cy="650875"/>
          </a:xfrm>
          <a:prstGeom prst="rect">
            <a:avLst/>
          </a:prstGeom>
          <a:noFill/>
        </p:spPr>
        <p:txBody>
          <a:bodyPr wrap="square" rtlCol="0">
            <a:spAutoFit/>
          </a:bodyPr>
          <a:lstStyle/>
          <a:p>
            <a:pPr algn="ctr" defTabSz="608965">
              <a:lnSpc>
                <a:spcPct val="130000"/>
              </a:lnSpc>
            </a:pPr>
            <a:r>
              <a:rPr lang="zh-CN" altLang="en-US" sz="2800" b="1" dirty="0" smtClean="0">
                <a:latin typeface="+mj-lt"/>
                <a:ea typeface="微软雅黑" panose="020B0503020204020204" charset="-122"/>
              </a:rPr>
              <a:t>功能导图</a:t>
            </a:r>
            <a:endParaRPr lang="zh-CN" altLang="en-US" sz="2800" b="1" dirty="0">
              <a:latin typeface="+mj-lt"/>
              <a:ea typeface="微软雅黑" panose="020B0503020204020204" charset="-122"/>
            </a:endParaRPr>
          </a:p>
        </p:txBody>
      </p:sp>
      <p:sp>
        <p:nvSpPr>
          <p:cNvPr id="25" name="文本框 24"/>
          <p:cNvSpPr txBox="1"/>
          <p:nvPr/>
        </p:nvSpPr>
        <p:spPr>
          <a:xfrm>
            <a:off x="6150214" y="3130560"/>
            <a:ext cx="1751798" cy="650875"/>
          </a:xfrm>
          <a:prstGeom prst="rect">
            <a:avLst/>
          </a:prstGeom>
          <a:noFill/>
        </p:spPr>
        <p:txBody>
          <a:bodyPr wrap="square" rtlCol="0">
            <a:spAutoFit/>
          </a:bodyPr>
          <a:lstStyle/>
          <a:p>
            <a:pPr algn="ctr" defTabSz="608965">
              <a:lnSpc>
                <a:spcPct val="130000"/>
              </a:lnSpc>
            </a:pPr>
            <a:r>
              <a:rPr lang="zh-CN" altLang="en-US" sz="2800" b="1" dirty="0" smtClean="0">
                <a:latin typeface="+mj-lt"/>
                <a:ea typeface="微软雅黑" panose="020B0503020204020204" charset="-122"/>
              </a:rPr>
              <a:t>框架选择</a:t>
            </a:r>
            <a:endParaRPr kumimoji="1" lang="zh-CN" altLang="en-US" sz="2800" b="1" dirty="0">
              <a:latin typeface="+mj-lt"/>
              <a:ea typeface="微软雅黑" panose="020B0503020204020204" charset="-122"/>
            </a:endParaRPr>
          </a:p>
        </p:txBody>
      </p:sp>
      <p:sp>
        <p:nvSpPr>
          <p:cNvPr id="26" name="文本框 25"/>
          <p:cNvSpPr txBox="1"/>
          <p:nvPr/>
        </p:nvSpPr>
        <p:spPr>
          <a:xfrm>
            <a:off x="8012588" y="3130560"/>
            <a:ext cx="1751798" cy="650875"/>
          </a:xfrm>
          <a:prstGeom prst="rect">
            <a:avLst/>
          </a:prstGeom>
          <a:noFill/>
        </p:spPr>
        <p:txBody>
          <a:bodyPr wrap="square" rtlCol="0">
            <a:spAutoFit/>
          </a:bodyPr>
          <a:lstStyle/>
          <a:p>
            <a:pPr algn="ctr" defTabSz="608965">
              <a:lnSpc>
                <a:spcPct val="130000"/>
              </a:lnSpc>
            </a:pPr>
            <a:r>
              <a:rPr lang="zh-CN" altLang="en-US" sz="2800" b="1" dirty="0" smtClean="0">
                <a:latin typeface="+mj-lt"/>
                <a:ea typeface="微软雅黑" panose="020B0503020204020204" charset="-122"/>
              </a:rPr>
              <a:t>参考资料</a:t>
            </a:r>
            <a:endParaRPr kumimoji="1" lang="zh-CN" altLang="en-US" sz="2800" b="1" dirty="0">
              <a:latin typeface="+mj-lt"/>
              <a:ea typeface="微软雅黑" panose="020B0503020204020204" charset="-122"/>
            </a:endParaRPr>
          </a:p>
        </p:txBody>
      </p:sp>
      <p:sp>
        <p:nvSpPr>
          <p:cNvPr id="27" name="文本框 26"/>
          <p:cNvSpPr txBox="1"/>
          <p:nvPr/>
        </p:nvSpPr>
        <p:spPr>
          <a:xfrm>
            <a:off x="9874962" y="3102860"/>
            <a:ext cx="1751798" cy="650875"/>
          </a:xfrm>
          <a:prstGeom prst="rect">
            <a:avLst/>
          </a:prstGeom>
          <a:noFill/>
        </p:spPr>
        <p:txBody>
          <a:bodyPr wrap="square" rtlCol="0">
            <a:spAutoFit/>
          </a:bodyPr>
          <a:lstStyle/>
          <a:p>
            <a:pPr algn="ctr" defTabSz="608965">
              <a:lnSpc>
                <a:spcPct val="130000"/>
              </a:lnSpc>
            </a:pPr>
            <a:r>
              <a:rPr lang="zh-CN" altLang="en-US" sz="2800" b="1" dirty="0" smtClean="0">
                <a:latin typeface="+mj-lt"/>
                <a:ea typeface="微软雅黑" panose="020B0503020204020204" charset="-122"/>
              </a:rPr>
              <a:t>项目分工</a:t>
            </a:r>
            <a:endParaRPr kumimoji="1" lang="zh-CN" altLang="en-US" sz="2800" b="1" dirty="0">
              <a:latin typeface="+mj-lt"/>
              <a:ea typeface="微软雅黑" panose="020B0503020204020204" charset="-122"/>
            </a:endParaRPr>
          </a:p>
        </p:txBody>
      </p:sp>
      <p:sp>
        <p:nvSpPr>
          <p:cNvPr id="30" name="矩形 29"/>
          <p:cNvSpPr/>
          <p:nvPr/>
        </p:nvSpPr>
        <p:spPr>
          <a:xfrm>
            <a:off x="680238" y="4070601"/>
            <a:ext cx="1638300" cy="113341"/>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1" name="矩形 30"/>
          <p:cNvSpPr/>
          <p:nvPr/>
        </p:nvSpPr>
        <p:spPr>
          <a:xfrm>
            <a:off x="2540788" y="4070601"/>
            <a:ext cx="1638300" cy="113341"/>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2" name="矩形 31"/>
          <p:cNvSpPr/>
          <p:nvPr/>
        </p:nvSpPr>
        <p:spPr>
          <a:xfrm>
            <a:off x="4401338" y="4070601"/>
            <a:ext cx="1638300" cy="113341"/>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3" name="矩形 32"/>
          <p:cNvSpPr/>
          <p:nvPr/>
        </p:nvSpPr>
        <p:spPr>
          <a:xfrm>
            <a:off x="6263712" y="4070601"/>
            <a:ext cx="1638300" cy="113341"/>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4" name="矩形 33"/>
          <p:cNvSpPr/>
          <p:nvPr/>
        </p:nvSpPr>
        <p:spPr>
          <a:xfrm>
            <a:off x="8126086" y="4070601"/>
            <a:ext cx="1638300" cy="113341"/>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5" name="矩形 34"/>
          <p:cNvSpPr/>
          <p:nvPr/>
        </p:nvSpPr>
        <p:spPr>
          <a:xfrm>
            <a:off x="9988460" y="4070601"/>
            <a:ext cx="1638300" cy="113341"/>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7" name="矩形 36"/>
          <p:cNvSpPr/>
          <p:nvPr/>
        </p:nvSpPr>
        <p:spPr>
          <a:xfrm>
            <a:off x="0" y="60523"/>
            <a:ext cx="1249680" cy="306705"/>
          </a:xfrm>
          <a:prstGeom prst="rect">
            <a:avLst/>
          </a:prstGeom>
        </p:spPr>
        <p:txBody>
          <a:bodyPr wrap="none">
            <a:spAutoFit/>
          </a:bodyPr>
          <a:lstStyle/>
          <a:p>
            <a:r>
              <a:rPr lang="zh-CN" sz="1400" b="1" dirty="0"/>
              <a:t>浙大城市学院</a:t>
            </a:r>
            <a:endParaRPr lang="zh-CN" sz="1400" b="1"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294927" y="3280457"/>
            <a:ext cx="3602146" cy="880306"/>
          </a:xfrm>
          <a:prstGeom prst="rect">
            <a:avLst/>
          </a:prstGeom>
          <a:noFill/>
        </p:spPr>
        <p:txBody>
          <a:bodyPr wrap="square" rtlCol="0">
            <a:spAutoFit/>
          </a:bodyPr>
          <a:lstStyle/>
          <a:p>
            <a:pPr algn="ctr" defTabSz="608965">
              <a:lnSpc>
                <a:spcPct val="130000"/>
              </a:lnSpc>
            </a:pPr>
            <a:r>
              <a:rPr lang="en-US" altLang="zh-CN" sz="4400" b="1" dirty="0">
                <a:latin typeface="+mj-lt"/>
                <a:ea typeface="微软雅黑" panose="020B0503020204020204" charset="-122"/>
              </a:rPr>
              <a:t>PART</a:t>
            </a:r>
            <a:r>
              <a:rPr lang="zh-CN" altLang="en-US" sz="4400" b="1" dirty="0">
                <a:latin typeface="+mj-lt"/>
                <a:ea typeface="微软雅黑" panose="020B0503020204020204" charset="-122"/>
              </a:rPr>
              <a:t> </a:t>
            </a:r>
            <a:r>
              <a:rPr lang="en-US" altLang="zh-CN" sz="4400" b="1" dirty="0" smtClean="0">
                <a:latin typeface="+mj-lt"/>
                <a:ea typeface="微软雅黑" panose="020B0503020204020204" charset="-122"/>
              </a:rPr>
              <a:t>ONE</a:t>
            </a:r>
            <a:endParaRPr lang="zh-CN" altLang="en-US" sz="4400" b="1" dirty="0">
              <a:latin typeface="+mj-lt"/>
              <a:ea typeface="微软雅黑" panose="020B0503020204020204" charset="-122"/>
            </a:endParaRPr>
          </a:p>
        </p:txBody>
      </p:sp>
      <p:sp>
        <p:nvSpPr>
          <p:cNvPr id="3" name="文本框 2"/>
          <p:cNvSpPr txBox="1"/>
          <p:nvPr/>
        </p:nvSpPr>
        <p:spPr>
          <a:xfrm>
            <a:off x="3936733" y="2417412"/>
            <a:ext cx="4318534" cy="1291590"/>
          </a:xfrm>
          <a:prstGeom prst="rect">
            <a:avLst/>
          </a:prstGeom>
          <a:noFill/>
        </p:spPr>
        <p:txBody>
          <a:bodyPr wrap="square" rtlCol="0">
            <a:spAutoFit/>
          </a:bodyPr>
          <a:lstStyle/>
          <a:p>
            <a:pPr algn="ctr" defTabSz="608965">
              <a:lnSpc>
                <a:spcPct val="130000"/>
              </a:lnSpc>
            </a:pPr>
            <a:r>
              <a:rPr lang="zh-CN" altLang="en-US" sz="6000" dirty="0" smtClean="0">
                <a:latin typeface="+mj-lt"/>
                <a:ea typeface="微软雅黑" panose="020B0503020204020204" charset="-122"/>
              </a:rPr>
              <a:t>项目背景</a:t>
            </a:r>
            <a:endParaRPr lang="zh-CN" altLang="en-US" sz="6000" dirty="0">
              <a:latin typeface="+mj-lt"/>
              <a:ea typeface="微软雅黑" panose="020B0503020204020204" charset="-122"/>
            </a:endParaRPr>
          </a:p>
        </p:txBody>
      </p:sp>
      <p:sp>
        <p:nvSpPr>
          <p:cNvPr id="4" name="矩形 3"/>
          <p:cNvSpPr/>
          <p:nvPr/>
        </p:nvSpPr>
        <p:spPr>
          <a:xfrm>
            <a:off x="4889817" y="4139690"/>
            <a:ext cx="2412366" cy="113341"/>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4400"/>
          </a:p>
        </p:txBody>
      </p:sp>
      <p:sp>
        <p:nvSpPr>
          <p:cNvPr id="5" name="矩形 4"/>
          <p:cNvSpPr/>
          <p:nvPr/>
        </p:nvSpPr>
        <p:spPr>
          <a:xfrm>
            <a:off x="0" y="60523"/>
            <a:ext cx="1249680" cy="306705"/>
          </a:xfrm>
          <a:prstGeom prst="rect">
            <a:avLst/>
          </a:prstGeom>
        </p:spPr>
        <p:txBody>
          <a:bodyPr wrap="none">
            <a:spAutoFit/>
          </a:bodyPr>
          <a:lstStyle/>
          <a:p>
            <a:r>
              <a:rPr lang="zh-CN" sz="1400" b="1" dirty="0"/>
              <a:t>浙大城市学院</a:t>
            </a:r>
            <a:endParaRPr lang="zh-CN" sz="1400" b="1" dirty="0"/>
          </a:p>
        </p:txBody>
      </p:sp>
    </p:spTree>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993305" y="985272"/>
            <a:ext cx="7217410" cy="368300"/>
          </a:xfrm>
          <a:prstGeom prst="rect">
            <a:avLst/>
          </a:prstGeom>
        </p:spPr>
        <p:txBody>
          <a:bodyPr wrap="none">
            <a:spAutoFit/>
          </a:bodyPr>
          <a:lstStyle/>
          <a:p>
            <a:pPr algn="l"/>
            <a:r>
              <a:rPr lang="zh-CN" altLang="en-US" dirty="0"/>
              <a:t>2020年中国数字音乐产业规模及趋势预测：市场规模有望突破700亿元</a:t>
            </a:r>
            <a:endParaRPr lang="zh-CN" altLang="en-US" dirty="0"/>
          </a:p>
        </p:txBody>
      </p:sp>
      <p:sp>
        <p:nvSpPr>
          <p:cNvPr id="6" name="矩形 5"/>
          <p:cNvSpPr/>
          <p:nvPr/>
        </p:nvSpPr>
        <p:spPr>
          <a:xfrm>
            <a:off x="911225" y="1461980"/>
            <a:ext cx="7193779" cy="929640"/>
          </a:xfrm>
          <a:prstGeom prst="rect">
            <a:avLst/>
          </a:prstGeom>
        </p:spPr>
        <p:txBody>
          <a:bodyPr wrap="square">
            <a:spAutoFit/>
          </a:bodyPr>
          <a:lstStyle/>
          <a:p>
            <a:pPr>
              <a:lnSpc>
                <a:spcPct val="130000"/>
              </a:lnSpc>
            </a:pPr>
            <a:r>
              <a:rPr sz="1400" dirty="0">
                <a:solidFill>
                  <a:schemeClr val="bg1">
                    <a:lumMod val="50000"/>
                  </a:schemeClr>
                </a:solidFill>
                <a:latin typeface="微软雅黑" panose="020B0503020204020204" charset="-122"/>
                <a:ea typeface="微软雅黑" panose="020B0503020204020204" charset="-122"/>
              </a:rPr>
              <a:t>现阶段，数字音乐不断兴起，加之知识版权意识越来越强烈，并且国家各类政策保护。在这类因素的影响下，数字音乐付费市场又逐渐形成十分庞大的竞争市场。而越来越多的音乐用户愿意为正版数字音乐付费，使得中国数字音乐产业迎来新的发展机遇。</a:t>
            </a:r>
            <a:endParaRPr sz="1400" dirty="0">
              <a:solidFill>
                <a:schemeClr val="bg1">
                  <a:lumMod val="50000"/>
                </a:schemeClr>
              </a:solidFill>
              <a:latin typeface="微软雅黑" panose="020B0503020204020204" charset="-122"/>
              <a:ea typeface="微软雅黑" panose="020B0503020204020204" charset="-122"/>
            </a:endParaRPr>
          </a:p>
        </p:txBody>
      </p:sp>
      <p:grpSp>
        <p:nvGrpSpPr>
          <p:cNvPr id="7" name="组合 6"/>
          <p:cNvGrpSpPr/>
          <p:nvPr/>
        </p:nvGrpSpPr>
        <p:grpSpPr>
          <a:xfrm>
            <a:off x="911225" y="898525"/>
            <a:ext cx="7382510" cy="509905"/>
            <a:chOff x="888096" y="1000203"/>
            <a:chExt cx="4259825" cy="944066"/>
          </a:xfrm>
        </p:grpSpPr>
        <p:sp>
          <p:nvSpPr>
            <p:cNvPr id="8" name="矩形 7"/>
            <p:cNvSpPr/>
            <p:nvPr/>
          </p:nvSpPr>
          <p:spPr>
            <a:xfrm>
              <a:off x="911225" y="1045634"/>
              <a:ext cx="4199467" cy="87206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9" name="椭圆 8"/>
            <p:cNvSpPr/>
            <p:nvPr/>
          </p:nvSpPr>
          <p:spPr>
            <a:xfrm>
              <a:off x="888096" y="1000203"/>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0" name="椭圆 9"/>
            <p:cNvSpPr/>
            <p:nvPr/>
          </p:nvSpPr>
          <p:spPr>
            <a:xfrm>
              <a:off x="888096"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1" name="椭圆 10"/>
            <p:cNvSpPr/>
            <p:nvPr/>
          </p:nvSpPr>
          <p:spPr>
            <a:xfrm>
              <a:off x="5075921"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2" name="椭圆 11"/>
            <p:cNvSpPr/>
            <p:nvPr/>
          </p:nvSpPr>
          <p:spPr>
            <a:xfrm>
              <a:off x="5074692" y="1009634"/>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4" name="矩形 3"/>
          <p:cNvSpPr/>
          <p:nvPr/>
        </p:nvSpPr>
        <p:spPr>
          <a:xfrm>
            <a:off x="0" y="60523"/>
            <a:ext cx="1801495" cy="306705"/>
          </a:xfrm>
          <a:prstGeom prst="rect">
            <a:avLst/>
          </a:prstGeom>
        </p:spPr>
        <p:txBody>
          <a:bodyPr wrap="none">
            <a:spAutoFit/>
          </a:bodyPr>
          <a:p>
            <a:r>
              <a:rPr lang="en-US" altLang="zh-CN" sz="1400" b="1" dirty="0"/>
              <a:t>PART </a:t>
            </a:r>
            <a:r>
              <a:rPr lang="en-US" altLang="zh-CN" sz="1400" b="1" dirty="0" smtClean="0"/>
              <a:t>ONE </a:t>
            </a:r>
            <a:r>
              <a:rPr lang="zh-CN" altLang="en-US" sz="1400" b="1" dirty="0" smtClean="0"/>
              <a:t>项目背景</a:t>
            </a:r>
            <a:endParaRPr lang="zh-CN" altLang="en-US" sz="1400" b="1" dirty="0"/>
          </a:p>
        </p:txBody>
      </p:sp>
      <p:sp>
        <p:nvSpPr>
          <p:cNvPr id="13" name="椭圆 12"/>
          <p:cNvSpPr/>
          <p:nvPr/>
        </p:nvSpPr>
        <p:spPr>
          <a:xfrm>
            <a:off x="1757150" y="157740"/>
            <a:ext cx="130917" cy="113341"/>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sz="4400"/>
          </a:p>
        </p:txBody>
      </p:sp>
      <p:pic>
        <p:nvPicPr>
          <p:cNvPr id="14" name="图片 13"/>
          <p:cNvPicPr>
            <a:picLocks noChangeAspect="1"/>
          </p:cNvPicPr>
          <p:nvPr/>
        </p:nvPicPr>
        <p:blipFill>
          <a:blip r:embed="rId1"/>
          <a:stretch>
            <a:fillRect/>
          </a:stretch>
        </p:blipFill>
        <p:spPr>
          <a:xfrm>
            <a:off x="951230" y="2455545"/>
            <a:ext cx="7145655" cy="404177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60523"/>
            <a:ext cx="1801495" cy="306705"/>
          </a:xfrm>
          <a:prstGeom prst="rect">
            <a:avLst/>
          </a:prstGeom>
        </p:spPr>
        <p:txBody>
          <a:bodyPr wrap="none">
            <a:spAutoFit/>
          </a:bodyPr>
          <a:lstStyle/>
          <a:p>
            <a:r>
              <a:rPr lang="en-US" altLang="zh-CN" sz="1400" b="1" dirty="0"/>
              <a:t>PART </a:t>
            </a:r>
            <a:r>
              <a:rPr lang="en-US" altLang="zh-CN" sz="1400" b="1" dirty="0" smtClean="0"/>
              <a:t>ONE </a:t>
            </a:r>
            <a:r>
              <a:rPr lang="zh-CN" altLang="en-US" sz="1400" b="1" dirty="0" smtClean="0"/>
              <a:t>项目背景</a:t>
            </a:r>
            <a:endParaRPr lang="zh-CN" altLang="en-US" sz="1400" b="1" dirty="0" smtClean="0"/>
          </a:p>
        </p:txBody>
      </p:sp>
      <p:sp>
        <p:nvSpPr>
          <p:cNvPr id="3" name="椭圆 2"/>
          <p:cNvSpPr/>
          <p:nvPr/>
        </p:nvSpPr>
        <p:spPr>
          <a:xfrm>
            <a:off x="1757150" y="157740"/>
            <a:ext cx="130917" cy="113341"/>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4400"/>
          </a:p>
        </p:txBody>
      </p:sp>
      <p:grpSp>
        <p:nvGrpSpPr>
          <p:cNvPr id="13" name="组合 12"/>
          <p:cNvGrpSpPr/>
          <p:nvPr/>
        </p:nvGrpSpPr>
        <p:grpSpPr>
          <a:xfrm>
            <a:off x="910794" y="928946"/>
            <a:ext cx="2300757" cy="509896"/>
            <a:chOff x="888096" y="1000203"/>
            <a:chExt cx="4259825" cy="944066"/>
          </a:xfrm>
        </p:grpSpPr>
        <p:sp>
          <p:nvSpPr>
            <p:cNvPr id="5" name="矩形 4"/>
            <p:cNvSpPr/>
            <p:nvPr/>
          </p:nvSpPr>
          <p:spPr>
            <a:xfrm>
              <a:off x="911225" y="1045634"/>
              <a:ext cx="4199467" cy="87206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6" name="椭圆 5"/>
            <p:cNvSpPr/>
            <p:nvPr/>
          </p:nvSpPr>
          <p:spPr>
            <a:xfrm>
              <a:off x="888096" y="1000203"/>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7" name="椭圆 6"/>
            <p:cNvSpPr/>
            <p:nvPr/>
          </p:nvSpPr>
          <p:spPr>
            <a:xfrm>
              <a:off x="888096"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8" name="椭圆 7"/>
            <p:cNvSpPr/>
            <p:nvPr/>
          </p:nvSpPr>
          <p:spPr>
            <a:xfrm>
              <a:off x="5075921"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9" name="椭圆 8"/>
            <p:cNvSpPr/>
            <p:nvPr/>
          </p:nvSpPr>
          <p:spPr>
            <a:xfrm>
              <a:off x="5074692" y="1009634"/>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17" name="矩形 16"/>
          <p:cNvSpPr/>
          <p:nvPr/>
        </p:nvSpPr>
        <p:spPr>
          <a:xfrm>
            <a:off x="1041701" y="1004322"/>
            <a:ext cx="2011680" cy="368300"/>
          </a:xfrm>
          <a:prstGeom prst="rect">
            <a:avLst/>
          </a:prstGeom>
        </p:spPr>
        <p:txBody>
          <a:bodyPr wrap="none">
            <a:spAutoFit/>
          </a:bodyPr>
          <a:lstStyle/>
          <a:p>
            <a:r>
              <a:rPr lang="zh-CN" altLang="en-US" dirty="0" smtClean="0"/>
              <a:t>音乐版权问题凸显</a:t>
            </a:r>
            <a:endParaRPr lang="zh-CN" altLang="en-US" dirty="0"/>
          </a:p>
        </p:txBody>
      </p:sp>
      <p:sp>
        <p:nvSpPr>
          <p:cNvPr id="18" name="矩形 17"/>
          <p:cNvSpPr/>
          <p:nvPr/>
        </p:nvSpPr>
        <p:spPr>
          <a:xfrm>
            <a:off x="959621" y="1481030"/>
            <a:ext cx="6550312" cy="650240"/>
          </a:xfrm>
          <a:prstGeom prst="rect">
            <a:avLst/>
          </a:prstGeom>
        </p:spPr>
        <p:txBody>
          <a:bodyPr wrap="square">
            <a:spAutoFit/>
          </a:bodyPr>
          <a:lstStyle/>
          <a:p>
            <a:pPr fontAlgn="auto">
              <a:lnSpc>
                <a:spcPct val="130000"/>
              </a:lnSpc>
            </a:pPr>
            <a:r>
              <a:rPr sz="1400" dirty="0">
                <a:solidFill>
                  <a:schemeClr val="bg1">
                    <a:lumMod val="50000"/>
                  </a:schemeClr>
                </a:solidFill>
                <a:latin typeface="微软雅黑" panose="020B0503020204020204" charset="-122"/>
                <a:ea typeface="微软雅黑" panose="020B0503020204020204" charset="-122"/>
              </a:rPr>
              <a:t>近些年来国内众多音乐公司越来越重视音乐的版权问题，因此有些音乐的版权一旦被某一个音乐App买断，就不会在其他的同类型App上被搜索到。</a:t>
            </a:r>
            <a:endParaRPr sz="1400" dirty="0">
              <a:solidFill>
                <a:schemeClr val="bg1">
                  <a:lumMod val="50000"/>
                </a:schemeClr>
              </a:solidFill>
              <a:latin typeface="微软雅黑" panose="020B0503020204020204" charset="-122"/>
              <a:ea typeface="微软雅黑" panose="020B0503020204020204" charset="-122"/>
            </a:endParaRPr>
          </a:p>
        </p:txBody>
      </p:sp>
      <p:grpSp>
        <p:nvGrpSpPr>
          <p:cNvPr id="19" name="组合 18"/>
          <p:cNvGrpSpPr/>
          <p:nvPr/>
        </p:nvGrpSpPr>
        <p:grpSpPr>
          <a:xfrm>
            <a:off x="874599" y="2713957"/>
            <a:ext cx="2300757" cy="509896"/>
            <a:chOff x="888096" y="1000203"/>
            <a:chExt cx="4259825" cy="944066"/>
          </a:xfrm>
        </p:grpSpPr>
        <p:sp>
          <p:nvSpPr>
            <p:cNvPr id="20" name="矩形 19"/>
            <p:cNvSpPr/>
            <p:nvPr/>
          </p:nvSpPr>
          <p:spPr>
            <a:xfrm>
              <a:off x="911225" y="1045634"/>
              <a:ext cx="4199467" cy="87206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1" name="椭圆 20"/>
            <p:cNvSpPr/>
            <p:nvPr/>
          </p:nvSpPr>
          <p:spPr>
            <a:xfrm>
              <a:off x="888096" y="1000203"/>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2" name="椭圆 21"/>
            <p:cNvSpPr/>
            <p:nvPr/>
          </p:nvSpPr>
          <p:spPr>
            <a:xfrm>
              <a:off x="888096"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3" name="椭圆 22"/>
            <p:cNvSpPr/>
            <p:nvPr/>
          </p:nvSpPr>
          <p:spPr>
            <a:xfrm>
              <a:off x="5075921"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4" name="椭圆 23"/>
            <p:cNvSpPr/>
            <p:nvPr/>
          </p:nvSpPr>
          <p:spPr>
            <a:xfrm>
              <a:off x="5074692" y="1009634"/>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25" name="矩形 24"/>
          <p:cNvSpPr/>
          <p:nvPr/>
        </p:nvSpPr>
        <p:spPr>
          <a:xfrm>
            <a:off x="1005506" y="2789333"/>
            <a:ext cx="2186940" cy="368300"/>
          </a:xfrm>
          <a:prstGeom prst="rect">
            <a:avLst/>
          </a:prstGeom>
        </p:spPr>
        <p:txBody>
          <a:bodyPr wrap="none">
            <a:spAutoFit/>
          </a:bodyPr>
          <a:lstStyle/>
          <a:p>
            <a:r>
              <a:rPr lang="zh-CN" altLang="en-US" dirty="0"/>
              <a:t>一台手机，多个</a:t>
            </a:r>
            <a:r>
              <a:rPr lang="en-US" altLang="zh-CN" dirty="0"/>
              <a:t>APP</a:t>
            </a:r>
            <a:endParaRPr lang="en-US" altLang="zh-CN" dirty="0"/>
          </a:p>
        </p:txBody>
      </p:sp>
      <p:sp>
        <p:nvSpPr>
          <p:cNvPr id="26" name="矩形 25"/>
          <p:cNvSpPr/>
          <p:nvPr/>
        </p:nvSpPr>
        <p:spPr>
          <a:xfrm>
            <a:off x="923426" y="3266041"/>
            <a:ext cx="6550312" cy="650240"/>
          </a:xfrm>
          <a:prstGeom prst="rect">
            <a:avLst/>
          </a:prstGeom>
        </p:spPr>
        <p:txBody>
          <a:bodyPr wrap="square">
            <a:spAutoFit/>
          </a:bodyPr>
          <a:lstStyle/>
          <a:p>
            <a:pPr>
              <a:lnSpc>
                <a:spcPct val="130000"/>
              </a:lnSpc>
            </a:pPr>
            <a:r>
              <a:rPr sz="1400" dirty="0">
                <a:solidFill>
                  <a:schemeClr val="bg1">
                    <a:lumMod val="50000"/>
                  </a:schemeClr>
                </a:solidFill>
                <a:latin typeface="微软雅黑" panose="020B0503020204020204" charset="-122"/>
                <a:ea typeface="微软雅黑" panose="020B0503020204020204" charset="-122"/>
              </a:rPr>
              <a:t>用户如果想要享受音乐，往往需要下载比如QQ音乐、网易云音乐、酷狗音乐、咪咕音乐等诸多个app。</a:t>
            </a:r>
            <a:endParaRPr sz="1400" dirty="0">
              <a:solidFill>
                <a:schemeClr val="bg1">
                  <a:lumMod val="50000"/>
                </a:schemeClr>
              </a:solidFill>
              <a:latin typeface="微软雅黑" panose="020B0503020204020204" charset="-122"/>
              <a:ea typeface="微软雅黑" panose="020B0503020204020204" charset="-122"/>
            </a:endParaRPr>
          </a:p>
        </p:txBody>
      </p:sp>
      <p:grpSp>
        <p:nvGrpSpPr>
          <p:cNvPr id="27" name="组合 26"/>
          <p:cNvGrpSpPr/>
          <p:nvPr/>
        </p:nvGrpSpPr>
        <p:grpSpPr>
          <a:xfrm>
            <a:off x="861899" y="4394342"/>
            <a:ext cx="2300757" cy="509896"/>
            <a:chOff x="888096" y="1000203"/>
            <a:chExt cx="4259825" cy="944066"/>
          </a:xfrm>
        </p:grpSpPr>
        <p:sp>
          <p:nvSpPr>
            <p:cNvPr id="28" name="矩形 27"/>
            <p:cNvSpPr/>
            <p:nvPr/>
          </p:nvSpPr>
          <p:spPr>
            <a:xfrm>
              <a:off x="911225" y="1045634"/>
              <a:ext cx="4199467" cy="87206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9" name="椭圆 28"/>
            <p:cNvSpPr/>
            <p:nvPr/>
          </p:nvSpPr>
          <p:spPr>
            <a:xfrm>
              <a:off x="888096" y="1000203"/>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0" name="椭圆 29"/>
            <p:cNvSpPr/>
            <p:nvPr/>
          </p:nvSpPr>
          <p:spPr>
            <a:xfrm>
              <a:off x="888096"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1" name="椭圆 30"/>
            <p:cNvSpPr/>
            <p:nvPr/>
          </p:nvSpPr>
          <p:spPr>
            <a:xfrm>
              <a:off x="5075921"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2" name="椭圆 31"/>
            <p:cNvSpPr/>
            <p:nvPr/>
          </p:nvSpPr>
          <p:spPr>
            <a:xfrm>
              <a:off x="5074692" y="1009634"/>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33" name="矩形 32"/>
          <p:cNvSpPr/>
          <p:nvPr/>
        </p:nvSpPr>
        <p:spPr>
          <a:xfrm>
            <a:off x="992806" y="4469718"/>
            <a:ext cx="2011680" cy="368300"/>
          </a:xfrm>
          <a:prstGeom prst="rect">
            <a:avLst/>
          </a:prstGeom>
        </p:spPr>
        <p:txBody>
          <a:bodyPr wrap="none">
            <a:spAutoFit/>
          </a:bodyPr>
          <a:lstStyle/>
          <a:p>
            <a:r>
              <a:rPr lang="zh-CN" altLang="en-US" dirty="0" smtClean="0"/>
              <a:t>极大降低用户体验</a:t>
            </a:r>
            <a:endParaRPr lang="zh-CN" altLang="en-US" dirty="0"/>
          </a:p>
        </p:txBody>
      </p:sp>
      <p:sp>
        <p:nvSpPr>
          <p:cNvPr id="34" name="矩形 33"/>
          <p:cNvSpPr/>
          <p:nvPr/>
        </p:nvSpPr>
        <p:spPr>
          <a:xfrm>
            <a:off x="910726" y="4946426"/>
            <a:ext cx="6550312" cy="650240"/>
          </a:xfrm>
          <a:prstGeom prst="rect">
            <a:avLst/>
          </a:prstGeom>
        </p:spPr>
        <p:txBody>
          <a:bodyPr wrap="square">
            <a:spAutoFit/>
          </a:bodyPr>
          <a:lstStyle/>
          <a:p>
            <a:pPr>
              <a:lnSpc>
                <a:spcPct val="130000"/>
              </a:lnSpc>
            </a:pPr>
            <a:r>
              <a:rPr lang="zh-CN" sz="1400" dirty="0">
                <a:solidFill>
                  <a:schemeClr val="bg1">
                    <a:lumMod val="50000"/>
                  </a:schemeClr>
                </a:solidFill>
                <a:latin typeface="微软雅黑" panose="020B0503020204020204" charset="-122"/>
                <a:ea typeface="微软雅黑" panose="020B0503020204020204" charset="-122"/>
              </a:rPr>
              <a:t>当用户想搜索一首歌曲的时候，</a:t>
            </a:r>
            <a:r>
              <a:rPr sz="1400" dirty="0">
                <a:solidFill>
                  <a:schemeClr val="bg1">
                    <a:lumMod val="50000"/>
                  </a:schemeClr>
                </a:solidFill>
                <a:latin typeface="微软雅黑" panose="020B0503020204020204" charset="-122"/>
                <a:ea typeface="微软雅黑" panose="020B0503020204020204" charset="-122"/>
              </a:rPr>
              <a:t>用户还需要清楚这首歌究竟在哪能够听到，极大降低了用户使用体验。</a:t>
            </a:r>
            <a:endParaRPr sz="1400" dirty="0">
              <a:solidFill>
                <a:schemeClr val="bg1">
                  <a:lumMod val="50000"/>
                </a:schemeClr>
              </a:solidFill>
              <a:latin typeface="微软雅黑" panose="020B0503020204020204" charset="-122"/>
              <a:ea typeface="微软雅黑" panose="020B0503020204020204" charset="-122"/>
            </a:endParaRPr>
          </a:p>
        </p:txBody>
      </p:sp>
      <p:pic>
        <p:nvPicPr>
          <p:cNvPr id="4" name="图片 3"/>
          <p:cNvPicPr>
            <a:picLocks noChangeAspect="1"/>
          </p:cNvPicPr>
          <p:nvPr/>
        </p:nvPicPr>
        <p:blipFill>
          <a:blip r:embed="rId1"/>
          <a:stretch>
            <a:fillRect/>
          </a:stretch>
        </p:blipFill>
        <p:spPr>
          <a:xfrm>
            <a:off x="7967345" y="639445"/>
            <a:ext cx="3877310" cy="545211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6"/>
                                        </p:tgtEl>
                                        <p:attrNameLst>
                                          <p:attrName>style.visibility</p:attrName>
                                        </p:attrNameLst>
                                      </p:cBhvr>
                                      <p:to>
                                        <p:strVal val="visible"/>
                                      </p:to>
                                    </p:set>
                                    <p:animEffect transition="in" filter="fade">
                                      <p:cBhvr>
                                        <p:cTn id="12" dur="500"/>
                                        <p:tgtEl>
                                          <p:spTgt spid="2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4"/>
                                        </p:tgtEl>
                                        <p:attrNameLst>
                                          <p:attrName>style.visibility</p:attrName>
                                        </p:attrNameLst>
                                      </p:cBhvr>
                                      <p:to>
                                        <p:strVal val="visible"/>
                                      </p:to>
                                    </p:set>
                                    <p:animEffect transition="in" filter="fade">
                                      <p:cBhvr>
                                        <p:cTn id="17" dur="500"/>
                                        <p:tgtEl>
                                          <p:spTgt spid="3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8" grpId="1"/>
      <p:bldP spid="26" grpId="0"/>
      <p:bldP spid="26" grpId="1"/>
      <p:bldP spid="34" grpId="0"/>
      <p:bldP spid="34" grpId="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60523"/>
            <a:ext cx="1801495" cy="306705"/>
          </a:xfrm>
          <a:prstGeom prst="rect">
            <a:avLst/>
          </a:prstGeom>
        </p:spPr>
        <p:txBody>
          <a:bodyPr wrap="none">
            <a:spAutoFit/>
          </a:bodyPr>
          <a:lstStyle/>
          <a:p>
            <a:r>
              <a:rPr lang="en-US" altLang="zh-CN" sz="1400" b="1" dirty="0"/>
              <a:t>PART </a:t>
            </a:r>
            <a:r>
              <a:rPr lang="en-US" altLang="zh-CN" sz="1400" b="1" dirty="0" smtClean="0"/>
              <a:t>ONE </a:t>
            </a:r>
            <a:r>
              <a:rPr lang="zh-CN" altLang="en-US" sz="1400" b="1" dirty="0" smtClean="0"/>
              <a:t>项目背景</a:t>
            </a:r>
            <a:endParaRPr lang="zh-CN" altLang="en-US" sz="1400" b="1" dirty="0"/>
          </a:p>
        </p:txBody>
      </p:sp>
      <p:sp>
        <p:nvSpPr>
          <p:cNvPr id="3" name="椭圆 2"/>
          <p:cNvSpPr/>
          <p:nvPr/>
        </p:nvSpPr>
        <p:spPr>
          <a:xfrm>
            <a:off x="1757150" y="157740"/>
            <a:ext cx="130917" cy="113341"/>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4400"/>
          </a:p>
        </p:txBody>
      </p:sp>
      <p:sp>
        <p:nvSpPr>
          <p:cNvPr id="5" name="矩形 4"/>
          <p:cNvSpPr/>
          <p:nvPr/>
        </p:nvSpPr>
        <p:spPr>
          <a:xfrm>
            <a:off x="950374" y="1156030"/>
            <a:ext cx="2877185" cy="768350"/>
          </a:xfrm>
          <a:prstGeom prst="rect">
            <a:avLst/>
          </a:prstGeom>
        </p:spPr>
        <p:txBody>
          <a:bodyPr wrap="none">
            <a:spAutoFit/>
          </a:bodyPr>
          <a:lstStyle/>
          <a:p>
            <a:r>
              <a:rPr lang="zh-CN" altLang="en-US" sz="4400" dirty="0"/>
              <a:t>前 有 古 人</a:t>
            </a:r>
            <a:endParaRPr lang="zh-CN" altLang="en-US" sz="4400" dirty="0"/>
          </a:p>
        </p:txBody>
      </p:sp>
      <p:sp>
        <p:nvSpPr>
          <p:cNvPr id="7" name="矩形 6"/>
          <p:cNvSpPr/>
          <p:nvPr/>
        </p:nvSpPr>
        <p:spPr>
          <a:xfrm>
            <a:off x="950731" y="5533362"/>
            <a:ext cx="6550312" cy="370840"/>
          </a:xfrm>
          <a:prstGeom prst="rect">
            <a:avLst/>
          </a:prstGeom>
        </p:spPr>
        <p:txBody>
          <a:bodyPr wrap="square">
            <a:spAutoFit/>
          </a:bodyPr>
          <a:lstStyle/>
          <a:p>
            <a:pPr>
              <a:lnSpc>
                <a:spcPct val="130000"/>
              </a:lnSpc>
            </a:pPr>
            <a:r>
              <a:rPr lang="zh-CN" sz="1400" dirty="0">
                <a:solidFill>
                  <a:schemeClr val="bg1">
                    <a:lumMod val="50000"/>
                  </a:schemeClr>
                </a:solidFill>
                <a:latin typeface="微软雅黑" panose="020B0503020204020204" charset="-122"/>
                <a:ea typeface="微软雅黑" panose="020B0503020204020204" charset="-122"/>
              </a:rPr>
              <a:t>资料来源：https://blog.csdn.net/a496401006/article/details/103903131</a:t>
            </a:r>
            <a:endParaRPr lang="zh-CN" sz="1400" dirty="0">
              <a:solidFill>
                <a:schemeClr val="bg1">
                  <a:lumMod val="50000"/>
                </a:schemeClr>
              </a:solidFill>
              <a:latin typeface="微软雅黑" panose="020B0503020204020204" charset="-122"/>
              <a:ea typeface="微软雅黑" panose="020B0503020204020204" charset="-122"/>
            </a:endParaRPr>
          </a:p>
        </p:txBody>
      </p:sp>
      <p:pic>
        <p:nvPicPr>
          <p:cNvPr id="4" name="图片 3"/>
          <p:cNvPicPr>
            <a:picLocks noChangeAspect="1"/>
          </p:cNvPicPr>
          <p:nvPr/>
        </p:nvPicPr>
        <p:blipFill>
          <a:blip r:embed="rId1"/>
          <a:stretch>
            <a:fillRect/>
          </a:stretch>
        </p:blipFill>
        <p:spPr>
          <a:xfrm>
            <a:off x="177800" y="2592070"/>
            <a:ext cx="7967980" cy="245745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60523"/>
            <a:ext cx="1801495" cy="306705"/>
          </a:xfrm>
          <a:prstGeom prst="rect">
            <a:avLst/>
          </a:prstGeom>
        </p:spPr>
        <p:txBody>
          <a:bodyPr wrap="none">
            <a:spAutoFit/>
          </a:bodyPr>
          <a:lstStyle/>
          <a:p>
            <a:r>
              <a:rPr lang="en-US" altLang="zh-CN" sz="1400" b="1" dirty="0"/>
              <a:t>PART </a:t>
            </a:r>
            <a:r>
              <a:rPr lang="en-US" altLang="zh-CN" sz="1400" b="1" dirty="0" smtClean="0"/>
              <a:t>ONE </a:t>
            </a:r>
            <a:r>
              <a:rPr lang="zh-CN" altLang="en-US" sz="1400" b="1" dirty="0" smtClean="0"/>
              <a:t>项目背景</a:t>
            </a:r>
            <a:endParaRPr lang="zh-CN" altLang="en-US" sz="1400" b="1" dirty="0"/>
          </a:p>
        </p:txBody>
      </p:sp>
      <p:sp>
        <p:nvSpPr>
          <p:cNvPr id="3" name="椭圆 2"/>
          <p:cNvSpPr/>
          <p:nvPr/>
        </p:nvSpPr>
        <p:spPr>
          <a:xfrm>
            <a:off x="1757150" y="157740"/>
            <a:ext cx="130917" cy="113341"/>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4400"/>
          </a:p>
        </p:txBody>
      </p:sp>
      <p:sp>
        <p:nvSpPr>
          <p:cNvPr id="7" name="矩形 6"/>
          <p:cNvSpPr/>
          <p:nvPr/>
        </p:nvSpPr>
        <p:spPr>
          <a:xfrm>
            <a:off x="859926" y="6207097"/>
            <a:ext cx="6550312" cy="370840"/>
          </a:xfrm>
          <a:prstGeom prst="rect">
            <a:avLst/>
          </a:prstGeom>
        </p:spPr>
        <p:txBody>
          <a:bodyPr wrap="square">
            <a:spAutoFit/>
          </a:bodyPr>
          <a:lstStyle/>
          <a:p>
            <a:pPr>
              <a:lnSpc>
                <a:spcPct val="130000"/>
              </a:lnSpc>
            </a:pPr>
            <a:r>
              <a:rPr lang="zh-CN" sz="1400" dirty="0">
                <a:solidFill>
                  <a:schemeClr val="bg1">
                    <a:lumMod val="50000"/>
                  </a:schemeClr>
                </a:solidFill>
                <a:latin typeface="微软雅黑" panose="020B0503020204020204" charset="-122"/>
                <a:ea typeface="微软雅黑" panose="020B0503020204020204" charset="-122"/>
              </a:rPr>
              <a:t>资料来源：https://blog.csdn.net/a496401006/article/details/103903131</a:t>
            </a:r>
            <a:endParaRPr lang="zh-CN" sz="1400" dirty="0">
              <a:solidFill>
                <a:schemeClr val="bg1">
                  <a:lumMod val="50000"/>
                </a:schemeClr>
              </a:solidFill>
              <a:latin typeface="微软雅黑" panose="020B0503020204020204" charset="-122"/>
              <a:ea typeface="微软雅黑" panose="020B0503020204020204" charset="-122"/>
            </a:endParaRPr>
          </a:p>
        </p:txBody>
      </p:sp>
      <p:pic>
        <p:nvPicPr>
          <p:cNvPr id="6" name="图片 5"/>
          <p:cNvPicPr>
            <a:picLocks noChangeAspect="1"/>
          </p:cNvPicPr>
          <p:nvPr>
            <p:custDataLst>
              <p:tags r:id="rId1"/>
            </p:custDataLst>
          </p:nvPr>
        </p:nvPicPr>
        <p:blipFill>
          <a:blip r:embed="rId2"/>
          <a:stretch>
            <a:fillRect/>
          </a:stretch>
        </p:blipFill>
        <p:spPr>
          <a:xfrm>
            <a:off x="721995" y="626110"/>
            <a:ext cx="2519680" cy="5461000"/>
          </a:xfrm>
          <a:prstGeom prst="rect">
            <a:avLst/>
          </a:prstGeom>
        </p:spPr>
      </p:pic>
      <p:pic>
        <p:nvPicPr>
          <p:cNvPr id="8" name="图片 7"/>
          <p:cNvPicPr>
            <a:picLocks noChangeAspect="1"/>
          </p:cNvPicPr>
          <p:nvPr/>
        </p:nvPicPr>
        <p:blipFill>
          <a:blip r:embed="rId3"/>
          <a:stretch>
            <a:fillRect/>
          </a:stretch>
        </p:blipFill>
        <p:spPr>
          <a:xfrm>
            <a:off x="4549775" y="626110"/>
            <a:ext cx="2515235" cy="545020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294927" y="3280457"/>
            <a:ext cx="3602146" cy="880306"/>
          </a:xfrm>
          <a:prstGeom prst="rect">
            <a:avLst/>
          </a:prstGeom>
          <a:noFill/>
        </p:spPr>
        <p:txBody>
          <a:bodyPr wrap="square" rtlCol="0">
            <a:spAutoFit/>
          </a:bodyPr>
          <a:lstStyle/>
          <a:p>
            <a:pPr algn="ctr" defTabSz="608965">
              <a:lnSpc>
                <a:spcPct val="130000"/>
              </a:lnSpc>
            </a:pPr>
            <a:r>
              <a:rPr lang="en-US" altLang="zh-CN" sz="4400" b="1" dirty="0">
                <a:latin typeface="+mj-lt"/>
                <a:ea typeface="微软雅黑" panose="020B0503020204020204" charset="-122"/>
              </a:rPr>
              <a:t>PART TWO</a:t>
            </a:r>
            <a:endParaRPr lang="en-US" altLang="zh-CN" sz="4400" b="1" dirty="0">
              <a:latin typeface="+mj-lt"/>
              <a:ea typeface="微软雅黑" panose="020B0503020204020204" charset="-122"/>
            </a:endParaRPr>
          </a:p>
        </p:txBody>
      </p:sp>
      <p:sp>
        <p:nvSpPr>
          <p:cNvPr id="3" name="文本框 2"/>
          <p:cNvSpPr txBox="1"/>
          <p:nvPr/>
        </p:nvSpPr>
        <p:spPr>
          <a:xfrm>
            <a:off x="3936733" y="2417412"/>
            <a:ext cx="4318534" cy="1291590"/>
          </a:xfrm>
          <a:prstGeom prst="rect">
            <a:avLst/>
          </a:prstGeom>
          <a:noFill/>
        </p:spPr>
        <p:txBody>
          <a:bodyPr wrap="square" rtlCol="0">
            <a:spAutoFit/>
          </a:bodyPr>
          <a:lstStyle/>
          <a:p>
            <a:pPr algn="ctr" defTabSz="608965">
              <a:lnSpc>
                <a:spcPct val="130000"/>
              </a:lnSpc>
            </a:pPr>
            <a:r>
              <a:rPr lang="zh-CN" altLang="en-US" sz="6000" dirty="0" smtClean="0">
                <a:latin typeface="+mj-lt"/>
                <a:ea typeface="微软雅黑" panose="020B0503020204020204" charset="-122"/>
              </a:rPr>
              <a:t>项目介绍</a:t>
            </a:r>
            <a:endParaRPr lang="zh-CN" altLang="en-US" sz="6000" dirty="0">
              <a:latin typeface="+mj-lt"/>
              <a:ea typeface="微软雅黑" panose="020B0503020204020204" charset="-122"/>
            </a:endParaRPr>
          </a:p>
        </p:txBody>
      </p:sp>
      <p:sp>
        <p:nvSpPr>
          <p:cNvPr id="4" name="矩形 3"/>
          <p:cNvSpPr/>
          <p:nvPr/>
        </p:nvSpPr>
        <p:spPr>
          <a:xfrm>
            <a:off x="4889817" y="4139690"/>
            <a:ext cx="2412366" cy="113341"/>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4400"/>
          </a:p>
        </p:txBody>
      </p:sp>
      <p:sp>
        <p:nvSpPr>
          <p:cNvPr id="5" name="矩形 4"/>
          <p:cNvSpPr/>
          <p:nvPr/>
        </p:nvSpPr>
        <p:spPr>
          <a:xfrm>
            <a:off x="0" y="60523"/>
            <a:ext cx="1249680" cy="306705"/>
          </a:xfrm>
          <a:prstGeom prst="rect">
            <a:avLst/>
          </a:prstGeom>
        </p:spPr>
        <p:txBody>
          <a:bodyPr wrap="none">
            <a:spAutoFit/>
          </a:bodyPr>
          <a:lstStyle/>
          <a:p>
            <a:r>
              <a:rPr lang="zh-CN" sz="1400" b="1" dirty="0"/>
              <a:t>浙大城市学院</a:t>
            </a:r>
            <a:endParaRPr lang="zh-CN" sz="1400" b="1" dirty="0"/>
          </a:p>
        </p:txBody>
      </p:sp>
    </p:spTree>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60523"/>
            <a:ext cx="1852295" cy="306705"/>
          </a:xfrm>
          <a:prstGeom prst="rect">
            <a:avLst/>
          </a:prstGeom>
        </p:spPr>
        <p:txBody>
          <a:bodyPr wrap="none">
            <a:spAutoFit/>
          </a:bodyPr>
          <a:lstStyle/>
          <a:p>
            <a:r>
              <a:rPr lang="en-US" altLang="zh-CN" sz="1400" b="1" dirty="0" smtClean="0"/>
              <a:t>PART TWO </a:t>
            </a:r>
            <a:r>
              <a:rPr lang="zh-CN" altLang="en-US" sz="1400" b="1" dirty="0" smtClean="0"/>
              <a:t>项目介绍</a:t>
            </a:r>
            <a:endParaRPr lang="zh-CN" altLang="en-US" sz="1400" b="1" dirty="0" smtClean="0"/>
          </a:p>
        </p:txBody>
      </p:sp>
      <p:sp>
        <p:nvSpPr>
          <p:cNvPr id="3" name="椭圆 2"/>
          <p:cNvSpPr/>
          <p:nvPr/>
        </p:nvSpPr>
        <p:spPr>
          <a:xfrm>
            <a:off x="1822608" y="157740"/>
            <a:ext cx="130917" cy="113341"/>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4400"/>
          </a:p>
        </p:txBody>
      </p:sp>
      <p:grpSp>
        <p:nvGrpSpPr>
          <p:cNvPr id="22" name="组合 21"/>
          <p:cNvGrpSpPr/>
          <p:nvPr/>
        </p:nvGrpSpPr>
        <p:grpSpPr>
          <a:xfrm>
            <a:off x="-211666" y="2970613"/>
            <a:ext cx="12778491" cy="912541"/>
            <a:chOff x="0" y="2158337"/>
            <a:chExt cx="12778491" cy="912541"/>
          </a:xfrm>
        </p:grpSpPr>
        <p:sp>
          <p:nvSpPr>
            <p:cNvPr id="5" name="矩形 4"/>
            <p:cNvSpPr/>
            <p:nvPr/>
          </p:nvSpPr>
          <p:spPr>
            <a:xfrm>
              <a:off x="211666" y="2513302"/>
              <a:ext cx="12192000" cy="21107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p>
          </p:txBody>
        </p:sp>
        <p:sp>
          <p:nvSpPr>
            <p:cNvPr id="6" name="等腰三角形 5"/>
            <p:cNvSpPr/>
            <p:nvPr/>
          </p:nvSpPr>
          <p:spPr>
            <a:xfrm>
              <a:off x="0" y="2160196"/>
              <a:ext cx="1056391" cy="910682"/>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8" name="等腰三角形 7"/>
            <p:cNvSpPr/>
            <p:nvPr/>
          </p:nvSpPr>
          <p:spPr>
            <a:xfrm>
              <a:off x="1056391" y="2160196"/>
              <a:ext cx="1056391" cy="910682"/>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9" name="等腰三角形 8"/>
            <p:cNvSpPr/>
            <p:nvPr/>
          </p:nvSpPr>
          <p:spPr>
            <a:xfrm>
              <a:off x="2120900" y="2158337"/>
              <a:ext cx="1056391" cy="910682"/>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0" name="等腰三角形 9"/>
            <p:cNvSpPr/>
            <p:nvPr/>
          </p:nvSpPr>
          <p:spPr>
            <a:xfrm>
              <a:off x="3187700" y="2158337"/>
              <a:ext cx="1056391" cy="910682"/>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1" name="等腰三角形 10"/>
            <p:cNvSpPr/>
            <p:nvPr/>
          </p:nvSpPr>
          <p:spPr>
            <a:xfrm>
              <a:off x="4254500" y="2158337"/>
              <a:ext cx="1056391" cy="910682"/>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2" name="等腰三角形 11"/>
            <p:cNvSpPr/>
            <p:nvPr/>
          </p:nvSpPr>
          <p:spPr>
            <a:xfrm>
              <a:off x="5321300" y="2158337"/>
              <a:ext cx="1056391" cy="910682"/>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3" name="等腰三角形 12"/>
            <p:cNvSpPr/>
            <p:nvPr/>
          </p:nvSpPr>
          <p:spPr>
            <a:xfrm>
              <a:off x="6388100" y="2158337"/>
              <a:ext cx="1056391" cy="910682"/>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4" name="等腰三角形 13"/>
            <p:cNvSpPr/>
            <p:nvPr/>
          </p:nvSpPr>
          <p:spPr>
            <a:xfrm>
              <a:off x="7454900" y="2158337"/>
              <a:ext cx="1056391" cy="910682"/>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5" name="等腰三角形 14"/>
            <p:cNvSpPr/>
            <p:nvPr/>
          </p:nvSpPr>
          <p:spPr>
            <a:xfrm>
              <a:off x="8521700" y="2158337"/>
              <a:ext cx="1056391" cy="910682"/>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6" name="等腰三角形 15"/>
            <p:cNvSpPr/>
            <p:nvPr/>
          </p:nvSpPr>
          <p:spPr>
            <a:xfrm>
              <a:off x="9588500" y="2158337"/>
              <a:ext cx="1056391" cy="910682"/>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7" name="等腰三角形 16"/>
            <p:cNvSpPr/>
            <p:nvPr/>
          </p:nvSpPr>
          <p:spPr>
            <a:xfrm>
              <a:off x="10655300" y="2158337"/>
              <a:ext cx="1056391" cy="910682"/>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8" name="等腰三角形 17"/>
            <p:cNvSpPr/>
            <p:nvPr/>
          </p:nvSpPr>
          <p:spPr>
            <a:xfrm>
              <a:off x="11722100" y="2158337"/>
              <a:ext cx="1056391" cy="910682"/>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cxnSp>
          <p:nvCxnSpPr>
            <p:cNvPr id="20" name="直接连接符 19"/>
            <p:cNvCxnSpPr/>
            <p:nvPr/>
          </p:nvCxnSpPr>
          <p:spPr>
            <a:xfrm>
              <a:off x="0" y="3060294"/>
              <a:ext cx="12778491"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3" name="椭圆 22"/>
          <p:cNvSpPr/>
          <p:nvPr/>
        </p:nvSpPr>
        <p:spPr>
          <a:xfrm flipH="1">
            <a:off x="258956" y="2913040"/>
            <a:ext cx="115146" cy="1151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p:nvSpPr>
        <p:spPr>
          <a:xfrm flipH="1">
            <a:off x="787152" y="3823548"/>
            <a:ext cx="115146" cy="1151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p:nvSpPr>
        <p:spPr>
          <a:xfrm flipH="1">
            <a:off x="1320800" y="2908300"/>
            <a:ext cx="115146" cy="1151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p:nvSpPr>
        <p:spPr>
          <a:xfrm flipH="1">
            <a:off x="2387600" y="2908300"/>
            <a:ext cx="115146" cy="1151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椭圆 26"/>
          <p:cNvSpPr/>
          <p:nvPr/>
        </p:nvSpPr>
        <p:spPr>
          <a:xfrm flipH="1">
            <a:off x="3454400" y="2908300"/>
            <a:ext cx="115146" cy="1151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椭圆 27"/>
          <p:cNvSpPr/>
          <p:nvPr/>
        </p:nvSpPr>
        <p:spPr>
          <a:xfrm flipH="1">
            <a:off x="4521200" y="2908300"/>
            <a:ext cx="115146" cy="1151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椭圆 28"/>
          <p:cNvSpPr/>
          <p:nvPr/>
        </p:nvSpPr>
        <p:spPr>
          <a:xfrm flipH="1">
            <a:off x="5588000" y="2908300"/>
            <a:ext cx="115146" cy="1151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p:cNvSpPr/>
          <p:nvPr/>
        </p:nvSpPr>
        <p:spPr>
          <a:xfrm flipH="1">
            <a:off x="6654800" y="2908300"/>
            <a:ext cx="115146" cy="1151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p:cNvSpPr/>
          <p:nvPr/>
        </p:nvSpPr>
        <p:spPr>
          <a:xfrm flipH="1">
            <a:off x="7721600" y="2908300"/>
            <a:ext cx="115146" cy="1151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p:cNvSpPr/>
          <p:nvPr/>
        </p:nvSpPr>
        <p:spPr>
          <a:xfrm flipH="1">
            <a:off x="8788400" y="2908300"/>
            <a:ext cx="115146" cy="1151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flipH="1">
            <a:off x="9855200" y="2908300"/>
            <a:ext cx="115146" cy="1151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flipH="1">
            <a:off x="10922000" y="2908300"/>
            <a:ext cx="115146" cy="1151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flipH="1">
            <a:off x="11988800" y="2908300"/>
            <a:ext cx="115146" cy="1151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椭圆 46"/>
          <p:cNvSpPr/>
          <p:nvPr/>
        </p:nvSpPr>
        <p:spPr>
          <a:xfrm flipH="1">
            <a:off x="1854200" y="3822700"/>
            <a:ext cx="115146" cy="1151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椭圆 47"/>
          <p:cNvSpPr/>
          <p:nvPr/>
        </p:nvSpPr>
        <p:spPr>
          <a:xfrm flipH="1">
            <a:off x="2921000" y="3822700"/>
            <a:ext cx="115146" cy="1151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椭圆 48"/>
          <p:cNvSpPr/>
          <p:nvPr/>
        </p:nvSpPr>
        <p:spPr>
          <a:xfrm flipH="1">
            <a:off x="3987800" y="3822700"/>
            <a:ext cx="115146" cy="1151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椭圆 49"/>
          <p:cNvSpPr/>
          <p:nvPr/>
        </p:nvSpPr>
        <p:spPr>
          <a:xfrm flipH="1">
            <a:off x="5054600" y="3822700"/>
            <a:ext cx="115146" cy="1151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椭圆 50"/>
          <p:cNvSpPr/>
          <p:nvPr/>
        </p:nvSpPr>
        <p:spPr>
          <a:xfrm flipH="1">
            <a:off x="6121400" y="3822700"/>
            <a:ext cx="115146" cy="1151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椭圆 51"/>
          <p:cNvSpPr/>
          <p:nvPr/>
        </p:nvSpPr>
        <p:spPr>
          <a:xfrm flipH="1">
            <a:off x="7188200" y="3822700"/>
            <a:ext cx="115146" cy="1151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椭圆 52"/>
          <p:cNvSpPr/>
          <p:nvPr/>
        </p:nvSpPr>
        <p:spPr>
          <a:xfrm flipH="1">
            <a:off x="8255000" y="3822700"/>
            <a:ext cx="115146" cy="1151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椭圆 53"/>
          <p:cNvSpPr/>
          <p:nvPr/>
        </p:nvSpPr>
        <p:spPr>
          <a:xfrm flipH="1">
            <a:off x="9321800" y="3822700"/>
            <a:ext cx="115146" cy="1151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椭圆 54"/>
          <p:cNvSpPr/>
          <p:nvPr/>
        </p:nvSpPr>
        <p:spPr>
          <a:xfrm flipH="1">
            <a:off x="10388600" y="3822700"/>
            <a:ext cx="115146" cy="1151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椭圆 55"/>
          <p:cNvSpPr/>
          <p:nvPr/>
        </p:nvSpPr>
        <p:spPr>
          <a:xfrm flipH="1">
            <a:off x="11455400" y="3822700"/>
            <a:ext cx="115146" cy="1151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6" name="组合 65"/>
          <p:cNvGrpSpPr/>
          <p:nvPr/>
        </p:nvGrpSpPr>
        <p:grpSpPr>
          <a:xfrm>
            <a:off x="287620" y="1093399"/>
            <a:ext cx="2300757" cy="1589432"/>
            <a:chOff x="1356175" y="1093399"/>
            <a:chExt cx="2300757" cy="1589432"/>
          </a:xfrm>
        </p:grpSpPr>
        <p:sp>
          <p:nvSpPr>
            <p:cNvPr id="58" name="矩形 57"/>
            <p:cNvSpPr/>
            <p:nvPr/>
          </p:nvSpPr>
          <p:spPr>
            <a:xfrm>
              <a:off x="1368667" y="1118935"/>
              <a:ext cx="2268157" cy="154954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59" name="椭圆 58"/>
            <p:cNvSpPr/>
            <p:nvPr/>
          </p:nvSpPr>
          <p:spPr>
            <a:xfrm>
              <a:off x="1356175" y="1093399"/>
              <a:ext cx="38888" cy="38888"/>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60" name="椭圆 59"/>
            <p:cNvSpPr/>
            <p:nvPr/>
          </p:nvSpPr>
          <p:spPr>
            <a:xfrm>
              <a:off x="1356175" y="2643943"/>
              <a:ext cx="38888" cy="38888"/>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61" name="椭圆 60"/>
            <p:cNvSpPr/>
            <p:nvPr/>
          </p:nvSpPr>
          <p:spPr>
            <a:xfrm>
              <a:off x="3618044" y="2643943"/>
              <a:ext cx="38888" cy="38888"/>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62" name="椭圆 61"/>
            <p:cNvSpPr/>
            <p:nvPr/>
          </p:nvSpPr>
          <p:spPr>
            <a:xfrm>
              <a:off x="3617381" y="1098493"/>
              <a:ext cx="38888" cy="38888"/>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grpSp>
        <p:nvGrpSpPr>
          <p:cNvPr id="68" name="组合 67"/>
          <p:cNvGrpSpPr/>
          <p:nvPr/>
        </p:nvGrpSpPr>
        <p:grpSpPr>
          <a:xfrm>
            <a:off x="4556575" y="1093399"/>
            <a:ext cx="2300757" cy="1589432"/>
            <a:chOff x="1356175" y="1093399"/>
            <a:chExt cx="2300757" cy="1589432"/>
          </a:xfrm>
        </p:grpSpPr>
        <p:sp>
          <p:nvSpPr>
            <p:cNvPr id="69" name="矩形 68"/>
            <p:cNvSpPr/>
            <p:nvPr/>
          </p:nvSpPr>
          <p:spPr>
            <a:xfrm>
              <a:off x="1368667" y="1118935"/>
              <a:ext cx="2268157" cy="154954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70" name="椭圆 69"/>
            <p:cNvSpPr/>
            <p:nvPr/>
          </p:nvSpPr>
          <p:spPr>
            <a:xfrm>
              <a:off x="1356175" y="1093399"/>
              <a:ext cx="38888" cy="38888"/>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71" name="椭圆 70"/>
            <p:cNvSpPr/>
            <p:nvPr/>
          </p:nvSpPr>
          <p:spPr>
            <a:xfrm>
              <a:off x="1356175" y="2643943"/>
              <a:ext cx="38888" cy="38888"/>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72" name="椭圆 71"/>
            <p:cNvSpPr/>
            <p:nvPr/>
          </p:nvSpPr>
          <p:spPr>
            <a:xfrm>
              <a:off x="3618044" y="2643943"/>
              <a:ext cx="38888" cy="38888"/>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73" name="椭圆 72"/>
            <p:cNvSpPr/>
            <p:nvPr/>
          </p:nvSpPr>
          <p:spPr>
            <a:xfrm>
              <a:off x="3617381" y="1098493"/>
              <a:ext cx="38888" cy="38888"/>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grpSp>
        <p:nvGrpSpPr>
          <p:cNvPr id="80" name="组合 79"/>
          <p:cNvGrpSpPr/>
          <p:nvPr/>
        </p:nvGrpSpPr>
        <p:grpSpPr>
          <a:xfrm>
            <a:off x="1907479" y="4140421"/>
            <a:ext cx="2300757" cy="1589432"/>
            <a:chOff x="1356175" y="1093399"/>
            <a:chExt cx="2300757" cy="1589432"/>
          </a:xfrm>
        </p:grpSpPr>
        <p:sp>
          <p:nvSpPr>
            <p:cNvPr id="81" name="矩形 80"/>
            <p:cNvSpPr/>
            <p:nvPr/>
          </p:nvSpPr>
          <p:spPr>
            <a:xfrm>
              <a:off x="1368667" y="1118935"/>
              <a:ext cx="2268157" cy="154954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82" name="椭圆 81"/>
            <p:cNvSpPr/>
            <p:nvPr/>
          </p:nvSpPr>
          <p:spPr>
            <a:xfrm>
              <a:off x="1356175" y="1093399"/>
              <a:ext cx="38888" cy="38888"/>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83" name="椭圆 82"/>
            <p:cNvSpPr/>
            <p:nvPr/>
          </p:nvSpPr>
          <p:spPr>
            <a:xfrm>
              <a:off x="1356175" y="2643943"/>
              <a:ext cx="38888" cy="38888"/>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84" name="椭圆 83"/>
            <p:cNvSpPr/>
            <p:nvPr/>
          </p:nvSpPr>
          <p:spPr>
            <a:xfrm>
              <a:off x="3618044" y="2643943"/>
              <a:ext cx="38888" cy="38888"/>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85" name="椭圆 84"/>
            <p:cNvSpPr/>
            <p:nvPr/>
          </p:nvSpPr>
          <p:spPr>
            <a:xfrm>
              <a:off x="3617381" y="1098493"/>
              <a:ext cx="38888" cy="38888"/>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grpSp>
        <p:nvGrpSpPr>
          <p:cNvPr id="86" name="组合 85"/>
          <p:cNvGrpSpPr/>
          <p:nvPr/>
        </p:nvGrpSpPr>
        <p:grpSpPr>
          <a:xfrm>
            <a:off x="6180879" y="4127721"/>
            <a:ext cx="2300757" cy="1589432"/>
            <a:chOff x="1356175" y="1093399"/>
            <a:chExt cx="2300757" cy="1589432"/>
          </a:xfrm>
        </p:grpSpPr>
        <p:sp>
          <p:nvSpPr>
            <p:cNvPr id="87" name="矩形 86"/>
            <p:cNvSpPr/>
            <p:nvPr/>
          </p:nvSpPr>
          <p:spPr>
            <a:xfrm>
              <a:off x="1368667" y="1118935"/>
              <a:ext cx="2268157" cy="154954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88" name="椭圆 87"/>
            <p:cNvSpPr/>
            <p:nvPr/>
          </p:nvSpPr>
          <p:spPr>
            <a:xfrm>
              <a:off x="1356175" y="1093399"/>
              <a:ext cx="38888" cy="38888"/>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89" name="椭圆 88"/>
            <p:cNvSpPr/>
            <p:nvPr/>
          </p:nvSpPr>
          <p:spPr>
            <a:xfrm>
              <a:off x="1356175" y="2643943"/>
              <a:ext cx="38888" cy="38888"/>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90" name="椭圆 89"/>
            <p:cNvSpPr/>
            <p:nvPr/>
          </p:nvSpPr>
          <p:spPr>
            <a:xfrm>
              <a:off x="3618044" y="2643943"/>
              <a:ext cx="38888" cy="38888"/>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91" name="椭圆 90"/>
            <p:cNvSpPr/>
            <p:nvPr/>
          </p:nvSpPr>
          <p:spPr>
            <a:xfrm>
              <a:off x="3617381" y="1098493"/>
              <a:ext cx="38888" cy="38888"/>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grpSp>
        <p:nvGrpSpPr>
          <p:cNvPr id="92" name="组合 91"/>
          <p:cNvGrpSpPr/>
          <p:nvPr/>
        </p:nvGrpSpPr>
        <p:grpSpPr>
          <a:xfrm>
            <a:off x="8819967" y="1093399"/>
            <a:ext cx="2300757" cy="1589432"/>
            <a:chOff x="1356175" y="1093399"/>
            <a:chExt cx="2300757" cy="1589432"/>
          </a:xfrm>
        </p:grpSpPr>
        <p:sp>
          <p:nvSpPr>
            <p:cNvPr id="93" name="矩形 92"/>
            <p:cNvSpPr/>
            <p:nvPr/>
          </p:nvSpPr>
          <p:spPr>
            <a:xfrm>
              <a:off x="1368667" y="1118935"/>
              <a:ext cx="2268157" cy="154954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94" name="椭圆 93"/>
            <p:cNvSpPr/>
            <p:nvPr/>
          </p:nvSpPr>
          <p:spPr>
            <a:xfrm>
              <a:off x="1356175" y="1093399"/>
              <a:ext cx="38888" cy="38888"/>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95" name="椭圆 94"/>
            <p:cNvSpPr/>
            <p:nvPr/>
          </p:nvSpPr>
          <p:spPr>
            <a:xfrm>
              <a:off x="1356175" y="2643943"/>
              <a:ext cx="38888" cy="38888"/>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96" name="椭圆 95"/>
            <p:cNvSpPr/>
            <p:nvPr/>
          </p:nvSpPr>
          <p:spPr>
            <a:xfrm>
              <a:off x="3618044" y="2643943"/>
              <a:ext cx="38888" cy="38888"/>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97" name="椭圆 96"/>
            <p:cNvSpPr/>
            <p:nvPr/>
          </p:nvSpPr>
          <p:spPr>
            <a:xfrm>
              <a:off x="3617381" y="1098493"/>
              <a:ext cx="38888" cy="38888"/>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98" name="矩形 97"/>
          <p:cNvSpPr/>
          <p:nvPr/>
        </p:nvSpPr>
        <p:spPr>
          <a:xfrm>
            <a:off x="339446" y="1215813"/>
            <a:ext cx="1071880" cy="306705"/>
          </a:xfrm>
          <a:prstGeom prst="rect">
            <a:avLst/>
          </a:prstGeom>
        </p:spPr>
        <p:txBody>
          <a:bodyPr wrap="none">
            <a:spAutoFit/>
          </a:bodyPr>
          <a:lstStyle/>
          <a:p>
            <a:pPr algn="l"/>
            <a:r>
              <a:rPr lang="zh-CN" altLang="en-US" sz="1400" b="1" dirty="0"/>
              <a:t>音乐播放器</a:t>
            </a:r>
            <a:endParaRPr lang="zh-CN" altLang="en-US" sz="1400" b="1" dirty="0"/>
          </a:p>
        </p:txBody>
      </p:sp>
      <p:sp>
        <p:nvSpPr>
          <p:cNvPr id="99" name="矩形 98"/>
          <p:cNvSpPr/>
          <p:nvPr/>
        </p:nvSpPr>
        <p:spPr>
          <a:xfrm>
            <a:off x="339446" y="1460337"/>
            <a:ext cx="2188812" cy="1050290"/>
          </a:xfrm>
          <a:prstGeom prst="rect">
            <a:avLst/>
          </a:prstGeom>
        </p:spPr>
        <p:txBody>
          <a:bodyPr wrap="square">
            <a:spAutoFit/>
          </a:bodyPr>
          <a:lstStyle/>
          <a:p>
            <a:pPr lvl="0">
              <a:lnSpc>
                <a:spcPct val="130000"/>
              </a:lnSpc>
            </a:pPr>
            <a:endParaRPr sz="1200" dirty="0">
              <a:solidFill>
                <a:schemeClr val="bg1">
                  <a:lumMod val="50000"/>
                </a:schemeClr>
              </a:solidFill>
              <a:latin typeface="微软雅黑" panose="020B0503020204020204" charset="-122"/>
              <a:ea typeface="微软雅黑" panose="020B0503020204020204" charset="-122"/>
            </a:endParaRPr>
          </a:p>
          <a:p>
            <a:pPr lvl="0">
              <a:lnSpc>
                <a:spcPct val="130000"/>
              </a:lnSpc>
            </a:pPr>
            <a:r>
              <a:rPr sz="1200" dirty="0">
                <a:solidFill>
                  <a:schemeClr val="bg1">
                    <a:lumMod val="50000"/>
                  </a:schemeClr>
                </a:solidFill>
                <a:latin typeface="微软雅黑" panose="020B0503020204020204" charset="-122"/>
                <a:ea typeface="微软雅黑" panose="020B0503020204020204" charset="-122"/>
              </a:rPr>
              <a:t>在App里可以享受到</a:t>
            </a:r>
            <a:r>
              <a:rPr lang="zh-CN" sz="1200" dirty="0">
                <a:solidFill>
                  <a:schemeClr val="bg1">
                    <a:lumMod val="50000"/>
                  </a:schemeClr>
                </a:solidFill>
                <a:latin typeface="微软雅黑" panose="020B0503020204020204" charset="-122"/>
                <a:ea typeface="微软雅黑" panose="020B0503020204020204" charset="-122"/>
              </a:rPr>
              <a:t>最基本的听歌功能。</a:t>
            </a:r>
            <a:endParaRPr lang="zh-CN" sz="1200" dirty="0">
              <a:solidFill>
                <a:schemeClr val="bg1">
                  <a:lumMod val="50000"/>
                </a:schemeClr>
              </a:solidFill>
              <a:latin typeface="微软雅黑" panose="020B0503020204020204" charset="-122"/>
              <a:ea typeface="微软雅黑" panose="020B0503020204020204" charset="-122"/>
            </a:endParaRPr>
          </a:p>
          <a:p>
            <a:pPr lvl="0">
              <a:lnSpc>
                <a:spcPct val="130000"/>
              </a:lnSpc>
            </a:pPr>
            <a:endParaRPr sz="1200" dirty="0">
              <a:solidFill>
                <a:schemeClr val="bg1">
                  <a:lumMod val="50000"/>
                </a:schemeClr>
              </a:solidFill>
              <a:latin typeface="微软雅黑" panose="020B0503020204020204" charset="-122"/>
              <a:ea typeface="微软雅黑" panose="020B0503020204020204" charset="-122"/>
            </a:endParaRPr>
          </a:p>
        </p:txBody>
      </p:sp>
      <p:sp>
        <p:nvSpPr>
          <p:cNvPr id="102" name="矩形 101"/>
          <p:cNvSpPr/>
          <p:nvPr/>
        </p:nvSpPr>
        <p:spPr>
          <a:xfrm>
            <a:off x="4620120" y="1215813"/>
            <a:ext cx="894080" cy="306705"/>
          </a:xfrm>
          <a:prstGeom prst="rect">
            <a:avLst/>
          </a:prstGeom>
        </p:spPr>
        <p:txBody>
          <a:bodyPr wrap="none">
            <a:spAutoFit/>
          </a:bodyPr>
          <a:lstStyle/>
          <a:p>
            <a:r>
              <a:rPr lang="zh-CN" altLang="en-US" sz="1400" b="1" dirty="0"/>
              <a:t>不是盗版</a:t>
            </a:r>
            <a:endParaRPr lang="zh-CN" altLang="en-US" sz="1400" b="1" dirty="0"/>
          </a:p>
        </p:txBody>
      </p:sp>
      <p:sp>
        <p:nvSpPr>
          <p:cNvPr id="103" name="矩形 102"/>
          <p:cNvSpPr/>
          <p:nvPr/>
        </p:nvSpPr>
        <p:spPr>
          <a:xfrm>
            <a:off x="4620120" y="1460337"/>
            <a:ext cx="2188812" cy="1050290"/>
          </a:xfrm>
          <a:prstGeom prst="rect">
            <a:avLst/>
          </a:prstGeom>
        </p:spPr>
        <p:txBody>
          <a:bodyPr wrap="square">
            <a:spAutoFit/>
          </a:bodyPr>
          <a:lstStyle/>
          <a:p>
            <a:pPr lvl="0">
              <a:lnSpc>
                <a:spcPct val="130000"/>
              </a:lnSpc>
            </a:pPr>
            <a:r>
              <a:rPr sz="1200" dirty="0">
                <a:solidFill>
                  <a:schemeClr val="bg1">
                    <a:lumMod val="50000"/>
                  </a:schemeClr>
                </a:solidFill>
                <a:latin typeface="微软雅黑" panose="020B0503020204020204" charset="-122"/>
                <a:ea typeface="微软雅黑" panose="020B0503020204020204" charset="-122"/>
              </a:rPr>
              <a:t>我们并不是去做盗版音乐播放器，本质上还是通过各大音乐平台的资源库进行音乐搜索播放等功能。</a:t>
            </a:r>
            <a:endParaRPr sz="1200" dirty="0">
              <a:solidFill>
                <a:schemeClr val="bg1">
                  <a:lumMod val="50000"/>
                </a:schemeClr>
              </a:solidFill>
              <a:latin typeface="微软雅黑" panose="020B0503020204020204" charset="-122"/>
              <a:ea typeface="微软雅黑" panose="020B0503020204020204" charset="-122"/>
            </a:endParaRPr>
          </a:p>
        </p:txBody>
      </p:sp>
      <p:sp>
        <p:nvSpPr>
          <p:cNvPr id="104" name="矩形 103"/>
          <p:cNvSpPr/>
          <p:nvPr/>
        </p:nvSpPr>
        <p:spPr>
          <a:xfrm>
            <a:off x="8892784" y="1215813"/>
            <a:ext cx="664210" cy="306705"/>
          </a:xfrm>
          <a:prstGeom prst="rect">
            <a:avLst/>
          </a:prstGeom>
        </p:spPr>
        <p:txBody>
          <a:bodyPr wrap="none">
            <a:spAutoFit/>
          </a:bodyPr>
          <a:lstStyle/>
          <a:p>
            <a:r>
              <a:rPr lang="zh-CN" altLang="en-US" sz="1400" b="1" dirty="0"/>
              <a:t>音乐</a:t>
            </a:r>
            <a:r>
              <a:rPr lang="en-US" altLang="zh-CN" sz="1400" b="1" dirty="0"/>
              <a:t>+</a:t>
            </a:r>
            <a:endParaRPr lang="en-US" altLang="zh-CN" sz="1400" b="1" dirty="0"/>
          </a:p>
        </p:txBody>
      </p:sp>
      <p:sp>
        <p:nvSpPr>
          <p:cNvPr id="105" name="矩形 104"/>
          <p:cNvSpPr/>
          <p:nvPr/>
        </p:nvSpPr>
        <p:spPr>
          <a:xfrm>
            <a:off x="8892784" y="1460337"/>
            <a:ext cx="2188812" cy="1050290"/>
          </a:xfrm>
          <a:prstGeom prst="rect">
            <a:avLst/>
          </a:prstGeom>
        </p:spPr>
        <p:txBody>
          <a:bodyPr wrap="square">
            <a:spAutoFit/>
          </a:bodyPr>
          <a:lstStyle/>
          <a:p>
            <a:pPr lvl="0">
              <a:lnSpc>
                <a:spcPct val="130000"/>
              </a:lnSpc>
            </a:pPr>
            <a:endParaRPr lang="zh-CN" sz="1200" dirty="0">
              <a:solidFill>
                <a:schemeClr val="bg1">
                  <a:lumMod val="50000"/>
                </a:schemeClr>
              </a:solidFill>
              <a:latin typeface="微软雅黑" panose="020B0503020204020204" charset="-122"/>
              <a:ea typeface="微软雅黑" panose="020B0503020204020204" charset="-122"/>
            </a:endParaRPr>
          </a:p>
          <a:p>
            <a:pPr lvl="0">
              <a:lnSpc>
                <a:spcPct val="130000"/>
              </a:lnSpc>
            </a:pPr>
            <a:r>
              <a:rPr lang="zh-CN" sz="1200" dirty="0">
                <a:solidFill>
                  <a:schemeClr val="bg1">
                    <a:lumMod val="50000"/>
                  </a:schemeClr>
                </a:solidFill>
                <a:latin typeface="微软雅黑" panose="020B0503020204020204" charset="-122"/>
                <a:ea typeface="微软雅黑" panose="020B0503020204020204" charset="-122"/>
              </a:rPr>
              <a:t>除了音乐功能以外，我们希望在完成原有设想的基础上，再加入很多其他的玩法。</a:t>
            </a:r>
            <a:endParaRPr lang="zh-CN" sz="1200" dirty="0">
              <a:solidFill>
                <a:schemeClr val="bg1">
                  <a:lumMod val="50000"/>
                </a:schemeClr>
              </a:solidFill>
              <a:latin typeface="微软雅黑" panose="020B0503020204020204" charset="-122"/>
              <a:ea typeface="微软雅黑" panose="020B0503020204020204" charset="-122"/>
            </a:endParaRPr>
          </a:p>
        </p:txBody>
      </p:sp>
      <p:sp>
        <p:nvSpPr>
          <p:cNvPr id="106" name="矩形 105"/>
          <p:cNvSpPr/>
          <p:nvPr/>
        </p:nvSpPr>
        <p:spPr>
          <a:xfrm>
            <a:off x="1960403" y="4158503"/>
            <a:ext cx="1960880" cy="306705"/>
          </a:xfrm>
          <a:prstGeom prst="rect">
            <a:avLst/>
          </a:prstGeom>
        </p:spPr>
        <p:txBody>
          <a:bodyPr wrap="none">
            <a:spAutoFit/>
          </a:bodyPr>
          <a:lstStyle/>
          <a:p>
            <a:pPr algn="l"/>
            <a:r>
              <a:rPr lang="zh-CN" altLang="en-US" sz="1400" b="1" dirty="0"/>
              <a:t>集各大平台资源于一体</a:t>
            </a:r>
            <a:endParaRPr lang="zh-CN" altLang="en-US" sz="1400" b="1" dirty="0"/>
          </a:p>
        </p:txBody>
      </p:sp>
      <p:sp>
        <p:nvSpPr>
          <p:cNvPr id="107" name="矩形 106"/>
          <p:cNvSpPr/>
          <p:nvPr/>
        </p:nvSpPr>
        <p:spPr>
          <a:xfrm>
            <a:off x="1960403" y="4403027"/>
            <a:ext cx="2188812" cy="1050290"/>
          </a:xfrm>
          <a:prstGeom prst="rect">
            <a:avLst/>
          </a:prstGeom>
        </p:spPr>
        <p:txBody>
          <a:bodyPr wrap="square">
            <a:spAutoFit/>
          </a:bodyPr>
          <a:lstStyle/>
          <a:p>
            <a:pPr lvl="0">
              <a:lnSpc>
                <a:spcPct val="130000"/>
              </a:lnSpc>
            </a:pPr>
            <a:endParaRPr sz="1200" dirty="0">
              <a:solidFill>
                <a:schemeClr val="bg1">
                  <a:lumMod val="50000"/>
                </a:schemeClr>
              </a:solidFill>
              <a:latin typeface="微软雅黑" panose="020B0503020204020204" charset="-122"/>
              <a:ea typeface="微软雅黑" panose="020B0503020204020204" charset="-122"/>
            </a:endParaRPr>
          </a:p>
          <a:p>
            <a:pPr lvl="0">
              <a:lnSpc>
                <a:spcPct val="130000"/>
              </a:lnSpc>
            </a:pPr>
            <a:r>
              <a:rPr sz="1200" dirty="0">
                <a:solidFill>
                  <a:schemeClr val="bg1">
                    <a:lumMod val="50000"/>
                  </a:schemeClr>
                </a:solidFill>
                <a:latin typeface="微软雅黑" panose="020B0503020204020204" charset="-122"/>
                <a:ea typeface="微软雅黑" panose="020B0503020204020204" charset="-122"/>
              </a:rPr>
              <a:t>让用户只需下载一个App就能聆听其他主流音乐平台的音乐资源。</a:t>
            </a:r>
            <a:endParaRPr sz="1200" dirty="0">
              <a:solidFill>
                <a:schemeClr val="bg1">
                  <a:lumMod val="50000"/>
                </a:schemeClr>
              </a:solidFill>
              <a:latin typeface="微软雅黑" panose="020B0503020204020204" charset="-122"/>
              <a:ea typeface="微软雅黑" panose="020B0503020204020204" charset="-122"/>
            </a:endParaRPr>
          </a:p>
        </p:txBody>
      </p:sp>
      <p:sp>
        <p:nvSpPr>
          <p:cNvPr id="108" name="矩形 107"/>
          <p:cNvSpPr/>
          <p:nvPr/>
        </p:nvSpPr>
        <p:spPr>
          <a:xfrm>
            <a:off x="6233067" y="4158503"/>
            <a:ext cx="894080" cy="306705"/>
          </a:xfrm>
          <a:prstGeom prst="rect">
            <a:avLst/>
          </a:prstGeom>
        </p:spPr>
        <p:txBody>
          <a:bodyPr wrap="none">
            <a:spAutoFit/>
          </a:bodyPr>
          <a:lstStyle/>
          <a:p>
            <a:r>
              <a:rPr lang="zh-CN" altLang="en-US" sz="1400" b="1" dirty="0"/>
              <a:t>扩展功能</a:t>
            </a:r>
            <a:endParaRPr lang="zh-CN" altLang="en-US" sz="1400" b="1" dirty="0"/>
          </a:p>
        </p:txBody>
      </p:sp>
      <p:sp>
        <p:nvSpPr>
          <p:cNvPr id="109" name="矩形 108"/>
          <p:cNvSpPr/>
          <p:nvPr/>
        </p:nvSpPr>
        <p:spPr>
          <a:xfrm>
            <a:off x="6233067" y="4403027"/>
            <a:ext cx="2188812" cy="1050290"/>
          </a:xfrm>
          <a:prstGeom prst="rect">
            <a:avLst/>
          </a:prstGeom>
        </p:spPr>
        <p:txBody>
          <a:bodyPr wrap="square">
            <a:spAutoFit/>
          </a:bodyPr>
          <a:lstStyle/>
          <a:p>
            <a:pPr lvl="0">
              <a:lnSpc>
                <a:spcPct val="130000"/>
              </a:lnSpc>
            </a:pPr>
            <a:endParaRPr lang="zh-CN" sz="1200" dirty="0">
              <a:solidFill>
                <a:schemeClr val="bg1">
                  <a:lumMod val="50000"/>
                </a:schemeClr>
              </a:solidFill>
              <a:latin typeface="微软雅黑" panose="020B0503020204020204" charset="-122"/>
              <a:ea typeface="微软雅黑" panose="020B0503020204020204" charset="-122"/>
              <a:sym typeface="+mn-ea"/>
            </a:endParaRPr>
          </a:p>
          <a:p>
            <a:pPr lvl="0">
              <a:lnSpc>
                <a:spcPct val="130000"/>
              </a:lnSpc>
            </a:pPr>
            <a:r>
              <a:rPr lang="zh-CN" sz="1200" dirty="0">
                <a:solidFill>
                  <a:schemeClr val="bg1">
                    <a:lumMod val="50000"/>
                  </a:schemeClr>
                </a:solidFill>
                <a:latin typeface="微软雅黑" panose="020B0503020204020204" charset="-122"/>
                <a:ea typeface="微软雅黑" panose="020B0503020204020204" charset="-122"/>
                <a:sym typeface="+mn-ea"/>
              </a:rPr>
              <a:t>除了听歌功能以外，还有音乐库</a:t>
            </a:r>
            <a:r>
              <a:rPr sz="1200" dirty="0">
                <a:solidFill>
                  <a:schemeClr val="bg1">
                    <a:lumMod val="50000"/>
                  </a:schemeClr>
                </a:solidFill>
                <a:latin typeface="微软雅黑" panose="020B0503020204020204" charset="-122"/>
                <a:ea typeface="微软雅黑" panose="020B0503020204020204" charset="-122"/>
                <a:sym typeface="+mn-ea"/>
              </a:rPr>
              <a:t>歌单，查看评论</a:t>
            </a:r>
            <a:r>
              <a:rPr lang="zh-CN" sz="1200" dirty="0">
                <a:solidFill>
                  <a:schemeClr val="bg1">
                    <a:lumMod val="50000"/>
                  </a:schemeClr>
                </a:solidFill>
                <a:latin typeface="微软雅黑" panose="020B0503020204020204" charset="-122"/>
                <a:ea typeface="微软雅黑" panose="020B0503020204020204" charset="-122"/>
                <a:sym typeface="+mn-ea"/>
              </a:rPr>
              <a:t>（暂定）</a:t>
            </a:r>
            <a:r>
              <a:rPr sz="1200" dirty="0">
                <a:solidFill>
                  <a:schemeClr val="bg1">
                    <a:lumMod val="50000"/>
                  </a:schemeClr>
                </a:solidFill>
                <a:latin typeface="微软雅黑" panose="020B0503020204020204" charset="-122"/>
                <a:ea typeface="微软雅黑" panose="020B0503020204020204" charset="-122"/>
                <a:sym typeface="+mn-ea"/>
              </a:rPr>
              <a:t>等功能。</a:t>
            </a:r>
            <a:endParaRPr lang="zh-CN" altLang="en-US" sz="1200" dirty="0">
              <a:solidFill>
                <a:schemeClr val="bg1">
                  <a:lumMod val="50000"/>
                </a:schemeClr>
              </a:solidFill>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ags/tag1.xml><?xml version="1.0" encoding="utf-8"?>
<p:tagLst xmlns:p="http://schemas.openxmlformats.org/presentationml/2006/main">
  <p:tag name="KSO_WM_UNIT_PLACING_PICTURE_USER_VIEWPORT" val="{&quot;height&quot;:28080,&quot;width&quot;:12960}"/>
</p:tagLst>
</file>

<file path=ppt/theme/theme1.xml><?xml version="1.0" encoding="utf-8"?>
<a:theme xmlns:a="http://schemas.openxmlformats.org/drawingml/2006/main" name="第一PPT，www.1ppt.com">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36">
      <a:majorFont>
        <a:latin typeface="Segoe UI"/>
        <a:ea typeface="宋体"/>
        <a:cs typeface=""/>
      </a:majorFont>
      <a:minorFont>
        <a:latin typeface="Segoe UI"/>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2625</Words>
  <Application>WPS 演示</Application>
  <PresentationFormat>自定义</PresentationFormat>
  <Paragraphs>240</Paragraphs>
  <Slides>19</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19</vt:i4>
      </vt:variant>
    </vt:vector>
  </HeadingPairs>
  <TitlesOfParts>
    <vt:vector size="28" baseType="lpstr">
      <vt:lpstr>Arial</vt:lpstr>
      <vt:lpstr>宋体</vt:lpstr>
      <vt:lpstr>Wingdings</vt:lpstr>
      <vt:lpstr>Segoe UI Light</vt:lpstr>
      <vt:lpstr>微软雅黑</vt:lpstr>
      <vt:lpstr>Calibri</vt:lpstr>
      <vt:lpstr>Segoe UI</vt:lpstr>
      <vt:lpstr>Arial Unicode MS</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第一PPT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虚拟点线</dc:title>
  <dc:creator>第一PPT</dc:creator>
  <cp:keywords>www.1ppt.com</cp:keywords>
  <dc:description>www.1ppt.com</dc:description>
  <cp:lastModifiedBy>Shark</cp:lastModifiedBy>
  <cp:revision>178</cp:revision>
  <dcterms:created xsi:type="dcterms:W3CDTF">2015-08-18T02:51:00Z</dcterms:created>
  <dcterms:modified xsi:type="dcterms:W3CDTF">2020-10-10T09:52:56Z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2052-11.1.0.9999</vt:lpwstr>
  </property>
</Properties>
</file>