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59" r:id="rId8"/>
    <p:sldId id="260" r:id="rId9"/>
    <p:sldId id="382" r:id="rId10"/>
    <p:sldId id="265" r:id="rId11"/>
    <p:sldId id="310" r:id="rId12"/>
    <p:sldId id="384" r:id="rId13"/>
    <p:sldId id="267" r:id="rId14"/>
    <p:sldId id="268" r:id="rId15"/>
    <p:sldId id="288" r:id="rId16"/>
    <p:sldId id="311" r:id="rId17"/>
    <p:sldId id="312" r:id="rId18"/>
    <p:sldId id="378" r:id="rId19"/>
    <p:sldId id="380" r:id="rId20"/>
    <p:sldId id="381" r:id="rId21"/>
    <p:sldId id="379" r:id="rId22"/>
    <p:sldId id="383" r:id="rId23"/>
    <p:sldId id="285" r:id="rId24"/>
    <p:sldId id="290" r:id="rId25"/>
    <p:sldId id="303" r:id="rId26"/>
    <p:sldId id="291" r:id="rId27"/>
    <p:sldId id="262" r:id="rId28"/>
    <p:sldId id="273" r:id="rId29"/>
    <p:sldId id="289" r:id="rId30"/>
    <p:sldId id="286" r:id="rId31"/>
    <p:sldId id="357" r:id="rId32"/>
    <p:sldId id="359" r:id="rId33"/>
    <p:sldId id="275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866"/>
    <a:srgbClr val="00554E"/>
    <a:srgbClr val="8FC877"/>
    <a:srgbClr val="EDEAE5"/>
    <a:srgbClr val="E3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8" autoAdjust="0"/>
    <p:restoredTop sz="94068" autoAdjust="0"/>
  </p:normalViewPr>
  <p:slideViewPr>
    <p:cSldViewPr snapToGrid="0" showGuides="1">
      <p:cViewPr>
        <p:scale>
          <a:sx n="50" d="100"/>
          <a:sy n="50" d="100"/>
        </p:scale>
        <p:origin x="-216" y="-1590"/>
      </p:cViewPr>
      <p:guideLst>
        <p:guide orient="horz" pos="22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246678149606"/>
          <c:y val="0.103666455237054"/>
          <c:w val="0.468881766732283"/>
          <c:h val="0.7033226068330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37A86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22196667057087"/>
                  <c:y val="0.028193165318823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0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defRPr>
                    </a:pPr>
                    <a:r>
                      <a:rPr lang="en-US"/>
                      <a:t>[百分比]</a:t>
                    </a:r>
                    <a:endParaRPr lang="zh-C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242249015748"/>
                      <c:h val="0.241898422619438"/>
                    </c:manualLayout>
                  </c15:layout>
                </c:ext>
              </c:extLst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246678149606"/>
          <c:y val="0.103666455237054"/>
          <c:w val="0.468881766732283"/>
          <c:h val="0.7033226068330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37A86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22196667057087"/>
                  <c:y val="0.028193165318823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0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defRPr>
                    </a:pPr>
                    <a:r>
                      <a:rPr lang="en-US"/>
                      <a:t>[百分比]</a:t>
                    </a:r>
                    <a:endParaRPr lang="zh-C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242249015748"/>
                      <c:h val="0.241898422619438"/>
                    </c:manualLayout>
                  </c15:layout>
                </c:ext>
              </c:extLst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39F9-33CD-4E51-ADEE-9A4E4E91B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785408">
            <a:off x="9522143" y="6361475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85408">
            <a:off x="9575675" y="4582084"/>
            <a:ext cx="1983092" cy="1983092"/>
          </a:xfrm>
          <a:prstGeom prst="rect">
            <a:avLst/>
          </a:prstGeom>
          <a:solidFill>
            <a:srgbClr val="E3E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85408">
            <a:off x="5825321" y="1295061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85408">
            <a:off x="6553592" y="2737775"/>
            <a:ext cx="1568759" cy="1568759"/>
          </a:xfrm>
          <a:prstGeom prst="rect">
            <a:avLst/>
          </a:prstGeom>
          <a:solidFill>
            <a:srgbClr val="F2F1E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85408">
            <a:off x="8166045" y="3121785"/>
            <a:ext cx="778489" cy="778489"/>
          </a:xfrm>
          <a:prstGeom prst="rect">
            <a:avLst/>
          </a:prstGeom>
          <a:solidFill>
            <a:srgbClr val="D8D4C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85408">
            <a:off x="6342297" y="-530385"/>
            <a:ext cx="9503763" cy="4695673"/>
          </a:xfrm>
          <a:prstGeom prst="rect">
            <a:avLst/>
          </a:prstGeom>
          <a:solidFill>
            <a:srgbClr val="37A866"/>
          </a:solidFill>
          <a:ln>
            <a:noFill/>
          </a:ln>
          <a:effectLst>
            <a:outerShdw blurRad="3429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85408">
            <a:off x="5754944" y="749387"/>
            <a:ext cx="5801258" cy="94645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85408">
            <a:off x="7318216" y="3839387"/>
            <a:ext cx="730342" cy="730342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85408">
            <a:off x="10875048" y="4143834"/>
            <a:ext cx="792575" cy="792575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85408">
            <a:off x="9150590" y="3799252"/>
            <a:ext cx="1709033" cy="1709033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785408">
            <a:off x="6029011" y="-21659"/>
            <a:ext cx="1224354" cy="1224354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785408">
            <a:off x="11461556" y="5676964"/>
            <a:ext cx="391995" cy="391995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85408">
            <a:off x="6628538" y="1122959"/>
            <a:ext cx="2253521" cy="2253521"/>
          </a:xfrm>
          <a:prstGeom prst="rect">
            <a:avLst/>
          </a:prstGeom>
          <a:solidFill>
            <a:srgbClr val="8FC877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2785408">
            <a:off x="9530823" y="2823651"/>
            <a:ext cx="5906939" cy="470520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rot="2785408">
            <a:off x="12164695" y="4865599"/>
            <a:ext cx="469568" cy="469568"/>
          </a:xfrm>
          <a:prstGeom prst="rect">
            <a:avLst/>
          </a:prstGeom>
          <a:solidFill>
            <a:srgbClr val="D8D4C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 rot="2785408">
            <a:off x="10746270" y="6379813"/>
            <a:ext cx="676270" cy="676270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046897" y="957720"/>
            <a:ext cx="7376472" cy="10292570"/>
            <a:chOff x="-397968" y="648004"/>
            <a:chExt cx="7376472" cy="10292570"/>
          </a:xfrm>
        </p:grpSpPr>
        <p:sp>
          <p:nvSpPr>
            <p:cNvPr id="8" name="矩形 7"/>
            <p:cNvSpPr/>
            <p:nvPr/>
          </p:nvSpPr>
          <p:spPr>
            <a:xfrm rot="13866803">
              <a:off x="2532826" y="648004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3866803">
              <a:off x="1560740" y="1577783"/>
              <a:ext cx="1983092" cy="1983092"/>
            </a:xfrm>
            <a:prstGeom prst="rect">
              <a:avLst/>
            </a:prstGeom>
            <a:solidFill>
              <a:srgbClr val="F2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3866803">
              <a:off x="5803025" y="5999719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3866803">
              <a:off x="4818609" y="4093590"/>
              <a:ext cx="1568759" cy="1568759"/>
            </a:xfrm>
            <a:prstGeom prst="rect">
              <a:avLst/>
            </a:prstGeom>
            <a:solidFill>
              <a:srgbClr val="F2F1ED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3866803">
              <a:off x="3999592" y="4400282"/>
              <a:ext cx="778489" cy="778489"/>
            </a:xfrm>
            <a:prstGeom prst="rect">
              <a:avLst/>
            </a:prstGeom>
            <a:solidFill>
              <a:srgbClr val="D8D4C9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13866803">
              <a:off x="-2931284" y="3970127"/>
              <a:ext cx="9503763" cy="4437131"/>
            </a:xfrm>
            <a:prstGeom prst="rect">
              <a:avLst/>
            </a:prstGeom>
            <a:solidFill>
              <a:srgbClr val="37A866"/>
            </a:solidFill>
            <a:ln>
              <a:noFill/>
            </a:ln>
            <a:effectLst>
              <a:outerShdw blurRad="342900" dist="203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3866803">
              <a:off x="5683038" y="6222287"/>
              <a:ext cx="730342" cy="730342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3866803">
              <a:off x="2159033" y="3118200"/>
              <a:ext cx="1282471" cy="1282471"/>
            </a:xfrm>
            <a:prstGeom prst="rect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13866803">
              <a:off x="126866" y="2666970"/>
              <a:ext cx="1016175" cy="1016175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3866803">
              <a:off x="5445563" y="7244585"/>
              <a:ext cx="1224354" cy="1224354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3866803">
              <a:off x="1294082" y="1985854"/>
              <a:ext cx="391995" cy="391995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3866803">
              <a:off x="-2826229" y="5702256"/>
              <a:ext cx="9941099" cy="319248"/>
            </a:xfrm>
            <a:prstGeom prst="rect">
              <a:avLst/>
            </a:prstGeom>
            <a:solidFill>
              <a:srgbClr val="00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3866803">
              <a:off x="1644266" y="3889133"/>
              <a:ext cx="1284869" cy="1284869"/>
            </a:xfrm>
            <a:prstGeom prst="rect">
              <a:avLst/>
            </a:prstGeom>
            <a:solidFill>
              <a:srgbClr val="8FC877"/>
            </a:solidFill>
            <a:ln>
              <a:noFill/>
            </a:ln>
            <a:effectLst>
              <a:outerShdw blurRad="2286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3866803">
              <a:off x="3592874" y="5105756"/>
              <a:ext cx="1639861" cy="1639861"/>
            </a:xfrm>
            <a:prstGeom prst="rect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7998300">
            <a:off x="5375057" y="2597819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7998300">
            <a:off x="6369678" y="2575841"/>
            <a:ext cx="1983092" cy="1983092"/>
          </a:xfrm>
          <a:prstGeom prst="rect">
            <a:avLst/>
          </a:prstGeom>
          <a:solidFill>
            <a:srgbClr val="F2F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7998300">
            <a:off x="10232860" y="-1369146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7998300">
            <a:off x="8449609" y="-553062"/>
            <a:ext cx="1568759" cy="1568759"/>
          </a:xfrm>
          <a:prstGeom prst="rect">
            <a:avLst/>
          </a:prstGeom>
          <a:solidFill>
            <a:srgbClr val="F2F1E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7998300">
            <a:off x="8922076" y="1056984"/>
            <a:ext cx="778489" cy="778489"/>
          </a:xfrm>
          <a:prstGeom prst="rect">
            <a:avLst/>
          </a:prstGeom>
          <a:solidFill>
            <a:srgbClr val="D8D4C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7998300">
            <a:off x="6299187" y="1579997"/>
            <a:ext cx="9833662" cy="5214142"/>
          </a:xfrm>
          <a:prstGeom prst="rect">
            <a:avLst/>
          </a:prstGeom>
          <a:solidFill>
            <a:srgbClr val="37A866"/>
          </a:solidFill>
          <a:ln>
            <a:noFill/>
          </a:ln>
          <a:effectLst>
            <a:outerShdw blurRad="3429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7998300">
            <a:off x="7048711" y="2078289"/>
            <a:ext cx="395679" cy="395679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7998300">
            <a:off x="7957981" y="1421050"/>
            <a:ext cx="1282471" cy="1282471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7998300">
            <a:off x="11511201" y="-1236095"/>
            <a:ext cx="1224354" cy="1224354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7998300">
            <a:off x="6165338" y="4503247"/>
            <a:ext cx="635234" cy="635234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7998300">
            <a:off x="6632663" y="5582790"/>
            <a:ext cx="3877749" cy="242945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7998300">
            <a:off x="8729275" y="2700620"/>
            <a:ext cx="1822428" cy="1822428"/>
          </a:xfrm>
          <a:prstGeom prst="rect">
            <a:avLst/>
          </a:prstGeom>
          <a:solidFill>
            <a:srgbClr val="8FC877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7998300">
            <a:off x="9613759" y="448192"/>
            <a:ext cx="1639861" cy="1639861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7998300">
            <a:off x="8543491" y="3333713"/>
            <a:ext cx="7459541" cy="467348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7998300">
            <a:off x="5140208" y="6131540"/>
            <a:ext cx="1452916" cy="1452916"/>
          </a:xfrm>
          <a:prstGeom prst="rect">
            <a:avLst/>
          </a:prstGeom>
          <a:solidFill>
            <a:srgbClr val="8FC877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7998300">
            <a:off x="7103090" y="4017775"/>
            <a:ext cx="1016175" cy="1016175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rot="16678406">
            <a:off x="-1157425" y="-1846990"/>
            <a:ext cx="5134209" cy="4018165"/>
            <a:chOff x="5128830" y="-1267454"/>
            <a:chExt cx="10122510" cy="7922139"/>
          </a:xfrm>
        </p:grpSpPr>
        <p:sp>
          <p:nvSpPr>
            <p:cNvPr id="9" name="矩形 8"/>
            <p:cNvSpPr/>
            <p:nvPr/>
          </p:nvSpPr>
          <p:spPr>
            <a:xfrm rot="2334366">
              <a:off x="9688441" y="5479206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334366">
              <a:off x="9558079" y="3651806"/>
              <a:ext cx="1983092" cy="1983092"/>
            </a:xfrm>
            <a:prstGeom prst="rect">
              <a:avLst/>
            </a:prstGeom>
            <a:solidFill>
              <a:srgbClr val="F2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334366">
              <a:off x="5360570" y="939979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334366">
              <a:off x="6295363" y="2247601"/>
              <a:ext cx="1568759" cy="1568759"/>
            </a:xfrm>
            <a:prstGeom prst="rect">
              <a:avLst/>
            </a:prstGeom>
            <a:solidFill>
              <a:srgbClr val="F2F1ED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334366">
              <a:off x="7895898" y="2472448"/>
              <a:ext cx="778489" cy="778489"/>
            </a:xfrm>
            <a:prstGeom prst="rect">
              <a:avLst/>
            </a:prstGeom>
            <a:solidFill>
              <a:srgbClr val="D8D4C9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334366">
              <a:off x="5747577" y="-1267454"/>
              <a:ext cx="9503763" cy="4437131"/>
            </a:xfrm>
            <a:prstGeom prst="rect">
              <a:avLst/>
            </a:prstGeom>
            <a:solidFill>
              <a:srgbClr val="37A866"/>
            </a:solidFill>
            <a:ln>
              <a:noFill/>
            </a:ln>
            <a:effectLst>
              <a:outerShdw blurRad="342900" dist="203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334366">
              <a:off x="5128830" y="110260"/>
              <a:ext cx="5801258" cy="94645"/>
            </a:xfrm>
            <a:prstGeom prst="rect">
              <a:avLst/>
            </a:prstGeom>
            <a:solidFill>
              <a:srgbClr val="00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334366">
              <a:off x="7146295" y="3298158"/>
              <a:ext cx="730342" cy="730342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334366">
              <a:off x="10716190" y="3130321"/>
              <a:ext cx="792575" cy="792575"/>
            </a:xfrm>
            <a:prstGeom prst="rect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334366">
              <a:off x="9017483" y="2950419"/>
              <a:ext cx="1709033" cy="1709033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2334366">
              <a:off x="5393234" y="-395479"/>
              <a:ext cx="1224354" cy="1224354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334366">
              <a:off x="11473749" y="4601468"/>
              <a:ext cx="391995" cy="391995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334366">
              <a:off x="6200254" y="589123"/>
              <a:ext cx="2253521" cy="2253521"/>
            </a:xfrm>
            <a:prstGeom prst="rect">
              <a:avLst/>
            </a:prstGeom>
            <a:solidFill>
              <a:srgbClr val="8FC877"/>
            </a:solidFill>
            <a:ln>
              <a:noFill/>
            </a:ln>
            <a:effectLst>
              <a:outerShdw blurRad="2286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2334366">
              <a:off x="8969509" y="2245181"/>
              <a:ext cx="5906939" cy="470520"/>
            </a:xfrm>
            <a:prstGeom prst="rect">
              <a:avLst/>
            </a:prstGeom>
            <a:solidFill>
              <a:srgbClr val="00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92256" y="53262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66D5-2F89-43E3-B00E-90D8A16004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6D32-82EC-46D4-A3CB-FC88618F1C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08025" y="3772535"/>
            <a:ext cx="5553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Flutter 实现一个集各大音乐平台API于一体的音乐播放器APP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7965" y="1435100"/>
            <a:ext cx="65138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37A866"/>
                </a:solidFill>
                <a:cs typeface="+mn-ea"/>
                <a:sym typeface="+mn-lt"/>
              </a:rPr>
              <a:t>SE2020-G06-</a:t>
            </a:r>
            <a:endParaRPr lang="zh-CN" altLang="en-US" sz="6600" b="1" dirty="0" smtClean="0">
              <a:solidFill>
                <a:srgbClr val="37A866"/>
              </a:solidFill>
              <a:cs typeface="+mn-ea"/>
              <a:sym typeface="+mn-lt"/>
            </a:endParaRPr>
          </a:p>
          <a:p>
            <a:pPr algn="r"/>
            <a:r>
              <a:rPr lang="zh-CN" altLang="en-US" sz="6600" b="1" dirty="0" smtClean="0">
                <a:solidFill>
                  <a:srgbClr val="37A866"/>
                </a:solidFill>
                <a:cs typeface="+mn-ea"/>
                <a:sym typeface="+mn-lt"/>
              </a:rPr>
              <a:t>需求分析 </a:t>
            </a:r>
            <a:r>
              <a:rPr lang="en-US" altLang="zh-CN" sz="6600" b="1" dirty="0" smtClean="0">
                <a:solidFill>
                  <a:srgbClr val="37A866"/>
                </a:solidFill>
                <a:cs typeface="+mn-ea"/>
                <a:sym typeface="+mn-lt"/>
              </a:rPr>
              <a:t>v</a:t>
            </a:r>
            <a:r>
              <a:rPr lang="en-US" sz="6600" b="1" dirty="0" smtClean="0">
                <a:solidFill>
                  <a:srgbClr val="37A866"/>
                </a:solidFill>
                <a:cs typeface="+mn-ea"/>
                <a:sym typeface="+mn-lt"/>
              </a:rPr>
              <a:t>0.0.1</a:t>
            </a:r>
            <a:endParaRPr lang="en-US" sz="6600" b="1" dirty="0" smtClean="0">
              <a:solidFill>
                <a:srgbClr val="37A866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55405" y="4800272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81663" y="4996833"/>
            <a:ext cx="5277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G06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小组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邢海粟 章拾瑜 黄德煜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4075"/>
            <a:ext cx="4099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本系统的非功能需求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286226" y="4314506"/>
            <a:ext cx="2119084" cy="2119084"/>
          </a:xfrm>
          <a:prstGeom prst="ellipse">
            <a:avLst/>
          </a:prstGeom>
          <a:noFill/>
          <a:ln w="25400">
            <a:solidFill>
              <a:srgbClr val="005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94507" y="2302191"/>
            <a:ext cx="2119084" cy="2119084"/>
          </a:xfrm>
          <a:prstGeom prst="ellipse">
            <a:avLst/>
          </a:prstGeom>
          <a:noFill/>
          <a:ln w="25400">
            <a:solidFill>
              <a:srgbClr val="005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54" name="图表 53"/>
          <p:cNvGraphicFramePr/>
          <p:nvPr/>
        </p:nvGraphicFramePr>
        <p:xfrm>
          <a:off x="3928379" y="1535048"/>
          <a:ext cx="4934858" cy="4029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1" name="圆角矩形 70"/>
          <p:cNvSpPr/>
          <p:nvPr/>
        </p:nvSpPr>
        <p:spPr>
          <a:xfrm>
            <a:off x="8286750" y="2301875"/>
            <a:ext cx="2449195" cy="396875"/>
          </a:xfrm>
          <a:prstGeom prst="round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58520" y="2494280"/>
            <a:ext cx="1518920" cy="396875"/>
          </a:xfrm>
          <a:prstGeom prst="round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886960" y="4805045"/>
            <a:ext cx="1722755" cy="396875"/>
          </a:xfrm>
          <a:prstGeom prst="round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286750" y="2823210"/>
            <a:ext cx="3781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XXXXXXXXXX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58520" y="3030855"/>
            <a:ext cx="3723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XXXXXXXXXXXXXX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86960" y="5316220"/>
            <a:ext cx="576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XXXXXXXXXXXXXX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0" y="5084445"/>
            <a:ext cx="1851660" cy="57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060" y="3100705"/>
            <a:ext cx="2622550" cy="521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569335" y="145808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用户类别及代表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697672" y="828213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2134235" y="1031875"/>
            <a:ext cx="1563370" cy="396875"/>
          </a:xfrm>
          <a:prstGeom prst="round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测试用户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4235" y="1633220"/>
            <a:ext cx="79546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1111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768590" y="1031875"/>
            <a:ext cx="1563370" cy="396875"/>
          </a:xfrm>
          <a:prstGeom prst="round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指导用户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用户需求汇总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050095" y="2951505"/>
            <a:ext cx="2000248" cy="1956483"/>
            <a:chOff x="4477498" y="1456188"/>
            <a:chExt cx="2000248" cy="1956483"/>
          </a:xfrm>
        </p:grpSpPr>
        <p:sp>
          <p:nvSpPr>
            <p:cNvPr id="59" name="任意多边形 58"/>
            <p:cNvSpPr/>
            <p:nvPr/>
          </p:nvSpPr>
          <p:spPr>
            <a:xfrm rot="10800000">
              <a:off x="4477498" y="1472516"/>
              <a:ext cx="1183821" cy="1183822"/>
            </a:xfrm>
            <a:custGeom>
              <a:avLst/>
              <a:gdLst>
                <a:gd name="connsiteX0" fmla="*/ 1183821 w 1183821"/>
                <a:gd name="connsiteY0" fmla="*/ 4330 h 1183822"/>
                <a:gd name="connsiteX1" fmla="*/ 1152613 w 1183821"/>
                <a:gd name="connsiteY1" fmla="*/ 1576 h 1183822"/>
                <a:gd name="connsiteX2" fmla="*/ 1183821 w 1183821"/>
                <a:gd name="connsiteY2" fmla="*/ 0 h 1183822"/>
                <a:gd name="connsiteX3" fmla="*/ 475920 w 1183821"/>
                <a:gd name="connsiteY3" fmla="*/ 1183822 h 1183822"/>
                <a:gd name="connsiteX4" fmla="*/ 0 w 1183821"/>
                <a:gd name="connsiteY4" fmla="*/ 1183822 h 1183822"/>
                <a:gd name="connsiteX5" fmla="*/ 464181 w 1183821"/>
                <a:gd name="connsiteY5" fmla="*/ 243772 h 1183822"/>
                <a:gd name="connsiteX6" fmla="*/ 481595 w 1183821"/>
                <a:gd name="connsiteY6" fmla="*/ 232761 h 1183822"/>
                <a:gd name="connsiteX7" fmla="*/ 574142 w 1183821"/>
                <a:gd name="connsiteY7" fmla="*/ 302818 h 1183822"/>
                <a:gd name="connsiteX8" fmla="*/ 976052 w 1183821"/>
                <a:gd name="connsiteY8" fmla="*/ 460508 h 1183822"/>
                <a:gd name="connsiteX9" fmla="*/ 1162181 w 1183821"/>
                <a:gd name="connsiteY9" fmla="*/ 478102 h 1183822"/>
                <a:gd name="connsiteX10" fmla="*/ 1041155 w 1183821"/>
                <a:gd name="connsiteY10" fmla="*/ 490302 h 1183822"/>
                <a:gd name="connsiteX11" fmla="*/ 475920 w 1183821"/>
                <a:gd name="connsiteY11" fmla="*/ 1183822 h 1183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3821" h="1183822">
                  <a:moveTo>
                    <a:pt x="1183821" y="4330"/>
                  </a:moveTo>
                  <a:lnTo>
                    <a:pt x="1152613" y="1576"/>
                  </a:lnTo>
                  <a:lnTo>
                    <a:pt x="1183821" y="0"/>
                  </a:lnTo>
                  <a:close/>
                  <a:moveTo>
                    <a:pt x="475920" y="1183822"/>
                  </a:moveTo>
                  <a:lnTo>
                    <a:pt x="0" y="1183822"/>
                  </a:lnTo>
                  <a:cubicBezTo>
                    <a:pt x="0" y="800732"/>
                    <a:pt x="181967" y="460143"/>
                    <a:pt x="464181" y="243772"/>
                  </a:cubicBezTo>
                  <a:lnTo>
                    <a:pt x="481595" y="232761"/>
                  </a:lnTo>
                  <a:lnTo>
                    <a:pt x="574142" y="302818"/>
                  </a:lnTo>
                  <a:cubicBezTo>
                    <a:pt x="695210" y="378394"/>
                    <a:pt x="830923" y="432701"/>
                    <a:pt x="976052" y="460508"/>
                  </a:cubicBezTo>
                  <a:lnTo>
                    <a:pt x="1162181" y="478102"/>
                  </a:lnTo>
                  <a:lnTo>
                    <a:pt x="1041155" y="490302"/>
                  </a:lnTo>
                  <a:cubicBezTo>
                    <a:pt x="718577" y="556312"/>
                    <a:pt x="475920" y="841729"/>
                    <a:pt x="475920" y="1183822"/>
                  </a:cubicBezTo>
                  <a:close/>
                </a:path>
              </a:pathLst>
            </a:custGeom>
            <a:solidFill>
              <a:srgbClr val="37A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277596" y="2438849"/>
              <a:ext cx="1183821" cy="973822"/>
            </a:xfrm>
            <a:custGeom>
              <a:avLst/>
              <a:gdLst>
                <a:gd name="connsiteX0" fmla="*/ 517591 w 1183821"/>
                <a:gd name="connsiteY0" fmla="*/ 0 h 973822"/>
                <a:gd name="connsiteX1" fmla="*/ 535284 w 1183821"/>
                <a:gd name="connsiteY1" fmla="*/ 13086 h 973822"/>
                <a:gd name="connsiteX2" fmla="*/ 1042315 w 1183821"/>
                <a:gd name="connsiteY2" fmla="*/ 198008 h 973822"/>
                <a:gd name="connsiteX3" fmla="*/ 1183821 w 1183821"/>
                <a:gd name="connsiteY3" fmla="*/ 206378 h 973822"/>
                <a:gd name="connsiteX4" fmla="*/ 1183821 w 1183821"/>
                <a:gd name="connsiteY4" fmla="*/ 265920 h 973822"/>
                <a:gd name="connsiteX5" fmla="*/ 1041155 w 1183821"/>
                <a:gd name="connsiteY5" fmla="*/ 280302 h 973822"/>
                <a:gd name="connsiteX6" fmla="*/ 475920 w 1183821"/>
                <a:gd name="connsiteY6" fmla="*/ 973822 h 973822"/>
                <a:gd name="connsiteX7" fmla="*/ 0 w 1183821"/>
                <a:gd name="connsiteY7" fmla="*/ 973822 h 973822"/>
                <a:gd name="connsiteX8" fmla="*/ 464181 w 1183821"/>
                <a:gd name="connsiteY8" fmla="*/ 33772 h 973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821" h="973822">
                  <a:moveTo>
                    <a:pt x="517591" y="0"/>
                  </a:moveTo>
                  <a:lnTo>
                    <a:pt x="535284" y="13086"/>
                  </a:lnTo>
                  <a:cubicBezTo>
                    <a:pt x="684306" y="110855"/>
                    <a:pt x="856721" y="175900"/>
                    <a:pt x="1042315" y="198008"/>
                  </a:cubicBezTo>
                  <a:lnTo>
                    <a:pt x="1183821" y="206378"/>
                  </a:lnTo>
                  <a:lnTo>
                    <a:pt x="1183821" y="265920"/>
                  </a:lnTo>
                  <a:lnTo>
                    <a:pt x="1041155" y="280302"/>
                  </a:lnTo>
                  <a:cubicBezTo>
                    <a:pt x="718577" y="346312"/>
                    <a:pt x="475920" y="631729"/>
                    <a:pt x="475920" y="973822"/>
                  </a:cubicBezTo>
                  <a:lnTo>
                    <a:pt x="0" y="973822"/>
                  </a:lnTo>
                  <a:cubicBezTo>
                    <a:pt x="0" y="590732"/>
                    <a:pt x="181967" y="250143"/>
                    <a:pt x="464181" y="33772"/>
                  </a:cubicBezTo>
                  <a:close/>
                </a:path>
              </a:pathLst>
            </a:custGeom>
            <a:solidFill>
              <a:srgbClr val="37A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 rot="16200000">
              <a:off x="5439691" y="1552969"/>
              <a:ext cx="1134835" cy="941274"/>
            </a:xfrm>
            <a:custGeom>
              <a:avLst/>
              <a:gdLst>
                <a:gd name="connsiteX0" fmla="*/ 1134835 w 1134835"/>
                <a:gd name="connsiteY0" fmla="*/ 222404 h 941274"/>
                <a:gd name="connsiteX1" fmla="*/ 1134835 w 1134835"/>
                <a:gd name="connsiteY1" fmla="*/ 238311 h 941274"/>
                <a:gd name="connsiteX2" fmla="*/ 1041155 w 1134835"/>
                <a:gd name="connsiteY2" fmla="*/ 247754 h 941274"/>
                <a:gd name="connsiteX3" fmla="*/ 475920 w 1134835"/>
                <a:gd name="connsiteY3" fmla="*/ 941274 h 941274"/>
                <a:gd name="connsiteX4" fmla="*/ 0 w 1134835"/>
                <a:gd name="connsiteY4" fmla="*/ 941274 h 941274"/>
                <a:gd name="connsiteX5" fmla="*/ 464181 w 1134835"/>
                <a:gd name="connsiteY5" fmla="*/ 1224 h 941274"/>
                <a:gd name="connsiteX6" fmla="*/ 466117 w 1134835"/>
                <a:gd name="connsiteY6" fmla="*/ 0 h 941274"/>
                <a:gd name="connsiteX7" fmla="*/ 525153 w 1134835"/>
                <a:gd name="connsiteY7" fmla="*/ 44689 h 941274"/>
                <a:gd name="connsiteX8" fmla="*/ 981917 w 1134835"/>
                <a:gd name="connsiteY8" fmla="*/ 211555 h 94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4835" h="941274">
                  <a:moveTo>
                    <a:pt x="1134835" y="222404"/>
                  </a:moveTo>
                  <a:lnTo>
                    <a:pt x="1134835" y="238311"/>
                  </a:lnTo>
                  <a:lnTo>
                    <a:pt x="1041155" y="247754"/>
                  </a:lnTo>
                  <a:cubicBezTo>
                    <a:pt x="718577" y="313764"/>
                    <a:pt x="475920" y="599181"/>
                    <a:pt x="475920" y="941274"/>
                  </a:cubicBezTo>
                  <a:lnTo>
                    <a:pt x="0" y="941274"/>
                  </a:lnTo>
                  <a:cubicBezTo>
                    <a:pt x="0" y="558184"/>
                    <a:pt x="181967" y="217595"/>
                    <a:pt x="464181" y="1224"/>
                  </a:cubicBezTo>
                  <a:lnTo>
                    <a:pt x="466117" y="0"/>
                  </a:lnTo>
                  <a:lnTo>
                    <a:pt x="525153" y="44689"/>
                  </a:lnTo>
                  <a:cubicBezTo>
                    <a:pt x="661355" y="129713"/>
                    <a:pt x="816092" y="187817"/>
                    <a:pt x="981917" y="211555"/>
                  </a:cubicBezTo>
                  <a:close/>
                </a:path>
              </a:pathLst>
            </a:cu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 rot="5400000">
              <a:off x="4397047" y="2341959"/>
              <a:ext cx="1134835" cy="941274"/>
            </a:xfrm>
            <a:custGeom>
              <a:avLst/>
              <a:gdLst>
                <a:gd name="connsiteX0" fmla="*/ 1134835 w 1134835"/>
                <a:gd name="connsiteY0" fmla="*/ 222404 h 941274"/>
                <a:gd name="connsiteX1" fmla="*/ 1134835 w 1134835"/>
                <a:gd name="connsiteY1" fmla="*/ 238311 h 941274"/>
                <a:gd name="connsiteX2" fmla="*/ 1041155 w 1134835"/>
                <a:gd name="connsiteY2" fmla="*/ 247754 h 941274"/>
                <a:gd name="connsiteX3" fmla="*/ 475920 w 1134835"/>
                <a:gd name="connsiteY3" fmla="*/ 941274 h 941274"/>
                <a:gd name="connsiteX4" fmla="*/ 0 w 1134835"/>
                <a:gd name="connsiteY4" fmla="*/ 941274 h 941274"/>
                <a:gd name="connsiteX5" fmla="*/ 464181 w 1134835"/>
                <a:gd name="connsiteY5" fmla="*/ 1224 h 941274"/>
                <a:gd name="connsiteX6" fmla="*/ 466117 w 1134835"/>
                <a:gd name="connsiteY6" fmla="*/ 0 h 941274"/>
                <a:gd name="connsiteX7" fmla="*/ 525153 w 1134835"/>
                <a:gd name="connsiteY7" fmla="*/ 44689 h 941274"/>
                <a:gd name="connsiteX8" fmla="*/ 981917 w 1134835"/>
                <a:gd name="connsiteY8" fmla="*/ 211555 h 94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4835" h="941274">
                  <a:moveTo>
                    <a:pt x="1134835" y="222404"/>
                  </a:moveTo>
                  <a:lnTo>
                    <a:pt x="1134835" y="238311"/>
                  </a:lnTo>
                  <a:lnTo>
                    <a:pt x="1041155" y="247754"/>
                  </a:lnTo>
                  <a:cubicBezTo>
                    <a:pt x="718577" y="313764"/>
                    <a:pt x="475920" y="599181"/>
                    <a:pt x="475920" y="941274"/>
                  </a:cubicBezTo>
                  <a:lnTo>
                    <a:pt x="0" y="941274"/>
                  </a:lnTo>
                  <a:cubicBezTo>
                    <a:pt x="0" y="558184"/>
                    <a:pt x="181967" y="217595"/>
                    <a:pt x="464181" y="1224"/>
                  </a:cubicBezTo>
                  <a:lnTo>
                    <a:pt x="466117" y="0"/>
                  </a:lnTo>
                  <a:lnTo>
                    <a:pt x="525153" y="44689"/>
                  </a:lnTo>
                  <a:cubicBezTo>
                    <a:pt x="661355" y="129713"/>
                    <a:pt x="816092" y="187817"/>
                    <a:pt x="981917" y="211555"/>
                  </a:cubicBezTo>
                  <a:close/>
                </a:path>
              </a:pathLst>
            </a:cu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椭圆 62"/>
          <p:cNvSpPr/>
          <p:nvPr/>
        </p:nvSpPr>
        <p:spPr>
          <a:xfrm>
            <a:off x="4264794" y="2242515"/>
            <a:ext cx="1273629" cy="127362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527823" y="4389558"/>
            <a:ext cx="1273629" cy="127362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544153" y="2191884"/>
            <a:ext cx="1273629" cy="1273629"/>
          </a:xfrm>
          <a:prstGeom prst="ellipse">
            <a:avLst/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328240" y="4374364"/>
            <a:ext cx="1273629" cy="1273629"/>
          </a:xfrm>
          <a:prstGeom prst="ellipse">
            <a:avLst/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515215" y="2635269"/>
            <a:ext cx="8264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84777" y="4780344"/>
            <a:ext cx="8735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803494" y="2577464"/>
            <a:ext cx="8054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777967" y="4780344"/>
            <a:ext cx="8004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90230" y="2367915"/>
            <a:ext cx="304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XXXXXXXX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286510" y="234632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XXXXXX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190230" y="4688205"/>
            <a:ext cx="304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XXXXXXXXXX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286510" y="4688205"/>
            <a:ext cx="281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XXXXXX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3</a:t>
            </a:r>
            <a:endParaRPr 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660" y="2788920"/>
            <a:ext cx="5076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分析建模与规格说明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[12]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62527" y="3809628"/>
            <a:ext cx="5277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确定小组总分工，确定阶段里程碑，指定工作流程。预估每项任务完成时间，依据小组总分工分配任务，根据小组成员分配的任务将会贯穿项目始终。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757295" y="164465"/>
            <a:ext cx="6264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软件系统总体功能/对象结构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85632" y="84662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421890"/>
            <a:ext cx="41814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《幻听》由本地、网络、功能三类数据组成；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buClrTx/>
              <a:buSzTx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本地存储用户信息、拉取用户手机本地歌单；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buClrTx/>
              <a:buSzTx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网络通过联网获取推荐榜单和热度信息；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buClrTx/>
              <a:buSzTx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通过用户自己关联的外部平台账号获取歌单；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buClrTx/>
              <a:buSzTx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功能主要分为搜索和播放；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-2147482615" name="图片 -2147482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2890" y="948055"/>
            <a:ext cx="8119110" cy="583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672840" y="182638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E-R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01177" y="865043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-2147482587" name="图片 -2147482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1181735"/>
            <a:ext cx="9920605" cy="5481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672840" y="182638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数据流图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01177" y="865043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流图（用户操作）"/>
          <p:cNvPicPr>
            <a:picLocks noChangeAspect="1"/>
          </p:cNvPicPr>
          <p:nvPr/>
        </p:nvPicPr>
        <p:blipFill>
          <a:blip r:embed="rId1"/>
          <a:srcRect l="4826" t="8733" r="7112" b="16637"/>
          <a:stretch>
            <a:fillRect/>
          </a:stretch>
        </p:blipFill>
        <p:spPr>
          <a:xfrm>
            <a:off x="1520190" y="1079500"/>
            <a:ext cx="9378950" cy="561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672840" y="115328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数据字典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01177" y="71708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87575" y="853631"/>
          <a:ext cx="8625205" cy="595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145"/>
                <a:gridCol w="4246880"/>
                <a:gridCol w="2583180"/>
              </a:tblGrid>
              <a:tr h="3321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位置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榜单信息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首页推荐中的各种音乐榜单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外部音乐平台音乐榜单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音乐排名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该音乐在音乐榜单中的位次信息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榜单信息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音乐平台用户数据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用户在各个音乐APP上注册的账户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曲库数据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用户在各个音乐APP上注册的账户中自创或收藏的歌曲曲库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音乐平台用户数据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曲库信息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音乐平台用户自创或收藏的曲库信息集合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曲库数据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用户VIP数据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用户在各个音乐app上注册的账户的VIP权限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音乐平台用户数据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该歌曲的基本信息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榜单信息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音乐名称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该歌曲的名称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播放源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该歌曲的播放来源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播放权限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该用户是否可以播放该歌曲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音乐信息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用户在本APP上注册的账户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昵称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用户可以自行更改的文本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头像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用户可以自行更改的图片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登录账号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用户用来登录的账号，具有唯一性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登录密码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用户用来登录的密码，和登录账号一一对应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672840" y="115328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数据字典条目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01177" y="74375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305175" y="870585"/>
            <a:ext cx="918845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榜单信息=音乐排名+音乐信息音乐排名=1{数字}10音乐平台用户数据=曲库数据+用户VIP数据曲库数据=曲库信息+1{音乐信息}曲库信息=各平台曲库信息接口用户VIP数据=[VIP音乐信息|非VIP音乐信息]音乐信息=音乐名称+播放源+歌词+播放权限音乐名称={字符}播放源=各个音乐平台播放接口播放权限=[是|否]用户数据=昵称+头像+登录账号+登录密码+音乐平台用户数据昵称=0{字符}8头像=0{图片}1登录账号=0{字符}16登录密码=0{字符}16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672840" y="182638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状态转换图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01177" y="865043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-2147482583" name="图片 -21474825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0930" y="766445"/>
            <a:ext cx="7093585" cy="5903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29235" y="2874010"/>
            <a:ext cx="546163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用户登录；</a:t>
            </a: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调取外部音乐api，完成外部音乐api绑定；</a:t>
            </a: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调取网络音乐榜单 ；</a:t>
            </a: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完成账户的绑定与外部歌单的同步；</a:t>
            </a: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本地歌单拉取手机本地的音乐；</a:t>
            </a: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endParaRPr lang="zh-CN" sz="1800" b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搜索音乐、外部歌单音乐以及本地歌单音乐在加入歌曲列表后方可播放；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 rot="5400000">
            <a:off x="2355850" y="1059815"/>
            <a:ext cx="233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25209" y="461092"/>
            <a:ext cx="699565" cy="699565"/>
          </a:xfrm>
          <a:prstGeom prst="roundRect">
            <a:avLst>
              <a:gd name="adj" fmla="val 5856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1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125209" y="1502840"/>
            <a:ext cx="699565" cy="699565"/>
          </a:xfrm>
          <a:prstGeom prst="roundRect">
            <a:avLst>
              <a:gd name="adj" fmla="val 5856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2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25209" y="2544588"/>
            <a:ext cx="699565" cy="699565"/>
          </a:xfrm>
          <a:prstGeom prst="roundRect">
            <a:avLst>
              <a:gd name="adj" fmla="val 5856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3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25209" y="3586337"/>
            <a:ext cx="699565" cy="699565"/>
          </a:xfrm>
          <a:prstGeom prst="roundRect">
            <a:avLst>
              <a:gd name="adj" fmla="val 5856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4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98027" y="370287"/>
            <a:ext cx="1107996" cy="1783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890942" y="461000"/>
            <a:ext cx="0" cy="4449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39610" y="518486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引言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39610" y="1561845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需求概述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39610" y="2605405"/>
            <a:ext cx="4155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分析建模与规格说明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39610" y="3644265"/>
            <a:ext cx="4022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会议记录及配置管理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25209" y="4622308"/>
            <a:ext cx="699565" cy="699565"/>
          </a:xfrm>
          <a:prstGeom prst="roundRect">
            <a:avLst>
              <a:gd name="adj" fmla="val 5856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 b="1" dirty="0">
                <a:cs typeface="+mn-ea"/>
                <a:sym typeface="+mn-lt"/>
              </a:rPr>
              <a:t>5</a:t>
            </a:r>
            <a:endParaRPr lang="en-US" sz="3600" b="1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39610" y="4683125"/>
            <a:ext cx="4022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参考资料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25209" y="5679297"/>
            <a:ext cx="699565" cy="699565"/>
          </a:xfrm>
          <a:prstGeom prst="roundRect">
            <a:avLst>
              <a:gd name="adj" fmla="val 5856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 dirty="0">
                <a:cs typeface="+mn-ea"/>
                <a:sym typeface="+mn-lt"/>
              </a:rPr>
              <a:t>6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9610" y="5737077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小组分工及评价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672840" y="182638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软件原型图展示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01177" y="865043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4</a:t>
            </a:r>
            <a:endParaRPr lang="en-US" altLang="zh-CN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660" y="2788920"/>
            <a:ext cx="5877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会议记录及配置管理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62527" y="3809628"/>
            <a:ext cx="5277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在软件管理的领域里存在着被称作“依赖地狱”的死亡之谷，系统规模越大，加入的包越多，你就越有可能在未来的某一天发现自己已深陷绝望之中。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会议记录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94982" y="159719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77440" y="1807210"/>
            <a:ext cx="916368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会议记录格式：</a:t>
            </a:r>
            <a:r>
              <a:rPr lang="en-US" altLang="zh-CN"/>
              <a:t>SE2020-G06-</a:t>
            </a:r>
            <a:r>
              <a:rPr lang="zh-CN" altLang="en-US"/>
              <a:t>会议纪要</a:t>
            </a:r>
            <a:r>
              <a:rPr lang="en-US" altLang="zh-CN"/>
              <a:t>_xxxx(</a:t>
            </a:r>
            <a:r>
              <a:rPr lang="zh-CN" altLang="en-US"/>
              <a:t>年</a:t>
            </a:r>
            <a:r>
              <a:rPr lang="en-US" altLang="zh-CN"/>
              <a:t>).xx(</a:t>
            </a:r>
            <a:r>
              <a:rPr lang="zh-CN" altLang="en-US"/>
              <a:t>月</a:t>
            </a:r>
            <a:r>
              <a:rPr lang="en-US" altLang="zh-CN"/>
              <a:t>).xx(</a:t>
            </a:r>
            <a:r>
              <a:rPr lang="zh-CN" altLang="en-US"/>
              <a:t>日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会议记录内容：</a:t>
            </a:r>
            <a:endParaRPr lang="zh-CN" altLang="en-US"/>
          </a:p>
          <a:p>
            <a:endParaRPr lang="zh-CN" altLang="en-US"/>
          </a:p>
          <a:p>
            <a:r>
              <a:t>I.基础信息</a:t>
            </a:r>
            <a:r>
              <a:rPr lang="zh-CN"/>
              <a:t>：主持人、日期、时间、地点、记录员、会议议题</a:t>
            </a:r>
            <a:endParaRPr lang="zh-CN"/>
          </a:p>
          <a:p/>
          <a:p>
            <a:r>
              <a:t>II.到场人员</a:t>
            </a:r>
          </a:p>
          <a:p/>
          <a:p>
            <a:r>
              <a:rPr lang="en-US" altLang="zh-CN"/>
              <a:t>III.上次会议的实行成果与不足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IV.本次会议未决问题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V.个体内容纪要</a:t>
            </a:r>
            <a:r>
              <a:rPr lang="zh-CN" altLang="en-US"/>
              <a:t>：</a:t>
            </a:r>
            <a:r>
              <a:rPr lang="zh-CN" altLang="en-US"/>
              <a:t>会议职责、个人任务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VI.休会：纪要提交、纪要审批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672205" y="341388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配置管理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[5]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789747" y="1084753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51635" y="1294765"/>
            <a:ext cx="98894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代码版本格式：主版本号.次版本号.修订号，版本号递增规则如下：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主版本号：当你做了不兼容的 API 修改，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次版本号：当你做了向下兼容的功能性新增，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修订号：当你做了向下兼容的问题修正。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注：先行版本号及版本编译元数据可以加到“主版本号.次版本号.修订号”的后面，作为延伸。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报告（</a:t>
            </a:r>
            <a:r>
              <a:rPr lang="en-US" altLang="zh-CN"/>
              <a:t>PPT</a:t>
            </a:r>
            <a:r>
              <a:rPr lang="zh-CN" altLang="en-US"/>
              <a:t>）版本格式：正式版本号</a:t>
            </a:r>
            <a:r>
              <a:rPr lang="en-US" altLang="zh-CN"/>
              <a:t>.</a:t>
            </a:r>
            <a:r>
              <a:rPr lang="zh-CN" altLang="en-US"/>
              <a:t>评审版本号</a:t>
            </a:r>
            <a:r>
              <a:rPr lang="en-US" altLang="zh-CN"/>
              <a:t>.</a:t>
            </a:r>
            <a:r>
              <a:rPr lang="zh-CN" altLang="en-US"/>
              <a:t>自行迭代号，版本号递增规则如下：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正式版本号：正式评审过后的正式版本，一般为</a:t>
            </a:r>
            <a:r>
              <a:rPr lang="en-US" altLang="zh-CN"/>
              <a:t>1.0.0</a:t>
            </a:r>
            <a:r>
              <a:rPr lang="zh-CN" altLang="en-US"/>
              <a:t>，提交日期为评审当周的周日，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评审版本号：经过预评审或先行组评审后，根据其评审内容修改的版本，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自行迭代号：根据上课内容或小组会议后，对上一版本内容的修正。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600960" y="826135"/>
            <a:ext cx="2021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配置管理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718502" y="156925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5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527" y="2788920"/>
            <a:ext cx="45695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参考资料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62527" y="3809628"/>
            <a:ext cx="5277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参考资料的意义在于，指出该部分内容的来源/出处，从而保障这段内容是客观真实的。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右箭头 21"/>
          <p:cNvSpPr/>
          <p:nvPr/>
        </p:nvSpPr>
        <p:spPr>
          <a:xfrm>
            <a:off x="6247539" y="797560"/>
            <a:ext cx="2003016" cy="2682240"/>
          </a:xfrm>
          <a:prstGeom prst="bentArrow">
            <a:avLst>
              <a:gd name="adj1" fmla="val 10114"/>
              <a:gd name="adj2" fmla="val 8376"/>
              <a:gd name="adj3" fmla="val 18465"/>
              <a:gd name="adj4" fmla="val 43750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圆角右箭头 20"/>
          <p:cNvSpPr/>
          <p:nvPr/>
        </p:nvSpPr>
        <p:spPr>
          <a:xfrm>
            <a:off x="6232791" y="2030730"/>
            <a:ext cx="1791744" cy="3025140"/>
          </a:xfrm>
          <a:prstGeom prst="bentArrow">
            <a:avLst>
              <a:gd name="adj1" fmla="val 13168"/>
              <a:gd name="adj2" fmla="val 9259"/>
              <a:gd name="adj3" fmla="val 20732"/>
              <a:gd name="adj4" fmla="val 43750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圆角右箭头 1"/>
          <p:cNvSpPr/>
          <p:nvPr/>
        </p:nvSpPr>
        <p:spPr>
          <a:xfrm flipH="1">
            <a:off x="4486132" y="2848610"/>
            <a:ext cx="1974624" cy="2849880"/>
          </a:xfrm>
          <a:prstGeom prst="bentArrow">
            <a:avLst>
              <a:gd name="adj1" fmla="val 12512"/>
              <a:gd name="adj2" fmla="val 9892"/>
              <a:gd name="adj3" fmla="val 17062"/>
              <a:gd name="adj4" fmla="val 43750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77440" y="8538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参考资料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94982" y="159719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右箭头 3"/>
          <p:cNvSpPr/>
          <p:nvPr/>
        </p:nvSpPr>
        <p:spPr>
          <a:xfrm>
            <a:off x="6247539" y="3135630"/>
            <a:ext cx="2003016" cy="2682240"/>
          </a:xfrm>
          <a:prstGeom prst="bentArrow">
            <a:avLst>
              <a:gd name="adj1" fmla="val 10114"/>
              <a:gd name="adj2" fmla="val 8376"/>
              <a:gd name="adj3" fmla="val 18465"/>
              <a:gd name="adj4" fmla="val 43750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圆角右箭头 4"/>
          <p:cNvSpPr/>
          <p:nvPr/>
        </p:nvSpPr>
        <p:spPr>
          <a:xfrm>
            <a:off x="6232791" y="4857750"/>
            <a:ext cx="1791744" cy="3025140"/>
          </a:xfrm>
          <a:prstGeom prst="bentArrow">
            <a:avLst>
              <a:gd name="adj1" fmla="val 13168"/>
              <a:gd name="adj2" fmla="val 9259"/>
              <a:gd name="adj3" fmla="val 20732"/>
              <a:gd name="adj4" fmla="val 43750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圆角右箭头 5"/>
          <p:cNvSpPr/>
          <p:nvPr/>
        </p:nvSpPr>
        <p:spPr>
          <a:xfrm flipH="1">
            <a:off x="4227195" y="3871595"/>
            <a:ext cx="2225040" cy="2575560"/>
          </a:xfrm>
          <a:prstGeom prst="bentArrow">
            <a:avLst>
              <a:gd name="adj1" fmla="val 10048"/>
              <a:gd name="adj2" fmla="val 8262"/>
              <a:gd name="adj3" fmla="val 17780"/>
              <a:gd name="adj4" fmla="val 43750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圆角右箭头 6"/>
          <p:cNvSpPr/>
          <p:nvPr/>
        </p:nvSpPr>
        <p:spPr>
          <a:xfrm flipH="1">
            <a:off x="4486132" y="5121275"/>
            <a:ext cx="1974624" cy="2849880"/>
          </a:xfrm>
          <a:prstGeom prst="bentArrow">
            <a:avLst>
              <a:gd name="adj1" fmla="val 12512"/>
              <a:gd name="adj2" fmla="val 9892"/>
              <a:gd name="adj3" fmla="val 17062"/>
              <a:gd name="adj4" fmla="val 43750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985" y="2369820"/>
            <a:ext cx="5323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[1] 2020上半年度中国数字音乐市场研究报告 2020/10/24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75" y="2707005"/>
            <a:ext cx="4019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https://new.qq.com/rain/a/20200921A0G4VI00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85" y="3612515"/>
            <a:ext cx="5175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[2] FreeMusic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实现集各大音乐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为一体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2020/10/24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985" y="3949700"/>
            <a:ext cx="4003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https://blog.csdn.net/a496401006/article/details/103903131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985" y="5055870"/>
            <a:ext cx="4020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[3] 倒带app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个人开发主页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2020/10/24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5393055"/>
            <a:ext cx="4003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https://dniwer.me/#/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51825" y="601980"/>
            <a:ext cx="4002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[4]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Listen1app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github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2020/10/24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51825" y="939165"/>
            <a:ext cx="4003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http://listen1.github.io/listen1/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0555" y="1693545"/>
            <a:ext cx="4002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[5]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版本号规则博客园参考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2020/10/27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50555" y="2030730"/>
            <a:ext cx="4003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https://www.cnblogs.com/duanlibo/p/10971995.html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50555" y="3028950"/>
            <a:ext cx="400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[6]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GB/T-8567-2006标准的软件工程项目开发计划书模板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2020/11/12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68640" y="4533265"/>
            <a:ext cx="3928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[7] 教务系统软件需求规格说明 百度文库 2020/11/10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68640" y="5116830"/>
            <a:ext cx="4003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https://wenku.baidu.com/view/cd8afe7af042336c1eb91a37f111f18583d00cfd.html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6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660" y="2788920"/>
            <a:ext cx="5877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小组分工及评价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62527" y="3809628"/>
            <a:ext cx="5277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一切使人团结的是善与美，一切使人分裂的是恶与丑。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——列夫·托尔斯泰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739515" y="16676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小组分工及评价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003476" y="1012188"/>
            <a:ext cx="2534710" cy="2534710"/>
          </a:xfrm>
          <a:prstGeom prst="ellipse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894685" y="1012188"/>
            <a:ext cx="2534710" cy="2534710"/>
          </a:xfrm>
          <a:prstGeom prst="ellipse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8785894" y="1012188"/>
            <a:ext cx="2534710" cy="2534710"/>
          </a:xfrm>
          <a:prstGeom prst="ellipse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1446845" y="3699313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600" b="1" dirty="0"/>
              <a:t>邢海粟</a:t>
            </a:r>
            <a:endParaRPr lang="zh-CN" altLang="en-US" sz="3600" b="1" dirty="0"/>
          </a:p>
        </p:txBody>
      </p:sp>
      <p:sp>
        <p:nvSpPr>
          <p:cNvPr id="96" name="矩形 95"/>
          <p:cNvSpPr/>
          <p:nvPr/>
        </p:nvSpPr>
        <p:spPr>
          <a:xfrm>
            <a:off x="288290" y="4505325"/>
            <a:ext cx="3561080" cy="20110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3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组长</a:t>
            </a:r>
            <a:endParaRPr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协调小组成员矛盾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团结一致向前冲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该阶段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PPT的制作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和后续更新；    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负责数据流图、状态转换图、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E-R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负责沟通用户需求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        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负责分配下一阶段的任务；               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7" name="Group 11"/>
          <p:cNvGrpSpPr>
            <a:grpSpLocks noChangeAspect="1"/>
          </p:cNvGrpSpPr>
          <p:nvPr/>
        </p:nvGrpSpPr>
        <p:grpSpPr bwMode="auto">
          <a:xfrm>
            <a:off x="5715932" y="2030265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1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5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21"/>
          <p:cNvGrpSpPr>
            <a:grpSpLocks noChangeAspect="1"/>
          </p:cNvGrpSpPr>
          <p:nvPr/>
        </p:nvGrpSpPr>
        <p:grpSpPr bwMode="auto">
          <a:xfrm>
            <a:off x="1888648" y="2034805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7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9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0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1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2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3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4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5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32"/>
          <p:cNvGrpSpPr>
            <a:grpSpLocks noChangeAspect="1"/>
          </p:cNvGrpSpPr>
          <p:nvPr/>
        </p:nvGrpSpPr>
        <p:grpSpPr bwMode="auto">
          <a:xfrm>
            <a:off x="9631169" y="1973516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7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8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9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3" name="图片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90" y="1622425"/>
            <a:ext cx="1310005" cy="1314450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4536440" y="4505325"/>
            <a:ext cx="3249930" cy="169100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3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团队核心</a:t>
            </a:r>
            <a:endParaRPr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需求规格说明文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档的修订；   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负责软件原型图的绘制；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负责需求分析的资料收集；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 </a:t>
            </a:r>
            <a:endParaRPr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文档的编写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391525" y="4505325"/>
            <a:ext cx="3440430" cy="20110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3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团队核心</a:t>
            </a:r>
            <a:endParaRPr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负责小组会议的记录和整理；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        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作为配置管理员，负责配置管理；   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负责需求规格说明文档的编写；       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负责该阶段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的修订；               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为项目提供建设性建议；                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35915" y="3699313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600" b="1" dirty="0"/>
              <a:t>章拾瑜</a:t>
            </a:r>
            <a:endParaRPr lang="zh-CN" altLang="en-US" sz="3600" b="1" dirty="0"/>
          </a:p>
        </p:txBody>
      </p:sp>
      <p:sp>
        <p:nvSpPr>
          <p:cNvPr id="127" name="矩形 126"/>
          <p:cNvSpPr/>
          <p:nvPr/>
        </p:nvSpPr>
        <p:spPr>
          <a:xfrm>
            <a:off x="9466260" y="3699313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600" b="1" dirty="0"/>
              <a:t>黄德煜</a:t>
            </a:r>
            <a:endParaRPr lang="zh-CN" altLang="en-US" sz="3600" b="1" dirty="0"/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565" y="1518285"/>
            <a:ext cx="1504315" cy="1504315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0" y="1522730"/>
            <a:ext cx="1414145" cy="141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711575" y="5490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小组分工评分规则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2305" y="1771650"/>
            <a:ext cx="92303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1.自我评价，满分100分；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2.其他组员1评分，满分100分；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3.其他组员2评分，满分100分；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4.组长评分，组长自己的组长评分为组长对其他组员评价的平均值，满分100分；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总分为100分，计算规则如下：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小组评分 = 自评 * 0.3 + 他评1 * 0.3 + 他评2 * 0.3 + 组长评分 * 0.1；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2527" y="2788920"/>
            <a:ext cx="45695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引言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62527" y="3809628"/>
            <a:ext cx="5277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中国数字音乐的不断兴起，带动了庞大的数字音乐竞争市场。在激烈的竞争下，用户面临的不便也随之而来。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70915" y="1106170"/>
          <a:ext cx="10645140" cy="50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190"/>
                <a:gridCol w="1774190"/>
                <a:gridCol w="1774190"/>
                <a:gridCol w="1774190"/>
                <a:gridCol w="1867535"/>
                <a:gridCol w="1680845"/>
              </a:tblGrid>
              <a:tr h="750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组员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3200"/>
                        <a:t>自评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3200"/>
                        <a:t>他评1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3200"/>
                        <a:t>他评2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3200"/>
                        <a:t>组长评价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3200"/>
                        <a:t>总评</a:t>
                      </a:r>
                      <a:endParaRPr lang="zh-CN" altLang="en-US" sz="3200"/>
                    </a:p>
                  </a:txBody>
                  <a:tcPr/>
                </a:tc>
              </a:tr>
              <a:tr h="14351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95.3</a:t>
                      </a:r>
                      <a:endParaRPr lang="en-US" altLang="zh-CN"/>
                    </a:p>
                  </a:txBody>
                  <a:tcPr/>
                </a:tc>
              </a:tr>
              <a:tr h="14351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95.2</a:t>
                      </a:r>
                      <a:endParaRPr lang="en-US" altLang="zh-CN"/>
                    </a:p>
                  </a:txBody>
                  <a:tcPr/>
                </a:tc>
              </a:tr>
              <a:tr h="14351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96.1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739515" y="16676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小组分工及评价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236345" y="2404110"/>
            <a:ext cx="120396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/>
              <a:t>邢海粟</a:t>
            </a:r>
            <a:endParaRPr lang="zh-CN" altLang="en-US" sz="2400" b="1" dirty="0"/>
          </a:p>
        </p:txBody>
      </p:sp>
      <p:sp>
        <p:nvSpPr>
          <p:cNvPr id="126" name="矩形 125"/>
          <p:cNvSpPr/>
          <p:nvPr/>
        </p:nvSpPr>
        <p:spPr>
          <a:xfrm>
            <a:off x="1236660" y="3809803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章拾瑜</a:t>
            </a:r>
            <a:endParaRPr lang="zh-CN" altLang="en-US" sz="2400" b="1" dirty="0"/>
          </a:p>
        </p:txBody>
      </p:sp>
      <p:sp>
        <p:nvSpPr>
          <p:cNvPr id="127" name="矩形 126"/>
          <p:cNvSpPr/>
          <p:nvPr/>
        </p:nvSpPr>
        <p:spPr>
          <a:xfrm>
            <a:off x="1236660" y="5202358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黄德煜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64932" y="2775168"/>
            <a:ext cx="5351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SE2020-G06-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项目计划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932" y="1328507"/>
            <a:ext cx="5351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37A866"/>
                </a:solidFill>
                <a:cs typeface="+mn-ea"/>
                <a:sym typeface="+mn-lt"/>
              </a:rPr>
              <a:t>谢</a:t>
            </a:r>
            <a:r>
              <a:rPr lang="zh-CN" altLang="en-US" sz="8800" dirty="0" smtClean="0">
                <a:solidFill>
                  <a:srgbClr val="37A866"/>
                </a:solidFill>
                <a:cs typeface="+mn-ea"/>
                <a:sym typeface="+mn-lt"/>
              </a:rPr>
              <a:t>谢观看</a:t>
            </a:r>
            <a:endParaRPr lang="zh-CN" altLang="en-US" sz="8800" dirty="0">
              <a:solidFill>
                <a:srgbClr val="37A866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12415" y="3611283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8673" y="3791802"/>
            <a:ext cx="5277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感谢一路有你，最美好的陪伴莫过于倾听。</a:t>
            </a:r>
            <a:endParaRPr 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项目背景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 rot="1758189">
            <a:off x="4983461" y="3825708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 rot="12558189">
            <a:off x="5852826" y="2276718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17958189">
            <a:off x="6192639" y="3485895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7158189">
            <a:off x="4643649" y="2616531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424459" y="2723306"/>
            <a:ext cx="506013" cy="5060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391283" y="4587824"/>
            <a:ext cx="506013" cy="5060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825338" y="4201019"/>
            <a:ext cx="467262" cy="4672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910434" y="3213589"/>
            <a:ext cx="480849" cy="48084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9440" y="2791460"/>
            <a:ext cx="348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中国数字音乐不断兴起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[1]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9472" y="3117460"/>
            <a:ext cx="28651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现阶段，数字音乐不断兴起，加之知识版权意识越来越强烈，并且国家各类政策保护。在这类因素的影响下，数字音乐付费市场又逐渐形成十分庞大的竞争市场。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8230" y="4834890"/>
            <a:ext cx="300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不同音乐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功能各具特色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19472" y="5173369"/>
            <a:ext cx="28651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云、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QQ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音乐、虾米音乐、酷狗音乐、酷我音乐、海贝音乐、无名音乐、多米音乐、咪咕音乐。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29270" y="1828165"/>
            <a:ext cx="300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音乐版权问题带来的不便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29089" y="2197568"/>
            <a:ext cx="28651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近些年来国内众多音乐公司越来越重视音乐的版权问题，因此有些音乐的版权一旦被某一个音乐App买断，就不会在其他的同类型App上被搜索到。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29089" y="387144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先行者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29089" y="4240777"/>
            <a:ext cx="28651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也有希望能通过一个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集成大部分音乐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先行者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，未完成的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FreeMusic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[2]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、已下架的倒带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[3]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、跨平台的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listen1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[4]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551058" y="4748349"/>
            <a:ext cx="2135052" cy="1063896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除了音乐功能以外，我们希望在完成原有设想的基础上，再加入很多其他的玩法。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51058" y="2156944"/>
            <a:ext cx="2135052" cy="1051984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让用户只需下载一个App就能聆听其他主流音乐平台的音乐资源。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97908" y="4969933"/>
            <a:ext cx="2135052" cy="1052286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并不是去做盗版音乐播放器，本质上还是通过各大音乐平台提供的公开接口。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97908" y="2338009"/>
            <a:ext cx="2135052" cy="1031845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在App里可以享受到最基本的听歌功能。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77440" y="8538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96000" y="1960638"/>
            <a:ext cx="0" cy="425268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943600" y="1960638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5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43600" y="5908524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5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43600" y="3276600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37A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936343" y="4592562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37A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482668" y="1888066"/>
            <a:ext cx="2264230" cy="449943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音乐播放器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494279" y="4519990"/>
            <a:ext cx="2264230" cy="449943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不是盗版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rot="10800000" flipV="1">
            <a:off x="7437120" y="3208927"/>
            <a:ext cx="2264230" cy="440146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集各大平台资源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/>
        </p:nvSpPr>
        <p:spPr>
          <a:xfrm rot="10800000" flipV="1">
            <a:off x="7421880" y="5812244"/>
            <a:ext cx="2264230" cy="440146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音乐</a:t>
            </a:r>
            <a:r>
              <a:rPr lang="en-US" altLang="zh-CN" dirty="0">
                <a:cs typeface="+mn-ea"/>
                <a:sym typeface="+mn-lt"/>
              </a:rPr>
              <a:t>+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36" name="直接连接符 35"/>
          <p:cNvCxnSpPr>
            <a:endCxn id="22" idx="2"/>
          </p:cNvCxnSpPr>
          <p:nvPr/>
        </p:nvCxnSpPr>
        <p:spPr>
          <a:xfrm>
            <a:off x="4731658" y="2113038"/>
            <a:ext cx="1211942" cy="0"/>
          </a:xfrm>
          <a:prstGeom prst="line">
            <a:avLst/>
          </a:prstGeom>
          <a:ln w="25400">
            <a:solidFill>
              <a:srgbClr val="0055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282510" y="3421865"/>
            <a:ext cx="1166222" cy="15239"/>
          </a:xfrm>
          <a:prstGeom prst="line">
            <a:avLst/>
          </a:prstGeom>
          <a:ln w="25400">
            <a:solidFill>
              <a:srgbClr val="37A8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297749" y="6014599"/>
            <a:ext cx="1166222" cy="15239"/>
          </a:xfrm>
          <a:prstGeom prst="line">
            <a:avLst/>
          </a:prstGeom>
          <a:ln w="25400">
            <a:solidFill>
              <a:srgbClr val="0055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25" idx="2"/>
          </p:cNvCxnSpPr>
          <p:nvPr/>
        </p:nvCxnSpPr>
        <p:spPr>
          <a:xfrm flipV="1">
            <a:off x="4743269" y="4744962"/>
            <a:ext cx="1193074" cy="15239"/>
          </a:xfrm>
          <a:prstGeom prst="line">
            <a:avLst/>
          </a:prstGeom>
          <a:ln w="25400">
            <a:solidFill>
              <a:srgbClr val="37A8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660" y="2788920"/>
            <a:ext cx="4122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需求概述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[6]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62527" y="3809628"/>
            <a:ext cx="5277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系统目标、主要功能、用户类别及代表</a:t>
            </a:r>
            <a:endParaRPr 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58895" y="257175"/>
            <a:ext cx="5265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需求分析阶段项目计划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987232" y="9393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7753898" y="2647702"/>
            <a:ext cx="506013" cy="5060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0002" y="2492375"/>
            <a:ext cx="816668" cy="816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773017" y="1557707"/>
            <a:ext cx="564699" cy="5646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818295" y="3679013"/>
            <a:ext cx="564699" cy="5646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l="17266" t="19915" r="15412" b="8765"/>
          <a:stretch>
            <a:fillRect/>
          </a:stretch>
        </p:blipFill>
        <p:spPr>
          <a:xfrm>
            <a:off x="1729740" y="1040765"/>
            <a:ext cx="9645015" cy="5747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目标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211423" y="721995"/>
            <a:ext cx="4839993" cy="4047550"/>
            <a:chOff x="5712823" y="1438608"/>
            <a:chExt cx="5762171" cy="4818742"/>
          </a:xfrm>
        </p:grpSpPr>
        <p:sp>
          <p:nvSpPr>
            <p:cNvPr id="4" name="菱形 3"/>
            <p:cNvSpPr/>
            <p:nvPr/>
          </p:nvSpPr>
          <p:spPr>
            <a:xfrm>
              <a:off x="5712823" y="2715865"/>
              <a:ext cx="2293257" cy="2293257"/>
            </a:xfrm>
            <a:prstGeom prst="diamond">
              <a:avLst/>
            </a:prstGeom>
            <a:solidFill>
              <a:srgbClr val="37A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6961051" y="1438608"/>
              <a:ext cx="2293257" cy="2293257"/>
            </a:xfrm>
            <a:prstGeom prst="diamond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6961051" y="3964093"/>
              <a:ext cx="2293257" cy="2293257"/>
            </a:xfrm>
            <a:prstGeom prst="diamond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8223793" y="2222378"/>
              <a:ext cx="3251201" cy="3251201"/>
            </a:xfrm>
            <a:prstGeom prst="diamond">
              <a:avLst/>
            </a:prstGeom>
            <a:solidFill>
              <a:srgbClr val="8FC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7753898" y="2647702"/>
            <a:ext cx="506013" cy="5060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0002" y="2492375"/>
            <a:ext cx="816668" cy="816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773017" y="1557707"/>
            <a:ext cx="564699" cy="5646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818295" y="3679013"/>
            <a:ext cx="564699" cy="56469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92480" y="2122170"/>
            <a:ext cx="64192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幻听app是为了给苦恼于各个音乐app版权问题错综复杂而无法畅快听歌的用户所设计的；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让用户能够在一个app上听无数个app的歌，只需要打开一个app就相当于打开了一堆音乐app；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让用户能够拥有纯粹的音乐享受。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本系统的功能需求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286226" y="4314506"/>
            <a:ext cx="2119084" cy="2119084"/>
          </a:xfrm>
          <a:prstGeom prst="ellipse">
            <a:avLst/>
          </a:prstGeom>
          <a:noFill/>
          <a:ln w="25400">
            <a:solidFill>
              <a:srgbClr val="005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94507" y="2302191"/>
            <a:ext cx="2119084" cy="2119084"/>
          </a:xfrm>
          <a:prstGeom prst="ellipse">
            <a:avLst/>
          </a:prstGeom>
          <a:noFill/>
          <a:ln w="25400">
            <a:solidFill>
              <a:srgbClr val="005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54" name="图表 53"/>
          <p:cNvGraphicFramePr/>
          <p:nvPr/>
        </p:nvGraphicFramePr>
        <p:xfrm>
          <a:off x="3928379" y="1535048"/>
          <a:ext cx="4934858" cy="4029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1" name="圆角矩形 70"/>
          <p:cNvSpPr/>
          <p:nvPr/>
        </p:nvSpPr>
        <p:spPr>
          <a:xfrm>
            <a:off x="8286750" y="2301875"/>
            <a:ext cx="2449195" cy="396875"/>
          </a:xfrm>
          <a:prstGeom prst="round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音乐搜索与推荐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58520" y="2494280"/>
            <a:ext cx="1518920" cy="396875"/>
          </a:xfrm>
          <a:prstGeom prst="round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播放器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886960" y="4805045"/>
            <a:ext cx="1722755" cy="396875"/>
          </a:xfrm>
          <a:prstGeom prst="round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音乐库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286750" y="2823210"/>
            <a:ext cx="37814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搜索的是存在于各个音乐api接口中提供的音乐库资源，能够看到自己的历史搜索记录；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推荐是根据登录后的api接口提供的排行榜等数据形成一个推荐音乐表单；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58520" y="3053080"/>
            <a:ext cx="3723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播放器可以听取音乐，收藏音乐，下载音乐，查看评论，还具备音乐封面，音乐介绍等元素；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86960" y="5316220"/>
            <a:ext cx="5762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音乐库要能够排序自己拥有的歌曲，分为收藏的歌单以及用户手机本地歌单，还具备历史记录查看，可以看到自己之前听过的音乐；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0" y="5084445"/>
            <a:ext cx="1851660" cy="57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060" y="3100705"/>
            <a:ext cx="2622550" cy="521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TABLE_BEAUTIFY" val="smartTable{34ad2691-482f-4dd8-89b7-8406aa49160c}"/>
  <p:tag name="TABLE_ENDDRAG_ORIGIN_RECT" val="679*469"/>
  <p:tag name="TABLE_ENDDRAG_RECT" val="172*67*679*469"/>
</p:tagLst>
</file>

<file path=ppt/tags/tag2.xml><?xml version="1.0" encoding="utf-8"?>
<p:tagLst xmlns:p="http://schemas.openxmlformats.org/presentationml/2006/main">
  <p:tag name="KSO_WM_UNIT_TABLE_BEAUTIFY" val="smartTable{20b6c4bb-a82c-451e-99af-35b6d1ab3031}"/>
</p:tagLst>
</file>

<file path=ppt/tags/tag3.xml><?xml version="1.0" encoding="utf-8"?>
<p:tagLst xmlns:p="http://schemas.openxmlformats.org/presentationml/2006/main">
  <p:tag name="ISPRING_PRESENTATION_TITLE" val="演示文稿2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2dbxcf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3690</Words>
  <Application>WPS 演示</Application>
  <PresentationFormat>自定义</PresentationFormat>
  <Paragraphs>492</Paragraphs>
  <Slides>31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Agency FB</vt:lpstr>
      <vt:lpstr>Trebuchet MS</vt:lpstr>
      <vt:lpstr>FZZhengHeiS-DB-GB</vt:lpstr>
      <vt:lpstr>Verdana</vt:lpstr>
      <vt:lpstr>微软雅黑</vt:lpstr>
      <vt:lpstr>Arial Unicode MS</vt:lpstr>
      <vt:lpstr>等线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绿色多边形</dc:title>
  <dc:creator>第一PPT</dc:creator>
  <cp:keywords>www.1ppt.com</cp:keywords>
  <dc:description>www.1ppt.com</dc:description>
  <cp:lastModifiedBy>Shark</cp:lastModifiedBy>
  <cp:revision>1054</cp:revision>
  <dcterms:created xsi:type="dcterms:W3CDTF">2017-12-05T11:58:00Z</dcterms:created>
  <dcterms:modified xsi:type="dcterms:W3CDTF">2020-11-13T11:58:46Z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