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382" r:id="rId4"/>
    <p:sldId id="531" r:id="rId5"/>
    <p:sldId id="260" r:id="rId6"/>
    <p:sldId id="267" r:id="rId7"/>
    <p:sldId id="481" r:id="rId8"/>
    <p:sldId id="482" r:id="rId9"/>
    <p:sldId id="483" r:id="rId10"/>
    <p:sldId id="485" r:id="rId11"/>
    <p:sldId id="484" r:id="rId12"/>
    <p:sldId id="288" r:id="rId13"/>
    <p:sldId id="311" r:id="rId14"/>
    <p:sldId id="487" r:id="rId15"/>
    <p:sldId id="488" r:id="rId16"/>
    <p:sldId id="312" r:id="rId17"/>
    <p:sldId id="419" r:id="rId18"/>
    <p:sldId id="378" r:id="rId19"/>
    <p:sldId id="489" r:id="rId20"/>
    <p:sldId id="490" r:id="rId21"/>
    <p:sldId id="491" r:id="rId22"/>
    <p:sldId id="492" r:id="rId23"/>
    <p:sldId id="493" r:id="rId24"/>
    <p:sldId id="494" r:id="rId25"/>
    <p:sldId id="513" r:id="rId26"/>
    <p:sldId id="515" r:id="rId27"/>
    <p:sldId id="517" r:id="rId28"/>
    <p:sldId id="516" r:id="rId29"/>
    <p:sldId id="518" r:id="rId30"/>
    <p:sldId id="533" r:id="rId31"/>
    <p:sldId id="534" r:id="rId32"/>
    <p:sldId id="285" r:id="rId33"/>
    <p:sldId id="290" r:id="rId34"/>
    <p:sldId id="303" r:id="rId35"/>
    <p:sldId id="291" r:id="rId36"/>
    <p:sldId id="262" r:id="rId37"/>
    <p:sldId id="273" r:id="rId38"/>
    <p:sldId id="289" r:id="rId39"/>
    <p:sldId id="286" r:id="rId40"/>
    <p:sldId id="357" r:id="rId41"/>
    <p:sldId id="359" r:id="rId42"/>
    <p:sldId id="275"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p15:clr>
            <a:srgbClr val="A4A3A4"/>
          </p15:clr>
        </p15:guide>
        <p15:guide id="2" pos="39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866"/>
    <a:srgbClr val="00554E"/>
    <a:srgbClr val="8FC877"/>
    <a:srgbClr val="EDEAE5"/>
    <a:srgbClr val="E3E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88" autoAdjust="0"/>
    <p:restoredTop sz="94068" autoAdjust="0"/>
  </p:normalViewPr>
  <p:slideViewPr>
    <p:cSldViewPr snapToGrid="0" showGuides="1">
      <p:cViewPr varScale="1">
        <p:scale>
          <a:sx n="79" d="100"/>
          <a:sy n="79" d="100"/>
        </p:scale>
        <p:origin x="965" y="77"/>
      </p:cViewPr>
      <p:guideLst>
        <p:guide orient="horz" pos="2202"/>
        <p:guide pos="396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439F9-33CD-4E51-ADEE-9A4E4E91BCE5}"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DE9F-5A50-493A-B778-F7CB83A7F9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rot="2785408">
            <a:off x="9522143" y="6361475"/>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85408">
            <a:off x="9575675" y="4582084"/>
            <a:ext cx="1983092" cy="1983092"/>
          </a:xfrm>
          <a:prstGeom prst="rect">
            <a:avLst/>
          </a:prstGeom>
          <a:solidFill>
            <a:srgbClr val="E3E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85408">
            <a:off x="5825321" y="1295061"/>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85408">
            <a:off x="6553592" y="2737775"/>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85408">
            <a:off x="8166045" y="3121785"/>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85408">
            <a:off x="6342297" y="-530385"/>
            <a:ext cx="9503763" cy="4695673"/>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85408">
            <a:off x="5754944" y="749387"/>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85408">
            <a:off x="7318216" y="38393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85408">
            <a:off x="10875048" y="4143834"/>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85408">
            <a:off x="9150590" y="3799252"/>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785408">
            <a:off x="6029011" y="-2165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85408">
            <a:off x="11461556" y="567696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85408">
            <a:off x="6628538" y="1122959"/>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85408">
            <a:off x="9530823" y="282365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2785408">
            <a:off x="12164695" y="4865599"/>
            <a:ext cx="469568" cy="469568"/>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785408">
            <a:off x="10746270" y="6379813"/>
            <a:ext cx="676270" cy="676270"/>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7C66D5-2F89-43E3-B00E-90D8A16004B2}"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7C66D5-2F89-43E3-B00E-90D8A16004B2}"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1046897" y="957720"/>
            <a:ext cx="7376472" cy="10292570"/>
            <a:chOff x="-397968" y="648004"/>
            <a:chExt cx="7376472" cy="10292570"/>
          </a:xfrm>
        </p:grpSpPr>
        <p:sp>
          <p:nvSpPr>
            <p:cNvPr id="8" name="矩形 7"/>
            <p:cNvSpPr/>
            <p:nvPr/>
          </p:nvSpPr>
          <p:spPr>
            <a:xfrm rot="13866803">
              <a:off x="2532826" y="648004"/>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3866803">
              <a:off x="1560740" y="1577783"/>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3866803">
              <a:off x="5803025" y="59997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3866803">
              <a:off x="4818609" y="4093590"/>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3866803">
              <a:off x="3999592" y="4400282"/>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866803">
              <a:off x="-2931284" y="3970127"/>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3866803">
              <a:off x="5683038" y="62222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3866803">
              <a:off x="2159033" y="311820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3866803">
              <a:off x="126866" y="2666970"/>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3866803">
              <a:off x="5445563" y="724458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3866803">
              <a:off x="1294082" y="198585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3866803">
              <a:off x="-2826229" y="5702256"/>
              <a:ext cx="9941099" cy="3192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3866803">
              <a:off x="1644266" y="3889133"/>
              <a:ext cx="1284869" cy="1284869"/>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866803">
              <a:off x="3592874" y="5105756"/>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p:nvSpPr>
        <p:spPr>
          <a:xfrm rot="7998300">
            <a:off x="5375057" y="25978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7998300">
            <a:off x="6369678" y="2575841"/>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7998300">
            <a:off x="10232860" y="-136914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7998300">
            <a:off x="8449609" y="-553062"/>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7998300">
            <a:off x="8922076" y="1056984"/>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7998300">
            <a:off x="6299187" y="1579997"/>
            <a:ext cx="9833662" cy="5214142"/>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7998300">
            <a:off x="7048711" y="2078289"/>
            <a:ext cx="395679" cy="395679"/>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7998300">
            <a:off x="7957981" y="142105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7998300">
            <a:off x="11511201" y="-123609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7998300">
            <a:off x="6165338" y="4503247"/>
            <a:ext cx="635234" cy="63523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7998300">
            <a:off x="6632663" y="5582790"/>
            <a:ext cx="3877749" cy="2429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7998300">
            <a:off x="8729275" y="2700620"/>
            <a:ext cx="1822428" cy="1822428"/>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7998300">
            <a:off x="9613759" y="448192"/>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7998300">
            <a:off x="8543491" y="3333713"/>
            <a:ext cx="7459541" cy="4673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7998300">
            <a:off x="5140208" y="6131540"/>
            <a:ext cx="1452916" cy="1452916"/>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7998300">
            <a:off x="7103090" y="4017775"/>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7"/>
          <p:cNvGrpSpPr/>
          <p:nvPr userDrawn="1"/>
        </p:nvGrpSpPr>
        <p:grpSpPr>
          <a:xfrm rot="16678406">
            <a:off x="-1157425" y="-1846990"/>
            <a:ext cx="5134209" cy="4018165"/>
            <a:chOff x="5128830" y="-1267454"/>
            <a:chExt cx="10122510" cy="7922139"/>
          </a:xfrm>
        </p:grpSpPr>
        <p:sp>
          <p:nvSpPr>
            <p:cNvPr id="9" name="矩形 8"/>
            <p:cNvSpPr/>
            <p:nvPr/>
          </p:nvSpPr>
          <p:spPr>
            <a:xfrm rot="2334366">
              <a:off x="9688441" y="547920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334366">
              <a:off x="9558079" y="3651806"/>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334366">
              <a:off x="5360570" y="93997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334366">
              <a:off x="6295363" y="2247601"/>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334366">
              <a:off x="7895898" y="2472448"/>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34366">
              <a:off x="5747577" y="-1267454"/>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334366">
              <a:off x="5128830" y="110260"/>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334366">
              <a:off x="7146295" y="3298158"/>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334366">
              <a:off x="10716190" y="3130321"/>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334366">
              <a:off x="9017483" y="2950419"/>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334366">
              <a:off x="5393234" y="-39547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34366">
              <a:off x="11473749" y="4601468"/>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334366">
              <a:off x="6200254" y="589123"/>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334366">
              <a:off x="8969509" y="224518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A7C66D5-2F89-43E3-B00E-90D8A16004B2}" type="datetimeFigureOut">
              <a:rPr lang="zh-CN" altLang="en-US" smtClean="0"/>
              <a:t>2020/12/10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46D32-82EC-46D4-A3CB-FC88618F1CF9}" type="slidenum">
              <a:rPr lang="zh-CN" altLang="en-US" smtClean="0"/>
              <a:t>‹#›</a:t>
            </a:fld>
            <a:endParaRPr lang="zh-CN" altLang="en-US"/>
          </a:p>
        </p:txBody>
      </p:sp>
      <p:sp>
        <p:nvSpPr>
          <p:cNvPr id="11" name="矩形 10"/>
          <p:cNvSpPr/>
          <p:nvPr userDrawn="1"/>
        </p:nvSpPr>
        <p:spPr>
          <a:xfrm>
            <a:off x="8192256" y="5326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A7C66D5-2F89-43E3-B00E-90D8A16004B2}" type="datetimeFigureOut">
              <a:rPr lang="zh-CN" altLang="en-US" smtClean="0"/>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C66D5-2F89-43E3-B00E-90D8A16004B2}" type="datetimeFigureOut">
              <a:rPr lang="zh-CN" altLang="en-US" smtClean="0"/>
              <a:t>2020/12/10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7C66D5-2F89-43E3-B00E-90D8A16004B2}"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7C66D5-2F89-43E3-B00E-90D8A16004B2}"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66D5-2F89-43E3-B00E-90D8A16004B2}" type="datetimeFigureOut">
              <a:rPr lang="zh-CN" altLang="en-US" smtClean="0"/>
              <a:t>2020/12/10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6D32-82EC-46D4-A3CB-FC88618F1C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4.xml"/><Relationship Id="rId7" Type="http://schemas.openxmlformats.org/officeDocument/2006/relationships/image" Target="../media/image11.wmf"/><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3.png"/><Relationship Id="rId4" Type="http://schemas.openxmlformats.org/officeDocument/2006/relationships/notesSlide" Target="../notesSlides/notesSlide17.xml"/><Relationship Id="rId9"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notesSlide" Target="../notesSlides/notesSlide33.xml"/><Relationship Id="rId7" Type="http://schemas.openxmlformats.org/officeDocument/2006/relationships/image" Target="../media/image2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package" Target="../embeddings/Microsoft_Word_Document1.docx"/><Relationship Id="rId5" Type="http://schemas.openxmlformats.org/officeDocument/2006/relationships/image" Target="../media/image22.wmf"/><Relationship Id="rId4" Type="http://schemas.openxmlformats.org/officeDocument/2006/relationships/package" Target="../embeddings/Microsoft_Word_Document.docx"/><Relationship Id="rId9" Type="http://schemas.openxmlformats.org/officeDocument/2006/relationships/image" Target="../media/image24.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8025" y="3772535"/>
            <a:ext cx="5553710" cy="829945"/>
          </a:xfrm>
          <a:prstGeom prst="rect">
            <a:avLst/>
          </a:prstGeom>
          <a:noFill/>
        </p:spPr>
        <p:txBody>
          <a:bodyPr wrap="square" rtlCol="0">
            <a:spAutoFit/>
          </a:bodyPr>
          <a:lstStyle/>
          <a:p>
            <a:pPr algn="l"/>
            <a:r>
              <a:rPr lang="zh-CN" altLang="en-US" sz="2400" b="1" dirty="0">
                <a:solidFill>
                  <a:schemeClr val="tx1">
                    <a:lumMod val="75000"/>
                    <a:lumOff val="25000"/>
                  </a:schemeClr>
                </a:solidFill>
                <a:cs typeface="+mn-ea"/>
                <a:sym typeface="+mn-lt"/>
              </a:rPr>
              <a:t>Flutter 实现一个集各大音乐平台API于一体的音乐播放器APP</a:t>
            </a:r>
          </a:p>
        </p:txBody>
      </p:sp>
      <p:sp>
        <p:nvSpPr>
          <p:cNvPr id="20" name="文本框 19"/>
          <p:cNvSpPr txBox="1"/>
          <p:nvPr/>
        </p:nvSpPr>
        <p:spPr>
          <a:xfrm>
            <a:off x="227965" y="1435100"/>
            <a:ext cx="6513830" cy="2122805"/>
          </a:xfrm>
          <a:prstGeom prst="rect">
            <a:avLst/>
          </a:prstGeom>
          <a:noFill/>
        </p:spPr>
        <p:txBody>
          <a:bodyPr wrap="square" rtlCol="0">
            <a:spAutoFit/>
          </a:bodyPr>
          <a:lstStyle/>
          <a:p>
            <a:r>
              <a:rPr lang="zh-CN" altLang="en-US" sz="6600" b="1" dirty="0">
                <a:solidFill>
                  <a:srgbClr val="37A866"/>
                </a:solidFill>
                <a:cs typeface="+mn-ea"/>
                <a:sym typeface="+mn-lt"/>
              </a:rPr>
              <a:t>SE2020-G06-</a:t>
            </a:r>
          </a:p>
          <a:p>
            <a:pPr algn="r"/>
            <a:r>
              <a:rPr lang="zh-CN" altLang="en-US" sz="6600" b="1" dirty="0">
                <a:solidFill>
                  <a:srgbClr val="37A866"/>
                </a:solidFill>
                <a:cs typeface="+mn-ea"/>
                <a:sym typeface="+mn-lt"/>
              </a:rPr>
              <a:t>设计阶段 </a:t>
            </a:r>
            <a:r>
              <a:rPr lang="en-US" altLang="zh-CN" sz="6600" b="1" dirty="0">
                <a:solidFill>
                  <a:srgbClr val="37A866"/>
                </a:solidFill>
                <a:cs typeface="+mn-ea"/>
                <a:sym typeface="+mn-lt"/>
              </a:rPr>
              <a:t>v0</a:t>
            </a:r>
            <a:r>
              <a:rPr lang="en-US" sz="6600" b="1" dirty="0">
                <a:solidFill>
                  <a:srgbClr val="37A866"/>
                </a:solidFill>
                <a:cs typeface="+mn-ea"/>
                <a:sym typeface="+mn-lt"/>
              </a:rPr>
              <a:t>.2.2</a:t>
            </a:r>
          </a:p>
        </p:txBody>
      </p:sp>
      <p:cxnSp>
        <p:nvCxnSpPr>
          <p:cNvPr id="21" name="直接连接符 20"/>
          <p:cNvCxnSpPr/>
          <p:nvPr/>
        </p:nvCxnSpPr>
        <p:spPr>
          <a:xfrm>
            <a:off x="855405" y="4800272"/>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003" y="4978418"/>
            <a:ext cx="5277825" cy="82994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汇报人：</a:t>
            </a:r>
            <a:r>
              <a:rPr lang="en-US" altLang="zh-CN" sz="1600" dirty="0">
                <a:solidFill>
                  <a:schemeClr val="tx1">
                    <a:lumMod val="50000"/>
                    <a:lumOff val="50000"/>
                  </a:schemeClr>
                </a:solidFill>
                <a:cs typeface="+mn-ea"/>
                <a:sym typeface="+mn-lt"/>
              </a:rPr>
              <a:t>G06</a:t>
            </a:r>
            <a:r>
              <a:rPr lang="zh-CN" altLang="en-US" sz="1600" dirty="0">
                <a:solidFill>
                  <a:schemeClr val="tx1">
                    <a:lumMod val="50000"/>
                    <a:lumOff val="50000"/>
                  </a:schemeClr>
                </a:solidFill>
                <a:cs typeface="+mn-ea"/>
                <a:sym typeface="+mn-lt"/>
              </a:rPr>
              <a:t>小组</a:t>
            </a:r>
          </a:p>
          <a:p>
            <a:endParaRPr lang="zh-CN" altLang="en-US" sz="1600" dirty="0">
              <a:solidFill>
                <a:schemeClr val="tx1">
                  <a:lumMod val="50000"/>
                  <a:lumOff val="50000"/>
                </a:schemeClr>
              </a:solidFill>
              <a:cs typeface="+mn-ea"/>
              <a:sym typeface="+mn-lt"/>
            </a:endParaRPr>
          </a:p>
          <a:p>
            <a:r>
              <a:rPr lang="zh-CN" altLang="en-US" sz="1600" dirty="0">
                <a:solidFill>
                  <a:schemeClr val="tx1">
                    <a:lumMod val="50000"/>
                    <a:lumOff val="50000"/>
                  </a:schemeClr>
                </a:solidFill>
                <a:cs typeface="+mn-ea"/>
                <a:sym typeface="+mn-lt"/>
              </a:rPr>
              <a:t>邢海粟 章拾瑜 黄德煜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3</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2989580"/>
            <a:ext cx="8493125" cy="4246245"/>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成本效益分析：</a:t>
            </a:r>
          </a:p>
          <a:p>
            <a:pPr algn="l" fontAlgn="auto">
              <a:lnSpc>
                <a:spcPct val="150000"/>
              </a:lnSpc>
              <a:buClrTx/>
              <a:buSzTx/>
              <a:buFontTx/>
            </a:pPr>
            <a:r>
              <a:rPr lang="zh-CN" sz="1800" b="0" dirty="0">
                <a:solidFill>
                  <a:schemeClr val="tx1">
                    <a:lumMod val="75000"/>
                    <a:lumOff val="25000"/>
                  </a:schemeClr>
                </a:solidFill>
                <a:cs typeface="+mn-ea"/>
              </a:rPr>
              <a:t>成本：</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）Flutter需要小组成员学习Dart语言，学习成本略高；</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）Spring boot在小组成员都学习了Java语言程序设计的基础上，进一步学习Spring boot 框架难度不大；</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）一位小组成员所在实验室有Flutter的学习资源，学习成本不高；</a:t>
            </a:r>
          </a:p>
          <a:p>
            <a:pPr algn="l" fontAlgn="auto">
              <a:lnSpc>
                <a:spcPct val="150000"/>
              </a:lnSpc>
              <a:buClrTx/>
              <a:buSzTx/>
              <a:buFontTx/>
            </a:pPr>
            <a:r>
              <a:rPr lang="zh-CN" dirty="0">
                <a:solidFill>
                  <a:schemeClr val="tx1">
                    <a:lumMod val="75000"/>
                    <a:lumOff val="25000"/>
                  </a:schemeClr>
                </a:solidFill>
                <a:cs typeface="+mn-ea"/>
                <a:sym typeface="+mn-ea"/>
              </a:rPr>
              <a:t>效益：</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Flutter 框架是优秀的跨平台移动端开发框架，不需要编写Android端和IOS端两套代码。</a:t>
            </a:r>
          </a:p>
          <a:p>
            <a:pPr algn="l" fontAlgn="auto">
              <a:lnSpc>
                <a:spcPct val="150000"/>
              </a:lnSpc>
              <a:buClrTx/>
              <a:buSzTx/>
              <a:buFontTx/>
            </a:pP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Flutter框架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Spring boot 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3</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extLst>
                    <a:ext uri="{9D8B030D-6E8A-4147-A177-3AD203B41FA5}">
                      <a16:colId xmlns:a16="http://schemas.microsoft.com/office/drawing/2014/main" val="20000"/>
                    </a:ext>
                  </a:extLst>
                </a:gridCol>
                <a:gridCol w="7566660">
                  <a:extLst>
                    <a:ext uri="{9D8B030D-6E8A-4147-A177-3AD203B41FA5}">
                      <a16:colId xmlns:a16="http://schemas.microsoft.com/office/drawing/2014/main" val="20001"/>
                    </a:ext>
                  </a:extLst>
                </a:gridCol>
              </a:tblGrid>
              <a:tr h="758190">
                <a:tc>
                  <a:txBody>
                    <a:bodyPr/>
                    <a:lstStyle/>
                    <a:p>
                      <a:pPr>
                        <a:buNone/>
                      </a:pPr>
                      <a:r>
                        <a:rPr lang="zh-CN" altLang="en-US">
                          <a:solidFill>
                            <a:srgbClr val="646464"/>
                          </a:solidFill>
                        </a:rPr>
                        <a:t>总体元素</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 作用与功能</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800100">
                <a:tc>
                  <a:txBody>
                    <a:bodyPr/>
                    <a:lstStyle/>
                    <a:p>
                      <a:pPr>
                        <a:buNone/>
                      </a:pPr>
                      <a:r>
                        <a:rPr lang="zh-CN" altLang="en-US" b="1">
                          <a:solidFill>
                            <a:srgbClr val="646464"/>
                          </a:solidFill>
                        </a:rPr>
                        <a:t>前端：Flutter框架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是整个系统的核心元素，系统的页面展示，功能交互都需要在前端完成。</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800735">
                <a:tc>
                  <a:txBody>
                    <a:bodyPr/>
                    <a:lstStyle/>
                    <a:p>
                      <a:pPr>
                        <a:buNone/>
                      </a:pPr>
                      <a:r>
                        <a:rPr lang="zh-CN" altLang="en-US" sz="1800" b="1">
                          <a:solidFill>
                            <a:srgbClr val="646464"/>
                          </a:solidFill>
                          <a:sym typeface="+mn-ea"/>
                        </a:rPr>
                        <a:t>后端：Spring boot 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r h="758190">
                <a:tc>
                  <a:txBody>
                    <a:bodyPr/>
                    <a:lstStyle/>
                    <a:p>
                      <a:pPr>
                        <a:buNone/>
                      </a:pPr>
                      <a:r>
                        <a:rPr lang="zh-CN" altLang="en-US" sz="1800" b="1">
                          <a:solidFill>
                            <a:srgbClr val="646464"/>
                          </a:solidFill>
                        </a:rPr>
                        <a:t>数据库：Mysql</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数据库存放数据，反映了平台的设计结构。</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3"/>
                  </a:ext>
                </a:extLst>
              </a:tr>
              <a:tr h="800100">
                <a:tc>
                  <a:txBody>
                    <a:bodyPr/>
                    <a:lstStyle/>
                    <a:p>
                      <a:pPr>
                        <a:buNone/>
                      </a:pPr>
                      <a:r>
                        <a:rPr lang="zh-CN" altLang="en-US" sz="1800" b="1">
                          <a:solidFill>
                            <a:srgbClr val="646464"/>
                          </a:solidFill>
                        </a:rPr>
                        <a:t>数据分析接口</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系统通过调用接口获取核心功能信息，是完成平台数据处理功能的模块。</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4"/>
                  </a:ext>
                </a:extLst>
              </a:tr>
              <a:tr h="800100">
                <a:tc>
                  <a:txBody>
                    <a:bodyPr/>
                    <a:lstStyle/>
                    <a:p>
                      <a:pPr>
                        <a:buNone/>
                      </a:pPr>
                      <a:r>
                        <a:rPr lang="zh-CN" altLang="en-US" sz="1800" b="1">
                          <a:solidFill>
                            <a:srgbClr val="646464"/>
                          </a:solidFill>
                        </a:rPr>
                        <a:t>总体平台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包括主页面、搜索页面、用户页面、播放页面、用户反馈页面等。整个项目的功能以平台为载体来实现。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2</a:t>
            </a: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总体设计文件</a:t>
            </a:r>
            <a:r>
              <a:rPr lang="en-US" altLang="zh-CN" sz="1200" dirty="0">
                <a:solidFill>
                  <a:schemeClr val="tx1">
                    <a:lumMod val="75000"/>
                    <a:lumOff val="25000"/>
                  </a:schemeClr>
                </a:solidFill>
                <a:cs typeface="+mn-ea"/>
                <a:sym typeface="+mn-lt"/>
              </a:rPr>
              <a:t>[7]</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确定小组总分工，确定阶段里程碑，指定工作流程。预估每项任务完成时间，依据小组总分工分配任务，根据小组成员分配的任务将会贯穿项目始终。</a:t>
            </a:r>
            <a:endParaRPr lang="en-US" altLang="zh-CN" sz="1600" dirty="0">
              <a:solidFill>
                <a:schemeClr val="tx1">
                  <a:lumMod val="50000"/>
                  <a:lumOff val="50000"/>
                </a:schemeClr>
              </a:solidFill>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421890"/>
            <a:ext cx="4181475" cy="3784600"/>
          </a:xfrm>
          <a:prstGeom prst="rect">
            <a:avLst/>
          </a:prstGeom>
          <a:noFill/>
        </p:spPr>
        <p:txBody>
          <a:bodyPr wrap="square" rtlCol="0" anchor="t">
            <a:spAutoFit/>
          </a:bodyPr>
          <a:lstStyle/>
          <a:p>
            <a:pPr fontAlgn="auto">
              <a:lnSpc>
                <a:spcPct val="150000"/>
              </a:lnSpc>
              <a:buClrTx/>
              <a:buSzTx/>
              <a:buNone/>
            </a:pPr>
            <a:r>
              <a:rPr lang="zh-CN" altLang="en-US" sz="1600" dirty="0">
                <a:solidFill>
                  <a:schemeClr val="tx1">
                    <a:lumMod val="75000"/>
                    <a:lumOff val="25000"/>
                  </a:schemeClr>
                </a:solidFill>
                <a:cs typeface="+mn-ea"/>
                <a:sym typeface="+mn-lt"/>
              </a:rPr>
              <a:t>本地层面：搜索记录和搜索信息都跟我们本地相关，搜索信息可能要偏向网络层次的信息获取，此处的意思是以本地功能的方式划分在本地层次；</a:t>
            </a:r>
          </a:p>
          <a:p>
            <a:pPr fontAlgn="auto">
              <a:lnSpc>
                <a:spcPct val="150000"/>
              </a:lnSpc>
              <a:buClrTx/>
              <a:buSzTx/>
              <a:buNone/>
            </a:pPr>
            <a:r>
              <a:rPr lang="zh-CN" altLang="en-US" sz="1600" dirty="0">
                <a:solidFill>
                  <a:schemeClr val="tx1">
                    <a:lumMod val="75000"/>
                    <a:lumOff val="25000"/>
                  </a:schemeClr>
                </a:solidFill>
                <a:cs typeface="+mn-ea"/>
                <a:sym typeface="+mn-lt"/>
              </a:rPr>
              <a:t>网络层面：我们的推荐模块中存储着榜单信息以及热度信息，方便后续的排列，歌单中包括外部的歌单以及播放列表信息；</a:t>
            </a:r>
          </a:p>
          <a:p>
            <a:pPr fontAlgn="auto">
              <a:lnSpc>
                <a:spcPct val="150000"/>
              </a:lnSpc>
              <a:buClrTx/>
              <a:buSzTx/>
              <a:buNone/>
            </a:pPr>
            <a:r>
              <a:rPr lang="zh-CN" altLang="en-US" sz="1600" dirty="0">
                <a:solidFill>
                  <a:schemeClr val="tx1">
                    <a:lumMod val="75000"/>
                    <a:lumOff val="25000"/>
                  </a:schemeClr>
                </a:solidFill>
                <a:cs typeface="+mn-ea"/>
                <a:sym typeface="+mn-lt"/>
              </a:rPr>
              <a:t>数据库层面：用户存储在本地，可以调用用户自建歌单，也可以通过本地用户绑定外部音乐平台的账户来使用其他平台的资源。</a:t>
            </a:r>
          </a:p>
        </p:txBody>
      </p:sp>
      <p:pic>
        <p:nvPicPr>
          <p:cNvPr id="3" name="图片 2"/>
          <p:cNvPicPr>
            <a:picLocks noChangeAspect="1"/>
          </p:cNvPicPr>
          <p:nvPr/>
        </p:nvPicPr>
        <p:blipFill>
          <a:blip r:embed="rId3"/>
          <a:stretch>
            <a:fillRect/>
          </a:stretch>
        </p:blipFill>
        <p:spPr>
          <a:xfrm>
            <a:off x="4181475" y="1985645"/>
            <a:ext cx="7580630" cy="3668395"/>
          </a:xfrm>
          <a:prstGeom prst="rect">
            <a:avLst/>
          </a:prstGeom>
        </p:spPr>
      </p:pic>
      <p:sp>
        <p:nvSpPr>
          <p:cNvPr id="2" name="文本框 1"/>
          <p:cNvSpPr txBox="1"/>
          <p:nvPr/>
        </p:nvSpPr>
        <p:spPr>
          <a:xfrm>
            <a:off x="3757295" y="104584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层次方框图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57295" y="104584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HIPO</a:t>
            </a:r>
            <a:r>
              <a:rPr lang="zh-CN" altLang="en-US" sz="3200" dirty="0">
                <a:solidFill>
                  <a:schemeClr val="tx1">
                    <a:lumMod val="75000"/>
                    <a:lumOff val="25000"/>
                  </a:schemeClr>
                </a:solidFill>
                <a:cs typeface="+mn-ea"/>
                <a:sym typeface="+mn-lt"/>
              </a:rPr>
              <a:t>图</a:t>
            </a:r>
          </a:p>
        </p:txBody>
      </p:sp>
      <p:pic>
        <p:nvPicPr>
          <p:cNvPr id="3" name="图片 -2147482591"/>
          <p:cNvPicPr>
            <a:picLocks noChangeAspect="1"/>
          </p:cNvPicPr>
          <p:nvPr/>
        </p:nvPicPr>
        <p:blipFill>
          <a:blip r:embed="rId3"/>
          <a:stretch>
            <a:fillRect/>
          </a:stretch>
        </p:blipFill>
        <p:spPr>
          <a:xfrm>
            <a:off x="305435" y="2309495"/>
            <a:ext cx="11581765" cy="381317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业务流图</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73" descr="业务流图"/>
          <p:cNvPicPr>
            <a:picLocks noChangeAspect="1"/>
          </p:cNvPicPr>
          <p:nvPr/>
        </p:nvPicPr>
        <p:blipFill>
          <a:blip r:embed="rId3"/>
          <a:srcRect l="11257" t="7597" r="12448" b="15960"/>
          <a:stretch>
            <a:fillRect/>
          </a:stretch>
        </p:blipFill>
        <p:spPr>
          <a:xfrm>
            <a:off x="1875790" y="1120140"/>
            <a:ext cx="7454265" cy="52800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E-R</a:t>
            </a:r>
            <a:r>
              <a:rPr lang="zh-CN" altLang="en-US" sz="3200" dirty="0">
                <a:solidFill>
                  <a:schemeClr val="tx1">
                    <a:lumMod val="75000"/>
                    <a:lumOff val="25000"/>
                  </a:schemeClr>
                </a:solidFill>
                <a:cs typeface="+mn-ea"/>
                <a:sym typeface="+mn-lt"/>
              </a:rPr>
              <a:t>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88"/>
          <p:cNvPicPr>
            <a:picLocks noChangeAspect="1"/>
          </p:cNvPicPr>
          <p:nvPr/>
        </p:nvPicPr>
        <p:blipFill>
          <a:blip r:embed="rId3"/>
          <a:stretch>
            <a:fillRect/>
          </a:stretch>
        </p:blipFill>
        <p:spPr>
          <a:xfrm>
            <a:off x="1790700" y="1181735"/>
            <a:ext cx="9920605" cy="548132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PDM</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custDataLst>
              <p:tags r:id="rId2"/>
            </p:custDataLst>
          </p:nvPr>
        </p:nvPicPr>
        <p:blipFill>
          <a:blip r:embed="rId5"/>
          <a:stretch>
            <a:fillRect/>
          </a:stretch>
        </p:blipFill>
        <p:spPr>
          <a:xfrm>
            <a:off x="2216150" y="1025525"/>
            <a:ext cx="7487920" cy="5824220"/>
          </a:xfrm>
          <a:prstGeom prst="rect">
            <a:avLst/>
          </a:prstGeom>
        </p:spPr>
      </p:pic>
      <p:graphicFrame>
        <p:nvGraphicFramePr>
          <p:cNvPr id="4" name="对象 3">
            <a:hlinkClick r:id="" action="ppaction://ole?verb=0"/>
          </p:cNvPr>
          <p:cNvGraphicFramePr>
            <a:graphicFrameLocks noChangeAspect="1"/>
          </p:cNvGraphicFramePr>
          <p:nvPr/>
        </p:nvGraphicFramePr>
        <p:xfrm>
          <a:off x="6242685" y="4999990"/>
          <a:ext cx="971550" cy="800100"/>
        </p:xfrm>
        <a:graphic>
          <a:graphicData uri="http://schemas.openxmlformats.org/presentationml/2006/ole">
            <mc:AlternateContent xmlns:mc="http://schemas.openxmlformats.org/markup-compatibility/2006">
              <mc:Choice xmlns:v="urn:schemas-microsoft-com:vml" Requires="v">
                <p:oleObj spid="_x0000_s1029" showAsIcon="1" r:id="rId6" imgW="971550" imgH="800100" progId="Package">
                  <p:embed/>
                </p:oleObj>
              </mc:Choice>
              <mc:Fallback>
                <p:oleObj showAsIcon="1" r:id="rId6" imgW="971550" imgH="800100" progId="Package">
                  <p:embed/>
                  <p:pic>
                    <p:nvPicPr>
                      <p:cNvPr id="0" name="图片 1024"/>
                      <p:cNvPicPr/>
                      <p:nvPr/>
                    </p:nvPicPr>
                    <p:blipFill>
                      <a:blip r:embed="rId7"/>
                      <a:stretch>
                        <a:fillRect/>
                      </a:stretch>
                    </p:blipFill>
                    <p:spPr>
                      <a:xfrm>
                        <a:off x="6242685" y="4999990"/>
                        <a:ext cx="971550" cy="8001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7632065" y="4999990"/>
          <a:ext cx="971550" cy="800100"/>
        </p:xfrm>
        <a:graphic>
          <a:graphicData uri="http://schemas.openxmlformats.org/presentationml/2006/ole">
            <mc:AlternateContent xmlns:mc="http://schemas.openxmlformats.org/markup-compatibility/2006">
              <mc:Choice xmlns:v="urn:schemas-microsoft-com:vml" Requires="v">
                <p:oleObj spid="_x0000_s1030" showAsIcon="1" r:id="rId8" imgW="971550" imgH="800100" progId="Package">
                  <p:embed/>
                </p:oleObj>
              </mc:Choice>
              <mc:Fallback>
                <p:oleObj showAsIcon="1" r:id="rId8" imgW="971550" imgH="800100" progId="Package">
                  <p:embed/>
                  <p:pic>
                    <p:nvPicPr>
                      <p:cNvPr id="0" name="图片 1025"/>
                      <p:cNvPicPr/>
                      <p:nvPr/>
                    </p:nvPicPr>
                    <p:blipFill>
                      <a:blip r:embed="rId9"/>
                      <a:stretch>
                        <a:fillRect/>
                      </a:stretch>
                    </p:blipFill>
                    <p:spPr>
                      <a:xfrm>
                        <a:off x="7632065" y="4999990"/>
                        <a:ext cx="971550" cy="80010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数据流图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数据流图（用户操作）"/>
          <p:cNvPicPr>
            <a:picLocks noChangeAspect="1"/>
          </p:cNvPicPr>
          <p:nvPr/>
        </p:nvPicPr>
        <p:blipFill>
          <a:blip r:embed="rId3"/>
          <a:srcRect l="4826" t="8733" r="7112" b="16637"/>
          <a:stretch>
            <a:fillRect/>
          </a:stretch>
        </p:blipFill>
        <p:spPr>
          <a:xfrm>
            <a:off x="1520190" y="1079500"/>
            <a:ext cx="9378950" cy="56197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状态转换图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84"/>
          <p:cNvPicPr>
            <a:picLocks noChangeAspect="1"/>
          </p:cNvPicPr>
          <p:nvPr/>
        </p:nvPicPr>
        <p:blipFill>
          <a:blip r:embed="rId3"/>
          <a:stretch>
            <a:fillRect/>
          </a:stretch>
        </p:blipFill>
        <p:spPr>
          <a:xfrm>
            <a:off x="4900930" y="766445"/>
            <a:ext cx="7093585" cy="5903595"/>
          </a:xfrm>
          <a:prstGeom prst="rect">
            <a:avLst/>
          </a:prstGeom>
          <a:noFill/>
          <a:ln w="9525">
            <a:noFill/>
          </a:ln>
        </p:spPr>
      </p:pic>
      <p:sp>
        <p:nvSpPr>
          <p:cNvPr id="100" name="文本框 99"/>
          <p:cNvSpPr txBox="1"/>
          <p:nvPr/>
        </p:nvSpPr>
        <p:spPr>
          <a:xfrm>
            <a:off x="229235" y="2874010"/>
            <a:ext cx="5461635" cy="3415030"/>
          </a:xfrm>
          <a:prstGeom prst="rect">
            <a:avLst/>
          </a:prstGeom>
          <a:noFill/>
          <a:ln w="9525">
            <a:noFill/>
          </a:ln>
        </p:spPr>
        <p:txBody>
          <a:bodyPr wrap="square">
            <a:spAutoFit/>
          </a:bodyPr>
          <a:lstStyle/>
          <a:p>
            <a:pPr algn="l">
              <a:buClrTx/>
              <a:buSzTx/>
              <a:buFontTx/>
            </a:pPr>
            <a:r>
              <a:rPr lang="zh-CN" sz="1800" b="0" dirty="0">
                <a:solidFill>
                  <a:schemeClr val="tx1">
                    <a:lumMod val="75000"/>
                    <a:lumOff val="25000"/>
                  </a:schemeClr>
                </a:solidFill>
                <a:cs typeface="+mn-ea"/>
              </a:rPr>
              <a:t>用户登录；</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调取外部音乐api，完成外部音乐api绑定；</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调取网络音乐榜单 ；</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完成账户的绑定与外部歌单的同步；</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本地歌单拉取手机本地的音乐；</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搜索音乐、外部歌单音乐以及本地歌单音乐在加入歌曲列表后方可播放；</a:t>
            </a:r>
            <a:endParaRPr lang="zh-CN" dirty="0">
              <a:solidFill>
                <a:schemeClr val="tx1">
                  <a:lumMod val="75000"/>
                  <a:lumOff val="25000"/>
                </a:schemeClr>
              </a:solidFill>
              <a:cs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rot="5400000">
            <a:off x="2355850" y="1059815"/>
            <a:ext cx="2332990" cy="521970"/>
          </a:xfrm>
          <a:prstGeom prst="rect">
            <a:avLst/>
          </a:prstGeom>
          <a:noFill/>
        </p:spPr>
        <p:txBody>
          <a:bodyPr wrap="square" rtlCol="0">
            <a:spAutoFit/>
          </a:bodyPr>
          <a:lstStyle/>
          <a:p>
            <a:r>
              <a:rPr lang="en-US" altLang="zh-CN" sz="2800" dirty="0">
                <a:solidFill>
                  <a:schemeClr val="bg1">
                    <a:lumMod val="65000"/>
                  </a:schemeClr>
                </a:solidFill>
                <a:cs typeface="+mn-ea"/>
                <a:sym typeface="+mn-lt"/>
              </a:rPr>
              <a:t>CONTENTS</a:t>
            </a:r>
            <a:endParaRPr lang="zh-CN" altLang="en-US" sz="2800" dirty="0">
              <a:solidFill>
                <a:schemeClr val="bg1">
                  <a:lumMod val="65000"/>
                </a:schemeClr>
              </a:solidFill>
              <a:cs typeface="+mn-ea"/>
              <a:sym typeface="+mn-lt"/>
            </a:endParaRPr>
          </a:p>
        </p:txBody>
      </p:sp>
      <p:sp>
        <p:nvSpPr>
          <p:cNvPr id="23" name="圆角矩形 22"/>
          <p:cNvSpPr/>
          <p:nvPr/>
        </p:nvSpPr>
        <p:spPr>
          <a:xfrm>
            <a:off x="6125209" y="461092"/>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1</a:t>
            </a:r>
            <a:endParaRPr lang="zh-CN" altLang="en-US" sz="3600" b="1" dirty="0">
              <a:cs typeface="+mn-ea"/>
              <a:sym typeface="+mn-lt"/>
            </a:endParaRPr>
          </a:p>
        </p:txBody>
      </p:sp>
      <p:sp>
        <p:nvSpPr>
          <p:cNvPr id="24" name="圆角矩形 23"/>
          <p:cNvSpPr/>
          <p:nvPr/>
        </p:nvSpPr>
        <p:spPr>
          <a:xfrm>
            <a:off x="6125209" y="1502840"/>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2</a:t>
            </a:r>
            <a:endParaRPr lang="zh-CN" altLang="en-US" sz="3600" b="1" dirty="0">
              <a:cs typeface="+mn-ea"/>
              <a:sym typeface="+mn-lt"/>
            </a:endParaRPr>
          </a:p>
        </p:txBody>
      </p:sp>
      <p:sp>
        <p:nvSpPr>
          <p:cNvPr id="25" name="圆角矩形 24"/>
          <p:cNvSpPr/>
          <p:nvPr/>
        </p:nvSpPr>
        <p:spPr>
          <a:xfrm>
            <a:off x="6125209" y="254458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3</a:t>
            </a:r>
            <a:endParaRPr lang="zh-CN" altLang="en-US" sz="3600" b="1" dirty="0">
              <a:cs typeface="+mn-ea"/>
              <a:sym typeface="+mn-lt"/>
            </a:endParaRPr>
          </a:p>
        </p:txBody>
      </p:sp>
      <p:sp>
        <p:nvSpPr>
          <p:cNvPr id="26" name="圆角矩形 25"/>
          <p:cNvSpPr/>
          <p:nvPr/>
        </p:nvSpPr>
        <p:spPr>
          <a:xfrm>
            <a:off x="6125209" y="358633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4</a:t>
            </a:r>
            <a:endParaRPr lang="zh-CN" altLang="en-US" sz="3600" b="1" dirty="0">
              <a:cs typeface="+mn-ea"/>
              <a:sym typeface="+mn-lt"/>
            </a:endParaRPr>
          </a:p>
        </p:txBody>
      </p:sp>
      <p:sp>
        <p:nvSpPr>
          <p:cNvPr id="27" name="文本框 26"/>
          <p:cNvSpPr txBox="1"/>
          <p:nvPr/>
        </p:nvSpPr>
        <p:spPr>
          <a:xfrm>
            <a:off x="3998027" y="370287"/>
            <a:ext cx="1107996" cy="1783080"/>
          </a:xfrm>
          <a:prstGeom prst="rect">
            <a:avLst/>
          </a:prstGeom>
          <a:noFill/>
        </p:spPr>
        <p:txBody>
          <a:bodyPr vert="eaVert" wrap="square" rtlCol="0">
            <a:spAutoFit/>
          </a:bodyPr>
          <a:lstStyle/>
          <a:p>
            <a:r>
              <a:rPr lang="zh-CN" altLang="en-US" sz="6000" dirty="0">
                <a:solidFill>
                  <a:schemeClr val="tx1">
                    <a:lumMod val="75000"/>
                    <a:lumOff val="25000"/>
                  </a:schemeClr>
                </a:solidFill>
                <a:cs typeface="+mn-ea"/>
                <a:sym typeface="+mn-lt"/>
              </a:rPr>
              <a:t>目录</a:t>
            </a:r>
          </a:p>
        </p:txBody>
      </p:sp>
      <p:cxnSp>
        <p:nvCxnSpPr>
          <p:cNvPr id="28" name="直接连接符 27"/>
          <p:cNvCxnSpPr/>
          <p:nvPr/>
        </p:nvCxnSpPr>
        <p:spPr>
          <a:xfrm>
            <a:off x="3890942" y="461000"/>
            <a:ext cx="0" cy="4449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39610" y="518486"/>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总体实现方案选择</a:t>
            </a:r>
          </a:p>
        </p:txBody>
      </p:sp>
      <p:sp>
        <p:nvSpPr>
          <p:cNvPr id="30" name="文本框 29"/>
          <p:cNvSpPr txBox="1"/>
          <p:nvPr/>
        </p:nvSpPr>
        <p:spPr>
          <a:xfrm>
            <a:off x="7039610" y="1561845"/>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总体设计文件</a:t>
            </a:r>
          </a:p>
        </p:txBody>
      </p:sp>
      <p:sp>
        <p:nvSpPr>
          <p:cNvPr id="31" name="文本框 30"/>
          <p:cNvSpPr txBox="1"/>
          <p:nvPr/>
        </p:nvSpPr>
        <p:spPr>
          <a:xfrm>
            <a:off x="7039610" y="2605405"/>
            <a:ext cx="415544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详细设计文件</a:t>
            </a:r>
          </a:p>
        </p:txBody>
      </p:sp>
      <p:sp>
        <p:nvSpPr>
          <p:cNvPr id="32" name="文本框 31"/>
          <p:cNvSpPr txBox="1"/>
          <p:nvPr/>
        </p:nvSpPr>
        <p:spPr>
          <a:xfrm>
            <a:off x="7039610" y="364426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会议记录及配置管理</a:t>
            </a:r>
          </a:p>
        </p:txBody>
      </p:sp>
      <p:sp>
        <p:nvSpPr>
          <p:cNvPr id="2" name="圆角矩形 1"/>
          <p:cNvSpPr/>
          <p:nvPr/>
        </p:nvSpPr>
        <p:spPr>
          <a:xfrm>
            <a:off x="6125209" y="462230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mn-ea"/>
                <a:sym typeface="+mn-lt"/>
              </a:rPr>
              <a:t>5</a:t>
            </a:r>
          </a:p>
        </p:txBody>
      </p:sp>
      <p:sp>
        <p:nvSpPr>
          <p:cNvPr id="3" name="文本框 2"/>
          <p:cNvSpPr txBox="1"/>
          <p:nvPr/>
        </p:nvSpPr>
        <p:spPr>
          <a:xfrm>
            <a:off x="7039610" y="468312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p>
        </p:txBody>
      </p:sp>
      <p:sp>
        <p:nvSpPr>
          <p:cNvPr id="4" name="圆角矩形 3"/>
          <p:cNvSpPr/>
          <p:nvPr/>
        </p:nvSpPr>
        <p:spPr>
          <a:xfrm>
            <a:off x="6125209" y="567929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6</a:t>
            </a:r>
            <a:endParaRPr lang="zh-CN" altLang="en-US" sz="3600" b="1" dirty="0">
              <a:cs typeface="+mn-ea"/>
              <a:sym typeface="+mn-lt"/>
            </a:endParaRPr>
          </a:p>
        </p:txBody>
      </p:sp>
      <p:sp>
        <p:nvSpPr>
          <p:cNvPr id="5" name="文本框 4"/>
          <p:cNvSpPr txBox="1"/>
          <p:nvPr/>
        </p:nvSpPr>
        <p:spPr>
          <a:xfrm>
            <a:off x="7039610" y="5737077"/>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3506470" y="3395980"/>
            <a:ext cx="4241165" cy="2584450"/>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软件接口：</a:t>
            </a:r>
          </a:p>
          <a:p>
            <a:pPr fontAlgn="auto">
              <a:lnSpc>
                <a:spcPct val="150000"/>
              </a:lnSpc>
              <a:buClrTx/>
              <a:buSzTx/>
              <a:buFontTx/>
            </a:pPr>
            <a:r>
              <a:rPr lang="zh-CN" b="0" dirty="0">
                <a:solidFill>
                  <a:schemeClr val="tx1">
                    <a:lumMod val="75000"/>
                    <a:lumOff val="25000"/>
                  </a:schemeClr>
                </a:solidFill>
                <a:cs typeface="+mn-ea"/>
              </a:rPr>
              <a:t>1.需安装《幻听》音乐APP；</a:t>
            </a:r>
          </a:p>
          <a:p>
            <a:pPr fontAlgn="auto">
              <a:lnSpc>
                <a:spcPct val="150000"/>
              </a:lnSpc>
              <a:buClrTx/>
              <a:buSzTx/>
              <a:buFontTx/>
            </a:pPr>
            <a:r>
              <a:rPr lang="zh-CN" b="0" dirty="0">
                <a:solidFill>
                  <a:schemeClr val="tx1">
                    <a:lumMod val="75000"/>
                    <a:lumOff val="25000"/>
                  </a:schemeClr>
                </a:solidFill>
                <a:cs typeface="+mn-ea"/>
              </a:rPr>
              <a:t>2.需调用各大音乐平台音乐信息接口；</a:t>
            </a:r>
          </a:p>
          <a:p>
            <a:pPr fontAlgn="auto">
              <a:lnSpc>
                <a:spcPct val="150000"/>
              </a:lnSpc>
              <a:buClrTx/>
              <a:buSzTx/>
              <a:buFontTx/>
            </a:pPr>
            <a:r>
              <a:rPr lang="zh-CN" b="0" dirty="0">
                <a:solidFill>
                  <a:schemeClr val="tx1">
                    <a:lumMod val="75000"/>
                    <a:lumOff val="25000"/>
                  </a:schemeClr>
                </a:solidFill>
                <a:cs typeface="+mn-ea"/>
              </a:rPr>
              <a:t>3.需调用各大音乐平台用户登陆接口；</a:t>
            </a:r>
          </a:p>
          <a:p>
            <a:pPr fontAlgn="auto">
              <a:lnSpc>
                <a:spcPct val="150000"/>
              </a:lnSpc>
              <a:buClrTx/>
              <a:buSzTx/>
              <a:buFontTx/>
            </a:pPr>
            <a:r>
              <a:rPr lang="zh-CN" b="0" dirty="0">
                <a:solidFill>
                  <a:schemeClr val="tx1">
                    <a:lumMod val="75000"/>
                    <a:lumOff val="25000"/>
                  </a:schemeClr>
                </a:solidFill>
                <a:cs typeface="+mn-ea"/>
              </a:rPr>
              <a:t>4.需调用各大音乐平台排行榜内容接口；</a:t>
            </a:r>
          </a:p>
          <a:p>
            <a:pPr fontAlgn="auto">
              <a:lnSpc>
                <a:spcPct val="150000"/>
              </a:lnSpc>
              <a:buClrTx/>
              <a:buSzTx/>
              <a:buFontTx/>
            </a:pPr>
            <a:r>
              <a:rPr lang="zh-CN" b="0" dirty="0">
                <a:solidFill>
                  <a:schemeClr val="tx1">
                    <a:lumMod val="75000"/>
                    <a:lumOff val="25000"/>
                  </a:schemeClr>
                </a:solidFill>
                <a:cs typeface="+mn-ea"/>
              </a:rPr>
              <a:t>5.需调用各大音乐平台推荐内容接口；</a:t>
            </a:r>
          </a:p>
        </p:txBody>
      </p:sp>
      <p:graphicFrame>
        <p:nvGraphicFramePr>
          <p:cNvPr id="3" name="表格 2"/>
          <p:cNvGraphicFramePr/>
          <p:nvPr/>
        </p:nvGraphicFramePr>
        <p:xfrm>
          <a:off x="3678555" y="1118870"/>
          <a:ext cx="3712845" cy="1864360"/>
        </p:xfrm>
        <a:graphic>
          <a:graphicData uri="http://schemas.openxmlformats.org/drawingml/2006/table">
            <a:tbl>
              <a:tblPr firstRow="1" bandRow="1">
                <a:tableStyleId>{5940675A-B579-460E-94D1-54222C63F5DA}</a:tableStyleId>
              </a:tblPr>
              <a:tblGrid>
                <a:gridCol w="3712845">
                  <a:extLst>
                    <a:ext uri="{9D8B030D-6E8A-4147-A177-3AD203B41FA5}">
                      <a16:colId xmlns:a16="http://schemas.microsoft.com/office/drawing/2014/main" val="20000"/>
                    </a:ext>
                  </a:extLst>
                </a:gridCol>
              </a:tblGrid>
              <a:tr h="466725">
                <a:tc>
                  <a:txBody>
                    <a:bodyPr/>
                    <a:lstStyle/>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565">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3678555" y="1118870"/>
          <a:ext cx="3712845" cy="1864360"/>
        </p:xfrm>
        <a:graphic>
          <a:graphicData uri="http://schemas.openxmlformats.org/drawingml/2006/table">
            <a:tbl>
              <a:tblPr firstRow="1" bandRow="1">
                <a:tableStyleId>{5940675A-B579-460E-94D1-54222C63F5DA}</a:tableStyleId>
              </a:tblPr>
              <a:tblGrid>
                <a:gridCol w="3712845">
                  <a:extLst>
                    <a:ext uri="{9D8B030D-6E8A-4147-A177-3AD203B41FA5}">
                      <a16:colId xmlns:a16="http://schemas.microsoft.com/office/drawing/2014/main" val="20000"/>
                    </a:ext>
                  </a:extLst>
                </a:gridCol>
              </a:tblGrid>
              <a:tr h="466725">
                <a:tc>
                  <a:txBody>
                    <a:bodyPr/>
                    <a:lstStyle/>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565">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文本框 3"/>
          <p:cNvSpPr txBox="1"/>
          <p:nvPr/>
        </p:nvSpPr>
        <p:spPr>
          <a:xfrm>
            <a:off x="1928495" y="3458210"/>
            <a:ext cx="8983345" cy="1753235"/>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硬件接口：</a:t>
            </a:r>
          </a:p>
          <a:p>
            <a:pPr fontAlgn="auto">
              <a:lnSpc>
                <a:spcPct val="150000"/>
              </a:lnSpc>
              <a:buClrTx/>
              <a:buSzTx/>
              <a:buFontTx/>
            </a:pPr>
            <a:r>
              <a:rPr lang="zh-CN" b="0" dirty="0">
                <a:solidFill>
                  <a:schemeClr val="tx1">
                    <a:lumMod val="75000"/>
                    <a:lumOff val="25000"/>
                  </a:schemeClr>
                </a:solidFill>
                <a:cs typeface="+mn-ea"/>
              </a:rPr>
              <a:t>1.移动终端硬件配置应遵循如下原则：具有高的可靠性，可用性和安全性；</a:t>
            </a:r>
          </a:p>
          <a:p>
            <a:pPr fontAlgn="auto">
              <a:lnSpc>
                <a:spcPct val="150000"/>
              </a:lnSpc>
              <a:buClrTx/>
              <a:buSzTx/>
              <a:buFontTx/>
            </a:pPr>
            <a:r>
              <a:rPr lang="zh-CN" b="0" dirty="0">
                <a:solidFill>
                  <a:schemeClr val="tx1">
                    <a:lumMod val="75000"/>
                    <a:lumOff val="25000"/>
                  </a:schemeClr>
                </a:solidFill>
                <a:cs typeface="+mn-ea"/>
              </a:rPr>
              <a:t>2.移动终端能够实现正常上网；</a:t>
            </a:r>
          </a:p>
          <a:p>
            <a:pPr fontAlgn="auto">
              <a:lnSpc>
                <a:spcPct val="150000"/>
              </a:lnSpc>
              <a:buClrTx/>
              <a:buSzTx/>
              <a:buFontTx/>
            </a:pPr>
            <a:r>
              <a:rPr lang="zh-CN" b="0" dirty="0">
                <a:solidFill>
                  <a:schemeClr val="tx1">
                    <a:lumMod val="75000"/>
                    <a:lumOff val="25000"/>
                  </a:schemeClr>
                </a:solidFill>
                <a:cs typeface="+mn-ea"/>
              </a:rPr>
              <a:t>3.移动终端能够调用扬声器权限，并正常播放音频；；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7489190" y="335915"/>
          <a:ext cx="3712845" cy="1864360"/>
        </p:xfrm>
        <a:graphic>
          <a:graphicData uri="http://schemas.openxmlformats.org/drawingml/2006/table">
            <a:tbl>
              <a:tblPr firstRow="1" bandRow="1">
                <a:tableStyleId>{5940675A-B579-460E-94D1-54222C63F5DA}</a:tableStyleId>
              </a:tblPr>
              <a:tblGrid>
                <a:gridCol w="3712845">
                  <a:extLst>
                    <a:ext uri="{9D8B030D-6E8A-4147-A177-3AD203B41FA5}">
                      <a16:colId xmlns:a16="http://schemas.microsoft.com/office/drawing/2014/main" val="20000"/>
                    </a:ext>
                  </a:extLst>
                </a:gridCol>
              </a:tblGrid>
              <a:tr h="466725">
                <a:tc>
                  <a:txBody>
                    <a:bodyPr/>
                    <a:lstStyle/>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565">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文本框 4"/>
          <p:cNvSpPr txBox="1"/>
          <p:nvPr/>
        </p:nvSpPr>
        <p:spPr>
          <a:xfrm>
            <a:off x="1007110" y="2117090"/>
            <a:ext cx="9990455" cy="4661535"/>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内部接口：</a:t>
            </a:r>
          </a:p>
          <a:p>
            <a:pPr fontAlgn="auto">
              <a:lnSpc>
                <a:spcPct val="150000"/>
              </a:lnSpc>
              <a:buClrTx/>
              <a:buSzTx/>
              <a:buFontTx/>
            </a:pPr>
            <a:r>
              <a:rPr lang="zh-CN" b="0" dirty="0">
                <a:solidFill>
                  <a:schemeClr val="tx1">
                    <a:lumMod val="75000"/>
                    <a:lumOff val="25000"/>
                  </a:schemeClr>
                </a:solidFill>
                <a:cs typeface="+mn-ea"/>
              </a:rPr>
              <a:t>1.注册与登陆模块：用户进入时调用，用户注册或登陆，显示用户数据；</a:t>
            </a:r>
          </a:p>
          <a:p>
            <a:pPr fontAlgn="auto">
              <a:lnSpc>
                <a:spcPct val="150000"/>
              </a:lnSpc>
              <a:buClrTx/>
              <a:buSzTx/>
              <a:buFontTx/>
            </a:pPr>
            <a:r>
              <a:rPr lang="zh-CN" b="0" dirty="0">
                <a:solidFill>
                  <a:schemeClr val="tx1">
                    <a:lumMod val="75000"/>
                    <a:lumOff val="25000"/>
                  </a:schemeClr>
                </a:solidFill>
                <a:cs typeface="+mn-ea"/>
              </a:rPr>
              <a:t>2.主页模块：用户登陆后默认显示该模块，显示主页；</a:t>
            </a:r>
          </a:p>
          <a:p>
            <a:pPr fontAlgn="auto">
              <a:lnSpc>
                <a:spcPct val="150000"/>
              </a:lnSpc>
              <a:buClrTx/>
              <a:buSzTx/>
              <a:buFontTx/>
            </a:pPr>
            <a:r>
              <a:rPr lang="zh-CN" b="0" dirty="0">
                <a:solidFill>
                  <a:schemeClr val="tx1">
                    <a:lumMod val="75000"/>
                    <a:lumOff val="25000"/>
                  </a:schemeClr>
                </a:solidFill>
                <a:cs typeface="+mn-ea"/>
              </a:rPr>
              <a:t>3.搜索子模块：用户点击搜索按钮时调用该模块，显示热门搜索和搜索关键词，读取输入文本；</a:t>
            </a:r>
          </a:p>
          <a:p>
            <a:pPr fontAlgn="auto">
              <a:lnSpc>
                <a:spcPct val="150000"/>
              </a:lnSpc>
              <a:buClrTx/>
              <a:buSzTx/>
              <a:buFontTx/>
            </a:pPr>
            <a:r>
              <a:rPr lang="zh-CN" b="0" dirty="0">
                <a:solidFill>
                  <a:schemeClr val="tx1">
                    <a:lumMod val="75000"/>
                    <a:lumOff val="25000"/>
                  </a:schemeClr>
                </a:solidFill>
                <a:cs typeface="+mn-ea"/>
              </a:rPr>
              <a:t>4.排行榜子模块：用户点击排行榜模块时，调用该模块，显示排行榜内容；</a:t>
            </a:r>
          </a:p>
          <a:p>
            <a:pPr fontAlgn="auto">
              <a:lnSpc>
                <a:spcPct val="150000"/>
              </a:lnSpc>
              <a:buClrTx/>
              <a:buSzTx/>
              <a:buFontTx/>
            </a:pPr>
            <a:r>
              <a:rPr lang="zh-CN" b="0" dirty="0">
                <a:solidFill>
                  <a:schemeClr val="tx1">
                    <a:lumMod val="75000"/>
                    <a:lumOff val="25000"/>
                  </a:schemeClr>
                </a:solidFill>
                <a:cs typeface="+mn-ea"/>
              </a:rPr>
              <a:t>5.推荐内容子模块：用户在主页浏览时，调用该模块，显示推荐内容；</a:t>
            </a:r>
          </a:p>
          <a:p>
            <a:pPr fontAlgn="auto">
              <a:lnSpc>
                <a:spcPct val="150000"/>
              </a:lnSpc>
              <a:buClrTx/>
              <a:buSzTx/>
              <a:buFontTx/>
            </a:pPr>
            <a:r>
              <a:rPr lang="zh-CN" b="0" dirty="0">
                <a:solidFill>
                  <a:schemeClr val="tx1">
                    <a:lumMod val="75000"/>
                    <a:lumOff val="25000"/>
                  </a:schemeClr>
                </a:solidFill>
                <a:cs typeface="+mn-ea"/>
              </a:rPr>
              <a:t>6.播放模块：用户点击播放按钮时、从歌单点击音乐时调用该模块；</a:t>
            </a:r>
          </a:p>
          <a:p>
            <a:pPr fontAlgn="auto">
              <a:lnSpc>
                <a:spcPct val="150000"/>
              </a:lnSpc>
              <a:buClrTx/>
              <a:buSzTx/>
              <a:buFontTx/>
            </a:pPr>
            <a:r>
              <a:rPr lang="zh-CN" b="0" dirty="0">
                <a:solidFill>
                  <a:schemeClr val="tx1">
                    <a:lumMod val="75000"/>
                    <a:lumOff val="25000"/>
                  </a:schemeClr>
                </a:solidFill>
                <a:cs typeface="+mn-ea"/>
              </a:rPr>
              <a:t>7.歌单模块：歌单包含自建歌单与网络歌单模块，是一个歌曲信息的集合；</a:t>
            </a:r>
          </a:p>
          <a:p>
            <a:pPr fontAlgn="auto">
              <a:lnSpc>
                <a:spcPct val="150000"/>
              </a:lnSpc>
              <a:buClrTx/>
              <a:buSzTx/>
              <a:buFontTx/>
            </a:pPr>
            <a:r>
              <a:rPr lang="zh-CN" b="0" dirty="0">
                <a:solidFill>
                  <a:schemeClr val="tx1">
                    <a:lumMod val="75000"/>
                    <a:lumOff val="25000"/>
                  </a:schemeClr>
                </a:solidFill>
                <a:cs typeface="+mn-ea"/>
              </a:rPr>
              <a:t>8.自建歌单子模块：用户自己创建的歌单列表，存储在数据库内；</a:t>
            </a:r>
          </a:p>
          <a:p>
            <a:pPr fontAlgn="auto">
              <a:lnSpc>
                <a:spcPct val="150000"/>
              </a:lnSpc>
              <a:buClrTx/>
              <a:buSzTx/>
              <a:buFontTx/>
            </a:pPr>
            <a:r>
              <a:rPr lang="zh-CN" b="0" dirty="0">
                <a:solidFill>
                  <a:schemeClr val="tx1">
                    <a:lumMod val="75000"/>
                    <a:lumOff val="25000"/>
                  </a:schemeClr>
                </a:solidFill>
                <a:cs typeface="+mn-ea"/>
              </a:rPr>
              <a:t>9.网络歌单子模块：外部平台账号的歌单列表，使用音乐平台提供的API调用；</a:t>
            </a:r>
          </a:p>
          <a:p>
            <a:pPr fontAlgn="auto">
              <a:lnSpc>
                <a:spcPct val="150000"/>
              </a:lnSpc>
              <a:buClrTx/>
              <a:buSzTx/>
              <a:buFontTx/>
            </a:pPr>
            <a:r>
              <a:rPr lang="zh-CN" b="0" dirty="0">
                <a:solidFill>
                  <a:schemeClr val="tx1">
                    <a:lumMod val="75000"/>
                    <a:lumOff val="25000"/>
                  </a:schemeClr>
                </a:solidFill>
                <a:cs typeface="+mn-ea"/>
              </a:rPr>
              <a:t>10.播放列表子模块：程序内部的歌曲列表，用来存放即将播放的音乐；</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系统出错处理设计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custDataLst>
              <p:tags r:id="rId1"/>
            </p:custDataLst>
          </p:nvPr>
        </p:nvGraphicFramePr>
        <p:xfrm>
          <a:off x="1434147" y="1461135"/>
          <a:ext cx="9157335" cy="4792345"/>
        </p:xfrm>
        <a:graphic>
          <a:graphicData uri="http://schemas.openxmlformats.org/drawingml/2006/table">
            <a:tbl>
              <a:tblPr firstRow="1" bandRow="1">
                <a:tableStyleId>{5940675A-B579-460E-94D1-54222C63F5DA}</a:tableStyleId>
              </a:tblPr>
              <a:tblGrid>
                <a:gridCol w="4577080">
                  <a:extLst>
                    <a:ext uri="{9D8B030D-6E8A-4147-A177-3AD203B41FA5}">
                      <a16:colId xmlns:a16="http://schemas.microsoft.com/office/drawing/2014/main" val="20000"/>
                    </a:ext>
                  </a:extLst>
                </a:gridCol>
                <a:gridCol w="4580255">
                  <a:extLst>
                    <a:ext uri="{9D8B030D-6E8A-4147-A177-3AD203B41FA5}">
                      <a16:colId xmlns:a16="http://schemas.microsoft.com/office/drawing/2014/main" val="20001"/>
                    </a:ext>
                  </a:extLst>
                </a:gridCol>
              </a:tblGrid>
              <a:tr h="661035">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出错类型</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出错信息</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BUG</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系统弹出窗口显示出错信息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1035">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数据库连接错误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无法正常读取数据库内信息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167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数据库语句错误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报错提示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677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同一时间用户超出使用上限，服务器宕机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服务器忙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040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网络未连接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1035">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API失效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播放源失效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补救措施</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818005" y="1651000"/>
            <a:ext cx="10373995" cy="4246245"/>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1.数据库连接错误：这类错误主要由于数据库设置不正确引起，只要取消本次操作，通过反馈渠道，告知维护人员检查数据库；</a:t>
            </a:r>
          </a:p>
          <a:p>
            <a:pPr fontAlgn="auto">
              <a:lnSpc>
                <a:spcPct val="150000"/>
              </a:lnSpc>
              <a:buClrTx/>
              <a:buSzTx/>
              <a:buFontTx/>
            </a:pPr>
            <a:r>
              <a:rPr lang="zh-CN" b="0" dirty="0">
                <a:solidFill>
                  <a:schemeClr val="tx1">
                    <a:lumMod val="75000"/>
                    <a:lumOff val="25000"/>
                  </a:schemeClr>
                </a:solidFill>
                <a:cs typeface="+mn-ea"/>
              </a:rPr>
              <a:t>2.出现bug：当出现bug时，用户可以截图，然后退出软件，再重新启动，通过bug反馈渠道，反馈给开发人员；</a:t>
            </a:r>
          </a:p>
          <a:p>
            <a:pPr fontAlgn="auto">
              <a:lnSpc>
                <a:spcPct val="150000"/>
              </a:lnSpc>
              <a:buClrTx/>
              <a:buSzTx/>
              <a:buFontTx/>
            </a:pPr>
            <a:r>
              <a:rPr lang="zh-CN" b="0" dirty="0">
                <a:solidFill>
                  <a:schemeClr val="tx1">
                    <a:lumMod val="75000"/>
                    <a:lumOff val="25000"/>
                  </a:schemeClr>
                </a:solidFill>
                <a:cs typeface="+mn-ea"/>
              </a:rPr>
              <a:t>3.服务器宕机：断开网络，暂时使用离线模式运行软件；</a:t>
            </a:r>
          </a:p>
          <a:p>
            <a:pPr fontAlgn="auto">
              <a:lnSpc>
                <a:spcPct val="150000"/>
              </a:lnSpc>
              <a:buClrTx/>
              <a:buSzTx/>
              <a:buFontTx/>
            </a:pPr>
            <a:r>
              <a:rPr lang="zh-CN" b="0" dirty="0">
                <a:solidFill>
                  <a:schemeClr val="tx1">
                    <a:lumMod val="75000"/>
                    <a:lumOff val="25000"/>
                  </a:schemeClr>
                </a:solidFill>
                <a:cs typeface="+mn-ea"/>
              </a:rPr>
              <a:t>4.网络未连接：用户检查WIFI是否开启、移动数据（蜂窝）是否开启，是否授予软件网络访问权限；</a:t>
            </a:r>
          </a:p>
          <a:p>
            <a:pPr fontAlgn="auto">
              <a:lnSpc>
                <a:spcPct val="150000"/>
              </a:lnSpc>
              <a:buClrTx/>
              <a:buSzTx/>
              <a:buFontTx/>
            </a:pPr>
            <a:r>
              <a:rPr lang="zh-CN" b="0" dirty="0">
                <a:solidFill>
                  <a:schemeClr val="tx1">
                    <a:lumMod val="75000"/>
                    <a:lumOff val="25000"/>
                  </a:schemeClr>
                </a:solidFill>
                <a:cs typeface="+mn-ea"/>
              </a:rPr>
              <a:t>5.API失效：通过反馈渠道反馈给开发人员，注明哪一部分（歌曲）链接失效；</a:t>
            </a:r>
          </a:p>
          <a:p>
            <a:pPr fontAlgn="auto">
              <a:lnSpc>
                <a:spcPct val="150000"/>
              </a:lnSpc>
              <a:buClrTx/>
              <a:buSzTx/>
              <a:buFontTx/>
            </a:pPr>
            <a:r>
              <a:rPr lang="zh-CN" b="0" dirty="0">
                <a:solidFill>
                  <a:schemeClr val="tx1">
                    <a:lumMod val="75000"/>
                    <a:lumOff val="25000"/>
                  </a:schemeClr>
                </a:solidFill>
                <a:cs typeface="+mn-ea"/>
              </a:rPr>
              <a:t>6.其他操作错误：用户可以退出软件，再重新启动软件；</a:t>
            </a:r>
          </a:p>
          <a:p>
            <a:pPr fontAlgn="auto">
              <a:lnSpc>
                <a:spcPct val="150000"/>
              </a:lnSpc>
              <a:buClrTx/>
              <a:buSzTx/>
              <a:buFontTx/>
            </a:pPr>
            <a:r>
              <a:rPr lang="zh-CN" b="0" dirty="0">
                <a:solidFill>
                  <a:schemeClr val="tx1">
                    <a:lumMod val="75000"/>
                    <a:lumOff val="25000"/>
                  </a:schemeClr>
                </a:solidFill>
                <a:cs typeface="+mn-ea"/>
              </a:rPr>
              <a:t>7.其他不可预知的错误：程序可能有其他我们不可预知的错误，要求我们开发人员及时对数据库进行备份；</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3</a:t>
            </a: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详细设计文件</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确定小组总分工，确定阶段里程碑，指定工作流程。预估每项任务完成时间，依据小组总分工分配任务，根据小组成员分配的任务将会贯穿项目始终。</a:t>
            </a:r>
            <a:endParaRPr lang="en-US" altLang="zh-CN" sz="1600" dirty="0">
              <a:solidFill>
                <a:schemeClr val="tx1">
                  <a:lumMod val="50000"/>
                  <a:lumOff val="50000"/>
                </a:schemeClr>
              </a:solidFill>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详细设计程序(模块)划分</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4"/>
          <a:stretch>
            <a:fillRect/>
          </a:stretch>
        </p:blipFill>
        <p:spPr>
          <a:xfrm>
            <a:off x="258445" y="1756410"/>
            <a:ext cx="11674475" cy="4165600"/>
          </a:xfrm>
          <a:prstGeom prst="rect">
            <a:avLst/>
          </a:prstGeom>
        </p:spPr>
      </p:pic>
      <p:sp>
        <p:nvSpPr>
          <p:cNvPr id="3" name="文本框 2"/>
          <p:cNvSpPr txBox="1"/>
          <p:nvPr/>
        </p:nvSpPr>
        <p:spPr>
          <a:xfrm>
            <a:off x="3672840" y="101854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注册</a:t>
            </a:r>
            <a:r>
              <a:rPr lang="en-US" altLang="zh-CN" sz="3200" dirty="0">
                <a:solidFill>
                  <a:schemeClr val="tx1">
                    <a:lumMod val="75000"/>
                    <a:lumOff val="25000"/>
                  </a:schemeClr>
                </a:solidFill>
                <a:cs typeface="+mn-ea"/>
                <a:sym typeface="+mn-lt"/>
              </a:rPr>
              <a:t>/</a:t>
            </a:r>
            <a:r>
              <a:rPr lang="zh-CN" altLang="en-US" sz="3200" dirty="0">
                <a:solidFill>
                  <a:schemeClr val="tx1">
                    <a:lumMod val="75000"/>
                    <a:lumOff val="25000"/>
                  </a:schemeClr>
                </a:solidFill>
                <a:cs typeface="+mn-ea"/>
                <a:sym typeface="+mn-lt"/>
              </a:rPr>
              <a:t>登录模块（程序流程图）</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23240" y="2437765"/>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详细设计程序(模块)划分</a:t>
            </a:r>
          </a:p>
        </p:txBody>
      </p:sp>
      <p:cxnSp>
        <p:nvCxnSpPr>
          <p:cNvPr id="20" name="直接连接符 19"/>
          <p:cNvCxnSpPr/>
          <p:nvPr/>
        </p:nvCxnSpPr>
        <p:spPr>
          <a:xfrm>
            <a:off x="651577" y="31199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23240" y="3273425"/>
            <a:ext cx="5236210" cy="583565"/>
          </a:xfrm>
          <a:prstGeom prst="rect">
            <a:avLst/>
          </a:prstGeom>
          <a:noFill/>
        </p:spPr>
        <p:txBody>
          <a:bodyPr wrap="square" rtlCol="0">
            <a:spAutoFit/>
          </a:bodyPr>
          <a:lstStyle/>
          <a:p>
            <a:r>
              <a:rPr lang="zh-CN" sz="3200" dirty="0">
                <a:solidFill>
                  <a:schemeClr val="tx1">
                    <a:lumMod val="75000"/>
                    <a:lumOff val="25000"/>
                  </a:schemeClr>
                </a:solidFill>
                <a:cs typeface="+mn-ea"/>
                <a:sym typeface="+mn-lt"/>
              </a:rPr>
              <a:t>主页</a:t>
            </a:r>
            <a:r>
              <a:rPr lang="zh-CN" altLang="en-US" sz="3200" dirty="0">
                <a:solidFill>
                  <a:schemeClr val="tx1">
                    <a:lumMod val="75000"/>
                    <a:lumOff val="25000"/>
                  </a:schemeClr>
                </a:solidFill>
                <a:cs typeface="+mn-ea"/>
                <a:sym typeface="+mn-lt"/>
              </a:rPr>
              <a:t>模块（盒图）</a:t>
            </a:r>
          </a:p>
        </p:txBody>
      </p:sp>
      <p:pic>
        <p:nvPicPr>
          <p:cNvPr id="4" name="图片 3"/>
          <p:cNvPicPr>
            <a:picLocks noChangeAspect="1"/>
          </p:cNvPicPr>
          <p:nvPr/>
        </p:nvPicPr>
        <p:blipFill>
          <a:blip r:embed="rId3"/>
          <a:stretch>
            <a:fillRect/>
          </a:stretch>
        </p:blipFill>
        <p:spPr>
          <a:xfrm>
            <a:off x="5675630" y="0"/>
            <a:ext cx="5728970" cy="68541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23240" y="2437765"/>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详细设计程序(模块)划分</a:t>
            </a:r>
          </a:p>
        </p:txBody>
      </p:sp>
      <p:cxnSp>
        <p:nvCxnSpPr>
          <p:cNvPr id="20" name="直接连接符 19"/>
          <p:cNvCxnSpPr/>
          <p:nvPr/>
        </p:nvCxnSpPr>
        <p:spPr>
          <a:xfrm>
            <a:off x="651577" y="31199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23240" y="3273425"/>
            <a:ext cx="5236210" cy="583565"/>
          </a:xfrm>
          <a:prstGeom prst="rect">
            <a:avLst/>
          </a:prstGeom>
          <a:noFill/>
        </p:spPr>
        <p:txBody>
          <a:bodyPr wrap="square" rtlCol="0">
            <a:spAutoFit/>
          </a:bodyPr>
          <a:lstStyle/>
          <a:p>
            <a:r>
              <a:rPr lang="zh-CN" sz="3200" dirty="0">
                <a:solidFill>
                  <a:schemeClr val="tx1">
                    <a:lumMod val="75000"/>
                    <a:lumOff val="25000"/>
                  </a:schemeClr>
                </a:solidFill>
                <a:cs typeface="+mn-ea"/>
                <a:sym typeface="+mn-lt"/>
              </a:rPr>
              <a:t>播放</a:t>
            </a:r>
            <a:r>
              <a:rPr lang="zh-CN" altLang="en-US" sz="3200" dirty="0">
                <a:solidFill>
                  <a:schemeClr val="tx1">
                    <a:lumMod val="75000"/>
                    <a:lumOff val="25000"/>
                  </a:schemeClr>
                </a:solidFill>
                <a:cs typeface="+mn-ea"/>
                <a:sym typeface="+mn-lt"/>
              </a:rPr>
              <a:t>模块（</a:t>
            </a:r>
            <a:r>
              <a:rPr lang="en-US" altLang="zh-CN" sz="3200" dirty="0">
                <a:solidFill>
                  <a:schemeClr val="tx1">
                    <a:lumMod val="75000"/>
                    <a:lumOff val="25000"/>
                  </a:schemeClr>
                </a:solidFill>
                <a:cs typeface="+mn-ea"/>
                <a:sym typeface="+mn-lt"/>
              </a:rPr>
              <a:t>PAD</a:t>
            </a:r>
            <a:r>
              <a:rPr lang="zh-CN" altLang="en-US" sz="3200" dirty="0">
                <a:solidFill>
                  <a:schemeClr val="tx1">
                    <a:lumMod val="75000"/>
                    <a:lumOff val="25000"/>
                  </a:schemeClr>
                </a:solidFill>
                <a:cs typeface="+mn-ea"/>
                <a:sym typeface="+mn-lt"/>
              </a:rPr>
              <a:t>）</a:t>
            </a:r>
          </a:p>
        </p:txBody>
      </p:sp>
      <p:pic>
        <p:nvPicPr>
          <p:cNvPr id="2" name="图片 1"/>
          <p:cNvPicPr>
            <a:picLocks noChangeAspect="1"/>
          </p:cNvPicPr>
          <p:nvPr/>
        </p:nvPicPr>
        <p:blipFill>
          <a:blip r:embed="rId3"/>
          <a:stretch>
            <a:fillRect/>
          </a:stretch>
        </p:blipFill>
        <p:spPr>
          <a:xfrm>
            <a:off x="6059170" y="0"/>
            <a:ext cx="4899025" cy="6832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638175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详细设计</a:t>
            </a:r>
            <a:r>
              <a:rPr lang="en-US" altLang="zh-CN" sz="3200" dirty="0">
                <a:solidFill>
                  <a:schemeClr val="tx1">
                    <a:lumMod val="75000"/>
                    <a:lumOff val="25000"/>
                  </a:schemeClr>
                </a:solidFill>
                <a:cs typeface="+mn-ea"/>
                <a:sym typeface="+mn-lt"/>
              </a:rPr>
              <a:t>Jackson</a:t>
            </a:r>
            <a:r>
              <a:rPr lang="zh-CN" altLang="en-US" sz="3200" dirty="0">
                <a:solidFill>
                  <a:schemeClr val="tx1">
                    <a:lumMod val="75000"/>
                    <a:lumOff val="25000"/>
                  </a:schemeClr>
                </a:solidFill>
                <a:cs typeface="+mn-ea"/>
                <a:sym typeface="+mn-lt"/>
              </a:rPr>
              <a:t>程序结构图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注册</a:t>
            </a:r>
            <a:r>
              <a:rPr lang="en-US" altLang="zh-CN" sz="3200" dirty="0">
                <a:solidFill>
                  <a:schemeClr val="tx1">
                    <a:lumMod val="75000"/>
                    <a:lumOff val="25000"/>
                  </a:schemeClr>
                </a:solidFill>
                <a:cs typeface="+mn-ea"/>
                <a:sym typeface="+mn-lt"/>
              </a:rPr>
              <a:t>/</a:t>
            </a:r>
            <a:r>
              <a:rPr lang="zh-CN" altLang="en-US" sz="3200" dirty="0">
                <a:solidFill>
                  <a:schemeClr val="tx1">
                    <a:lumMod val="75000"/>
                    <a:lumOff val="25000"/>
                  </a:schemeClr>
                </a:solidFill>
                <a:cs typeface="+mn-ea"/>
                <a:sym typeface="+mn-lt"/>
              </a:rPr>
              <a:t>登录模块</a:t>
            </a:r>
          </a:p>
        </p:txBody>
      </p:sp>
      <p:pic>
        <p:nvPicPr>
          <p:cNvPr id="4" name="图片 3"/>
          <p:cNvPicPr>
            <a:picLocks noChangeAspect="1"/>
          </p:cNvPicPr>
          <p:nvPr/>
        </p:nvPicPr>
        <p:blipFill>
          <a:blip r:embed="rId3"/>
          <a:stretch>
            <a:fillRect/>
          </a:stretch>
        </p:blipFill>
        <p:spPr>
          <a:xfrm>
            <a:off x="0" y="2062480"/>
            <a:ext cx="12191365" cy="39649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858895" y="257175"/>
            <a:ext cx="526542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设计阶段项目计划</a:t>
            </a:r>
          </a:p>
        </p:txBody>
      </p:sp>
      <p:cxnSp>
        <p:nvCxnSpPr>
          <p:cNvPr id="20" name="直接连接符 19"/>
          <p:cNvCxnSpPr/>
          <p:nvPr/>
        </p:nvCxnSpPr>
        <p:spPr>
          <a:xfrm>
            <a:off x="3987232" y="9393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screen"/>
          <a:stretch>
            <a:fillRect/>
          </a:stretch>
        </p:blipFill>
        <p:spPr>
          <a:xfrm>
            <a:off x="7753898" y="2647702"/>
            <a:ext cx="506013" cy="506013"/>
          </a:xfrm>
          <a:prstGeom prst="rect">
            <a:avLst/>
          </a:prstGeom>
        </p:spPr>
      </p:pic>
      <p:pic>
        <p:nvPicPr>
          <p:cNvPr id="10" name="图片 9"/>
          <p:cNvPicPr>
            <a:picLocks noChangeAspect="1"/>
          </p:cNvPicPr>
          <p:nvPr/>
        </p:nvPicPr>
        <p:blipFill>
          <a:blip r:embed="rId4" cstate="print"/>
          <a:stretch>
            <a:fillRect/>
          </a:stretch>
        </p:blipFill>
        <p:spPr>
          <a:xfrm>
            <a:off x="10110002" y="2492375"/>
            <a:ext cx="816668" cy="816666"/>
          </a:xfrm>
          <a:prstGeom prst="rect">
            <a:avLst/>
          </a:prstGeom>
        </p:spPr>
      </p:pic>
      <p:pic>
        <p:nvPicPr>
          <p:cNvPr id="11" name="图片 10"/>
          <p:cNvPicPr>
            <a:picLocks noChangeAspect="1"/>
          </p:cNvPicPr>
          <p:nvPr/>
        </p:nvPicPr>
        <p:blipFill>
          <a:blip r:embed="rId5" cstate="screen"/>
          <a:stretch>
            <a:fillRect/>
          </a:stretch>
        </p:blipFill>
        <p:spPr>
          <a:xfrm>
            <a:off x="8773017" y="1557707"/>
            <a:ext cx="564699" cy="564699"/>
          </a:xfrm>
          <a:prstGeom prst="rect">
            <a:avLst/>
          </a:prstGeom>
        </p:spPr>
      </p:pic>
      <p:pic>
        <p:nvPicPr>
          <p:cNvPr id="12" name="图片 11"/>
          <p:cNvPicPr>
            <a:picLocks noChangeAspect="1"/>
          </p:cNvPicPr>
          <p:nvPr/>
        </p:nvPicPr>
        <p:blipFill>
          <a:blip r:embed="rId6" cstate="screen"/>
          <a:stretch>
            <a:fillRect/>
          </a:stretch>
        </p:blipFill>
        <p:spPr>
          <a:xfrm>
            <a:off x="8818295" y="3679013"/>
            <a:ext cx="564699" cy="564699"/>
          </a:xfrm>
          <a:prstGeom prst="rect">
            <a:avLst/>
          </a:prstGeom>
        </p:spPr>
      </p:pic>
      <p:pic>
        <p:nvPicPr>
          <p:cNvPr id="2" name="图片 1"/>
          <p:cNvPicPr>
            <a:picLocks noChangeAspect="1"/>
          </p:cNvPicPr>
          <p:nvPr/>
        </p:nvPicPr>
        <p:blipFill>
          <a:blip r:embed="rId7"/>
          <a:stretch>
            <a:fillRect/>
          </a:stretch>
        </p:blipFill>
        <p:spPr>
          <a:xfrm>
            <a:off x="1927225" y="1100455"/>
            <a:ext cx="9260840" cy="55721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638175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详细设计</a:t>
            </a:r>
            <a:r>
              <a:rPr lang="en-US" altLang="zh-CN" sz="3200" dirty="0">
                <a:solidFill>
                  <a:schemeClr val="tx1">
                    <a:lumMod val="75000"/>
                    <a:lumOff val="25000"/>
                  </a:schemeClr>
                </a:solidFill>
                <a:cs typeface="+mn-ea"/>
                <a:sym typeface="+mn-lt"/>
              </a:rPr>
              <a:t>Jackson</a:t>
            </a:r>
            <a:r>
              <a:rPr lang="zh-CN" altLang="en-US" sz="3200" dirty="0">
                <a:solidFill>
                  <a:schemeClr val="tx1">
                    <a:lumMod val="75000"/>
                    <a:lumOff val="25000"/>
                  </a:schemeClr>
                </a:solidFill>
                <a:cs typeface="+mn-ea"/>
                <a:sym typeface="+mn-lt"/>
              </a:rPr>
              <a:t>程序结构图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5236210" cy="583565"/>
          </a:xfrm>
          <a:prstGeom prst="rect">
            <a:avLst/>
          </a:prstGeom>
          <a:noFill/>
        </p:spPr>
        <p:txBody>
          <a:bodyPr wrap="square" rtlCol="0">
            <a:spAutoFit/>
          </a:bodyPr>
          <a:lstStyle/>
          <a:p>
            <a:r>
              <a:rPr lang="zh-CN" sz="3200" dirty="0">
                <a:solidFill>
                  <a:schemeClr val="tx1">
                    <a:lumMod val="75000"/>
                    <a:lumOff val="25000"/>
                  </a:schemeClr>
                </a:solidFill>
                <a:cs typeface="+mn-ea"/>
                <a:sym typeface="+mn-lt"/>
              </a:rPr>
              <a:t>主页</a:t>
            </a:r>
            <a:r>
              <a:rPr lang="zh-CN" altLang="en-US" sz="3200" dirty="0">
                <a:solidFill>
                  <a:schemeClr val="tx1">
                    <a:lumMod val="75000"/>
                    <a:lumOff val="25000"/>
                  </a:schemeClr>
                </a:solidFill>
                <a:cs typeface="+mn-ea"/>
                <a:sym typeface="+mn-lt"/>
              </a:rPr>
              <a:t>模块</a:t>
            </a:r>
          </a:p>
        </p:txBody>
      </p:sp>
      <p:pic>
        <p:nvPicPr>
          <p:cNvPr id="5" name="图片 4"/>
          <p:cNvPicPr>
            <a:picLocks noChangeAspect="1"/>
          </p:cNvPicPr>
          <p:nvPr/>
        </p:nvPicPr>
        <p:blipFill>
          <a:blip r:embed="rId3"/>
          <a:srcRect t="26472" b="18031"/>
          <a:stretch>
            <a:fillRect/>
          </a:stretch>
        </p:blipFill>
        <p:spPr>
          <a:xfrm>
            <a:off x="0" y="2127250"/>
            <a:ext cx="12188190" cy="31877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638175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详细设计</a:t>
            </a:r>
            <a:r>
              <a:rPr lang="en-US" altLang="zh-CN" sz="3200" dirty="0">
                <a:solidFill>
                  <a:schemeClr val="tx1">
                    <a:lumMod val="75000"/>
                    <a:lumOff val="25000"/>
                  </a:schemeClr>
                </a:solidFill>
                <a:cs typeface="+mn-ea"/>
                <a:sym typeface="+mn-lt"/>
              </a:rPr>
              <a:t>Jackson</a:t>
            </a:r>
            <a:r>
              <a:rPr lang="zh-CN" altLang="en-US" sz="3200" dirty="0">
                <a:solidFill>
                  <a:schemeClr val="tx1">
                    <a:lumMod val="75000"/>
                    <a:lumOff val="25000"/>
                  </a:schemeClr>
                </a:solidFill>
                <a:cs typeface="+mn-ea"/>
                <a:sym typeface="+mn-lt"/>
              </a:rPr>
              <a:t>程序结构图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5236210" cy="583565"/>
          </a:xfrm>
          <a:prstGeom prst="rect">
            <a:avLst/>
          </a:prstGeom>
          <a:noFill/>
        </p:spPr>
        <p:txBody>
          <a:bodyPr wrap="square" rtlCol="0">
            <a:spAutoFit/>
          </a:bodyPr>
          <a:lstStyle/>
          <a:p>
            <a:r>
              <a:rPr lang="zh-CN" sz="3200" dirty="0">
                <a:solidFill>
                  <a:schemeClr val="tx1">
                    <a:lumMod val="75000"/>
                    <a:lumOff val="25000"/>
                  </a:schemeClr>
                </a:solidFill>
                <a:cs typeface="+mn-ea"/>
                <a:sym typeface="+mn-lt"/>
              </a:rPr>
              <a:t>播放</a:t>
            </a:r>
            <a:r>
              <a:rPr lang="zh-CN" altLang="en-US" sz="3200" dirty="0">
                <a:solidFill>
                  <a:schemeClr val="tx1">
                    <a:lumMod val="75000"/>
                    <a:lumOff val="25000"/>
                  </a:schemeClr>
                </a:solidFill>
                <a:cs typeface="+mn-ea"/>
                <a:sym typeface="+mn-lt"/>
              </a:rPr>
              <a:t>模块</a:t>
            </a:r>
          </a:p>
        </p:txBody>
      </p:sp>
      <p:pic>
        <p:nvPicPr>
          <p:cNvPr id="2" name="图片 1"/>
          <p:cNvPicPr>
            <a:picLocks noChangeAspect="1"/>
          </p:cNvPicPr>
          <p:nvPr/>
        </p:nvPicPr>
        <p:blipFill>
          <a:blip r:embed="rId3"/>
          <a:stretch>
            <a:fillRect/>
          </a:stretch>
        </p:blipFill>
        <p:spPr>
          <a:xfrm>
            <a:off x="0" y="2041525"/>
            <a:ext cx="12192635" cy="37630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4</a:t>
            </a: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会议记录及配置管理</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在软件管理的领域里存在着被称作“依赖地狱”的死亡之谷，系统规模越大，加入的包越多，你就越有可能在未来的某一天发现自己已深陷绝望之中。</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会议记录</a:t>
            </a: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377440" y="1816735"/>
            <a:ext cx="9163685" cy="4246245"/>
          </a:xfrm>
          <a:prstGeom prst="rect">
            <a:avLst/>
          </a:prstGeom>
          <a:noFill/>
        </p:spPr>
        <p:txBody>
          <a:bodyPr wrap="square" rtlCol="0" anchor="t">
            <a:spAutoFit/>
          </a:bodyPr>
          <a:lstStyle/>
          <a:p>
            <a:r>
              <a:rPr lang="zh-CN" altLang="en-US"/>
              <a:t>会议记录格式：</a:t>
            </a:r>
            <a:r>
              <a:rPr lang="en-US" altLang="zh-CN"/>
              <a:t>SE2020-G06-</a:t>
            </a:r>
            <a:r>
              <a:rPr lang="zh-CN" altLang="en-US"/>
              <a:t>会议纪要</a:t>
            </a:r>
            <a:r>
              <a:rPr lang="en-US" altLang="zh-CN"/>
              <a:t>_xxxx(</a:t>
            </a:r>
            <a:r>
              <a:rPr lang="zh-CN" altLang="en-US"/>
              <a:t>年</a:t>
            </a:r>
            <a:r>
              <a:rPr lang="en-US" altLang="zh-CN"/>
              <a:t>).xx(</a:t>
            </a:r>
            <a:r>
              <a:rPr lang="zh-CN" altLang="en-US"/>
              <a:t>月</a:t>
            </a:r>
            <a:r>
              <a:rPr lang="en-US" altLang="zh-CN"/>
              <a:t>).xx(</a:t>
            </a:r>
            <a:r>
              <a:rPr lang="zh-CN" altLang="en-US"/>
              <a:t>日</a:t>
            </a:r>
            <a:r>
              <a:rPr lang="en-US" altLang="zh-CN"/>
              <a:t>)</a:t>
            </a:r>
          </a:p>
          <a:p>
            <a:endParaRPr lang="en-US" altLang="zh-CN"/>
          </a:p>
          <a:p>
            <a:r>
              <a:rPr lang="zh-CN" altLang="en-US"/>
              <a:t>会议记录内容：</a:t>
            </a:r>
          </a:p>
          <a:p>
            <a:endParaRPr lang="zh-CN" altLang="en-US"/>
          </a:p>
          <a:p>
            <a:r>
              <a:t>I.基础信息</a:t>
            </a:r>
            <a:r>
              <a:rPr lang="zh-CN"/>
              <a:t>：主持人、日期、时间、地点、记录员、会议议题</a:t>
            </a:r>
          </a:p>
          <a:p>
            <a:endParaRPr lang="zh-CN"/>
          </a:p>
          <a:p>
            <a:r>
              <a:t>II.到场人员</a:t>
            </a:r>
          </a:p>
          <a:p>
            <a:endParaRPr/>
          </a:p>
          <a:p>
            <a:r>
              <a:rPr lang="en-US" altLang="zh-CN"/>
              <a:t>III.上次会议的实行成果与不足</a:t>
            </a:r>
          </a:p>
          <a:p>
            <a:endParaRPr lang="en-US" altLang="zh-CN"/>
          </a:p>
          <a:p>
            <a:r>
              <a:rPr lang="en-US" altLang="zh-CN"/>
              <a:t>IV.本次会议未决问题</a:t>
            </a:r>
          </a:p>
          <a:p>
            <a:endParaRPr lang="en-US" altLang="zh-CN"/>
          </a:p>
          <a:p>
            <a:r>
              <a:rPr lang="en-US" altLang="zh-CN"/>
              <a:t>V.个体内容纪要</a:t>
            </a:r>
            <a:r>
              <a:rPr lang="zh-CN" altLang="en-US"/>
              <a:t>：会议职责、个人任务</a:t>
            </a:r>
          </a:p>
          <a:p>
            <a:endParaRPr lang="zh-CN" altLang="en-US"/>
          </a:p>
          <a:p>
            <a:r>
              <a:rPr lang="zh-CN" altLang="en-US"/>
              <a:t>VI.休会：纪要提交、纪要审批</a:t>
            </a:r>
          </a:p>
        </p:txBody>
      </p:sp>
      <p:graphicFrame>
        <p:nvGraphicFramePr>
          <p:cNvPr id="5" name="对象 4">
            <a:hlinkClick r:id="" action="ppaction://ole?verb=0"/>
          </p:cNvPr>
          <p:cNvGraphicFramePr>
            <a:graphicFrameLocks noChangeAspect="1"/>
          </p:cNvGraphicFramePr>
          <p:nvPr/>
        </p:nvGraphicFramePr>
        <p:xfrm>
          <a:off x="5610225" y="637540"/>
          <a:ext cx="971550" cy="800100"/>
        </p:xfrm>
        <a:graphic>
          <a:graphicData uri="http://schemas.openxmlformats.org/presentationml/2006/ole">
            <mc:AlternateContent xmlns:mc="http://schemas.openxmlformats.org/markup-compatibility/2006">
              <mc:Choice xmlns:v="urn:schemas-microsoft-com:vml" Requires="v">
                <p:oleObj spid="_x0000_s2052" showAsIcon="1" r:id="rId4" imgW="971550" imgH="800100" progId="Word.Document.12">
                  <p:embed/>
                </p:oleObj>
              </mc:Choice>
              <mc:Fallback>
                <p:oleObj showAsIcon="1" r:id="rId4" imgW="971550" imgH="800100" progId="Word.Document.12">
                  <p:embed/>
                  <p:pic>
                    <p:nvPicPr>
                      <p:cNvPr id="0" name="图片 1026"/>
                      <p:cNvPicPr/>
                      <p:nvPr/>
                    </p:nvPicPr>
                    <p:blipFill>
                      <a:blip r:embed="rId5"/>
                      <a:stretch>
                        <a:fillRect/>
                      </a:stretch>
                    </p:blipFill>
                    <p:spPr>
                      <a:xfrm>
                        <a:off x="5610225" y="637540"/>
                        <a:ext cx="971550" cy="8001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119620" y="637540"/>
          <a:ext cx="971550" cy="800100"/>
        </p:xfrm>
        <a:graphic>
          <a:graphicData uri="http://schemas.openxmlformats.org/presentationml/2006/ole">
            <mc:AlternateContent xmlns:mc="http://schemas.openxmlformats.org/markup-compatibility/2006">
              <mc:Choice xmlns:v="urn:schemas-microsoft-com:vml" Requires="v">
                <p:oleObj spid="_x0000_s2053" showAsIcon="1" r:id="rId6" imgW="971550" imgH="800100" progId="Word.Document.12">
                  <p:embed/>
                </p:oleObj>
              </mc:Choice>
              <mc:Fallback>
                <p:oleObj showAsIcon="1" r:id="rId6" imgW="971550" imgH="800100" progId="Word.Document.12">
                  <p:embed/>
                  <p:pic>
                    <p:nvPicPr>
                      <p:cNvPr id="0" name="图片 1027"/>
                      <p:cNvPicPr/>
                      <p:nvPr/>
                    </p:nvPicPr>
                    <p:blipFill>
                      <a:blip r:embed="rId7"/>
                      <a:stretch>
                        <a:fillRect/>
                      </a:stretch>
                    </p:blipFill>
                    <p:spPr>
                      <a:xfrm>
                        <a:off x="7119620" y="637540"/>
                        <a:ext cx="971550" cy="8001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610600" y="637540"/>
          <a:ext cx="971550" cy="800100"/>
        </p:xfrm>
        <a:graphic>
          <a:graphicData uri="http://schemas.openxmlformats.org/presentationml/2006/ole">
            <mc:AlternateContent xmlns:mc="http://schemas.openxmlformats.org/markup-compatibility/2006">
              <mc:Choice xmlns:v="urn:schemas-microsoft-com:vml" Requires="v">
                <p:oleObj spid="_x0000_s2054" showAsIcon="1" r:id="rId8" imgW="971550" imgH="800100" progId="Word.Document.12">
                  <p:embed/>
                </p:oleObj>
              </mc:Choice>
              <mc:Fallback>
                <p:oleObj showAsIcon="1" r:id="rId8" imgW="971550" imgH="800100" progId="Word.Document.12">
                  <p:embed/>
                  <p:pic>
                    <p:nvPicPr>
                      <p:cNvPr id="0" name="图片 1028"/>
                      <p:cNvPicPr/>
                      <p:nvPr/>
                    </p:nvPicPr>
                    <p:blipFill>
                      <a:blip r:embed="rId9"/>
                      <a:stretch>
                        <a:fillRect/>
                      </a:stretch>
                    </p:blipFill>
                    <p:spPr>
                      <a:xfrm>
                        <a:off x="8610600" y="637540"/>
                        <a:ext cx="971550" cy="80010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205" y="34138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配置管理</a:t>
            </a:r>
            <a:r>
              <a:rPr lang="en-US" altLang="zh-CN" sz="1200" dirty="0">
                <a:solidFill>
                  <a:schemeClr val="tx1">
                    <a:lumMod val="75000"/>
                    <a:lumOff val="25000"/>
                  </a:schemeClr>
                </a:solidFill>
                <a:cs typeface="+mn-ea"/>
                <a:sym typeface="+mn-lt"/>
              </a:rPr>
              <a:t>[5]</a:t>
            </a:r>
          </a:p>
        </p:txBody>
      </p:sp>
      <p:cxnSp>
        <p:nvCxnSpPr>
          <p:cNvPr id="20" name="直接连接符 19"/>
          <p:cNvCxnSpPr/>
          <p:nvPr/>
        </p:nvCxnSpPr>
        <p:spPr>
          <a:xfrm>
            <a:off x="3789747" y="108475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51635" y="1294765"/>
            <a:ext cx="9889490" cy="5077460"/>
          </a:xfrm>
          <a:prstGeom prst="rect">
            <a:avLst/>
          </a:prstGeom>
          <a:noFill/>
        </p:spPr>
        <p:txBody>
          <a:bodyPr wrap="square" rtlCol="0" anchor="t">
            <a:spAutoFit/>
          </a:bodyPr>
          <a:lstStyle/>
          <a:p>
            <a:r>
              <a:rPr lang="en-US" altLang="zh-CN"/>
              <a:t>1.</a:t>
            </a:r>
            <a:r>
              <a:rPr lang="zh-CN" altLang="en-US"/>
              <a:t>代码版本格式：主版本号.次版本号.修订号，版本号递增规则如下：</a:t>
            </a:r>
          </a:p>
          <a:p>
            <a:endParaRPr lang="zh-CN" altLang="en-US"/>
          </a:p>
          <a:p>
            <a:r>
              <a:rPr lang="en-US" altLang="zh-CN"/>
              <a:t>	</a:t>
            </a:r>
            <a:r>
              <a:rPr lang="zh-CN" altLang="en-US"/>
              <a:t>主版本号：当你做了不兼容的 API 修改，</a:t>
            </a:r>
          </a:p>
          <a:p>
            <a:endParaRPr lang="zh-CN" altLang="en-US"/>
          </a:p>
          <a:p>
            <a:r>
              <a:rPr lang="en-US" altLang="zh-CN"/>
              <a:t>	</a:t>
            </a:r>
            <a:r>
              <a:rPr lang="zh-CN" altLang="en-US"/>
              <a:t>次版本号：当你做了向下兼容的功能性新增，</a:t>
            </a:r>
          </a:p>
          <a:p>
            <a:endParaRPr lang="zh-CN" altLang="en-US"/>
          </a:p>
          <a:p>
            <a:r>
              <a:rPr lang="en-US" altLang="zh-CN"/>
              <a:t>	</a:t>
            </a:r>
            <a:r>
              <a:rPr lang="zh-CN" altLang="en-US"/>
              <a:t>修订号：当你做了向下兼容的问题修正。</a:t>
            </a:r>
          </a:p>
          <a:p>
            <a:endParaRPr lang="zh-CN" altLang="en-US"/>
          </a:p>
          <a:p>
            <a:r>
              <a:rPr lang="zh-CN" altLang="en-US"/>
              <a:t>注：先行版本号及版本编译元数据可以加到“主版本号.次版本号.修订号”的后面，作为延伸。</a:t>
            </a:r>
          </a:p>
          <a:p>
            <a:endParaRPr lang="zh-CN" altLang="en-US"/>
          </a:p>
          <a:p>
            <a:endParaRPr lang="zh-CN" altLang="en-US"/>
          </a:p>
          <a:p>
            <a:r>
              <a:rPr lang="en-US" altLang="zh-CN"/>
              <a:t>2.</a:t>
            </a:r>
            <a:r>
              <a:rPr lang="zh-CN" altLang="en-US"/>
              <a:t>报告（</a:t>
            </a:r>
            <a:r>
              <a:rPr lang="en-US" altLang="zh-CN"/>
              <a:t>PPT</a:t>
            </a:r>
            <a:r>
              <a:rPr lang="zh-CN" altLang="en-US"/>
              <a:t>）版本格式：正式版本号</a:t>
            </a:r>
            <a:r>
              <a:rPr lang="en-US" altLang="zh-CN"/>
              <a:t>.</a:t>
            </a:r>
            <a:r>
              <a:rPr lang="zh-CN" altLang="en-US"/>
              <a:t>评审版本号</a:t>
            </a:r>
            <a:r>
              <a:rPr lang="en-US" altLang="zh-CN"/>
              <a:t>.</a:t>
            </a:r>
            <a:r>
              <a:rPr lang="zh-CN" altLang="en-US"/>
              <a:t>自行迭代号，版本号递增规则如下：</a:t>
            </a:r>
          </a:p>
          <a:p>
            <a:r>
              <a:rPr lang="en-US" altLang="zh-CN"/>
              <a:t>	</a:t>
            </a:r>
          </a:p>
          <a:p>
            <a:r>
              <a:rPr lang="en-US" altLang="zh-CN"/>
              <a:t>	</a:t>
            </a:r>
            <a:r>
              <a:rPr lang="zh-CN" altLang="en-US"/>
              <a:t>正式版本号：正式评审过后的正式版本，一般为</a:t>
            </a:r>
            <a:r>
              <a:rPr lang="en-US" altLang="zh-CN"/>
              <a:t>1.0.0</a:t>
            </a:r>
            <a:r>
              <a:rPr lang="zh-CN" altLang="en-US"/>
              <a:t>，提交日期为评审当周的周日，</a:t>
            </a:r>
          </a:p>
          <a:p>
            <a:r>
              <a:rPr lang="en-US" altLang="zh-CN"/>
              <a:t>	</a:t>
            </a:r>
          </a:p>
          <a:p>
            <a:r>
              <a:rPr lang="en-US" altLang="zh-CN"/>
              <a:t>	</a:t>
            </a:r>
            <a:r>
              <a:rPr lang="zh-CN" altLang="en-US"/>
              <a:t>评审版本号：经过预评审或先行组评审后，根据其评审内容修改的版本，</a:t>
            </a:r>
          </a:p>
          <a:p>
            <a:r>
              <a:rPr lang="en-US" altLang="zh-CN"/>
              <a:t>	</a:t>
            </a:r>
          </a:p>
          <a:p>
            <a:r>
              <a:rPr lang="en-US" altLang="zh-CN"/>
              <a:t>	</a:t>
            </a:r>
            <a:r>
              <a:rPr lang="zh-CN" altLang="en-US"/>
              <a:t>自行迭代号：根据上课内容或小组会议后，对上一版本内容的修正。</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600960" y="826135"/>
            <a:ext cx="202120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配置管理</a:t>
            </a:r>
          </a:p>
        </p:txBody>
      </p:sp>
      <p:cxnSp>
        <p:nvCxnSpPr>
          <p:cNvPr id="20" name="直接连接符 19"/>
          <p:cNvCxnSpPr/>
          <p:nvPr/>
        </p:nvCxnSpPr>
        <p:spPr>
          <a:xfrm>
            <a:off x="2718502" y="156925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151380" y="1905000"/>
            <a:ext cx="9531985" cy="45783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5</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参考资料</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参考资料的意义在于，指出该部分内容的来源/出处，从而保障这段内容是客观真实的。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右箭头 21"/>
          <p:cNvSpPr/>
          <p:nvPr/>
        </p:nvSpPr>
        <p:spPr>
          <a:xfrm>
            <a:off x="6247539" y="79756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1" name="圆角右箭头 20"/>
          <p:cNvSpPr/>
          <p:nvPr/>
        </p:nvSpPr>
        <p:spPr>
          <a:xfrm>
            <a:off x="6232791" y="203073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 name="圆角右箭头 1"/>
          <p:cNvSpPr/>
          <p:nvPr/>
        </p:nvSpPr>
        <p:spPr>
          <a:xfrm flipH="1">
            <a:off x="4486132" y="2848610"/>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6247539" y="313563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5" name="圆角右箭头 4"/>
          <p:cNvSpPr/>
          <p:nvPr/>
        </p:nvSpPr>
        <p:spPr>
          <a:xfrm>
            <a:off x="6232791" y="485775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圆角右箭头 5"/>
          <p:cNvSpPr/>
          <p:nvPr/>
        </p:nvSpPr>
        <p:spPr>
          <a:xfrm flipH="1">
            <a:off x="4227195" y="3871595"/>
            <a:ext cx="2225040" cy="2575560"/>
          </a:xfrm>
          <a:prstGeom prst="bentArrow">
            <a:avLst>
              <a:gd name="adj1" fmla="val 10048"/>
              <a:gd name="adj2" fmla="val 8262"/>
              <a:gd name="adj3" fmla="val 17780"/>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圆角右箭头 6"/>
          <p:cNvSpPr/>
          <p:nvPr/>
        </p:nvSpPr>
        <p:spPr>
          <a:xfrm flipH="1">
            <a:off x="4486132" y="5121275"/>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nvSpPr>
        <p:spPr>
          <a:xfrm>
            <a:off x="133985" y="2369820"/>
            <a:ext cx="5323840"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[1] 2020上半年度中国数字音乐市场研究报告 2020/10/24 </a:t>
            </a:r>
          </a:p>
        </p:txBody>
      </p:sp>
      <p:sp>
        <p:nvSpPr>
          <p:cNvPr id="9" name="文本框 8"/>
          <p:cNvSpPr txBox="1"/>
          <p:nvPr/>
        </p:nvSpPr>
        <p:spPr>
          <a:xfrm>
            <a:off x="117475" y="2707005"/>
            <a:ext cx="4019550"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https://new.qq.com/rain/a/20200921A0G4VI00</a:t>
            </a:r>
          </a:p>
        </p:txBody>
      </p:sp>
      <p:sp>
        <p:nvSpPr>
          <p:cNvPr id="3" name="文本框 2"/>
          <p:cNvSpPr txBox="1"/>
          <p:nvPr/>
        </p:nvSpPr>
        <p:spPr>
          <a:xfrm>
            <a:off x="133985" y="3612515"/>
            <a:ext cx="517588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[2] FreeMusic</a:t>
            </a:r>
            <a:r>
              <a:rPr lang="zh-CN" altLang="en-US" sz="1600" dirty="0">
                <a:solidFill>
                  <a:schemeClr val="tx1">
                    <a:lumMod val="75000"/>
                    <a:lumOff val="25000"/>
                  </a:schemeClr>
                </a:solidFill>
                <a:cs typeface="+mn-ea"/>
                <a:sym typeface="+mn-lt"/>
              </a:rPr>
              <a:t>实现集各大音乐</a:t>
            </a:r>
            <a:r>
              <a:rPr lang="en-US" altLang="zh-CN" sz="1600" dirty="0">
                <a:solidFill>
                  <a:schemeClr val="tx1">
                    <a:lumMod val="75000"/>
                    <a:lumOff val="25000"/>
                  </a:schemeClr>
                </a:solidFill>
                <a:cs typeface="+mn-ea"/>
                <a:sym typeface="+mn-lt"/>
              </a:rPr>
              <a:t>API</a:t>
            </a:r>
            <a:r>
              <a:rPr lang="zh-CN" altLang="en-US" sz="1600" dirty="0">
                <a:solidFill>
                  <a:schemeClr val="tx1">
                    <a:lumMod val="75000"/>
                    <a:lumOff val="25000"/>
                  </a:schemeClr>
                </a:solidFill>
                <a:cs typeface="+mn-ea"/>
                <a:sym typeface="+mn-lt"/>
              </a:rPr>
              <a:t>为一体 </a:t>
            </a:r>
            <a:r>
              <a:rPr lang="en-US" altLang="zh-CN" sz="1600" dirty="0">
                <a:solidFill>
                  <a:schemeClr val="tx1">
                    <a:lumMod val="75000"/>
                    <a:lumOff val="25000"/>
                  </a:schemeClr>
                </a:solidFill>
                <a:cs typeface="+mn-ea"/>
                <a:sym typeface="+mn-lt"/>
              </a:rPr>
              <a:t>2020/10/24</a:t>
            </a:r>
          </a:p>
        </p:txBody>
      </p:sp>
      <p:sp>
        <p:nvSpPr>
          <p:cNvPr id="16" name="文本框 15"/>
          <p:cNvSpPr txBox="1"/>
          <p:nvPr/>
        </p:nvSpPr>
        <p:spPr>
          <a:xfrm>
            <a:off x="133985" y="394970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https://blog.csdn.net/a496401006/article/details/103903131</a:t>
            </a:r>
          </a:p>
        </p:txBody>
      </p:sp>
      <p:sp>
        <p:nvSpPr>
          <p:cNvPr id="17" name="文本框 16"/>
          <p:cNvSpPr txBox="1"/>
          <p:nvPr/>
        </p:nvSpPr>
        <p:spPr>
          <a:xfrm>
            <a:off x="133985" y="5055870"/>
            <a:ext cx="402018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[3] 倒带app</a:t>
            </a:r>
            <a:r>
              <a:rPr lang="zh-CN" altLang="en-US" sz="1600" dirty="0">
                <a:solidFill>
                  <a:schemeClr val="tx1">
                    <a:lumMod val="75000"/>
                    <a:lumOff val="25000"/>
                  </a:schemeClr>
                </a:solidFill>
                <a:cs typeface="+mn-ea"/>
                <a:sym typeface="+mn-lt"/>
              </a:rPr>
              <a:t>个人开发主页 </a:t>
            </a:r>
            <a:r>
              <a:rPr lang="en-US" altLang="zh-CN" sz="1600" dirty="0">
                <a:solidFill>
                  <a:schemeClr val="tx1">
                    <a:lumMod val="75000"/>
                    <a:lumOff val="25000"/>
                  </a:schemeClr>
                </a:solidFill>
                <a:cs typeface="+mn-ea"/>
                <a:sym typeface="+mn-lt"/>
              </a:rPr>
              <a:t>2020/10/24</a:t>
            </a:r>
            <a:endParaRPr lang="zh-CN" altLang="en-US" sz="1600" dirty="0">
              <a:solidFill>
                <a:schemeClr val="tx1">
                  <a:lumMod val="75000"/>
                  <a:lumOff val="25000"/>
                </a:schemeClr>
              </a:solidFill>
              <a:cs typeface="+mn-ea"/>
              <a:sym typeface="+mn-lt"/>
            </a:endParaRPr>
          </a:p>
        </p:txBody>
      </p:sp>
      <p:sp>
        <p:nvSpPr>
          <p:cNvPr id="18" name="文本框 17"/>
          <p:cNvSpPr txBox="1"/>
          <p:nvPr/>
        </p:nvSpPr>
        <p:spPr>
          <a:xfrm>
            <a:off x="150495" y="5393055"/>
            <a:ext cx="4003040"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https://dniwer.me/#/</a:t>
            </a:r>
          </a:p>
        </p:txBody>
      </p:sp>
      <p:sp>
        <p:nvSpPr>
          <p:cNvPr id="25" name="文本框 24"/>
          <p:cNvSpPr txBox="1"/>
          <p:nvPr/>
        </p:nvSpPr>
        <p:spPr>
          <a:xfrm>
            <a:off x="8251825" y="601980"/>
            <a:ext cx="400240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[4] </a:t>
            </a:r>
            <a:r>
              <a:rPr lang="en-US" sz="1600" dirty="0">
                <a:solidFill>
                  <a:schemeClr val="tx1">
                    <a:lumMod val="75000"/>
                    <a:lumOff val="25000"/>
                  </a:schemeClr>
                </a:solidFill>
                <a:cs typeface="+mn-ea"/>
                <a:sym typeface="+mn-lt"/>
              </a:rPr>
              <a:t>Listen1app</a:t>
            </a:r>
            <a:r>
              <a:rPr lang="zh-CN" altLang="en-US" sz="1600" dirty="0">
                <a:solidFill>
                  <a:schemeClr val="tx1">
                    <a:lumMod val="75000"/>
                    <a:lumOff val="25000"/>
                  </a:schemeClr>
                </a:solidFill>
                <a:cs typeface="+mn-ea"/>
                <a:sym typeface="+mn-lt"/>
              </a:rPr>
              <a:t>开源</a:t>
            </a:r>
            <a:r>
              <a:rPr lang="en-US" altLang="zh-CN" sz="1600" dirty="0">
                <a:solidFill>
                  <a:schemeClr val="tx1">
                    <a:lumMod val="75000"/>
                    <a:lumOff val="25000"/>
                  </a:schemeClr>
                </a:solidFill>
                <a:cs typeface="+mn-ea"/>
                <a:sym typeface="+mn-lt"/>
              </a:rPr>
              <a:t>github 2020/10/24</a:t>
            </a:r>
            <a:endParaRPr lang="zh-CN" altLang="en-US" sz="1600" dirty="0">
              <a:solidFill>
                <a:schemeClr val="tx1">
                  <a:lumMod val="75000"/>
                  <a:lumOff val="25000"/>
                </a:schemeClr>
              </a:solidFill>
              <a:cs typeface="+mn-ea"/>
              <a:sym typeface="+mn-lt"/>
            </a:endParaRPr>
          </a:p>
        </p:txBody>
      </p:sp>
      <p:sp>
        <p:nvSpPr>
          <p:cNvPr id="26" name="文本框 25"/>
          <p:cNvSpPr txBox="1"/>
          <p:nvPr/>
        </p:nvSpPr>
        <p:spPr>
          <a:xfrm>
            <a:off x="8251825" y="939165"/>
            <a:ext cx="4003675"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http://listen1.github.io/listen1/</a:t>
            </a:r>
          </a:p>
        </p:txBody>
      </p:sp>
      <p:sp>
        <p:nvSpPr>
          <p:cNvPr id="10" name="文本框 9"/>
          <p:cNvSpPr txBox="1"/>
          <p:nvPr/>
        </p:nvSpPr>
        <p:spPr>
          <a:xfrm>
            <a:off x="8250555" y="1693545"/>
            <a:ext cx="400240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[5] </a:t>
            </a:r>
            <a:r>
              <a:rPr lang="zh-CN" altLang="en-US" sz="1600" dirty="0">
                <a:solidFill>
                  <a:schemeClr val="tx1">
                    <a:lumMod val="75000"/>
                    <a:lumOff val="25000"/>
                  </a:schemeClr>
                </a:solidFill>
                <a:cs typeface="+mn-ea"/>
                <a:sym typeface="+mn-lt"/>
              </a:rPr>
              <a:t>版本号规则博客园参考 </a:t>
            </a:r>
            <a:r>
              <a:rPr lang="en-US" altLang="zh-CN" sz="1600" dirty="0">
                <a:solidFill>
                  <a:schemeClr val="tx1">
                    <a:lumMod val="75000"/>
                    <a:lumOff val="25000"/>
                  </a:schemeClr>
                </a:solidFill>
                <a:cs typeface="+mn-ea"/>
                <a:sym typeface="+mn-lt"/>
              </a:rPr>
              <a:t>2020/10/27</a:t>
            </a:r>
            <a:endParaRPr lang="zh-CN" altLang="en-US" sz="1600" dirty="0">
              <a:solidFill>
                <a:schemeClr val="tx1">
                  <a:lumMod val="75000"/>
                  <a:lumOff val="25000"/>
                </a:schemeClr>
              </a:solidFill>
              <a:cs typeface="+mn-ea"/>
              <a:sym typeface="+mn-lt"/>
            </a:endParaRPr>
          </a:p>
        </p:txBody>
      </p:sp>
      <p:sp>
        <p:nvSpPr>
          <p:cNvPr id="11" name="文本框 10"/>
          <p:cNvSpPr txBox="1"/>
          <p:nvPr/>
        </p:nvSpPr>
        <p:spPr>
          <a:xfrm>
            <a:off x="8250555" y="203073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https://www.cnblogs.com/duanlibo/p/10971995.html</a:t>
            </a:r>
          </a:p>
        </p:txBody>
      </p:sp>
      <p:sp>
        <p:nvSpPr>
          <p:cNvPr id="12" name="文本框 11"/>
          <p:cNvSpPr txBox="1"/>
          <p:nvPr/>
        </p:nvSpPr>
        <p:spPr>
          <a:xfrm>
            <a:off x="8250555" y="3028950"/>
            <a:ext cx="4002405" cy="58356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[6] </a:t>
            </a:r>
            <a:r>
              <a:rPr sz="1600" dirty="0">
                <a:solidFill>
                  <a:schemeClr val="tx1">
                    <a:lumMod val="75000"/>
                    <a:lumOff val="25000"/>
                  </a:schemeClr>
                </a:solidFill>
                <a:cs typeface="+mn-ea"/>
                <a:sym typeface="+mn-lt"/>
              </a:rPr>
              <a:t>GB/T-8567-2006标准的软件工程项目开发计划书模板 </a:t>
            </a:r>
            <a:r>
              <a:rPr lang="en-US" sz="1600" dirty="0">
                <a:solidFill>
                  <a:schemeClr val="tx1">
                    <a:lumMod val="75000"/>
                    <a:lumOff val="25000"/>
                  </a:schemeClr>
                </a:solidFill>
                <a:cs typeface="+mn-ea"/>
                <a:sym typeface="+mn-lt"/>
              </a:rPr>
              <a:t>2020/11/12</a:t>
            </a:r>
          </a:p>
        </p:txBody>
      </p:sp>
      <p:sp>
        <p:nvSpPr>
          <p:cNvPr id="15" name="文本框 14"/>
          <p:cNvSpPr txBox="1"/>
          <p:nvPr/>
        </p:nvSpPr>
        <p:spPr>
          <a:xfrm>
            <a:off x="8168640" y="4533265"/>
            <a:ext cx="3928110" cy="583565"/>
          </a:xfrm>
          <a:prstGeom prst="rect">
            <a:avLst/>
          </a:prstGeom>
          <a:noFill/>
        </p:spPr>
        <p:txBody>
          <a:bodyPr wrap="square" rtlCol="0">
            <a:spAutoFit/>
          </a:bodyPr>
          <a:lstStyle/>
          <a:p>
            <a:pPr algn="l">
              <a:buClrTx/>
              <a:buSzTx/>
              <a:buFontTx/>
            </a:pPr>
            <a:r>
              <a:rPr lang="en-US" altLang="zh-CN" sz="1600" dirty="0">
                <a:solidFill>
                  <a:schemeClr val="tx1">
                    <a:lumMod val="75000"/>
                    <a:lumOff val="25000"/>
                  </a:schemeClr>
                </a:solidFill>
                <a:cs typeface="+mn-ea"/>
                <a:sym typeface="+mn-lt"/>
              </a:rPr>
              <a:t>[7] 百度文库：软件工程系统设计报告书2020/12/1</a:t>
            </a:r>
          </a:p>
        </p:txBody>
      </p:sp>
      <p:sp>
        <p:nvSpPr>
          <p:cNvPr id="23" name="文本框 22"/>
          <p:cNvSpPr txBox="1"/>
          <p:nvPr/>
        </p:nvSpPr>
        <p:spPr>
          <a:xfrm>
            <a:off x="8168640" y="511683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https://wenku.baidu.com/view/a7de3154b1717fd5360cba1aa8114431b80d8e47.html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6</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小组分工及评价</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一切使人团结的是善与美，一切使人分裂的是恶与丑。</a:t>
            </a:r>
          </a:p>
          <a:p>
            <a:endParaRPr lang="en-US" altLang="zh-CN" sz="1600" dirty="0">
              <a:solidFill>
                <a:schemeClr val="tx1">
                  <a:lumMod val="50000"/>
                  <a:lumOff val="50000"/>
                </a:schemeClr>
              </a:solidFill>
              <a:cs typeface="+mn-ea"/>
              <a:sym typeface="+mn-lt"/>
            </a:endParaRPr>
          </a:p>
          <a:p>
            <a:pPr algn="r"/>
            <a:r>
              <a:rPr lang="en-US" altLang="zh-CN" sz="1600" dirty="0">
                <a:solidFill>
                  <a:schemeClr val="tx1">
                    <a:lumMod val="50000"/>
                    <a:lumOff val="50000"/>
                  </a:schemeClr>
                </a:solidFill>
                <a:cs typeface="+mn-ea"/>
                <a:sym typeface="+mn-lt"/>
              </a:rPr>
              <a:t> ——列夫·托尔斯泰</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pic>
        <p:nvPicPr>
          <p:cNvPr id="92" name="图片 91"/>
          <p:cNvPicPr>
            <a:picLocks noChangeAspect="1"/>
          </p:cNvPicPr>
          <p:nvPr/>
        </p:nvPicPr>
        <p:blipFill rotWithShape="1">
          <a:blip r:embed="rId3" cstate="screen"/>
          <a:srcRect/>
          <a:stretch>
            <a:fillRect/>
          </a:stretch>
        </p:blipFill>
        <p:spPr>
          <a:xfrm>
            <a:off x="1003476" y="1012188"/>
            <a:ext cx="2534710" cy="2534710"/>
          </a:xfrm>
          <a:prstGeom prst="ellipse">
            <a:avLst/>
          </a:prstGeom>
        </p:spPr>
      </p:pic>
      <p:pic>
        <p:nvPicPr>
          <p:cNvPr id="93" name="图片 92"/>
          <p:cNvPicPr>
            <a:picLocks noChangeAspect="1"/>
          </p:cNvPicPr>
          <p:nvPr/>
        </p:nvPicPr>
        <p:blipFill rotWithShape="1">
          <a:blip r:embed="rId3" cstate="screen"/>
          <a:srcRect/>
          <a:stretch>
            <a:fillRect/>
          </a:stretch>
        </p:blipFill>
        <p:spPr>
          <a:xfrm>
            <a:off x="4894685" y="1012188"/>
            <a:ext cx="2534710" cy="2534710"/>
          </a:xfrm>
          <a:prstGeom prst="ellipse">
            <a:avLst/>
          </a:prstGeom>
        </p:spPr>
      </p:pic>
      <p:pic>
        <p:nvPicPr>
          <p:cNvPr id="94" name="图片 93"/>
          <p:cNvPicPr>
            <a:picLocks noChangeAspect="1"/>
          </p:cNvPicPr>
          <p:nvPr/>
        </p:nvPicPr>
        <p:blipFill rotWithShape="1">
          <a:blip r:embed="rId3" cstate="screen"/>
          <a:srcRect/>
          <a:stretch>
            <a:fillRect/>
          </a:stretch>
        </p:blipFill>
        <p:spPr>
          <a:xfrm>
            <a:off x="8785894" y="1012188"/>
            <a:ext cx="2534710" cy="2534710"/>
          </a:xfrm>
          <a:prstGeom prst="ellipse">
            <a:avLst/>
          </a:prstGeom>
        </p:spPr>
      </p:pic>
      <p:sp>
        <p:nvSpPr>
          <p:cNvPr id="95" name="矩形 94"/>
          <p:cNvSpPr/>
          <p:nvPr/>
        </p:nvSpPr>
        <p:spPr>
          <a:xfrm>
            <a:off x="1446845" y="3699313"/>
            <a:ext cx="1554480" cy="645160"/>
          </a:xfrm>
          <a:prstGeom prst="rect">
            <a:avLst/>
          </a:prstGeom>
        </p:spPr>
        <p:txBody>
          <a:bodyPr wrap="none">
            <a:spAutoFit/>
          </a:bodyPr>
          <a:lstStyle/>
          <a:p>
            <a:r>
              <a:rPr lang="zh-CN" altLang="en-US" sz="3600" b="1" dirty="0"/>
              <a:t>邢海粟</a:t>
            </a:r>
          </a:p>
        </p:txBody>
      </p:sp>
      <p:sp>
        <p:nvSpPr>
          <p:cNvPr id="96" name="矩形 95"/>
          <p:cNvSpPr/>
          <p:nvPr/>
        </p:nvSpPr>
        <p:spPr>
          <a:xfrm>
            <a:off x="288290" y="4505325"/>
            <a:ext cx="3561080" cy="233108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rPr>
              <a:t>该阶段</a:t>
            </a:r>
            <a:r>
              <a:rPr sz="1600" dirty="0">
                <a:solidFill>
                  <a:schemeClr val="bg1">
                    <a:lumMod val="50000"/>
                  </a:schemeClr>
                </a:solidFill>
                <a:latin typeface="微软雅黑" panose="020B0503020204020204" charset="-122"/>
                <a:ea typeface="微软雅黑" panose="020B0503020204020204" charset="-122"/>
              </a:rPr>
              <a:t>PPT的制作</a:t>
            </a:r>
            <a:r>
              <a:rPr lang="zh-CN" sz="1600" dirty="0">
                <a:solidFill>
                  <a:schemeClr val="bg1">
                    <a:lumMod val="50000"/>
                  </a:schemeClr>
                </a:solidFill>
                <a:latin typeface="微软雅黑" panose="020B0503020204020204" charset="-122"/>
                <a:ea typeface="微软雅黑" panose="020B0503020204020204" charset="-122"/>
              </a:rPr>
              <a:t>和后续更新；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负责总体设计文档的编写；</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en-US" altLang="zh-CN" sz="1600" dirty="0">
                <a:solidFill>
                  <a:schemeClr val="bg1">
                    <a:lumMod val="50000"/>
                  </a:schemeClr>
                </a:solidFill>
                <a:latin typeface="微软雅黑" panose="020B0503020204020204" charset="-122"/>
                <a:ea typeface="微软雅黑" panose="020B0503020204020204" charset="-122"/>
              </a:rPr>
              <a:t>HIPO</a:t>
            </a:r>
            <a:r>
              <a:rPr lang="zh-CN" altLang="en-US" sz="1600" dirty="0">
                <a:solidFill>
                  <a:schemeClr val="bg1">
                    <a:lumMod val="50000"/>
                  </a:schemeClr>
                </a:solidFill>
                <a:latin typeface="微软雅黑" panose="020B0503020204020204" charset="-122"/>
                <a:ea typeface="微软雅黑" panose="020B0503020204020204" charset="-122"/>
              </a:rPr>
              <a:t>图设计、业务流图设计；</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负责注册登录模块详细设计；</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负责分配下一阶段的任务；                </a:t>
            </a:r>
            <a:endParaRPr lang="en-US" altLang="zh-CN" sz="1600" dirty="0">
              <a:solidFill>
                <a:schemeClr val="bg1">
                  <a:lumMod val="50000"/>
                </a:schemeClr>
              </a:solidFill>
              <a:latin typeface="微软雅黑" panose="020B0503020204020204" charset="-122"/>
              <a:ea typeface="微软雅黑" panose="020B0503020204020204" charset="-122"/>
            </a:endParaRPr>
          </a:p>
        </p:txBody>
      </p:sp>
      <p:grpSp>
        <p:nvGrpSpPr>
          <p:cNvPr id="97" name="Group 11"/>
          <p:cNvGrpSpPr>
            <a:grpSpLocks noChangeAspect="1"/>
          </p:cNvGrpSpPr>
          <p:nvPr/>
        </p:nvGrpSpPr>
        <p:grpSpPr bwMode="auto">
          <a:xfrm>
            <a:off x="5715932" y="2030265"/>
            <a:ext cx="907982" cy="644666"/>
            <a:chOff x="1407" y="1098"/>
            <a:chExt cx="800" cy="568"/>
          </a:xfrm>
          <a:solidFill>
            <a:schemeClr val="tx1">
              <a:lumMod val="75000"/>
              <a:lumOff val="25000"/>
            </a:schemeClr>
          </a:solidFill>
        </p:grpSpPr>
        <p:sp>
          <p:nvSpPr>
            <p:cNvPr id="9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06" name="Group 121"/>
          <p:cNvGrpSpPr>
            <a:grpSpLocks noChangeAspect="1"/>
          </p:cNvGrpSpPr>
          <p:nvPr/>
        </p:nvGrpSpPr>
        <p:grpSpPr bwMode="auto">
          <a:xfrm>
            <a:off x="1888648" y="2034805"/>
            <a:ext cx="754758" cy="642396"/>
            <a:chOff x="515" y="3088"/>
            <a:chExt cx="665" cy="566"/>
          </a:xfrm>
          <a:solidFill>
            <a:schemeClr val="tx1">
              <a:lumMod val="75000"/>
              <a:lumOff val="25000"/>
            </a:schemeClr>
          </a:solidFill>
        </p:grpSpPr>
        <p:sp>
          <p:nvSpPr>
            <p:cNvPr id="10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16" name="Group 32"/>
          <p:cNvGrpSpPr>
            <a:grpSpLocks noChangeAspect="1"/>
          </p:cNvGrpSpPr>
          <p:nvPr/>
        </p:nvGrpSpPr>
        <p:grpSpPr bwMode="auto">
          <a:xfrm>
            <a:off x="9631169" y="1973516"/>
            <a:ext cx="907980" cy="644666"/>
            <a:chOff x="4354" y="1098"/>
            <a:chExt cx="800" cy="568"/>
          </a:xfrm>
          <a:solidFill>
            <a:schemeClr val="tx1">
              <a:lumMod val="75000"/>
              <a:lumOff val="25000"/>
            </a:schemeClr>
          </a:solidFill>
        </p:grpSpPr>
        <p:sp>
          <p:nvSpPr>
            <p:cNvPr id="117"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119"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0"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1"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2"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pic>
        <p:nvPicPr>
          <p:cNvPr id="123" name="图片 122"/>
          <p:cNvPicPr>
            <a:picLocks noChangeAspect="1"/>
          </p:cNvPicPr>
          <p:nvPr/>
        </p:nvPicPr>
        <p:blipFill>
          <a:blip r:embed="rId4"/>
          <a:stretch>
            <a:fillRect/>
          </a:stretch>
        </p:blipFill>
        <p:spPr>
          <a:xfrm>
            <a:off x="1647190" y="1622425"/>
            <a:ext cx="1310005" cy="1314450"/>
          </a:xfrm>
          <a:prstGeom prst="rect">
            <a:avLst/>
          </a:prstGeom>
        </p:spPr>
      </p:pic>
      <p:sp>
        <p:nvSpPr>
          <p:cNvPr id="124" name="矩形 123"/>
          <p:cNvSpPr/>
          <p:nvPr/>
        </p:nvSpPr>
        <p:spPr>
          <a:xfrm>
            <a:off x="4536440" y="4505325"/>
            <a:ext cx="3249930" cy="233108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sym typeface="+mn-ea"/>
              </a:rPr>
              <a:t>用户手册文</a:t>
            </a:r>
            <a:r>
              <a:rPr lang="zh-CN" sz="1600" dirty="0">
                <a:solidFill>
                  <a:schemeClr val="bg1">
                    <a:lumMod val="50000"/>
                  </a:schemeClr>
                </a:solidFill>
                <a:latin typeface="微软雅黑" panose="020B0503020204020204" charset="-122"/>
                <a:ea typeface="微软雅黑" panose="020B0503020204020204" charset="-122"/>
              </a:rPr>
              <a:t>档的编写及修订；</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负责详细设计文档的编写及修订；</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负责软件原型图的绘制、界面设计；</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负责总体设计文件的整理和修订；</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sym typeface="+mn-ea"/>
              </a:rPr>
              <a:t>负责播放模块详细设计；</a:t>
            </a:r>
            <a:r>
              <a:rPr lang="en-US" altLang="zh-CN" sz="1600" dirty="0">
                <a:solidFill>
                  <a:schemeClr val="bg1">
                    <a:lumMod val="50000"/>
                  </a:schemeClr>
                </a:solidFill>
                <a:latin typeface="微软雅黑" panose="020B0503020204020204" charset="-122"/>
                <a:ea typeface="微软雅黑" panose="020B0503020204020204" charset="-122"/>
                <a:sym typeface="+mn-ea"/>
              </a:rPr>
              <a:t>	        </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          </a:t>
            </a:r>
            <a:r>
              <a:rPr lang="en-US" altLang="zh-CN" sz="1600" dirty="0">
                <a:solidFill>
                  <a:schemeClr val="bg1">
                    <a:lumMod val="50000"/>
                  </a:schemeClr>
                </a:solidFill>
                <a:latin typeface="微软雅黑" panose="020B0503020204020204" charset="-122"/>
                <a:ea typeface="微软雅黑" panose="020B0503020204020204" charset="-122"/>
              </a:rPr>
              <a:t>    </a:t>
            </a:r>
          </a:p>
        </p:txBody>
      </p:sp>
      <p:sp>
        <p:nvSpPr>
          <p:cNvPr id="125" name="矩形 124"/>
          <p:cNvSpPr/>
          <p:nvPr/>
        </p:nvSpPr>
        <p:spPr>
          <a:xfrm>
            <a:off x="8391525" y="4505325"/>
            <a:ext cx="3440430" cy="233108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负责小组会议的记录和整理；</a:t>
            </a:r>
            <a:r>
              <a:rPr lang="en-US" altLang="zh-CN" sz="1600" dirty="0">
                <a:solidFill>
                  <a:schemeClr val="bg1">
                    <a:lumMod val="50000"/>
                  </a:schemeClr>
                </a:solidFill>
                <a:latin typeface="微软雅黑" panose="020B0503020204020204" charset="-122"/>
                <a:ea typeface="微软雅黑" panose="020B0503020204020204" charset="-122"/>
              </a:rPr>
              <a:t>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作为配置管理员，负责配置管理；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负责软件测试说明文档的编写及修订；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负责该阶段</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的修订；</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sym typeface="+mn-ea"/>
              </a:rPr>
              <a:t>负责主页模块详细设计；</a:t>
            </a:r>
            <a:r>
              <a:rPr lang="zh-CN" altLang="en-US" sz="1600" dirty="0">
                <a:solidFill>
                  <a:schemeClr val="bg1">
                    <a:lumMod val="50000"/>
                  </a:schemeClr>
                </a:solidFill>
                <a:latin typeface="微软雅黑" panose="020B0503020204020204" charset="-122"/>
                <a:ea typeface="微软雅黑" panose="020B0503020204020204" charset="-122"/>
              </a:rPr>
              <a:t>                  </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为项目提供建设性建议；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6" name="矩形 125"/>
          <p:cNvSpPr/>
          <p:nvPr/>
        </p:nvSpPr>
        <p:spPr>
          <a:xfrm>
            <a:off x="5435915" y="3699313"/>
            <a:ext cx="1554480" cy="645160"/>
          </a:xfrm>
          <a:prstGeom prst="rect">
            <a:avLst/>
          </a:prstGeom>
        </p:spPr>
        <p:txBody>
          <a:bodyPr wrap="none">
            <a:spAutoFit/>
          </a:bodyPr>
          <a:lstStyle/>
          <a:p>
            <a:r>
              <a:rPr lang="zh-CN" altLang="en-US" sz="3600" b="1" dirty="0"/>
              <a:t>章拾瑜</a:t>
            </a:r>
          </a:p>
        </p:txBody>
      </p:sp>
      <p:sp>
        <p:nvSpPr>
          <p:cNvPr id="127" name="矩形 126"/>
          <p:cNvSpPr/>
          <p:nvPr/>
        </p:nvSpPr>
        <p:spPr>
          <a:xfrm>
            <a:off x="9466260" y="3699313"/>
            <a:ext cx="1554480" cy="645160"/>
          </a:xfrm>
          <a:prstGeom prst="rect">
            <a:avLst/>
          </a:prstGeom>
        </p:spPr>
        <p:txBody>
          <a:bodyPr wrap="none">
            <a:spAutoFit/>
          </a:bodyPr>
          <a:lstStyle/>
          <a:p>
            <a:r>
              <a:rPr lang="zh-CN" altLang="en-US" sz="3600" b="1" dirty="0"/>
              <a:t>黄德煜</a:t>
            </a:r>
          </a:p>
        </p:txBody>
      </p:sp>
      <p:pic>
        <p:nvPicPr>
          <p:cNvPr id="128" name="图片 127"/>
          <p:cNvPicPr>
            <a:picLocks noChangeAspect="1"/>
          </p:cNvPicPr>
          <p:nvPr/>
        </p:nvPicPr>
        <p:blipFill>
          <a:blip r:embed="rId5"/>
          <a:stretch>
            <a:fillRect/>
          </a:stretch>
        </p:blipFill>
        <p:spPr>
          <a:xfrm>
            <a:off x="5409565" y="1518285"/>
            <a:ext cx="1504315" cy="1504315"/>
          </a:xfrm>
          <a:prstGeom prst="rect">
            <a:avLst/>
          </a:prstGeom>
        </p:spPr>
      </p:pic>
      <p:pic>
        <p:nvPicPr>
          <p:cNvPr id="129" name="图片 128"/>
          <p:cNvPicPr>
            <a:picLocks noChangeAspect="1"/>
          </p:cNvPicPr>
          <p:nvPr/>
        </p:nvPicPr>
        <p:blipFill>
          <a:blip r:embed="rId6"/>
          <a:stretch>
            <a:fillRect/>
          </a:stretch>
        </p:blipFill>
        <p:spPr>
          <a:xfrm>
            <a:off x="9404350" y="1522730"/>
            <a:ext cx="1414145" cy="14141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858895" y="257175"/>
            <a:ext cx="526542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WBS</a:t>
            </a:r>
            <a:r>
              <a:rPr lang="zh-CN" altLang="en-US" sz="3200" dirty="0">
                <a:solidFill>
                  <a:schemeClr val="tx1">
                    <a:lumMod val="75000"/>
                    <a:lumOff val="25000"/>
                  </a:schemeClr>
                </a:solidFill>
                <a:cs typeface="+mn-ea"/>
                <a:sym typeface="+mn-lt"/>
              </a:rPr>
              <a:t>更新</a:t>
            </a:r>
          </a:p>
        </p:txBody>
      </p:sp>
      <p:cxnSp>
        <p:nvCxnSpPr>
          <p:cNvPr id="20" name="直接连接符 19"/>
          <p:cNvCxnSpPr/>
          <p:nvPr/>
        </p:nvCxnSpPr>
        <p:spPr>
          <a:xfrm>
            <a:off x="3987232" y="9393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screen"/>
          <a:stretch>
            <a:fillRect/>
          </a:stretch>
        </p:blipFill>
        <p:spPr>
          <a:xfrm>
            <a:off x="7753898" y="2647702"/>
            <a:ext cx="506013" cy="506013"/>
          </a:xfrm>
          <a:prstGeom prst="rect">
            <a:avLst/>
          </a:prstGeom>
        </p:spPr>
      </p:pic>
      <p:pic>
        <p:nvPicPr>
          <p:cNvPr id="10" name="图片 9"/>
          <p:cNvPicPr>
            <a:picLocks noChangeAspect="1"/>
          </p:cNvPicPr>
          <p:nvPr/>
        </p:nvPicPr>
        <p:blipFill>
          <a:blip r:embed="rId4" cstate="print"/>
          <a:stretch>
            <a:fillRect/>
          </a:stretch>
        </p:blipFill>
        <p:spPr>
          <a:xfrm>
            <a:off x="10110002" y="2492375"/>
            <a:ext cx="816668" cy="816666"/>
          </a:xfrm>
          <a:prstGeom prst="rect">
            <a:avLst/>
          </a:prstGeom>
        </p:spPr>
      </p:pic>
      <p:pic>
        <p:nvPicPr>
          <p:cNvPr id="11" name="图片 10"/>
          <p:cNvPicPr>
            <a:picLocks noChangeAspect="1"/>
          </p:cNvPicPr>
          <p:nvPr/>
        </p:nvPicPr>
        <p:blipFill>
          <a:blip r:embed="rId5" cstate="screen"/>
          <a:stretch>
            <a:fillRect/>
          </a:stretch>
        </p:blipFill>
        <p:spPr>
          <a:xfrm>
            <a:off x="8773017" y="1557707"/>
            <a:ext cx="564699" cy="564699"/>
          </a:xfrm>
          <a:prstGeom prst="rect">
            <a:avLst/>
          </a:prstGeom>
        </p:spPr>
      </p:pic>
      <p:pic>
        <p:nvPicPr>
          <p:cNvPr id="12" name="图片 11"/>
          <p:cNvPicPr>
            <a:picLocks noChangeAspect="1"/>
          </p:cNvPicPr>
          <p:nvPr/>
        </p:nvPicPr>
        <p:blipFill>
          <a:blip r:embed="rId6" cstate="screen"/>
          <a:stretch>
            <a:fillRect/>
          </a:stretch>
        </p:blipFill>
        <p:spPr>
          <a:xfrm>
            <a:off x="8818295" y="3679013"/>
            <a:ext cx="564699" cy="564699"/>
          </a:xfrm>
          <a:prstGeom prst="rect">
            <a:avLst/>
          </a:prstGeom>
        </p:spPr>
      </p:pic>
      <p:pic>
        <p:nvPicPr>
          <p:cNvPr id="4" name="图片 3"/>
          <p:cNvPicPr>
            <a:picLocks noChangeAspect="1"/>
          </p:cNvPicPr>
          <p:nvPr/>
        </p:nvPicPr>
        <p:blipFill>
          <a:blip r:embed="rId7"/>
          <a:srcRect l="4506" r="5817" b="2868"/>
          <a:stretch>
            <a:fillRect/>
          </a:stretch>
        </p:blipFill>
        <p:spPr>
          <a:xfrm>
            <a:off x="-33020" y="1273810"/>
            <a:ext cx="12227560" cy="460121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11575" y="5490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小组分工评分规则</a:t>
            </a:r>
          </a:p>
        </p:txBody>
      </p:sp>
      <p:sp>
        <p:nvSpPr>
          <p:cNvPr id="2" name="文本框 1"/>
          <p:cNvSpPr txBox="1"/>
          <p:nvPr/>
        </p:nvSpPr>
        <p:spPr>
          <a:xfrm>
            <a:off x="1932305" y="1771650"/>
            <a:ext cx="9230360" cy="3415030"/>
          </a:xfrm>
          <a:prstGeom prst="rect">
            <a:avLst/>
          </a:prstGeom>
          <a:noFill/>
        </p:spPr>
        <p:txBody>
          <a:bodyPr wrap="square" rtlCol="0" anchor="t">
            <a:spAutoFit/>
          </a:bodyPr>
          <a:lstStyle/>
          <a:p>
            <a:r>
              <a:rPr lang="zh-CN" altLang="en-US"/>
              <a:t>1.自我评价，满分100分；</a:t>
            </a:r>
          </a:p>
          <a:p>
            <a:endParaRPr lang="zh-CN" altLang="en-US"/>
          </a:p>
          <a:p>
            <a:r>
              <a:rPr lang="zh-CN" altLang="en-US"/>
              <a:t>2.其他组员1评分，满分100分；</a:t>
            </a:r>
          </a:p>
          <a:p>
            <a:endParaRPr lang="zh-CN" altLang="en-US"/>
          </a:p>
          <a:p>
            <a:r>
              <a:rPr lang="zh-CN" altLang="en-US"/>
              <a:t>3.其他组员2评分，满分100分；</a:t>
            </a:r>
          </a:p>
          <a:p>
            <a:endParaRPr lang="zh-CN" altLang="en-US"/>
          </a:p>
          <a:p>
            <a:r>
              <a:rPr lang="zh-CN" altLang="en-US"/>
              <a:t>4.组长评分，组长自己的组长评分为组长对其他组员评价的平均值，满分100分；</a:t>
            </a:r>
          </a:p>
          <a:p>
            <a:endParaRPr lang="zh-CN" altLang="en-US"/>
          </a:p>
          <a:p>
            <a:endParaRPr lang="zh-CN" altLang="en-US"/>
          </a:p>
          <a:p>
            <a:r>
              <a:rPr lang="zh-CN" altLang="en-US"/>
              <a:t>总分为100分，计算规则如下：</a:t>
            </a:r>
          </a:p>
          <a:p>
            <a:endParaRPr lang="zh-CN" altLang="en-US"/>
          </a:p>
          <a:p>
            <a:r>
              <a:rPr lang="zh-CN" altLang="en-US"/>
              <a:t>小组评分 = 自评 * 0.3 + 他评1 * 0.3 + 他评2 * 0.3 + 组长评分 * 0.1；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970915" y="1106170"/>
          <a:ext cx="10645140" cy="5055870"/>
        </p:xfrm>
        <a:graphic>
          <a:graphicData uri="http://schemas.openxmlformats.org/drawingml/2006/table">
            <a:tbl>
              <a:tblPr firstRow="1" bandRow="1">
                <a:tableStyleId>{5C22544A-7EE6-4342-B048-85BDC9FD1C3A}</a:tableStyleId>
              </a:tblPr>
              <a:tblGrid>
                <a:gridCol w="1774190">
                  <a:extLst>
                    <a:ext uri="{9D8B030D-6E8A-4147-A177-3AD203B41FA5}">
                      <a16:colId xmlns:a16="http://schemas.microsoft.com/office/drawing/2014/main" val="20000"/>
                    </a:ext>
                  </a:extLst>
                </a:gridCol>
                <a:gridCol w="1774190">
                  <a:extLst>
                    <a:ext uri="{9D8B030D-6E8A-4147-A177-3AD203B41FA5}">
                      <a16:colId xmlns:a16="http://schemas.microsoft.com/office/drawing/2014/main" val="20001"/>
                    </a:ext>
                  </a:extLst>
                </a:gridCol>
                <a:gridCol w="1774190">
                  <a:extLst>
                    <a:ext uri="{9D8B030D-6E8A-4147-A177-3AD203B41FA5}">
                      <a16:colId xmlns:a16="http://schemas.microsoft.com/office/drawing/2014/main" val="20002"/>
                    </a:ext>
                  </a:extLst>
                </a:gridCol>
                <a:gridCol w="1774190">
                  <a:extLst>
                    <a:ext uri="{9D8B030D-6E8A-4147-A177-3AD203B41FA5}">
                      <a16:colId xmlns:a16="http://schemas.microsoft.com/office/drawing/2014/main" val="20003"/>
                    </a:ext>
                  </a:extLst>
                </a:gridCol>
                <a:gridCol w="1867535">
                  <a:extLst>
                    <a:ext uri="{9D8B030D-6E8A-4147-A177-3AD203B41FA5}">
                      <a16:colId xmlns:a16="http://schemas.microsoft.com/office/drawing/2014/main" val="20004"/>
                    </a:ext>
                  </a:extLst>
                </a:gridCol>
                <a:gridCol w="1680845">
                  <a:extLst>
                    <a:ext uri="{9D8B030D-6E8A-4147-A177-3AD203B41FA5}">
                      <a16:colId xmlns:a16="http://schemas.microsoft.com/office/drawing/2014/main" val="20005"/>
                    </a:ext>
                  </a:extLst>
                </a:gridCol>
              </a:tblGrid>
              <a:tr h="750570">
                <a:tc>
                  <a:txBody>
                    <a:bodyPr/>
                    <a:lstStyle/>
                    <a:p>
                      <a:pPr algn="ctr">
                        <a:buNone/>
                      </a:pPr>
                      <a:r>
                        <a:rPr lang="zh-CN" altLang="en-US" sz="3200"/>
                        <a:t>组员</a:t>
                      </a:r>
                    </a:p>
                  </a:txBody>
                  <a:tcPr/>
                </a:tc>
                <a:tc>
                  <a:txBody>
                    <a:bodyPr/>
                    <a:lstStyle/>
                    <a:p>
                      <a:pPr algn="ctr">
                        <a:buClrTx/>
                        <a:buSzTx/>
                        <a:buFontTx/>
                        <a:buNone/>
                      </a:pPr>
                      <a:r>
                        <a:rPr lang="zh-CN" altLang="en-US" sz="3200"/>
                        <a:t>自评</a:t>
                      </a:r>
                    </a:p>
                  </a:txBody>
                  <a:tcPr/>
                </a:tc>
                <a:tc>
                  <a:txBody>
                    <a:bodyPr/>
                    <a:lstStyle/>
                    <a:p>
                      <a:pPr algn="ctr">
                        <a:buClrTx/>
                        <a:buSzTx/>
                        <a:buFontTx/>
                        <a:buNone/>
                      </a:pPr>
                      <a:r>
                        <a:rPr lang="zh-CN" altLang="en-US" sz="3200"/>
                        <a:t>他评1</a:t>
                      </a:r>
                    </a:p>
                  </a:txBody>
                  <a:tcPr/>
                </a:tc>
                <a:tc>
                  <a:txBody>
                    <a:bodyPr/>
                    <a:lstStyle/>
                    <a:p>
                      <a:pPr algn="ctr">
                        <a:buClrTx/>
                        <a:buSzTx/>
                        <a:buFontTx/>
                        <a:buNone/>
                      </a:pPr>
                      <a:r>
                        <a:rPr lang="zh-CN" altLang="en-US" sz="3200"/>
                        <a:t>他评2</a:t>
                      </a:r>
                    </a:p>
                  </a:txBody>
                  <a:tcPr/>
                </a:tc>
                <a:tc>
                  <a:txBody>
                    <a:bodyPr/>
                    <a:lstStyle/>
                    <a:p>
                      <a:pPr algn="ctr">
                        <a:buClrTx/>
                        <a:buSzTx/>
                        <a:buFontTx/>
                        <a:buNone/>
                      </a:pPr>
                      <a:r>
                        <a:rPr lang="zh-CN" altLang="en-US" sz="3200"/>
                        <a:t>组长评价</a:t>
                      </a:r>
                    </a:p>
                  </a:txBody>
                  <a:tcPr/>
                </a:tc>
                <a:tc>
                  <a:txBody>
                    <a:bodyPr/>
                    <a:lstStyle/>
                    <a:p>
                      <a:pPr algn="ctr">
                        <a:buClrTx/>
                        <a:buSzTx/>
                        <a:buFontTx/>
                        <a:buNone/>
                      </a:pPr>
                      <a:r>
                        <a:rPr lang="zh-CN" altLang="en-US" sz="3200"/>
                        <a:t>总评</a:t>
                      </a:r>
                    </a:p>
                  </a:txBody>
                  <a:tcPr/>
                </a:tc>
                <a:extLst>
                  <a:ext uri="{0D108BD9-81ED-4DB2-BD59-A6C34878D82A}">
                    <a16:rowId xmlns:a16="http://schemas.microsoft.com/office/drawing/2014/main" val="10000"/>
                  </a:ext>
                </a:extLst>
              </a:tr>
              <a:tr h="1435100">
                <a:tc>
                  <a:txBody>
                    <a:bodyPr/>
                    <a:lstStyle/>
                    <a:p>
                      <a:pPr>
                        <a:buNone/>
                      </a:pPr>
                      <a:endParaRPr lang="zh-CN" altLang="en-US"/>
                    </a:p>
                  </a:txBody>
                  <a:tcPr/>
                </a:tc>
                <a:tc>
                  <a:txBody>
                    <a:bodyPr/>
                    <a:lstStyle/>
                    <a:p>
                      <a:pPr>
                        <a:buNone/>
                      </a:pPr>
                      <a:r>
                        <a:rPr lang="en-US" altLang="zh-CN"/>
                        <a:t>94</a:t>
                      </a:r>
                    </a:p>
                  </a:txBody>
                  <a:tcPr/>
                </a:tc>
                <a:tc>
                  <a:txBody>
                    <a:bodyPr/>
                    <a:lstStyle/>
                    <a:p>
                      <a:pPr>
                        <a:buNone/>
                      </a:pPr>
                      <a:r>
                        <a:rPr lang="en-US" altLang="zh-CN"/>
                        <a:t>95</a:t>
                      </a:r>
                    </a:p>
                  </a:txBody>
                  <a:tcPr/>
                </a:tc>
                <a:tc>
                  <a:txBody>
                    <a:bodyPr/>
                    <a:lstStyle/>
                    <a:p>
                      <a:pPr>
                        <a:buNone/>
                      </a:pPr>
                      <a:r>
                        <a:rPr lang="en-US" altLang="zh-CN"/>
                        <a:t>95</a:t>
                      </a:r>
                    </a:p>
                  </a:txBody>
                  <a:tcPr/>
                </a:tc>
                <a:tc>
                  <a:txBody>
                    <a:bodyPr/>
                    <a:lstStyle/>
                    <a:p>
                      <a:pPr>
                        <a:buNone/>
                      </a:pPr>
                      <a:r>
                        <a:rPr lang="en-US" altLang="zh-CN"/>
                        <a:t>96</a:t>
                      </a:r>
                    </a:p>
                  </a:txBody>
                  <a:tcPr/>
                </a:tc>
                <a:tc>
                  <a:txBody>
                    <a:bodyPr/>
                    <a:lstStyle/>
                    <a:p>
                      <a:pPr>
                        <a:buNone/>
                      </a:pPr>
                      <a:r>
                        <a:rPr lang="en-US" altLang="zh-CN"/>
                        <a:t>94.8</a:t>
                      </a:r>
                    </a:p>
                  </a:txBody>
                  <a:tcPr/>
                </a:tc>
                <a:extLst>
                  <a:ext uri="{0D108BD9-81ED-4DB2-BD59-A6C34878D82A}">
                    <a16:rowId xmlns:a16="http://schemas.microsoft.com/office/drawing/2014/main" val="10001"/>
                  </a:ext>
                </a:extLst>
              </a:tr>
              <a:tr h="1435100">
                <a:tc>
                  <a:txBody>
                    <a:bodyPr/>
                    <a:lstStyle/>
                    <a:p>
                      <a:pPr>
                        <a:buNone/>
                      </a:pPr>
                      <a:endParaRPr lang="zh-CN" altLang="en-US"/>
                    </a:p>
                  </a:txBody>
                  <a:tcPr/>
                </a:tc>
                <a:tc>
                  <a:txBody>
                    <a:bodyPr/>
                    <a:lstStyle/>
                    <a:p>
                      <a:pPr>
                        <a:buNone/>
                      </a:pPr>
                      <a:r>
                        <a:rPr lang="en-US" altLang="zh-CN"/>
                        <a:t>95</a:t>
                      </a:r>
                    </a:p>
                  </a:txBody>
                  <a:tcPr/>
                </a:tc>
                <a:tc>
                  <a:txBody>
                    <a:bodyPr/>
                    <a:lstStyle/>
                    <a:p>
                      <a:pPr>
                        <a:buNone/>
                      </a:pPr>
                      <a:r>
                        <a:rPr lang="en-US" altLang="zh-CN"/>
                        <a:t>95</a:t>
                      </a:r>
                    </a:p>
                  </a:txBody>
                  <a:tcPr/>
                </a:tc>
                <a:tc>
                  <a:txBody>
                    <a:bodyPr/>
                    <a:lstStyle/>
                    <a:p>
                      <a:pPr>
                        <a:buNone/>
                      </a:pPr>
                      <a:r>
                        <a:rPr lang="en-US" altLang="zh-CN"/>
                        <a:t>96</a:t>
                      </a:r>
                    </a:p>
                  </a:txBody>
                  <a:tcPr/>
                </a:tc>
                <a:tc>
                  <a:txBody>
                    <a:bodyPr/>
                    <a:lstStyle/>
                    <a:p>
                      <a:pPr>
                        <a:buNone/>
                      </a:pPr>
                      <a:r>
                        <a:rPr lang="en-US" altLang="zh-CN"/>
                        <a:t>95</a:t>
                      </a:r>
                    </a:p>
                  </a:txBody>
                  <a:tcPr/>
                </a:tc>
                <a:tc>
                  <a:txBody>
                    <a:bodyPr/>
                    <a:lstStyle/>
                    <a:p>
                      <a:pPr>
                        <a:buNone/>
                      </a:pPr>
                      <a:r>
                        <a:rPr lang="en-US" altLang="zh-CN"/>
                        <a:t>95.3</a:t>
                      </a:r>
                    </a:p>
                  </a:txBody>
                  <a:tcPr/>
                </a:tc>
                <a:extLst>
                  <a:ext uri="{0D108BD9-81ED-4DB2-BD59-A6C34878D82A}">
                    <a16:rowId xmlns:a16="http://schemas.microsoft.com/office/drawing/2014/main" val="10002"/>
                  </a:ext>
                </a:extLst>
              </a:tr>
              <a:tr h="1435100">
                <a:tc>
                  <a:txBody>
                    <a:bodyPr/>
                    <a:lstStyle/>
                    <a:p>
                      <a:pPr>
                        <a:buNone/>
                      </a:pPr>
                      <a:endParaRPr lang="zh-CN" altLang="en-US"/>
                    </a:p>
                  </a:txBody>
                  <a:tcPr/>
                </a:tc>
                <a:tc>
                  <a:txBody>
                    <a:bodyPr/>
                    <a:lstStyle/>
                    <a:p>
                      <a:pPr>
                        <a:buNone/>
                      </a:pPr>
                      <a:r>
                        <a:rPr lang="en-US" altLang="zh-CN"/>
                        <a:t>95</a:t>
                      </a:r>
                    </a:p>
                  </a:txBody>
                  <a:tcPr/>
                </a:tc>
                <a:tc>
                  <a:txBody>
                    <a:bodyPr/>
                    <a:lstStyle/>
                    <a:p>
                      <a:pPr>
                        <a:buNone/>
                      </a:pPr>
                      <a:r>
                        <a:rPr lang="en-US" altLang="zh-CN"/>
                        <a:t>97</a:t>
                      </a:r>
                    </a:p>
                  </a:txBody>
                  <a:tcPr/>
                </a:tc>
                <a:tc>
                  <a:txBody>
                    <a:bodyPr/>
                    <a:lstStyle/>
                    <a:p>
                      <a:pPr>
                        <a:buNone/>
                      </a:pPr>
                      <a:r>
                        <a:rPr lang="en-US" altLang="zh-CN"/>
                        <a:t>96</a:t>
                      </a:r>
                    </a:p>
                  </a:txBody>
                  <a:tcPr/>
                </a:tc>
                <a:tc>
                  <a:txBody>
                    <a:bodyPr/>
                    <a:lstStyle/>
                    <a:p>
                      <a:pPr>
                        <a:buNone/>
                      </a:pPr>
                      <a:r>
                        <a:rPr lang="en-US" altLang="zh-CN"/>
                        <a:t>97</a:t>
                      </a:r>
                    </a:p>
                  </a:txBody>
                  <a:tcPr/>
                </a:tc>
                <a:tc>
                  <a:txBody>
                    <a:bodyPr/>
                    <a:lstStyle/>
                    <a:p>
                      <a:pPr>
                        <a:buNone/>
                      </a:pPr>
                      <a:r>
                        <a:rPr lang="en-US" altLang="zh-CN"/>
                        <a:t>96.1</a:t>
                      </a:r>
                    </a:p>
                  </a:txBody>
                  <a:tcPr/>
                </a:tc>
                <a:extLst>
                  <a:ext uri="{0D108BD9-81ED-4DB2-BD59-A6C34878D82A}">
                    <a16:rowId xmlns:a16="http://schemas.microsoft.com/office/drawing/2014/main" val="10003"/>
                  </a:ext>
                </a:extLst>
              </a:tr>
            </a:tbl>
          </a:graphicData>
        </a:graphic>
      </p:graphicFrame>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sp>
        <p:nvSpPr>
          <p:cNvPr id="95" name="矩形 94"/>
          <p:cNvSpPr/>
          <p:nvPr/>
        </p:nvSpPr>
        <p:spPr>
          <a:xfrm>
            <a:off x="1236345" y="2404110"/>
            <a:ext cx="1203960" cy="460375"/>
          </a:xfrm>
          <a:prstGeom prst="rect">
            <a:avLst/>
          </a:prstGeom>
        </p:spPr>
        <p:txBody>
          <a:bodyPr wrap="square">
            <a:spAutoFit/>
          </a:bodyPr>
          <a:lstStyle/>
          <a:p>
            <a:r>
              <a:rPr lang="zh-CN" altLang="en-US" sz="2400" b="1" dirty="0"/>
              <a:t>邢海粟</a:t>
            </a:r>
          </a:p>
        </p:txBody>
      </p:sp>
      <p:sp>
        <p:nvSpPr>
          <p:cNvPr id="126" name="矩形 125"/>
          <p:cNvSpPr/>
          <p:nvPr/>
        </p:nvSpPr>
        <p:spPr>
          <a:xfrm>
            <a:off x="1236660" y="3809803"/>
            <a:ext cx="1097280" cy="460375"/>
          </a:xfrm>
          <a:prstGeom prst="rect">
            <a:avLst/>
          </a:prstGeom>
        </p:spPr>
        <p:txBody>
          <a:bodyPr wrap="none">
            <a:spAutoFit/>
          </a:bodyPr>
          <a:lstStyle/>
          <a:p>
            <a:r>
              <a:rPr lang="zh-CN" altLang="en-US" sz="2400" b="1" dirty="0"/>
              <a:t>章拾瑜</a:t>
            </a:r>
          </a:p>
        </p:txBody>
      </p:sp>
      <p:sp>
        <p:nvSpPr>
          <p:cNvPr id="127" name="矩形 126"/>
          <p:cNvSpPr/>
          <p:nvPr/>
        </p:nvSpPr>
        <p:spPr>
          <a:xfrm>
            <a:off x="1236660" y="5202358"/>
            <a:ext cx="1097280" cy="460375"/>
          </a:xfrm>
          <a:prstGeom prst="rect">
            <a:avLst/>
          </a:prstGeom>
        </p:spPr>
        <p:txBody>
          <a:bodyPr wrap="none">
            <a:spAutoFit/>
          </a:bodyPr>
          <a:lstStyle/>
          <a:p>
            <a:r>
              <a:rPr lang="zh-CN" altLang="en-US" sz="2400" b="1" dirty="0"/>
              <a:t>黄德煜</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4932" y="2775168"/>
            <a:ext cx="5351566" cy="645160"/>
          </a:xfrm>
          <a:prstGeom prst="rect">
            <a:avLst/>
          </a:prstGeom>
          <a:noFill/>
        </p:spPr>
        <p:txBody>
          <a:bodyPr wrap="square" rtlCol="0">
            <a:spAutoFit/>
          </a:bodyPr>
          <a:lstStyle/>
          <a:p>
            <a:pPr algn="dist"/>
            <a:r>
              <a:rPr lang="en-US" altLang="zh-CN" sz="3600" dirty="0">
                <a:solidFill>
                  <a:schemeClr val="tx1">
                    <a:lumMod val="75000"/>
                    <a:lumOff val="25000"/>
                  </a:schemeClr>
                </a:solidFill>
                <a:cs typeface="+mn-ea"/>
                <a:sym typeface="+mn-lt"/>
              </a:rPr>
              <a:t>SE2020-G06-</a:t>
            </a:r>
            <a:r>
              <a:rPr lang="zh-CN" altLang="en-US" sz="3600" dirty="0">
                <a:solidFill>
                  <a:schemeClr val="tx1">
                    <a:lumMod val="75000"/>
                    <a:lumOff val="25000"/>
                  </a:schemeClr>
                </a:solidFill>
                <a:cs typeface="+mn-ea"/>
                <a:sym typeface="+mn-lt"/>
              </a:rPr>
              <a:t>设计阶段</a:t>
            </a:r>
          </a:p>
        </p:txBody>
      </p:sp>
      <p:sp>
        <p:nvSpPr>
          <p:cNvPr id="3" name="文本框 2"/>
          <p:cNvSpPr txBox="1"/>
          <p:nvPr/>
        </p:nvSpPr>
        <p:spPr>
          <a:xfrm>
            <a:off x="5664932" y="1328507"/>
            <a:ext cx="5351566" cy="1446550"/>
          </a:xfrm>
          <a:prstGeom prst="rect">
            <a:avLst/>
          </a:prstGeom>
          <a:noFill/>
        </p:spPr>
        <p:txBody>
          <a:bodyPr wrap="square" rtlCol="0">
            <a:spAutoFit/>
          </a:bodyPr>
          <a:lstStyle/>
          <a:p>
            <a:pPr algn="dist"/>
            <a:r>
              <a:rPr lang="zh-CN" altLang="en-US" sz="8800" dirty="0">
                <a:solidFill>
                  <a:srgbClr val="37A866"/>
                </a:solidFill>
                <a:cs typeface="+mn-ea"/>
                <a:sym typeface="+mn-lt"/>
              </a:rPr>
              <a:t>谢谢观看</a:t>
            </a:r>
          </a:p>
        </p:txBody>
      </p:sp>
      <p:cxnSp>
        <p:nvCxnSpPr>
          <p:cNvPr id="4" name="直接连接符 3"/>
          <p:cNvCxnSpPr/>
          <p:nvPr/>
        </p:nvCxnSpPr>
        <p:spPr>
          <a:xfrm>
            <a:off x="5812415" y="36112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38673" y="3791802"/>
            <a:ext cx="5277825" cy="33718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感谢一路有你，最美好的陪伴莫过于倾听。</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1</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45694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总体实现方案选择</a:t>
            </a:r>
            <a:r>
              <a:rPr lang="en-US" altLang="zh-CN" sz="1200" dirty="0">
                <a:solidFill>
                  <a:schemeClr val="tx1">
                    <a:lumMod val="75000"/>
                    <a:lumOff val="25000"/>
                  </a:schemeClr>
                </a:solidFill>
                <a:cs typeface="+mn-ea"/>
                <a:sym typeface="+mn-lt"/>
              </a:rPr>
              <a:t>[6]</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设想供选择的方案，选取合理的方案，推荐最佳方案，组成系统的物理元素清单；成本效益分析</a:t>
            </a:r>
            <a:endParaRPr lang="zh-CN" altLang="en-US" sz="1600" dirty="0">
              <a:solidFill>
                <a:schemeClr val="tx1">
                  <a:lumMod val="50000"/>
                  <a:lumOff val="50000"/>
                </a:schemeClr>
              </a:solidFill>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1</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3027680"/>
            <a:ext cx="11539220" cy="2999740"/>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成本效益分析：</a:t>
            </a:r>
          </a:p>
          <a:p>
            <a:pPr algn="l" fontAlgn="auto">
              <a:lnSpc>
                <a:spcPct val="150000"/>
              </a:lnSpc>
              <a:buClrTx/>
              <a:buSzTx/>
              <a:buFontTx/>
            </a:pPr>
            <a:r>
              <a:rPr lang="zh-CN" sz="1800" b="0" dirty="0">
                <a:solidFill>
                  <a:schemeClr val="tx1">
                    <a:lumMod val="75000"/>
                    <a:lumOff val="25000"/>
                  </a:schemeClr>
                </a:solidFill>
                <a:cs typeface="+mn-ea"/>
              </a:rPr>
              <a:t>成本：</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lang="zh-CN" dirty="0">
                <a:solidFill>
                  <a:schemeClr val="tx1">
                    <a:lumMod val="75000"/>
                    <a:lumOff val="25000"/>
                  </a:schemeClr>
                </a:solidFill>
                <a:cs typeface="+mn-ea"/>
                <a:sym typeface="+mn-ea"/>
              </a:rPr>
              <a:t>原生Android+原生IOS</a:t>
            </a:r>
            <a:r>
              <a:rPr lang="zh-CN" dirty="0">
                <a:solidFill>
                  <a:schemeClr val="tx1">
                    <a:lumMod val="75000"/>
                    <a:lumOff val="25000"/>
                  </a:schemeClr>
                </a:solidFill>
                <a:cs typeface="+mn-ea"/>
              </a:rPr>
              <a:t>学习成本太高；</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）原生</a:t>
            </a:r>
            <a:r>
              <a:rPr lang="zh-CN" dirty="0">
                <a:solidFill>
                  <a:schemeClr val="tx1">
                    <a:lumMod val="75000"/>
                    <a:lumOff val="25000"/>
                  </a:schemeClr>
                </a:solidFill>
                <a:cs typeface="+mn-ea"/>
              </a:rPr>
              <a:t>开发周期长，且需要开发Android端和IOS端两套系统。</a:t>
            </a:r>
          </a:p>
          <a:p>
            <a:pPr algn="l" fontAlgn="auto">
              <a:lnSpc>
                <a:spcPct val="150000"/>
              </a:lnSpc>
              <a:buClrTx/>
              <a:buSzTx/>
              <a:buFontTx/>
            </a:pPr>
            <a:r>
              <a:rPr lang="zh-CN" dirty="0">
                <a:solidFill>
                  <a:schemeClr val="tx1">
                    <a:lumMod val="75000"/>
                    <a:lumOff val="25000"/>
                  </a:schemeClr>
                </a:solidFill>
                <a:cs typeface="+mn-ea"/>
                <a:sym typeface="+mn-ea"/>
              </a:rPr>
              <a:t>效益：</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原生移动端开发兼容性好；</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）原生开发</a:t>
            </a:r>
            <a:r>
              <a:rPr lang="zh-CN" dirty="0">
                <a:solidFill>
                  <a:schemeClr val="tx1">
                    <a:lumMod val="75000"/>
                    <a:lumOff val="25000"/>
                  </a:schemeClr>
                </a:solidFill>
                <a:cs typeface="+mn-ea"/>
                <a:sym typeface="+mn-ea"/>
              </a:rPr>
              <a:t>功能更完善更强大；</a:t>
            </a: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原生Android+原生IOS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1</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extLst>
                    <a:ext uri="{9D8B030D-6E8A-4147-A177-3AD203B41FA5}">
                      <a16:colId xmlns:a16="http://schemas.microsoft.com/office/drawing/2014/main" val="20000"/>
                    </a:ext>
                  </a:extLst>
                </a:gridCol>
                <a:gridCol w="7566660">
                  <a:extLst>
                    <a:ext uri="{9D8B030D-6E8A-4147-A177-3AD203B41FA5}">
                      <a16:colId xmlns:a16="http://schemas.microsoft.com/office/drawing/2014/main" val="20001"/>
                    </a:ext>
                  </a:extLst>
                </a:gridCol>
              </a:tblGrid>
              <a:tr h="758190">
                <a:tc>
                  <a:txBody>
                    <a:bodyPr/>
                    <a:lstStyle/>
                    <a:p>
                      <a:pPr>
                        <a:buNone/>
                      </a:pPr>
                      <a:r>
                        <a:rPr lang="zh-CN" altLang="en-US">
                          <a:solidFill>
                            <a:srgbClr val="646464"/>
                          </a:solidFill>
                        </a:rPr>
                        <a:t>总体元素</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 作用与功能</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800100">
                <a:tc>
                  <a:txBody>
                    <a:bodyPr/>
                    <a:lstStyle/>
                    <a:p>
                      <a:pPr>
                        <a:buNone/>
                      </a:pPr>
                      <a:r>
                        <a:rPr lang="zh-CN" altLang="en-US" b="1">
                          <a:solidFill>
                            <a:srgbClr val="646464"/>
                          </a:solidFill>
                        </a:rPr>
                        <a:t>前端：原生Android+原生IOS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是整个系统的核心元素，系统的页面展示，功能交互都需要在前端完成。</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800735">
                <a:tc>
                  <a:txBody>
                    <a:bodyPr/>
                    <a:lstStyle/>
                    <a:p>
                      <a:pPr>
                        <a:buNone/>
                      </a:pPr>
                      <a:r>
                        <a:rPr lang="zh-CN" altLang="en-US" sz="1800" b="1">
                          <a:solidFill>
                            <a:srgbClr val="646464"/>
                          </a:solidFill>
                          <a:sym typeface="+mn-ea"/>
                        </a:rPr>
                        <a:t>后端：Java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r h="758190">
                <a:tc>
                  <a:txBody>
                    <a:bodyPr/>
                    <a:lstStyle/>
                    <a:p>
                      <a:pPr>
                        <a:buNone/>
                      </a:pPr>
                      <a:r>
                        <a:rPr lang="zh-CN" altLang="en-US" sz="1800" b="1">
                          <a:solidFill>
                            <a:srgbClr val="646464"/>
                          </a:solidFill>
                        </a:rPr>
                        <a:t>数据库：Mysql</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数据库存放数据，反映了平台的设计结构。</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3"/>
                  </a:ext>
                </a:extLst>
              </a:tr>
              <a:tr h="800100">
                <a:tc>
                  <a:txBody>
                    <a:bodyPr/>
                    <a:lstStyle/>
                    <a:p>
                      <a:pPr>
                        <a:buNone/>
                      </a:pPr>
                      <a:r>
                        <a:rPr lang="zh-CN" altLang="en-US" sz="1800" b="1">
                          <a:solidFill>
                            <a:srgbClr val="646464"/>
                          </a:solidFill>
                        </a:rPr>
                        <a:t>数据分析接口</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系统通过调用接口获取核心功能信息，是完成平台数据处理功能的模块。</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4"/>
                  </a:ext>
                </a:extLst>
              </a:tr>
              <a:tr h="800100">
                <a:tc>
                  <a:txBody>
                    <a:bodyPr/>
                    <a:lstStyle/>
                    <a:p>
                      <a:pPr>
                        <a:buNone/>
                      </a:pPr>
                      <a:r>
                        <a:rPr lang="zh-CN" altLang="en-US" sz="1800" b="1">
                          <a:solidFill>
                            <a:srgbClr val="646464"/>
                          </a:solidFill>
                        </a:rPr>
                        <a:t>总体平台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包括主页面、搜索页面、用户页面、播放页面、用户反馈页面等。整个项目的功能以平台为载体来实现。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2</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2999105"/>
            <a:ext cx="8493125" cy="3830955"/>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成本效益分析：</a:t>
            </a:r>
          </a:p>
          <a:p>
            <a:pPr algn="l" fontAlgn="auto">
              <a:lnSpc>
                <a:spcPct val="150000"/>
              </a:lnSpc>
              <a:buClrTx/>
              <a:buSzTx/>
              <a:buFontTx/>
            </a:pPr>
            <a:r>
              <a:rPr lang="zh-CN" sz="1800" b="0" dirty="0">
                <a:solidFill>
                  <a:schemeClr val="tx1">
                    <a:lumMod val="75000"/>
                    <a:lumOff val="25000"/>
                  </a:schemeClr>
                </a:solidFill>
                <a:cs typeface="+mn-ea"/>
              </a:rPr>
              <a:t>成本：</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lang="zh-CN" dirty="0">
                <a:solidFill>
                  <a:schemeClr val="tx1">
                    <a:lumMod val="75000"/>
                    <a:lumOff val="25000"/>
                  </a:schemeClr>
                </a:solidFill>
                <a:cs typeface="+mn-ea"/>
                <a:sym typeface="+mn-ea"/>
              </a:rPr>
              <a:t>RN使用Javascript语言，类似于HTML的JSX，以及CSS来开发移动应用，因此不熟悉Web前端开发的技术人员进入移动应用开发领域学习成本高</a:t>
            </a:r>
            <a:r>
              <a:rPr lang="zh-CN" dirty="0">
                <a:solidFill>
                  <a:schemeClr val="tx1">
                    <a:lumMod val="75000"/>
                    <a:lumOff val="25000"/>
                  </a:schemeClr>
                </a:solidFill>
                <a:cs typeface="+mn-ea"/>
              </a:rPr>
              <a:t>；</a:t>
            </a:r>
          </a:p>
          <a:p>
            <a:pPr algn="l" fontAlgn="auto">
              <a:lnSpc>
                <a:spcPct val="150000"/>
              </a:lnSpc>
              <a:buClrTx/>
              <a:buSzTx/>
              <a:buFontTx/>
            </a:pPr>
            <a:r>
              <a:rPr lang="zh-CN" dirty="0">
                <a:solidFill>
                  <a:schemeClr val="tx1">
                    <a:lumMod val="75000"/>
                    <a:lumOff val="25000"/>
                  </a:schemeClr>
                </a:solidFill>
                <a:cs typeface="+mn-ea"/>
                <a:sym typeface="+mn-ea"/>
              </a:rPr>
              <a:t>效益：</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React Native框架是优秀的跨平台移动端开发框架，不需要编写Android端和IOS端两套代码。</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）React Native能够在Javascript和React的基础上获得完全一致的开发体验，构建原生APP；</a:t>
            </a: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React Native框架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2</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extLst>
                    <a:ext uri="{9D8B030D-6E8A-4147-A177-3AD203B41FA5}">
                      <a16:colId xmlns:a16="http://schemas.microsoft.com/office/drawing/2014/main" val="20000"/>
                    </a:ext>
                  </a:extLst>
                </a:gridCol>
                <a:gridCol w="7566660">
                  <a:extLst>
                    <a:ext uri="{9D8B030D-6E8A-4147-A177-3AD203B41FA5}">
                      <a16:colId xmlns:a16="http://schemas.microsoft.com/office/drawing/2014/main" val="20001"/>
                    </a:ext>
                  </a:extLst>
                </a:gridCol>
              </a:tblGrid>
              <a:tr h="758190">
                <a:tc>
                  <a:txBody>
                    <a:bodyPr/>
                    <a:lstStyle/>
                    <a:p>
                      <a:pPr>
                        <a:buNone/>
                      </a:pPr>
                      <a:r>
                        <a:rPr lang="zh-CN" altLang="en-US">
                          <a:solidFill>
                            <a:srgbClr val="646464"/>
                          </a:solidFill>
                        </a:rPr>
                        <a:t>总体元素</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 作用与功能</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800100">
                <a:tc>
                  <a:txBody>
                    <a:bodyPr/>
                    <a:lstStyle/>
                    <a:p>
                      <a:pPr>
                        <a:buNone/>
                      </a:pPr>
                      <a:r>
                        <a:rPr lang="zh-CN" altLang="en-US" b="1">
                          <a:solidFill>
                            <a:srgbClr val="646464"/>
                          </a:solidFill>
                        </a:rPr>
                        <a:t>前端：React Native框架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是整个系统的核心元素，系统的页面展示，功能交互都需要在前端完成。</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800735">
                <a:tc>
                  <a:txBody>
                    <a:bodyPr/>
                    <a:lstStyle/>
                    <a:p>
                      <a:pPr>
                        <a:buNone/>
                      </a:pPr>
                      <a:r>
                        <a:rPr lang="zh-CN" altLang="en-US" sz="1800" b="1">
                          <a:solidFill>
                            <a:srgbClr val="646464"/>
                          </a:solidFill>
                          <a:sym typeface="+mn-ea"/>
                        </a:rPr>
                        <a:t>后端：Java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r h="758190">
                <a:tc>
                  <a:txBody>
                    <a:bodyPr/>
                    <a:lstStyle/>
                    <a:p>
                      <a:pPr>
                        <a:buNone/>
                      </a:pPr>
                      <a:r>
                        <a:rPr lang="zh-CN" altLang="en-US" sz="1800" b="1">
                          <a:solidFill>
                            <a:srgbClr val="646464"/>
                          </a:solidFill>
                        </a:rPr>
                        <a:t>数据库：Mysql</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数据库存放数据，反映了平台的设计结构。</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3"/>
                  </a:ext>
                </a:extLst>
              </a:tr>
              <a:tr h="800100">
                <a:tc>
                  <a:txBody>
                    <a:bodyPr/>
                    <a:lstStyle/>
                    <a:p>
                      <a:pPr>
                        <a:buNone/>
                      </a:pPr>
                      <a:r>
                        <a:rPr lang="zh-CN" altLang="en-US" sz="1800" b="1">
                          <a:solidFill>
                            <a:srgbClr val="646464"/>
                          </a:solidFill>
                        </a:rPr>
                        <a:t>数据分析接口</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系统通过调用接口获取核心功能信息，是完成平台数据处理功能的模块。</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4"/>
                  </a:ext>
                </a:extLst>
              </a:tr>
              <a:tr h="800100">
                <a:tc>
                  <a:txBody>
                    <a:bodyPr/>
                    <a:lstStyle/>
                    <a:p>
                      <a:pPr>
                        <a:buNone/>
                      </a:pPr>
                      <a:r>
                        <a:rPr lang="zh-CN" altLang="en-US" sz="1800" b="1">
                          <a:solidFill>
                            <a:srgbClr val="646464"/>
                          </a:solidFill>
                        </a:rPr>
                        <a:t>总体平台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包括主页面、搜索页面、用户页面、播放页面、用户反馈页面等。整个项目的功能以平台为载体来实现。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24"/>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00,&quot;width&quot;:24384}"/>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20b6c4bb-a82c-451e-99af-35b6d1ab303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68,&quot;width&quot;:11016}"/>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bce68bfc-301f-4921-b332-9f4738b1e7be}"/>
  <p:tag name="TABLE_ENDDRAG_ORIGIN_RECT" val="721*377"/>
  <p:tag name="TABLE_ENDDRAG_RECT" val="165*121*721*37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2dbxcf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2471</Words>
  <Application>Microsoft Office PowerPoint</Application>
  <PresentationFormat>宽屏</PresentationFormat>
  <Paragraphs>374</Paragraphs>
  <Slides>42</Slides>
  <Notes>42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1" baseType="lpstr">
      <vt:lpstr>等线</vt:lpstr>
      <vt:lpstr>宋体</vt:lpstr>
      <vt:lpstr>微软雅黑</vt:lpstr>
      <vt:lpstr>Agency FB</vt:lpstr>
      <vt:lpstr>Arial</vt:lpstr>
      <vt:lpstr>Calibri</vt:lpstr>
      <vt:lpstr>第一PPT，www.1ppt.com</vt:lpstr>
      <vt:lpstr>Package</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dc:description>www.1ppt.com</dc:description>
  <cp:lastModifiedBy>黄 德煜</cp:lastModifiedBy>
  <cp:revision>1418</cp:revision>
  <dcterms:created xsi:type="dcterms:W3CDTF">2017-12-05T11:58:00Z</dcterms:created>
  <dcterms:modified xsi:type="dcterms:W3CDTF">2020-12-10T05:43:37Z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