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9" r:id="rId3"/>
    <p:sldId id="265" r:id="rId4"/>
    <p:sldId id="266" r:id="rId5"/>
    <p:sldId id="295" r:id="rId6"/>
    <p:sldId id="273" r:id="rId7"/>
    <p:sldId id="325" r:id="rId9"/>
    <p:sldId id="274" r:id="rId10"/>
    <p:sldId id="310" r:id="rId11"/>
    <p:sldId id="323" r:id="rId12"/>
    <p:sldId id="324" r:id="rId13"/>
    <p:sldId id="267" r:id="rId14"/>
    <p:sldId id="276" r:id="rId15"/>
    <p:sldId id="268" r:id="rId16"/>
    <p:sldId id="280" r:id="rId17"/>
    <p:sldId id="269" r:id="rId18"/>
    <p:sldId id="283" r:id="rId19"/>
    <p:sldId id="326" r:id="rId20"/>
    <p:sldId id="294" r:id="rId21"/>
    <p:sldId id="270" r:id="rId22"/>
    <p:sldId id="285" r:id="rId23"/>
    <p:sldId id="271" r:id="rId24"/>
    <p:sldId id="277" r:id="rId25"/>
    <p:sldId id="272" r:id="rId26"/>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78571" autoAdjust="0"/>
  </p:normalViewPr>
  <p:slideViewPr>
    <p:cSldViewPr snapToGrid="0" snapToObjects="1">
      <p:cViewPr varScale="1">
        <p:scale>
          <a:sx n="67" d="100"/>
          <a:sy n="67" d="100"/>
        </p:scale>
        <p:origin x="1234" y="67"/>
      </p:cViewPr>
      <p:guideLst>
        <p:guide orient="horz" pos="2098"/>
        <p:guide orient="horz" pos="231"/>
        <p:guide orient="horz" pos="4093"/>
        <p:guide pos="3840"/>
        <p:guide pos="599"/>
      </p:guideLst>
    </p:cSldViewPr>
  </p:slideViewPr>
  <p:notesTextViewPr>
    <p:cViewPr>
      <p:scale>
        <a:sx n="1" d="1"/>
        <a:sy n="1" d="1"/>
      </p:scale>
      <p:origin x="0" y="-398"/>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E8A47-3D46-4DC9-AB0D-52AB6CF44A0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B9571-4ED6-4C81-B95F-91FC05788F2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网易云</a:t>
            </a:r>
            <a:r>
              <a:rPr lang="en-US" altLang="zh-CN" dirty="0">
                <a:sym typeface="+mn-ea"/>
              </a:rPr>
              <a:t>app </a:t>
            </a:r>
            <a:r>
              <a:rPr lang="zh-CN" altLang="en-US" dirty="0">
                <a:sym typeface="+mn-ea"/>
              </a:rPr>
              <a:t>播放界面引人注目，好看亮眼，黑胶唱片式的</a:t>
            </a:r>
            <a:r>
              <a:rPr lang="en-US" altLang="zh-CN" dirty="0">
                <a:sym typeface="+mn-ea"/>
              </a:rPr>
              <a:t>UI</a:t>
            </a:r>
            <a:r>
              <a:rPr lang="zh-CN" altLang="en-US" dirty="0">
                <a:sym typeface="+mn-ea"/>
              </a:rPr>
              <a:t>独树一帜，当然同样吸引人的还有评论区的故事大王们</a:t>
            </a:r>
            <a:endParaRPr lang="en-US" altLang="zh-CN" dirty="0"/>
          </a:p>
          <a:p>
            <a:r>
              <a:rPr lang="zh-CN" altLang="en-US" dirty="0">
                <a:sym typeface="+mn-ea"/>
              </a:rPr>
              <a:t>咪咕音乐</a:t>
            </a:r>
            <a:r>
              <a:rPr lang="en-US" altLang="zh-CN" dirty="0">
                <a:sym typeface="+mn-ea"/>
              </a:rPr>
              <a:t>app </a:t>
            </a:r>
            <a:r>
              <a:rPr lang="zh-CN" altLang="en-US" dirty="0">
                <a:sym typeface="+mn-ea"/>
              </a:rPr>
              <a:t>重点在于优惠力度，和一些手机运营商绑定，并且音乐可以免费听无损但是下载需要会员</a:t>
            </a:r>
            <a:endParaRPr lang="en-US" altLang="zh-CN" dirty="0"/>
          </a:p>
          <a:p>
            <a:r>
              <a:rPr lang="en-US" altLang="zh-CN" dirty="0">
                <a:sym typeface="+mn-ea"/>
              </a:rPr>
              <a:t>QQ</a:t>
            </a:r>
            <a:r>
              <a:rPr lang="zh-CN" altLang="en-US" dirty="0">
                <a:sym typeface="+mn-ea"/>
              </a:rPr>
              <a:t>音乐</a:t>
            </a:r>
            <a:r>
              <a:rPr lang="en-US" altLang="zh-CN" dirty="0">
                <a:sym typeface="+mn-ea"/>
              </a:rPr>
              <a:t>app </a:t>
            </a:r>
            <a:r>
              <a:rPr lang="zh-CN" altLang="en-US" dirty="0">
                <a:sym typeface="+mn-ea"/>
              </a:rPr>
              <a:t>音乐版权多就是它最大的优点</a:t>
            </a:r>
            <a:endParaRPr lang="en-US" altLang="zh-CN" dirty="0"/>
          </a:p>
          <a:p>
            <a:r>
              <a:rPr lang="zh-CN" altLang="en-US" dirty="0">
                <a:sym typeface="+mn-ea"/>
              </a:rPr>
              <a:t>下载资源软件 无名音乐（听说有很多无损音乐资源，待验证）</a:t>
            </a:r>
            <a:endParaRPr lang="en-US" altLang="zh-CN" dirty="0"/>
          </a:p>
          <a:p>
            <a:r>
              <a:rPr lang="zh-CN" altLang="en-US" dirty="0">
                <a:sym typeface="+mn-ea"/>
              </a:rPr>
              <a:t>海贝音乐</a:t>
            </a:r>
            <a:r>
              <a:rPr lang="en-US" altLang="zh-CN" dirty="0">
                <a:sym typeface="+mn-ea"/>
              </a:rPr>
              <a:t>app </a:t>
            </a:r>
            <a:r>
              <a:rPr lang="zh-CN" altLang="en-US" dirty="0">
                <a:sym typeface="+mn-ea"/>
              </a:rPr>
              <a:t>支持全格式无损音乐播放的音乐播放器，这个格式支持和音源播放设置值得参考</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前有古人的程度实现到什么地步要讲，特点要讲</a:t>
            </a:r>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界面比较简陋，但功能已经部分如嵌入其他音乐</a:t>
            </a:r>
            <a:r>
              <a:rPr lang="en-US" altLang="zh-CN" dirty="0"/>
              <a:t>app</a:t>
            </a:r>
            <a:r>
              <a:rPr lang="zh-CN" altLang="en-US" dirty="0"/>
              <a:t>界面等已经实现，具备参考价值</a:t>
            </a:r>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需要重点讲解“不是盗版”这个点</a:t>
            </a:r>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srcRect/>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srcRect/>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srcRect/>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srcRect/>
          <a:stretch>
            <a:fillRect/>
          </a:stretch>
        </p:blipFill>
        <p:spPr>
          <a:xfrm flipH="1">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srcRect/>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4.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40226" y="3488805"/>
            <a:ext cx="8402320" cy="460375"/>
          </a:xfrm>
          <a:prstGeom prst="rect">
            <a:avLst/>
          </a:prstGeom>
        </p:spPr>
        <p:txBody>
          <a:bodyPr wrap="none">
            <a:spAutoFit/>
          </a:bodyPr>
          <a:lstStyle/>
          <a:p>
            <a:pPr algn="ctr"/>
            <a:r>
              <a:rPr lang="zh-CN" altLang="en-US" sz="2400" b="1" dirty="0"/>
              <a:t>Flutter 实现一个集各大音乐平台API于一体的音乐播放器APP</a:t>
            </a:r>
            <a:endParaRPr lang="zh-CN" altLang="en-US" sz="2400" b="1" dirty="0"/>
          </a:p>
        </p:txBody>
      </p:sp>
      <p:sp>
        <p:nvSpPr>
          <p:cNvPr id="14" name="矩形 13"/>
          <p:cNvSpPr/>
          <p:nvPr/>
        </p:nvSpPr>
        <p:spPr>
          <a:xfrm>
            <a:off x="4698788" y="5124719"/>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dirty="0">
                <a:solidFill>
                  <a:schemeClr val="tx1"/>
                </a:solidFill>
                <a:effectLst>
                  <a:outerShdw blurRad="38100" dist="19050" dir="2700000" algn="tl" rotWithShape="0">
                    <a:schemeClr val="dk1">
                      <a:alpha val="40000"/>
                    </a:schemeClr>
                  </a:outerShdw>
                </a:effectLst>
              </a:rPr>
              <a:t>报告人：</a:t>
            </a:r>
            <a:r>
              <a:rPr lang="en-US" sz="2400" dirty="0">
                <a:solidFill>
                  <a:schemeClr val="tx1"/>
                </a:solidFill>
                <a:effectLst>
                  <a:outerShdw blurRad="38100" dist="19050" dir="2700000" algn="tl" rotWithShape="0">
                    <a:schemeClr val="dk1">
                      <a:alpha val="40000"/>
                    </a:schemeClr>
                  </a:outerShdw>
                </a:effectLst>
              </a:rPr>
              <a:t>G06</a:t>
            </a:r>
            <a:r>
              <a:rPr lang="zh-CN" altLang="en-US" sz="2400" dirty="0">
                <a:solidFill>
                  <a:schemeClr val="tx1"/>
                </a:solidFill>
                <a:effectLst>
                  <a:outerShdw blurRad="38100" dist="19050" dir="2700000" algn="tl" rotWithShape="0">
                    <a:schemeClr val="dk1">
                      <a:alpha val="40000"/>
                    </a:schemeClr>
                  </a:outerShdw>
                </a:effectLst>
              </a:rPr>
              <a:t>小组</a:t>
            </a:r>
            <a:endParaRPr lang="zh-CN" altLang="en-US" sz="2400" dirty="0">
              <a:solidFill>
                <a:schemeClr val="tx1"/>
              </a:solidFill>
              <a:effectLst>
                <a:outerShdw blurRad="38100" dist="19050" dir="2700000" algn="tl" rotWithShape="0">
                  <a:schemeClr val="dk1">
                    <a:alpha val="40000"/>
                  </a:schemeClr>
                </a:outerShdw>
              </a:effectLst>
            </a:endParaRPr>
          </a:p>
        </p:txBody>
      </p:sp>
      <p:sp>
        <p:nvSpPr>
          <p:cNvPr id="2" name="矩形 1"/>
          <p:cNvSpPr/>
          <p:nvPr/>
        </p:nvSpPr>
        <p:spPr>
          <a:xfrm>
            <a:off x="1985006" y="1858760"/>
            <a:ext cx="8402320" cy="829945"/>
          </a:xfrm>
          <a:prstGeom prst="rect">
            <a:avLst/>
          </a:prstGeom>
        </p:spPr>
        <p:txBody>
          <a:bodyPr wrap="none">
            <a:spAutoFit/>
          </a:bodyPr>
          <a:lstStyle/>
          <a:p>
            <a:pPr algn="ctr"/>
            <a:r>
              <a:rPr lang="zh-CN" altLang="en-US" sz="4800" b="1" dirty="0"/>
              <a:t>SE2020-G06-小组正式选题</a:t>
            </a:r>
            <a:r>
              <a:rPr lang="en-US" altLang="zh-CN" sz="4800" b="1" dirty="0"/>
              <a:t>1.0</a:t>
            </a:r>
            <a:endParaRPr lang="en-US" altLang="zh-CN" sz="4800" b="1"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01495" cy="306705"/>
          </a:xfrm>
          <a:prstGeom prst="rect">
            <a:avLst/>
          </a:prstGeom>
        </p:spPr>
        <p:txBody>
          <a:bodyPr wrap="none">
            <a:spAutoFit/>
          </a:bodyPr>
          <a:lstStyle/>
          <a:p>
            <a:r>
              <a:rPr lang="en-US" altLang="zh-CN" sz="1400" b="1" dirty="0"/>
              <a:t>PART ONE </a:t>
            </a:r>
            <a:r>
              <a:rPr lang="zh-CN" altLang="en-US" sz="1400" b="1" dirty="0"/>
              <a:t>项目背景</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7" name="矩形 6"/>
          <p:cNvSpPr/>
          <p:nvPr/>
        </p:nvSpPr>
        <p:spPr>
          <a:xfrm>
            <a:off x="859926" y="6322667"/>
            <a:ext cx="6550312" cy="345094"/>
          </a:xfrm>
          <a:prstGeom prst="rect">
            <a:avLst/>
          </a:prstGeom>
        </p:spPr>
        <p:txBody>
          <a:bodyPr wrap="square">
            <a:spAutoFit/>
          </a:bodyPr>
          <a:lstStyle/>
          <a:p>
            <a:pPr>
              <a:lnSpc>
                <a:spcPct val="130000"/>
              </a:lnSpc>
            </a:pPr>
            <a:r>
              <a:rPr lang="zh-CN" sz="1400" dirty="0">
                <a:solidFill>
                  <a:schemeClr val="bg1">
                    <a:lumMod val="50000"/>
                  </a:schemeClr>
                </a:solidFill>
                <a:latin typeface="微软雅黑" panose="020B0503020204020204" charset="-122"/>
                <a:ea typeface="微软雅黑" panose="020B0503020204020204" charset="-122"/>
              </a:rPr>
              <a:t>资料来源：</a:t>
            </a:r>
            <a:r>
              <a:rPr lang="en-US" altLang="zh-CN" sz="1400" dirty="0">
                <a:solidFill>
                  <a:schemeClr val="bg1">
                    <a:lumMod val="50000"/>
                  </a:schemeClr>
                </a:solidFill>
                <a:latin typeface="微软雅黑" panose="020B0503020204020204" charset="-122"/>
                <a:ea typeface="微软雅黑" panose="020B0503020204020204" charset="-122"/>
              </a:rPr>
              <a:t>http://listen1.github.io/listen1/</a:t>
            </a:r>
            <a:endParaRPr lang="zh-CN" sz="1400" dirty="0">
              <a:solidFill>
                <a:schemeClr val="bg1">
                  <a:lumMod val="50000"/>
                </a:schemeClr>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1"/>
          <a:stretch>
            <a:fillRect/>
          </a:stretch>
        </p:blipFill>
        <p:spPr>
          <a:xfrm>
            <a:off x="954405" y="367030"/>
            <a:ext cx="7934960" cy="5876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TWO</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项目介绍</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endParaRPr lang="zh-CN" sz="1400" b="1" dirty="0"/>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52295" cy="306705"/>
          </a:xfrm>
          <a:prstGeom prst="rect">
            <a:avLst/>
          </a:prstGeom>
        </p:spPr>
        <p:txBody>
          <a:bodyPr wrap="none">
            <a:spAutoFit/>
          </a:bodyPr>
          <a:lstStyle/>
          <a:p>
            <a:r>
              <a:rPr lang="en-US" altLang="zh-CN" sz="1400" b="1" dirty="0"/>
              <a:t>PART TWO </a:t>
            </a:r>
            <a:r>
              <a:rPr lang="zh-CN" altLang="en-US" sz="1400" b="1" dirty="0"/>
              <a:t>项目介绍</a:t>
            </a:r>
            <a:endParaRPr lang="zh-CN" altLang="en-US" sz="1400" b="1" dirty="0"/>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22" name="组合 21"/>
          <p:cNvGrpSpPr/>
          <p:nvPr/>
        </p:nvGrpSpPr>
        <p:grpSpPr>
          <a:xfrm>
            <a:off x="-211666" y="2970613"/>
            <a:ext cx="12778491" cy="912541"/>
            <a:chOff x="0" y="2158337"/>
            <a:chExt cx="12778491" cy="912541"/>
          </a:xfrm>
        </p:grpSpPr>
        <p:sp>
          <p:nvSpPr>
            <p:cNvPr id="5" name="矩形 4"/>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0"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287620" y="1093399"/>
            <a:ext cx="2300757" cy="1589432"/>
            <a:chOff x="1356175" y="1093399"/>
            <a:chExt cx="2300757" cy="1589432"/>
          </a:xfrm>
        </p:grpSpPr>
        <p:sp>
          <p:nvSpPr>
            <p:cNvPr id="58" name="矩形 57"/>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0" name="椭圆 59"/>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1" name="椭圆 60"/>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8" name="组合 67"/>
          <p:cNvGrpSpPr/>
          <p:nvPr/>
        </p:nvGrpSpPr>
        <p:grpSpPr>
          <a:xfrm>
            <a:off x="3987615" y="1078794"/>
            <a:ext cx="2300757" cy="1589432"/>
            <a:chOff x="1356175" y="1093399"/>
            <a:chExt cx="2300757" cy="1589432"/>
          </a:xfrm>
        </p:grpSpPr>
        <p:sp>
          <p:nvSpPr>
            <p:cNvPr id="69" name="矩形 68"/>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0" name="椭圆 69"/>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1" name="椭圆 70"/>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2" name="椭圆 71"/>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3" name="椭圆 72"/>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0" name="组合 79"/>
          <p:cNvGrpSpPr/>
          <p:nvPr/>
        </p:nvGrpSpPr>
        <p:grpSpPr>
          <a:xfrm>
            <a:off x="1153734" y="4113751"/>
            <a:ext cx="2300757" cy="1589432"/>
            <a:chOff x="1356175" y="1093399"/>
            <a:chExt cx="2300757" cy="1589432"/>
          </a:xfrm>
        </p:grpSpPr>
        <p:sp>
          <p:nvSpPr>
            <p:cNvPr id="81" name="矩形 80"/>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2" name="椭圆 81"/>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椭圆 82"/>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6" name="组合 85"/>
          <p:cNvGrpSpPr/>
          <p:nvPr/>
        </p:nvGrpSpPr>
        <p:grpSpPr>
          <a:xfrm>
            <a:off x="5183294" y="4156296"/>
            <a:ext cx="2300757" cy="1589432"/>
            <a:chOff x="1356175" y="1093399"/>
            <a:chExt cx="2300757" cy="1589432"/>
          </a:xfrm>
        </p:grpSpPr>
        <p:sp>
          <p:nvSpPr>
            <p:cNvPr id="87" name="矩形 86"/>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8" name="椭圆 87"/>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9" name="椭圆 88"/>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椭圆 89"/>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1" name="椭圆 90"/>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92" name="组合 91"/>
          <p:cNvGrpSpPr/>
          <p:nvPr/>
        </p:nvGrpSpPr>
        <p:grpSpPr>
          <a:xfrm>
            <a:off x="8153217" y="1067999"/>
            <a:ext cx="2300757" cy="1589432"/>
            <a:chOff x="1356175" y="1093399"/>
            <a:chExt cx="2300757" cy="1589432"/>
          </a:xfrm>
        </p:grpSpPr>
        <p:sp>
          <p:nvSpPr>
            <p:cNvPr id="93" name="矩形 92"/>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7" name="椭圆 96"/>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8" name="矩形 97"/>
          <p:cNvSpPr/>
          <p:nvPr/>
        </p:nvSpPr>
        <p:spPr>
          <a:xfrm>
            <a:off x="339446" y="1215813"/>
            <a:ext cx="1071880" cy="306705"/>
          </a:xfrm>
          <a:prstGeom prst="rect">
            <a:avLst/>
          </a:prstGeom>
        </p:spPr>
        <p:txBody>
          <a:bodyPr wrap="none">
            <a:spAutoFit/>
          </a:bodyPr>
          <a:lstStyle/>
          <a:p>
            <a:pPr algn="l"/>
            <a:r>
              <a:rPr lang="zh-CN" altLang="en-US" sz="1400" b="1" dirty="0"/>
              <a:t>音乐播放器</a:t>
            </a:r>
            <a:endParaRPr lang="zh-CN" altLang="en-US" sz="1400" b="1" dirty="0"/>
          </a:p>
        </p:txBody>
      </p:sp>
      <p:sp>
        <p:nvSpPr>
          <p:cNvPr id="99" name="矩形 98"/>
          <p:cNvSpPr/>
          <p:nvPr/>
        </p:nvSpPr>
        <p:spPr>
          <a:xfrm>
            <a:off x="339446" y="1460337"/>
            <a:ext cx="2188812" cy="1169670"/>
          </a:xfrm>
          <a:prstGeom prst="rect">
            <a:avLst/>
          </a:prstGeom>
        </p:spPr>
        <p:txBody>
          <a:bodyPr wrap="square">
            <a:spAutoFit/>
          </a:bodyPr>
          <a:lstStyle/>
          <a:p>
            <a:pPr lvl="0">
              <a:lnSpc>
                <a:spcPct val="130000"/>
              </a:lnSpc>
            </a:pPr>
            <a:endParaRPr sz="12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sz="1400" dirty="0">
                <a:solidFill>
                  <a:schemeClr val="bg1">
                    <a:lumMod val="50000"/>
                  </a:schemeClr>
                </a:solidFill>
                <a:latin typeface="微软雅黑" panose="020B0503020204020204" charset="-122"/>
                <a:ea typeface="微软雅黑" panose="020B0503020204020204" charset="-122"/>
              </a:rPr>
              <a:t>在App里可以享受到</a:t>
            </a:r>
            <a:r>
              <a:rPr lang="zh-CN" sz="1400" dirty="0">
                <a:solidFill>
                  <a:schemeClr val="bg1">
                    <a:lumMod val="50000"/>
                  </a:schemeClr>
                </a:solidFill>
                <a:latin typeface="微软雅黑" panose="020B0503020204020204" charset="-122"/>
                <a:ea typeface="微软雅黑" panose="020B0503020204020204" charset="-122"/>
              </a:rPr>
              <a:t>最基本的听歌功能。</a:t>
            </a:r>
            <a:endParaRPr lang="zh-CN" sz="1400" dirty="0">
              <a:solidFill>
                <a:schemeClr val="bg1">
                  <a:lumMod val="50000"/>
                </a:schemeClr>
              </a:solidFill>
              <a:latin typeface="微软雅黑" panose="020B0503020204020204" charset="-122"/>
              <a:ea typeface="微软雅黑" panose="020B0503020204020204" charset="-122"/>
            </a:endParaRPr>
          </a:p>
          <a:p>
            <a:pPr lvl="0">
              <a:lnSpc>
                <a:spcPct val="130000"/>
              </a:lnSpc>
            </a:pPr>
            <a:endParaRPr sz="1400" dirty="0">
              <a:solidFill>
                <a:schemeClr val="bg1">
                  <a:lumMod val="50000"/>
                </a:schemeClr>
              </a:solidFill>
              <a:latin typeface="微软雅黑" panose="020B0503020204020204" charset="-122"/>
              <a:ea typeface="微软雅黑" panose="020B0503020204020204" charset="-122"/>
            </a:endParaRPr>
          </a:p>
        </p:txBody>
      </p:sp>
      <p:sp>
        <p:nvSpPr>
          <p:cNvPr id="102" name="矩形 101"/>
          <p:cNvSpPr/>
          <p:nvPr/>
        </p:nvSpPr>
        <p:spPr>
          <a:xfrm>
            <a:off x="4051160" y="1201208"/>
            <a:ext cx="894080" cy="306705"/>
          </a:xfrm>
          <a:prstGeom prst="rect">
            <a:avLst/>
          </a:prstGeom>
        </p:spPr>
        <p:txBody>
          <a:bodyPr wrap="none">
            <a:spAutoFit/>
          </a:bodyPr>
          <a:lstStyle/>
          <a:p>
            <a:r>
              <a:rPr lang="zh-CN" altLang="en-US" sz="1400" b="1" dirty="0"/>
              <a:t>不是盗版</a:t>
            </a:r>
            <a:endParaRPr lang="zh-CN" altLang="en-US" sz="1400" b="1" dirty="0"/>
          </a:p>
        </p:txBody>
      </p:sp>
      <p:sp>
        <p:nvSpPr>
          <p:cNvPr id="103" name="矩形 102"/>
          <p:cNvSpPr/>
          <p:nvPr/>
        </p:nvSpPr>
        <p:spPr>
          <a:xfrm>
            <a:off x="4051160" y="1445732"/>
            <a:ext cx="2188812" cy="1209675"/>
          </a:xfrm>
          <a:prstGeom prst="rect">
            <a:avLst/>
          </a:prstGeom>
        </p:spPr>
        <p:txBody>
          <a:bodyPr wrap="square">
            <a:spAutoFit/>
          </a:bodyPr>
          <a:lstStyle/>
          <a:p>
            <a:pPr lvl="0">
              <a:lnSpc>
                <a:spcPct val="130000"/>
              </a:lnSpc>
            </a:pPr>
            <a:r>
              <a:rPr sz="1400" dirty="0">
                <a:solidFill>
                  <a:schemeClr val="bg1">
                    <a:lumMod val="50000"/>
                  </a:schemeClr>
                </a:solidFill>
                <a:latin typeface="微软雅黑" panose="020B0503020204020204" charset="-122"/>
                <a:ea typeface="微软雅黑" panose="020B0503020204020204" charset="-122"/>
              </a:rPr>
              <a:t>我们并不是去做盗版音乐播放器，本质上还是通过各大音乐平台的资源库进行音乐搜索播放等功能。</a:t>
            </a:r>
            <a:endParaRPr sz="1400" dirty="0">
              <a:solidFill>
                <a:schemeClr val="bg1">
                  <a:lumMod val="50000"/>
                </a:schemeClr>
              </a:solidFill>
              <a:latin typeface="微软雅黑" panose="020B0503020204020204" charset="-122"/>
              <a:ea typeface="微软雅黑" panose="020B0503020204020204" charset="-122"/>
            </a:endParaRPr>
          </a:p>
        </p:txBody>
      </p:sp>
      <p:sp>
        <p:nvSpPr>
          <p:cNvPr id="104" name="矩形 103"/>
          <p:cNvSpPr/>
          <p:nvPr/>
        </p:nvSpPr>
        <p:spPr>
          <a:xfrm>
            <a:off x="8226034" y="1190413"/>
            <a:ext cx="664210" cy="306705"/>
          </a:xfrm>
          <a:prstGeom prst="rect">
            <a:avLst/>
          </a:prstGeom>
        </p:spPr>
        <p:txBody>
          <a:bodyPr wrap="none">
            <a:spAutoFit/>
          </a:bodyPr>
          <a:lstStyle/>
          <a:p>
            <a:r>
              <a:rPr lang="zh-CN" altLang="en-US" sz="1400" b="1" dirty="0"/>
              <a:t>音乐</a:t>
            </a:r>
            <a:r>
              <a:rPr lang="en-US" altLang="zh-CN" sz="1400" b="1" dirty="0"/>
              <a:t>+</a:t>
            </a:r>
            <a:endParaRPr lang="en-US" altLang="zh-CN" sz="1400" b="1" dirty="0"/>
          </a:p>
        </p:txBody>
      </p:sp>
      <p:sp>
        <p:nvSpPr>
          <p:cNvPr id="105" name="矩形 104"/>
          <p:cNvSpPr/>
          <p:nvPr/>
        </p:nvSpPr>
        <p:spPr>
          <a:xfrm>
            <a:off x="8236829" y="1208242"/>
            <a:ext cx="2188812" cy="1449070"/>
          </a:xfrm>
          <a:prstGeom prst="rect">
            <a:avLst/>
          </a:prstGeom>
        </p:spPr>
        <p:txBody>
          <a:bodyPr wrap="square">
            <a:spAutoFit/>
          </a:bodyPr>
          <a:lstStyle/>
          <a:p>
            <a:pPr lvl="0">
              <a:lnSpc>
                <a:spcPct val="130000"/>
              </a:lnSpc>
            </a:pPr>
            <a:endParaRPr lang="zh-CN" sz="12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lang="zh-CN" sz="1400" dirty="0">
                <a:solidFill>
                  <a:schemeClr val="bg1">
                    <a:lumMod val="50000"/>
                  </a:schemeClr>
                </a:solidFill>
                <a:latin typeface="微软雅黑" panose="020B0503020204020204" charset="-122"/>
                <a:ea typeface="微软雅黑" panose="020B0503020204020204" charset="-122"/>
              </a:rPr>
              <a:t>除了音乐功能以外，我们希望在完成原有设想的基础上，再加入很多其他的玩法。</a:t>
            </a:r>
            <a:endParaRPr lang="zh-CN" sz="1400" dirty="0">
              <a:solidFill>
                <a:schemeClr val="bg1">
                  <a:lumMod val="50000"/>
                </a:schemeClr>
              </a:solidFill>
              <a:latin typeface="微软雅黑" panose="020B0503020204020204" charset="-122"/>
              <a:ea typeface="微软雅黑" panose="020B0503020204020204" charset="-122"/>
            </a:endParaRPr>
          </a:p>
        </p:txBody>
      </p:sp>
      <p:sp>
        <p:nvSpPr>
          <p:cNvPr id="106" name="矩形 105"/>
          <p:cNvSpPr/>
          <p:nvPr/>
        </p:nvSpPr>
        <p:spPr>
          <a:xfrm>
            <a:off x="1320958" y="4232163"/>
            <a:ext cx="1960880" cy="306705"/>
          </a:xfrm>
          <a:prstGeom prst="rect">
            <a:avLst/>
          </a:prstGeom>
        </p:spPr>
        <p:txBody>
          <a:bodyPr wrap="none">
            <a:spAutoFit/>
          </a:bodyPr>
          <a:lstStyle/>
          <a:p>
            <a:pPr algn="l"/>
            <a:r>
              <a:rPr lang="zh-CN" altLang="en-US" sz="1400" b="1" dirty="0"/>
              <a:t>集各大平台资源于一体</a:t>
            </a:r>
            <a:endParaRPr lang="zh-CN" altLang="en-US" sz="1400" b="1" dirty="0"/>
          </a:p>
        </p:txBody>
      </p:sp>
      <p:sp>
        <p:nvSpPr>
          <p:cNvPr id="107" name="矩形 106"/>
          <p:cNvSpPr/>
          <p:nvPr/>
        </p:nvSpPr>
        <p:spPr>
          <a:xfrm>
            <a:off x="1254283" y="4371912"/>
            <a:ext cx="2188812" cy="1169670"/>
          </a:xfrm>
          <a:prstGeom prst="rect">
            <a:avLst/>
          </a:prstGeom>
        </p:spPr>
        <p:txBody>
          <a:bodyPr wrap="square">
            <a:spAutoFit/>
          </a:bodyPr>
          <a:lstStyle/>
          <a:p>
            <a:pPr lvl="0">
              <a:lnSpc>
                <a:spcPct val="130000"/>
              </a:lnSpc>
            </a:pPr>
            <a:endParaRPr sz="12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sz="1400" dirty="0">
                <a:solidFill>
                  <a:schemeClr val="bg1">
                    <a:lumMod val="50000"/>
                  </a:schemeClr>
                </a:solidFill>
                <a:latin typeface="微软雅黑" panose="020B0503020204020204" charset="-122"/>
                <a:ea typeface="微软雅黑" panose="020B0503020204020204" charset="-122"/>
              </a:rPr>
              <a:t>让用户只需下载一个App就能聆听其他主流音乐平台的音乐资源。</a:t>
            </a:r>
            <a:endParaRPr sz="1400" dirty="0">
              <a:solidFill>
                <a:schemeClr val="bg1">
                  <a:lumMod val="50000"/>
                </a:schemeClr>
              </a:solidFill>
              <a:latin typeface="微软雅黑" panose="020B0503020204020204" charset="-122"/>
              <a:ea typeface="微软雅黑" panose="020B0503020204020204" charset="-122"/>
            </a:endParaRPr>
          </a:p>
        </p:txBody>
      </p:sp>
      <p:sp>
        <p:nvSpPr>
          <p:cNvPr id="108" name="矩形 107"/>
          <p:cNvSpPr/>
          <p:nvPr/>
        </p:nvSpPr>
        <p:spPr>
          <a:xfrm>
            <a:off x="5351687" y="4291853"/>
            <a:ext cx="894080" cy="306705"/>
          </a:xfrm>
          <a:prstGeom prst="rect">
            <a:avLst/>
          </a:prstGeom>
        </p:spPr>
        <p:txBody>
          <a:bodyPr wrap="none">
            <a:spAutoFit/>
          </a:bodyPr>
          <a:lstStyle/>
          <a:p>
            <a:r>
              <a:rPr lang="zh-CN" altLang="en-US" sz="1400" b="1" dirty="0"/>
              <a:t>扩展功能</a:t>
            </a:r>
            <a:endParaRPr lang="zh-CN" altLang="en-US" sz="1400" b="1" dirty="0"/>
          </a:p>
        </p:txBody>
      </p:sp>
      <p:sp>
        <p:nvSpPr>
          <p:cNvPr id="109" name="矩形 108"/>
          <p:cNvSpPr/>
          <p:nvPr/>
        </p:nvSpPr>
        <p:spPr>
          <a:xfrm>
            <a:off x="5235482" y="4431602"/>
            <a:ext cx="2188812" cy="1169670"/>
          </a:xfrm>
          <a:prstGeom prst="rect">
            <a:avLst/>
          </a:prstGeom>
        </p:spPr>
        <p:txBody>
          <a:bodyPr wrap="square">
            <a:spAutoFit/>
          </a:bodyPr>
          <a:lstStyle/>
          <a:p>
            <a:pPr lvl="0">
              <a:lnSpc>
                <a:spcPct val="130000"/>
              </a:lnSpc>
            </a:pPr>
            <a:endParaRPr lang="zh-CN" sz="1200" dirty="0">
              <a:solidFill>
                <a:schemeClr val="bg1">
                  <a:lumMod val="50000"/>
                </a:schemeClr>
              </a:solidFill>
              <a:latin typeface="微软雅黑" panose="020B0503020204020204" charset="-122"/>
              <a:ea typeface="微软雅黑" panose="020B0503020204020204" charset="-122"/>
              <a:sym typeface="+mn-ea"/>
            </a:endParaRPr>
          </a:p>
          <a:p>
            <a:pPr lvl="0">
              <a:lnSpc>
                <a:spcPct val="130000"/>
              </a:lnSpc>
            </a:pPr>
            <a:r>
              <a:rPr lang="zh-CN" sz="1400" dirty="0">
                <a:solidFill>
                  <a:schemeClr val="bg1">
                    <a:lumMod val="50000"/>
                  </a:schemeClr>
                </a:solidFill>
                <a:latin typeface="微软雅黑" panose="020B0503020204020204" charset="-122"/>
                <a:ea typeface="微软雅黑" panose="020B0503020204020204" charset="-122"/>
                <a:sym typeface="+mn-ea"/>
              </a:rPr>
              <a:t>除了听歌功能以外，还有音乐库</a:t>
            </a:r>
            <a:r>
              <a:rPr sz="1400" dirty="0">
                <a:solidFill>
                  <a:schemeClr val="bg1">
                    <a:lumMod val="50000"/>
                  </a:schemeClr>
                </a:solidFill>
                <a:latin typeface="微软雅黑" panose="020B0503020204020204" charset="-122"/>
                <a:ea typeface="微软雅黑" panose="020B0503020204020204" charset="-122"/>
                <a:sym typeface="+mn-ea"/>
              </a:rPr>
              <a:t>歌单，查看评论</a:t>
            </a:r>
            <a:r>
              <a:rPr lang="zh-CN" sz="1400" dirty="0">
                <a:solidFill>
                  <a:schemeClr val="bg1">
                    <a:lumMod val="50000"/>
                  </a:schemeClr>
                </a:solidFill>
                <a:latin typeface="微软雅黑" panose="020B0503020204020204" charset="-122"/>
                <a:ea typeface="微软雅黑" panose="020B0503020204020204" charset="-122"/>
                <a:sym typeface="+mn-ea"/>
              </a:rPr>
              <a:t>（暂定）</a:t>
            </a:r>
            <a:r>
              <a:rPr sz="1400" dirty="0">
                <a:solidFill>
                  <a:schemeClr val="bg1">
                    <a:lumMod val="50000"/>
                  </a:schemeClr>
                </a:solidFill>
                <a:latin typeface="微软雅黑" panose="020B0503020204020204" charset="-122"/>
                <a:ea typeface="微软雅黑" panose="020B0503020204020204" charset="-122"/>
                <a:sym typeface="+mn-ea"/>
              </a:rPr>
              <a:t>等功能。</a:t>
            </a:r>
            <a:endParaRPr lang="zh-CN" altLang="en-US" sz="1400" dirty="0">
              <a:solidFill>
                <a:schemeClr val="bg1">
                  <a:lumMod val="50000"/>
                </a:schemeClr>
              </a:solidFill>
              <a:latin typeface="微软雅黑" panose="020B0503020204020204" charset="-122"/>
              <a:ea typeface="微软雅黑" panose="020B0503020204020204" charset="-122"/>
            </a:endParaRPr>
          </a:p>
        </p:txBody>
      </p:sp>
      <p:grpSp>
        <p:nvGrpSpPr>
          <p:cNvPr id="4" name="组合 3"/>
          <p:cNvGrpSpPr/>
          <p:nvPr/>
        </p:nvGrpSpPr>
        <p:grpSpPr>
          <a:xfrm>
            <a:off x="8832004" y="4142326"/>
            <a:ext cx="2300757" cy="1589432"/>
            <a:chOff x="1356175" y="1093399"/>
            <a:chExt cx="2300757" cy="1589432"/>
          </a:xfrm>
        </p:grpSpPr>
        <p:sp>
          <p:nvSpPr>
            <p:cNvPr id="7" name="矩形 6"/>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9" name="椭圆 18"/>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21" name="椭圆 20"/>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6" name="椭圆 35"/>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7" name="椭圆 36"/>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grpSp>
      <p:sp>
        <p:nvSpPr>
          <p:cNvPr id="38" name="矩形 37"/>
          <p:cNvSpPr/>
          <p:nvPr/>
        </p:nvSpPr>
        <p:spPr>
          <a:xfrm>
            <a:off x="9000397" y="4277883"/>
            <a:ext cx="1605280" cy="306705"/>
          </a:xfrm>
          <a:prstGeom prst="rect">
            <a:avLst/>
          </a:prstGeom>
        </p:spPr>
        <p:txBody>
          <a:bodyPr wrap="none">
            <a:spAutoFit/>
          </a:bodyPr>
          <a:p>
            <a:r>
              <a:rPr lang="zh-CN" altLang="en-US" sz="1400" b="1" dirty="0"/>
              <a:t>额外想法（暂定）</a:t>
            </a:r>
            <a:endParaRPr lang="zh-CN" altLang="en-US" sz="1400" b="1" dirty="0"/>
          </a:p>
        </p:txBody>
      </p:sp>
      <p:sp>
        <p:nvSpPr>
          <p:cNvPr id="39" name="矩形 38"/>
          <p:cNvSpPr/>
          <p:nvPr/>
        </p:nvSpPr>
        <p:spPr>
          <a:xfrm>
            <a:off x="8884192" y="4296347"/>
            <a:ext cx="2188812" cy="1449070"/>
          </a:xfrm>
          <a:prstGeom prst="rect">
            <a:avLst/>
          </a:prstGeom>
        </p:spPr>
        <p:txBody>
          <a:bodyPr wrap="square">
            <a:spAutoFit/>
          </a:bodyPr>
          <a:p>
            <a:pPr lvl="0">
              <a:lnSpc>
                <a:spcPct val="130000"/>
              </a:lnSpc>
            </a:pPr>
            <a:endParaRPr lang="zh-CN" sz="1200" dirty="0">
              <a:solidFill>
                <a:schemeClr val="bg1">
                  <a:lumMod val="50000"/>
                </a:schemeClr>
              </a:solidFill>
              <a:latin typeface="微软雅黑" panose="020B0503020204020204" charset="-122"/>
              <a:ea typeface="微软雅黑" panose="020B0503020204020204" charset="-122"/>
              <a:sym typeface="+mn-ea"/>
            </a:endParaRPr>
          </a:p>
          <a:p>
            <a:pPr lvl="0">
              <a:lnSpc>
                <a:spcPct val="130000"/>
              </a:lnSpc>
            </a:pPr>
            <a:r>
              <a:rPr lang="zh-CN" sz="1400" dirty="0">
                <a:solidFill>
                  <a:schemeClr val="bg1">
                    <a:lumMod val="50000"/>
                  </a:schemeClr>
                </a:solidFill>
                <a:latin typeface="微软雅黑" panose="020B0503020204020204" charset="-122"/>
                <a:ea typeface="微软雅黑" panose="020B0503020204020204" charset="-122"/>
              </a:rPr>
              <a:t>分析各个</a:t>
            </a:r>
            <a:r>
              <a:rPr lang="en-US" altLang="zh-CN" sz="1400" dirty="0">
                <a:solidFill>
                  <a:schemeClr val="bg1">
                    <a:lumMod val="50000"/>
                  </a:schemeClr>
                </a:solidFill>
                <a:latin typeface="微软雅黑" panose="020B0503020204020204" charset="-122"/>
                <a:ea typeface="微软雅黑" panose="020B0503020204020204" charset="-122"/>
              </a:rPr>
              <a:t>APP</a:t>
            </a:r>
            <a:r>
              <a:rPr lang="zh-CN" altLang="en-US" sz="1400" dirty="0">
                <a:solidFill>
                  <a:schemeClr val="bg1">
                    <a:lumMod val="50000"/>
                  </a:schemeClr>
                </a:solidFill>
                <a:latin typeface="微软雅黑" panose="020B0503020204020204" charset="-122"/>
                <a:ea typeface="微软雅黑" panose="020B0503020204020204" charset="-122"/>
              </a:rPr>
              <a:t>的公开的音乐曲库的接口，找到其中规律，以支持用户自定义添加曲目。</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THREE</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功能导图</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endParaRPr lang="zh-CN" sz="1400" b="1" dirty="0"/>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78025" cy="306705"/>
          </a:xfrm>
          <a:prstGeom prst="rect">
            <a:avLst/>
          </a:prstGeom>
        </p:spPr>
        <p:txBody>
          <a:bodyPr wrap="none">
            <a:spAutoFit/>
          </a:bodyPr>
          <a:lstStyle/>
          <a:p>
            <a:r>
              <a:rPr lang="en-US" altLang="zh-CN" sz="1400" b="1" dirty="0"/>
              <a:t>PART THREE </a:t>
            </a:r>
            <a:r>
              <a:rPr lang="zh-CN" altLang="en-US" sz="1400" b="1" dirty="0"/>
              <a:t>功能导图</a:t>
            </a:r>
            <a:endParaRPr lang="zh-CN" altLang="en-US" sz="1400" b="1" dirty="0"/>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2" name="矩形 11"/>
          <p:cNvSpPr/>
          <p:nvPr/>
        </p:nvSpPr>
        <p:spPr>
          <a:xfrm>
            <a:off x="3988101" y="985272"/>
            <a:ext cx="2031325" cy="369332"/>
          </a:xfrm>
          <a:prstGeom prst="rect">
            <a:avLst/>
          </a:prstGeom>
        </p:spPr>
        <p:txBody>
          <a:bodyPr wrap="none">
            <a:spAutoFit/>
          </a:bodyPr>
          <a:lstStyle/>
          <a:p>
            <a:r>
              <a:rPr lang="zh-CN" altLang="en-US" dirty="0"/>
              <a:t>点击此处添加标题</a:t>
            </a:r>
            <a:endParaRPr lang="zh-CN" altLang="en-US" dirty="0"/>
          </a:p>
        </p:txBody>
      </p:sp>
      <p:sp>
        <p:nvSpPr>
          <p:cNvPr id="13" name="矩形 12"/>
          <p:cNvSpPr/>
          <p:nvPr/>
        </p:nvSpPr>
        <p:spPr>
          <a:xfrm>
            <a:off x="3906021" y="146198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endParaRPr lang="zh-CN" altLang="en-US" sz="1400" dirty="0">
              <a:solidFill>
                <a:schemeClr val="bg1">
                  <a:lumMod val="50000"/>
                </a:schemeClr>
              </a:solidFill>
              <a:latin typeface="微软雅黑" panose="020B0503020204020204" charset="-122"/>
              <a:ea typeface="微软雅黑" panose="020B0503020204020204" charset="-122"/>
            </a:endParaRPr>
          </a:p>
        </p:txBody>
      </p:sp>
      <p:grpSp>
        <p:nvGrpSpPr>
          <p:cNvPr id="14" name="组合 13"/>
          <p:cNvGrpSpPr/>
          <p:nvPr/>
        </p:nvGrpSpPr>
        <p:grpSpPr>
          <a:xfrm>
            <a:off x="3906021" y="898396"/>
            <a:ext cx="2300757"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pic>
        <p:nvPicPr>
          <p:cNvPr id="4" name="图片 3" descr="SE2020-G06-小组预备作业软件导图"/>
          <p:cNvPicPr>
            <a:picLocks noChangeAspect="1"/>
          </p:cNvPicPr>
          <p:nvPr/>
        </p:nvPicPr>
        <p:blipFill>
          <a:blip r:embed="rId1"/>
          <a:stretch>
            <a:fillRect/>
          </a:stretch>
        </p:blipFill>
        <p:spPr>
          <a:xfrm>
            <a:off x="408305" y="446405"/>
            <a:ext cx="11556365" cy="61836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FOUR</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技术</a:t>
            </a:r>
            <a:r>
              <a:rPr lang="zh-CN" altLang="en-US" sz="6000" dirty="0">
                <a:latin typeface="+mj-lt"/>
                <a:ea typeface="微软雅黑" panose="020B0503020204020204" charset="-122"/>
              </a:rPr>
              <a:t>选择</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endParaRPr lang="zh-CN" sz="1400" b="1" dirty="0"/>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03730" cy="306705"/>
          </a:xfrm>
          <a:prstGeom prst="rect">
            <a:avLst/>
          </a:prstGeom>
        </p:spPr>
        <p:txBody>
          <a:bodyPr wrap="none">
            <a:spAutoFit/>
          </a:bodyPr>
          <a:lstStyle/>
          <a:p>
            <a:r>
              <a:rPr lang="en-US" altLang="zh-CN" sz="1400" b="1" dirty="0"/>
              <a:t>PART FOUR </a:t>
            </a:r>
            <a:r>
              <a:rPr lang="zh-CN" altLang="en-US" sz="1400" b="1" dirty="0"/>
              <a:t>技术</a:t>
            </a:r>
            <a:r>
              <a:rPr lang="zh-CN" altLang="en-US" sz="1400" b="1" dirty="0"/>
              <a:t>选择</a:t>
            </a:r>
            <a:endParaRPr lang="zh-CN" altLang="en-US" sz="1400" b="1" dirty="0"/>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17" name="组合 16"/>
          <p:cNvGrpSpPr/>
          <p:nvPr/>
        </p:nvGrpSpPr>
        <p:grpSpPr>
          <a:xfrm>
            <a:off x="923717" y="715883"/>
            <a:ext cx="2300757" cy="509896"/>
            <a:chOff x="888096" y="1000203"/>
            <a:chExt cx="4259825" cy="944066"/>
          </a:xfrm>
        </p:grpSpPr>
        <p:sp>
          <p:nvSpPr>
            <p:cNvPr id="18" name="矩形 1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 name="组合 23"/>
          <p:cNvGrpSpPr/>
          <p:nvPr/>
        </p:nvGrpSpPr>
        <p:grpSpPr>
          <a:xfrm>
            <a:off x="4437625" y="715883"/>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7" name="组合 36"/>
          <p:cNvGrpSpPr/>
          <p:nvPr/>
        </p:nvGrpSpPr>
        <p:grpSpPr>
          <a:xfrm>
            <a:off x="7964025" y="715883"/>
            <a:ext cx="2300757" cy="509896"/>
            <a:chOff x="888096" y="1000203"/>
            <a:chExt cx="4259825" cy="944066"/>
          </a:xfrm>
        </p:grpSpPr>
        <p:sp>
          <p:nvSpPr>
            <p:cNvPr id="38" name="矩形 3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椭圆 3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2" name="椭圆 4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3" name="矩形 42"/>
          <p:cNvSpPr/>
          <p:nvPr/>
        </p:nvSpPr>
        <p:spPr>
          <a:xfrm>
            <a:off x="1002030" y="791210"/>
            <a:ext cx="2014220" cy="368300"/>
          </a:xfrm>
          <a:prstGeom prst="rect">
            <a:avLst/>
          </a:prstGeom>
        </p:spPr>
        <p:txBody>
          <a:bodyPr wrap="square">
            <a:spAutoFit/>
          </a:bodyPr>
          <a:lstStyle/>
          <a:p>
            <a:r>
              <a:rPr lang="en-US" altLang="zh-CN" dirty="0"/>
              <a:t>Fultter</a:t>
            </a:r>
            <a:r>
              <a:rPr lang="en-US" altLang="zh-CN" sz="1200" dirty="0"/>
              <a:t>[1]</a:t>
            </a:r>
            <a:endParaRPr lang="en-US" altLang="zh-CN" dirty="0"/>
          </a:p>
        </p:txBody>
      </p:sp>
      <p:sp>
        <p:nvSpPr>
          <p:cNvPr id="44" name="矩形 43"/>
          <p:cNvSpPr/>
          <p:nvPr/>
        </p:nvSpPr>
        <p:spPr>
          <a:xfrm>
            <a:off x="4568532" y="791259"/>
            <a:ext cx="1555115" cy="368300"/>
          </a:xfrm>
          <a:prstGeom prst="rect">
            <a:avLst/>
          </a:prstGeom>
        </p:spPr>
        <p:txBody>
          <a:bodyPr wrap="none">
            <a:spAutoFit/>
          </a:bodyPr>
          <a:lstStyle/>
          <a:p>
            <a:pPr algn="l"/>
            <a:r>
              <a:rPr lang="en-US" altLang="zh-CN" dirty="0"/>
              <a:t>springboot</a:t>
            </a:r>
            <a:r>
              <a:rPr lang="en-US" altLang="zh-CN" sz="1200" dirty="0"/>
              <a:t>[2]</a:t>
            </a:r>
            <a:endParaRPr lang="en-US" altLang="zh-CN" dirty="0"/>
          </a:p>
        </p:txBody>
      </p:sp>
      <p:sp>
        <p:nvSpPr>
          <p:cNvPr id="45" name="矩形 44"/>
          <p:cNvSpPr/>
          <p:nvPr/>
        </p:nvSpPr>
        <p:spPr>
          <a:xfrm>
            <a:off x="8094932" y="791259"/>
            <a:ext cx="1163955" cy="368300"/>
          </a:xfrm>
          <a:prstGeom prst="rect">
            <a:avLst/>
          </a:prstGeom>
        </p:spPr>
        <p:txBody>
          <a:bodyPr wrap="none">
            <a:spAutoFit/>
          </a:bodyPr>
          <a:lstStyle/>
          <a:p>
            <a:pPr algn="l"/>
            <a:r>
              <a:rPr lang="zh-CN" altLang="en-US" dirty="0"/>
              <a:t>node.js</a:t>
            </a:r>
            <a:r>
              <a:rPr lang="en-US" altLang="zh-CN" sz="1200" dirty="0"/>
              <a:t>[3]</a:t>
            </a:r>
            <a:endParaRPr lang="en-US" altLang="zh-CN" dirty="0"/>
          </a:p>
        </p:txBody>
      </p:sp>
      <p:sp>
        <p:nvSpPr>
          <p:cNvPr id="46" name="矩形 45"/>
          <p:cNvSpPr/>
          <p:nvPr/>
        </p:nvSpPr>
        <p:spPr>
          <a:xfrm>
            <a:off x="597535" y="4466590"/>
            <a:ext cx="3197860" cy="2047875"/>
          </a:xfrm>
          <a:prstGeom prst="rect">
            <a:avLst/>
          </a:prstGeom>
        </p:spPr>
        <p:txBody>
          <a:bodyPr wrap="square">
            <a:spAutoFit/>
          </a:bodyPr>
          <a:lstStyle/>
          <a:p>
            <a:pPr>
              <a:lnSpc>
                <a:spcPct val="130000"/>
              </a:lnSpc>
            </a:pPr>
            <a:r>
              <a:rPr sz="1400" dirty="0">
                <a:solidFill>
                  <a:schemeClr val="bg1">
                    <a:lumMod val="50000"/>
                  </a:schemeClr>
                </a:solidFill>
                <a:latin typeface="微软雅黑" panose="020B0503020204020204" charset="-122"/>
                <a:ea typeface="微软雅黑" panose="020B0503020204020204" charset="-122"/>
              </a:rPr>
              <a:t>Flutter是一款移动应用程序SDK，一份代码可以同时生成iOS和Android两个高性能、高保真的应用程序。</a:t>
            </a:r>
            <a:endParaRPr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sz="1400" dirty="0">
                <a:solidFill>
                  <a:schemeClr val="bg1">
                    <a:lumMod val="50000"/>
                  </a:schemeClr>
                </a:solidFill>
                <a:latin typeface="微软雅黑" panose="020B0503020204020204" charset="-122"/>
                <a:ea typeface="微软雅黑" panose="020B0503020204020204" charset="-122"/>
              </a:rPr>
              <a:t>Flutter目标是使开发人员能够交付在不同平台上都感觉自然流畅的高性能应用程序。兼容滚动行为、排版、图标等方面的差异。</a:t>
            </a:r>
            <a:endParaRPr sz="1400" dirty="0">
              <a:solidFill>
                <a:schemeClr val="bg1">
                  <a:lumMod val="50000"/>
                </a:schemeClr>
              </a:solidFill>
              <a:latin typeface="微软雅黑" panose="020B0503020204020204" charset="-122"/>
              <a:ea typeface="微软雅黑" panose="020B0503020204020204" charset="-122"/>
            </a:endParaRPr>
          </a:p>
        </p:txBody>
      </p:sp>
      <p:sp>
        <p:nvSpPr>
          <p:cNvPr id="47" name="矩形 46"/>
          <p:cNvSpPr/>
          <p:nvPr/>
        </p:nvSpPr>
        <p:spPr>
          <a:xfrm>
            <a:off x="4287130" y="4617065"/>
            <a:ext cx="3316750" cy="1768475"/>
          </a:xfrm>
          <a:prstGeom prst="rect">
            <a:avLst/>
          </a:prstGeom>
        </p:spPr>
        <p:txBody>
          <a:bodyPr wrap="square">
            <a:spAutoFit/>
          </a:bodyPr>
          <a:lstStyle/>
          <a:p>
            <a:pPr algn="just">
              <a:lnSpc>
                <a:spcPct val="130000"/>
              </a:lnSpc>
            </a:pPr>
            <a:r>
              <a:rPr sz="1400" dirty="0">
                <a:solidFill>
                  <a:schemeClr val="bg1">
                    <a:lumMod val="50000"/>
                  </a:schemeClr>
                </a:solidFill>
                <a:latin typeface="微软雅黑" panose="020B0503020204020204" charset="-122"/>
                <a:ea typeface="微软雅黑" panose="020B0503020204020204" charset="-122"/>
              </a:rPr>
              <a:t>SpringBoot继承了Spring框架原有的优秀特性，而且还通过简化配置来进一步简化了Spring应用的整个搭建和开发过程。另外SpringBoot通过集成大量的框架使得依赖包的版本冲突，以及引用的不稳定性等问题得到了很好的解决。</a:t>
            </a:r>
            <a:endParaRPr sz="1400" dirty="0">
              <a:solidFill>
                <a:schemeClr val="bg1">
                  <a:lumMod val="50000"/>
                </a:schemeClr>
              </a:solidFill>
              <a:latin typeface="微软雅黑" panose="020B0503020204020204" charset="-122"/>
              <a:ea typeface="微软雅黑" panose="020B0503020204020204" charset="-122"/>
            </a:endParaRPr>
          </a:p>
        </p:txBody>
      </p:sp>
      <p:sp>
        <p:nvSpPr>
          <p:cNvPr id="48" name="矩形 47"/>
          <p:cNvSpPr/>
          <p:nvPr/>
        </p:nvSpPr>
        <p:spPr>
          <a:xfrm>
            <a:off x="7964024" y="4713585"/>
            <a:ext cx="3316750" cy="1768475"/>
          </a:xfrm>
          <a:prstGeom prst="rect">
            <a:avLst/>
          </a:prstGeom>
        </p:spPr>
        <p:txBody>
          <a:bodyPr wrap="square">
            <a:spAutoFit/>
          </a:bodyPr>
          <a:lstStyle/>
          <a:p>
            <a:pPr algn="just">
              <a:lnSpc>
                <a:spcPct val="130000"/>
              </a:lnSpc>
            </a:pPr>
            <a:r>
              <a:rPr sz="1400" dirty="0">
                <a:solidFill>
                  <a:schemeClr val="bg1">
                    <a:lumMod val="50000"/>
                  </a:schemeClr>
                </a:solidFill>
                <a:latin typeface="微软雅黑" panose="020B0503020204020204" charset="-122"/>
                <a:ea typeface="微软雅黑" panose="020B0503020204020204" charset="-122"/>
              </a:rPr>
              <a:t>Node.js 是一个开源与跨平台的 JavaScript 运行时环境。 它是一个可用于几乎任何项目的流行工具！</a:t>
            </a:r>
            <a:endParaRPr sz="1400" dirty="0">
              <a:solidFill>
                <a:schemeClr val="bg1">
                  <a:lumMod val="50000"/>
                </a:schemeClr>
              </a:solidFill>
              <a:latin typeface="微软雅黑" panose="020B0503020204020204" charset="-122"/>
              <a:ea typeface="微软雅黑" panose="020B0503020204020204" charset="-122"/>
            </a:endParaRPr>
          </a:p>
          <a:p>
            <a:pPr algn="just">
              <a:lnSpc>
                <a:spcPct val="130000"/>
              </a:lnSpc>
            </a:pPr>
            <a:r>
              <a:rPr sz="1400" dirty="0">
                <a:solidFill>
                  <a:schemeClr val="bg1">
                    <a:lumMod val="50000"/>
                  </a:schemeClr>
                </a:solidFill>
                <a:latin typeface="微软雅黑" panose="020B0503020204020204" charset="-122"/>
                <a:ea typeface="微软雅黑" panose="020B0503020204020204" charset="-122"/>
              </a:rPr>
              <a:t>Node.js 在浏览器外运行 V8 JavaScript 引擎（Google Chrome 的内核）。 这使 Node.js 表现得非常出色。</a:t>
            </a:r>
            <a:endParaRPr sz="1400" dirty="0">
              <a:solidFill>
                <a:schemeClr val="bg1">
                  <a:lumMod val="50000"/>
                </a:schemeClr>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1"/>
          <a:stretch>
            <a:fillRect/>
          </a:stretch>
        </p:blipFill>
        <p:spPr>
          <a:xfrm>
            <a:off x="324485" y="1450975"/>
            <a:ext cx="3903345" cy="2891790"/>
          </a:xfrm>
          <a:prstGeom prst="rect">
            <a:avLst/>
          </a:prstGeom>
        </p:spPr>
      </p:pic>
      <p:pic>
        <p:nvPicPr>
          <p:cNvPr id="8" name="图片 7"/>
          <p:cNvPicPr>
            <a:picLocks noChangeAspect="1"/>
          </p:cNvPicPr>
          <p:nvPr/>
        </p:nvPicPr>
        <p:blipFill>
          <a:blip r:embed="rId2"/>
          <a:stretch>
            <a:fillRect/>
          </a:stretch>
        </p:blipFill>
        <p:spPr>
          <a:xfrm>
            <a:off x="2639060" y="3234055"/>
            <a:ext cx="1256665" cy="1108710"/>
          </a:xfrm>
          <a:prstGeom prst="rect">
            <a:avLst/>
          </a:prstGeom>
        </p:spPr>
      </p:pic>
      <p:pic>
        <p:nvPicPr>
          <p:cNvPr id="9" name="图片 8"/>
          <p:cNvPicPr>
            <a:picLocks noChangeAspect="1"/>
          </p:cNvPicPr>
          <p:nvPr/>
        </p:nvPicPr>
        <p:blipFill>
          <a:blip r:embed="rId3"/>
          <a:srcRect l="174" r="42685"/>
          <a:stretch>
            <a:fillRect/>
          </a:stretch>
        </p:blipFill>
        <p:spPr>
          <a:xfrm>
            <a:off x="4227830" y="1459230"/>
            <a:ext cx="3434715" cy="3157855"/>
          </a:xfrm>
          <a:prstGeom prst="rect">
            <a:avLst/>
          </a:prstGeom>
        </p:spPr>
      </p:pic>
      <p:pic>
        <p:nvPicPr>
          <p:cNvPr id="12" name="图片 11"/>
          <p:cNvPicPr>
            <a:picLocks noChangeAspect="1"/>
          </p:cNvPicPr>
          <p:nvPr/>
        </p:nvPicPr>
        <p:blipFill>
          <a:blip r:embed="rId4"/>
          <a:srcRect t="2587" r="27123"/>
          <a:stretch>
            <a:fillRect/>
          </a:stretch>
        </p:blipFill>
        <p:spPr>
          <a:xfrm>
            <a:off x="7874000" y="1902460"/>
            <a:ext cx="3748405" cy="22713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par>
                                <p:cTn id="45" presetID="10"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4" grpId="1"/>
      <p:bldP spid="45" grpId="0"/>
      <p:bldP spid="45" grpId="1"/>
      <p:bldP spid="46" grpId="0"/>
      <p:bldP spid="46" grpId="1"/>
      <p:bldP spid="47" grpId="0"/>
      <p:bldP spid="47" grpId="1"/>
      <p:bldP spid="48" grpId="0"/>
      <p:bldP spid="48"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03730" cy="306705"/>
          </a:xfrm>
          <a:prstGeom prst="rect">
            <a:avLst/>
          </a:prstGeom>
        </p:spPr>
        <p:txBody>
          <a:bodyPr wrap="none">
            <a:spAutoFit/>
          </a:bodyPr>
          <a:lstStyle/>
          <a:p>
            <a:r>
              <a:rPr lang="en-US" altLang="zh-CN" sz="1400" b="1" dirty="0"/>
              <a:t>PART FOUR </a:t>
            </a:r>
            <a:r>
              <a:rPr lang="zh-CN" altLang="en-US" sz="1400" b="1" dirty="0"/>
              <a:t>技术</a:t>
            </a:r>
            <a:r>
              <a:rPr lang="zh-CN" altLang="en-US" sz="1400" b="1" dirty="0"/>
              <a:t>选择</a:t>
            </a:r>
            <a:endParaRPr lang="zh-CN" altLang="en-US" sz="1400" b="1" dirty="0"/>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17" name="组合 16"/>
          <p:cNvGrpSpPr/>
          <p:nvPr/>
        </p:nvGrpSpPr>
        <p:grpSpPr>
          <a:xfrm>
            <a:off x="923717" y="715883"/>
            <a:ext cx="2300757" cy="509896"/>
            <a:chOff x="888096" y="1000203"/>
            <a:chExt cx="4259825" cy="944066"/>
          </a:xfrm>
        </p:grpSpPr>
        <p:sp>
          <p:nvSpPr>
            <p:cNvPr id="18" name="矩形 1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 name="组合 23"/>
          <p:cNvGrpSpPr/>
          <p:nvPr/>
        </p:nvGrpSpPr>
        <p:grpSpPr>
          <a:xfrm>
            <a:off x="4470861" y="715883"/>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3" name="矩形 42"/>
          <p:cNvSpPr/>
          <p:nvPr/>
        </p:nvSpPr>
        <p:spPr>
          <a:xfrm>
            <a:off x="1002030" y="791210"/>
            <a:ext cx="2014220" cy="368300"/>
          </a:xfrm>
          <a:prstGeom prst="rect">
            <a:avLst/>
          </a:prstGeom>
        </p:spPr>
        <p:txBody>
          <a:bodyPr wrap="square">
            <a:spAutoFit/>
          </a:bodyPr>
          <a:lstStyle/>
          <a:p>
            <a:r>
              <a:rPr lang="en-US" altLang="zh-CN" dirty="0" err="1"/>
              <a:t>Github</a:t>
            </a:r>
            <a:endParaRPr lang="en-US" altLang="zh-CN" dirty="0"/>
          </a:p>
        </p:txBody>
      </p:sp>
      <p:sp>
        <p:nvSpPr>
          <p:cNvPr id="44" name="矩形 43"/>
          <p:cNvSpPr/>
          <p:nvPr/>
        </p:nvSpPr>
        <p:spPr>
          <a:xfrm>
            <a:off x="4602010" y="791259"/>
            <a:ext cx="1554480" cy="368300"/>
          </a:xfrm>
          <a:prstGeom prst="rect">
            <a:avLst/>
          </a:prstGeom>
        </p:spPr>
        <p:txBody>
          <a:bodyPr wrap="none">
            <a:spAutoFit/>
          </a:bodyPr>
          <a:lstStyle/>
          <a:p>
            <a:pPr algn="l"/>
            <a:r>
              <a:rPr lang="zh-CN" altLang="en-US" dirty="0"/>
              <a:t>阿里云服务器</a:t>
            </a:r>
            <a:endParaRPr lang="en-US" altLang="zh-CN" dirty="0"/>
          </a:p>
        </p:txBody>
      </p:sp>
      <p:sp>
        <p:nvSpPr>
          <p:cNvPr id="46" name="矩形 45"/>
          <p:cNvSpPr/>
          <p:nvPr/>
        </p:nvSpPr>
        <p:spPr>
          <a:xfrm>
            <a:off x="597535" y="4466590"/>
            <a:ext cx="3197860" cy="1768475"/>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GitHub </a:t>
            </a:r>
            <a:r>
              <a:rPr lang="zh-CN" altLang="en-US" sz="1400" dirty="0">
                <a:solidFill>
                  <a:schemeClr val="bg1">
                    <a:lumMod val="50000"/>
                  </a:schemeClr>
                </a:solidFill>
                <a:latin typeface="微软雅黑" panose="020B0503020204020204" charset="-122"/>
                <a:ea typeface="微软雅黑" panose="020B0503020204020204" charset="-122"/>
              </a:rPr>
              <a:t>是一个面向开源及私有软件项目的托管平台，因为只支持 </a:t>
            </a:r>
            <a:r>
              <a:rPr lang="en-US" altLang="zh-CN" sz="1400" dirty="0">
                <a:solidFill>
                  <a:schemeClr val="bg1">
                    <a:lumMod val="50000"/>
                  </a:schemeClr>
                </a:solidFill>
                <a:latin typeface="微软雅黑" panose="020B0503020204020204" charset="-122"/>
                <a:ea typeface="微软雅黑" panose="020B0503020204020204" charset="-122"/>
              </a:rPr>
              <a:t>Git </a:t>
            </a:r>
            <a:r>
              <a:rPr lang="zh-CN" altLang="en-US" sz="1400" dirty="0">
                <a:solidFill>
                  <a:schemeClr val="bg1">
                    <a:lumMod val="50000"/>
                  </a:schemeClr>
                </a:solidFill>
                <a:latin typeface="微软雅黑" panose="020B0503020204020204" charset="-122"/>
                <a:ea typeface="微软雅黑" panose="020B0503020204020204" charset="-122"/>
              </a:rPr>
              <a:t>作为唯一的版本库格式进行托管，故名 </a:t>
            </a:r>
            <a:r>
              <a:rPr lang="en-US" altLang="zh-CN" sz="1400" dirty="0">
                <a:solidFill>
                  <a:schemeClr val="bg1">
                    <a:lumMod val="50000"/>
                  </a:schemeClr>
                </a:solidFill>
                <a:latin typeface="微软雅黑" panose="020B0503020204020204" charset="-122"/>
                <a:ea typeface="微软雅黑" panose="020B0503020204020204" charset="-122"/>
              </a:rPr>
              <a:t>GitHub</a:t>
            </a:r>
            <a:r>
              <a:rPr lang="zh-CN" altLang="en-US" sz="1400" dirty="0">
                <a:solidFill>
                  <a:schemeClr val="bg1">
                    <a:lumMod val="50000"/>
                  </a:schemeClr>
                </a:solidFill>
                <a:latin typeface="微软雅黑" panose="020B0503020204020204" charset="-122"/>
                <a:ea typeface="微软雅黑" panose="020B0503020204020204" charset="-122"/>
              </a:rPr>
              <a:t>。</a:t>
            </a:r>
            <a:endParaRPr lang="en-US"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作为项目的代码仓库和管理后台来说，已经是非常优秀了。</a:t>
            </a:r>
            <a:endParaRPr sz="1400" dirty="0">
              <a:solidFill>
                <a:schemeClr val="bg1">
                  <a:lumMod val="50000"/>
                </a:schemeClr>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755837" y="1591630"/>
            <a:ext cx="2628900" cy="2781300"/>
          </a:xfrm>
          <a:prstGeom prst="rect">
            <a:avLst/>
          </a:prstGeom>
        </p:spPr>
      </p:pic>
      <p:pic>
        <p:nvPicPr>
          <p:cNvPr id="5" name="图片 4"/>
          <p:cNvPicPr>
            <a:picLocks noChangeAspect="1"/>
          </p:cNvPicPr>
          <p:nvPr/>
        </p:nvPicPr>
        <p:blipFill>
          <a:blip r:embed="rId2"/>
          <a:stretch>
            <a:fillRect/>
          </a:stretch>
        </p:blipFill>
        <p:spPr>
          <a:xfrm>
            <a:off x="4038693" y="1614356"/>
            <a:ext cx="3181350" cy="2680798"/>
          </a:xfrm>
          <a:prstGeom prst="rect">
            <a:avLst/>
          </a:prstGeom>
        </p:spPr>
      </p:pic>
      <p:sp>
        <p:nvSpPr>
          <p:cNvPr id="11" name="矩形 10"/>
          <p:cNvSpPr/>
          <p:nvPr/>
        </p:nvSpPr>
        <p:spPr>
          <a:xfrm>
            <a:off x="4241801" y="4217035"/>
            <a:ext cx="3057597" cy="230563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阿里云创立于</a:t>
            </a:r>
            <a:r>
              <a:rPr lang="en-US" altLang="zh-CN" sz="1400" dirty="0">
                <a:solidFill>
                  <a:schemeClr val="bg1">
                    <a:lumMod val="50000"/>
                  </a:schemeClr>
                </a:solidFill>
                <a:latin typeface="微软雅黑" panose="020B0503020204020204" charset="-122"/>
                <a:ea typeface="微软雅黑" panose="020B0503020204020204" charset="-122"/>
              </a:rPr>
              <a:t>2009</a:t>
            </a:r>
            <a:r>
              <a:rPr lang="zh-CN" altLang="en-US" sz="1400" dirty="0">
                <a:solidFill>
                  <a:schemeClr val="bg1">
                    <a:lumMod val="50000"/>
                  </a:schemeClr>
                </a:solidFill>
                <a:latin typeface="微软雅黑" panose="020B0503020204020204" charset="-122"/>
                <a:ea typeface="微软雅黑" panose="020B0503020204020204" charset="-122"/>
              </a:rPr>
              <a:t>年，是全球领先的云计算及人工智能科技公司，致力于以在线公共服务的方式，提供安全、可靠的计算和数据处理能力，让计算和人工智能成为普惠科技。</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现在还提供了许多面向学生的服务器，帮助许多学生能更好的学习与运用服务器实现自己的技术</a:t>
            </a:r>
            <a:endParaRPr lang="zh-CN" altLang="en-US" sz="14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4" grpId="1"/>
      <p:bldP spid="46" grpId="0"/>
      <p:bldP spid="4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screen"/>
          <a:srcRect/>
          <a:stretch>
            <a:fillRect/>
          </a:stretch>
        </p:blipFill>
        <p:spPr>
          <a:xfrm>
            <a:off x="3848772" y="1363132"/>
            <a:ext cx="4587588" cy="4262632"/>
          </a:xfrm>
          <a:prstGeom prst="rect">
            <a:avLst/>
          </a:prstGeom>
        </p:spPr>
      </p:pic>
      <p:sp>
        <p:nvSpPr>
          <p:cNvPr id="6" name="菱形 5"/>
          <p:cNvSpPr/>
          <p:nvPr/>
        </p:nvSpPr>
        <p:spPr>
          <a:xfrm>
            <a:off x="4083050" y="1416050"/>
            <a:ext cx="4025900" cy="4025900"/>
          </a:xfrm>
          <a:prstGeom prst="diamond">
            <a:avLst/>
          </a:prstGeom>
          <a:gradFill flip="none" rotWithShape="1">
            <a:gsLst>
              <a:gs pos="0">
                <a:schemeClr val="accent3">
                  <a:lumMod val="5000"/>
                  <a:lumOff val="95000"/>
                  <a:alpha val="3000"/>
                </a:schemeClr>
              </a:gs>
              <a:gs pos="83000">
                <a:schemeClr val="accent3">
                  <a:lumMod val="45000"/>
                  <a:lumOff val="55000"/>
                  <a:alpha val="57000"/>
                </a:schemeClr>
              </a:gs>
              <a:gs pos="100000">
                <a:schemeClr val="accent3">
                  <a:lumMod val="30000"/>
                  <a:lumOff val="70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tx1">
                    <a:lumMod val="75000"/>
                    <a:lumOff val="25000"/>
                  </a:schemeClr>
                </a:solidFill>
              </a:rPr>
              <a:t>结论</a:t>
            </a:r>
            <a:endParaRPr lang="zh-CN" altLang="en-US" sz="6600" b="1" dirty="0">
              <a:solidFill>
                <a:schemeClr val="tx1">
                  <a:lumMod val="75000"/>
                  <a:lumOff val="25000"/>
                </a:schemeClr>
              </a:solidFill>
            </a:endParaRPr>
          </a:p>
        </p:txBody>
      </p:sp>
      <p:grpSp>
        <p:nvGrpSpPr>
          <p:cNvPr id="7" name="组合 6"/>
          <p:cNvGrpSpPr/>
          <p:nvPr/>
        </p:nvGrpSpPr>
        <p:grpSpPr>
          <a:xfrm>
            <a:off x="1088594" y="148774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3" name="矩形 12"/>
          <p:cNvSpPr/>
          <p:nvPr/>
        </p:nvSpPr>
        <p:spPr>
          <a:xfrm>
            <a:off x="1219501" y="1563122"/>
            <a:ext cx="868680" cy="368300"/>
          </a:xfrm>
          <a:prstGeom prst="rect">
            <a:avLst/>
          </a:prstGeom>
        </p:spPr>
        <p:txBody>
          <a:bodyPr wrap="none">
            <a:spAutoFit/>
          </a:bodyPr>
          <a:lstStyle/>
          <a:p>
            <a:r>
              <a:rPr lang="zh-CN" altLang="en-US" dirty="0"/>
              <a:t>跨平台</a:t>
            </a:r>
            <a:endParaRPr lang="zh-CN" altLang="en-US" dirty="0"/>
          </a:p>
        </p:txBody>
      </p:sp>
      <p:grpSp>
        <p:nvGrpSpPr>
          <p:cNvPr id="23" name="组合 22"/>
          <p:cNvGrpSpPr/>
          <p:nvPr/>
        </p:nvGrpSpPr>
        <p:grpSpPr>
          <a:xfrm>
            <a:off x="9036927" y="1487746"/>
            <a:ext cx="2300757" cy="509896"/>
            <a:chOff x="888096" y="1000203"/>
            <a:chExt cx="4259825" cy="944066"/>
          </a:xfrm>
        </p:grpSpPr>
        <p:sp>
          <p:nvSpPr>
            <p:cNvPr id="24" name="矩形 2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椭圆 24"/>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9" name="矩形 28"/>
          <p:cNvSpPr/>
          <p:nvPr/>
        </p:nvSpPr>
        <p:spPr>
          <a:xfrm>
            <a:off x="9167834" y="1563122"/>
            <a:ext cx="1097280" cy="368300"/>
          </a:xfrm>
          <a:prstGeom prst="rect">
            <a:avLst/>
          </a:prstGeom>
        </p:spPr>
        <p:txBody>
          <a:bodyPr wrap="none">
            <a:spAutoFit/>
          </a:bodyPr>
          <a:lstStyle/>
          <a:p>
            <a:r>
              <a:rPr lang="zh-CN" altLang="en-US" dirty="0"/>
              <a:t>资源整合</a:t>
            </a:r>
            <a:endParaRPr lang="zh-CN" altLang="en-US" dirty="0"/>
          </a:p>
        </p:txBody>
      </p:sp>
      <p:sp>
        <p:nvSpPr>
          <p:cNvPr id="4" name="矩形 3"/>
          <p:cNvSpPr/>
          <p:nvPr/>
        </p:nvSpPr>
        <p:spPr>
          <a:xfrm>
            <a:off x="0" y="60523"/>
            <a:ext cx="1903730" cy="306705"/>
          </a:xfrm>
          <a:prstGeom prst="rect">
            <a:avLst/>
          </a:prstGeom>
        </p:spPr>
        <p:txBody>
          <a:bodyPr wrap="none">
            <a:spAutoFit/>
          </a:bodyPr>
          <a:lstStyle/>
          <a:p>
            <a:r>
              <a:rPr lang="en-US" altLang="zh-CN" sz="1400" b="1" dirty="0"/>
              <a:t>PART FOUR </a:t>
            </a:r>
            <a:r>
              <a:rPr lang="zh-CN" altLang="en-US" sz="1400" b="1" dirty="0"/>
              <a:t>技术</a:t>
            </a:r>
            <a:r>
              <a:rPr lang="zh-CN" altLang="en-US" sz="1400" b="1" dirty="0"/>
              <a:t>选择</a:t>
            </a:r>
            <a:endParaRPr lang="zh-CN" altLang="en-US" sz="1400" b="1" dirty="0"/>
          </a:p>
        </p:txBody>
      </p:sp>
      <p:sp>
        <p:nvSpPr>
          <p:cNvPr id="39" name="椭圆 38"/>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3" name="文本框 2"/>
          <p:cNvSpPr txBox="1"/>
          <p:nvPr/>
        </p:nvSpPr>
        <p:spPr>
          <a:xfrm>
            <a:off x="703580" y="2176780"/>
            <a:ext cx="3062605" cy="521970"/>
          </a:xfrm>
          <a:prstGeom prst="rect">
            <a:avLst/>
          </a:prstGeom>
          <a:noFill/>
        </p:spPr>
        <p:txBody>
          <a:bodyPr wrap="square" rtlCol="0" anchor="t">
            <a:spAutoFit/>
          </a:bodyPr>
          <a:p>
            <a:r>
              <a:rPr lang="zh-CN" altLang="en-US" sz="1400" dirty="0">
                <a:latin typeface="微软雅黑" panose="020B0503020204020204" charset="-122"/>
                <a:ea typeface="微软雅黑" panose="020B0503020204020204" charset="-122"/>
                <a:sym typeface="+mn-ea"/>
              </a:rPr>
              <a:t>通过</a:t>
            </a:r>
            <a:r>
              <a:rPr lang="en-US" altLang="zh-CN" sz="1400" dirty="0">
                <a:latin typeface="微软雅黑" panose="020B0503020204020204" charset="-122"/>
                <a:ea typeface="微软雅黑" panose="020B0503020204020204" charset="-122"/>
                <a:sym typeface="+mn-ea"/>
              </a:rPr>
              <a:t>flutter</a:t>
            </a:r>
            <a:r>
              <a:rPr lang="zh-CN" altLang="en-US" sz="1400" dirty="0">
                <a:latin typeface="微软雅黑" panose="020B0503020204020204" charset="-122"/>
                <a:ea typeface="微软雅黑" panose="020B0503020204020204" charset="-122"/>
                <a:sym typeface="+mn-ea"/>
              </a:rPr>
              <a:t>带有的功能，实现一套代码，</a:t>
            </a:r>
            <a:r>
              <a:rPr lang="en-US" altLang="zh-CN" sz="1400" dirty="0">
                <a:latin typeface="微软雅黑" panose="020B0503020204020204" charset="-122"/>
                <a:ea typeface="微软雅黑" panose="020B0503020204020204" charset="-122"/>
                <a:sym typeface="+mn-ea"/>
              </a:rPr>
              <a:t>Android</a:t>
            </a:r>
            <a:r>
              <a:rPr lang="zh-CN" altLang="en-US" sz="1400" dirty="0">
                <a:latin typeface="微软雅黑" panose="020B0503020204020204" charset="-122"/>
                <a:ea typeface="微软雅黑" panose="020B0503020204020204" charset="-122"/>
                <a:sym typeface="+mn-ea"/>
              </a:rPr>
              <a:t>，</a:t>
            </a:r>
            <a:r>
              <a:rPr lang="en-US" altLang="zh-CN" sz="1400" dirty="0" err="1">
                <a:latin typeface="微软雅黑" panose="020B0503020204020204" charset="-122"/>
                <a:ea typeface="微软雅黑" panose="020B0503020204020204" charset="-122"/>
                <a:sym typeface="+mn-ea"/>
              </a:rPr>
              <a:t>ios</a:t>
            </a:r>
            <a:r>
              <a:rPr lang="zh-CN" altLang="en-US" sz="1400" dirty="0">
                <a:latin typeface="微软雅黑" panose="020B0503020204020204" charset="-122"/>
                <a:ea typeface="微软雅黑" panose="020B0503020204020204" charset="-122"/>
                <a:sym typeface="+mn-ea"/>
              </a:rPr>
              <a:t>双平台开发。</a:t>
            </a:r>
            <a:endParaRPr lang="zh-CN" altLang="en-US" sz="1400"/>
          </a:p>
        </p:txBody>
      </p:sp>
      <p:sp>
        <p:nvSpPr>
          <p:cNvPr id="22" name="文本框 21"/>
          <p:cNvSpPr txBox="1"/>
          <p:nvPr/>
        </p:nvSpPr>
        <p:spPr>
          <a:xfrm>
            <a:off x="8205470" y="2088515"/>
            <a:ext cx="3957955" cy="1489075"/>
          </a:xfrm>
          <a:prstGeom prst="rect">
            <a:avLst/>
          </a:prstGeom>
          <a:noFill/>
        </p:spPr>
        <p:txBody>
          <a:bodyPr wrap="square" rtlCol="0" anchor="t">
            <a:spAutoFit/>
          </a:bodyPr>
          <a:p>
            <a:pPr>
              <a:lnSpc>
                <a:spcPct val="130000"/>
              </a:lnSpc>
            </a:pPr>
            <a:r>
              <a:rPr lang="zh-CN" altLang="en-US" sz="1400" dirty="0">
                <a:latin typeface="微软雅黑" panose="020B0503020204020204" charset="-122"/>
                <a:ea typeface="微软雅黑" panose="020B0503020204020204" charset="-122"/>
                <a:sym typeface="+mn-ea"/>
              </a:rPr>
              <a:t>并无商业行为，仅作为个人兴趣业余开发。</a:t>
            </a:r>
            <a:endParaRPr lang="zh-CN" altLang="en-US" sz="1400" dirty="0">
              <a:latin typeface="微软雅黑" panose="020B0503020204020204" charset="-122"/>
              <a:ea typeface="微软雅黑" panose="020B0503020204020204" charset="-122"/>
            </a:endParaRPr>
          </a:p>
          <a:p>
            <a:pPr>
              <a:lnSpc>
                <a:spcPct val="130000"/>
              </a:lnSpc>
            </a:pPr>
            <a:r>
              <a:rPr lang="zh-CN" altLang="en-US" sz="1400" dirty="0">
                <a:latin typeface="微软雅黑" panose="020B0503020204020204" charset="-122"/>
                <a:ea typeface="微软雅黑" panose="020B0503020204020204" charset="-122"/>
                <a:sym typeface="+mn-ea"/>
              </a:rPr>
              <a:t>此应用并非破解，仅仅是一个简化后的播放容器，播放会员</a:t>
            </a:r>
            <a:r>
              <a:rPr lang="en-US" altLang="zh-CN" sz="1400" dirty="0">
                <a:latin typeface="微软雅黑" panose="020B0503020204020204" charset="-122"/>
                <a:ea typeface="微软雅黑" panose="020B0503020204020204" charset="-122"/>
                <a:sym typeface="+mn-ea"/>
              </a:rPr>
              <a:t>/</a:t>
            </a:r>
            <a:r>
              <a:rPr lang="zh-CN" altLang="en-US" sz="1400" dirty="0">
                <a:latin typeface="微软雅黑" panose="020B0503020204020204" charset="-122"/>
                <a:ea typeface="微软雅黑" panose="020B0503020204020204" charset="-122"/>
                <a:sym typeface="+mn-ea"/>
              </a:rPr>
              <a:t>付费曲目仍需对应平台会员身份</a:t>
            </a:r>
            <a:r>
              <a:rPr lang="en-US" altLang="zh-CN" sz="1400" dirty="0">
                <a:latin typeface="微软雅黑" panose="020B0503020204020204" charset="-122"/>
                <a:ea typeface="微软雅黑" panose="020B0503020204020204" charset="-122"/>
                <a:sym typeface="+mn-ea"/>
              </a:rPr>
              <a:t>/</a:t>
            </a:r>
            <a:r>
              <a:rPr lang="zh-CN" altLang="en-US" sz="1400" dirty="0">
                <a:latin typeface="微软雅黑" panose="020B0503020204020204" charset="-122"/>
                <a:ea typeface="微软雅黑" panose="020B0503020204020204" charset="-122"/>
                <a:sym typeface="+mn-ea"/>
              </a:rPr>
              <a:t>购买。</a:t>
            </a:r>
            <a:endParaRPr lang="zh-CN" altLang="en-US" sz="1400" dirty="0">
              <a:latin typeface="微软雅黑" panose="020B0503020204020204" charset="-122"/>
              <a:ea typeface="微软雅黑" panose="020B0503020204020204" charset="-122"/>
            </a:endParaRPr>
          </a:p>
          <a:p>
            <a:pPr>
              <a:lnSpc>
                <a:spcPct val="130000"/>
              </a:lnSpc>
            </a:pPr>
            <a:r>
              <a:rPr lang="zh-CN" altLang="en-US" sz="1400" dirty="0">
                <a:latin typeface="微软雅黑" panose="020B0503020204020204" charset="-122"/>
                <a:ea typeface="微软雅黑" panose="020B0503020204020204" charset="-122"/>
                <a:sym typeface="+mn-ea"/>
              </a:rPr>
              <a:t>相关资源</a:t>
            </a:r>
            <a:r>
              <a:rPr lang="en-US" altLang="zh-CN" sz="1400" dirty="0">
                <a:latin typeface="微软雅黑" panose="020B0503020204020204" charset="-122"/>
                <a:ea typeface="微软雅黑" panose="020B0503020204020204" charset="-122"/>
                <a:sym typeface="+mn-ea"/>
              </a:rPr>
              <a:t>/</a:t>
            </a:r>
            <a:r>
              <a:rPr lang="zh-CN" altLang="en-US" sz="1400" dirty="0">
                <a:latin typeface="微软雅黑" panose="020B0503020204020204" charset="-122"/>
                <a:ea typeface="微软雅黑" panose="020B0503020204020204" charset="-122"/>
                <a:sym typeface="+mn-ea"/>
              </a:rPr>
              <a:t>音乐版权归 网易云音乐、</a:t>
            </a:r>
            <a:r>
              <a:rPr lang="en-US" altLang="zh-CN" sz="1400" dirty="0">
                <a:latin typeface="微软雅黑" panose="020B0503020204020204" charset="-122"/>
                <a:ea typeface="微软雅黑" panose="020B0503020204020204" charset="-122"/>
                <a:sym typeface="+mn-ea"/>
              </a:rPr>
              <a:t>QQ</a:t>
            </a:r>
            <a:r>
              <a:rPr lang="zh-CN" altLang="en-US" sz="1400" dirty="0">
                <a:latin typeface="微软雅黑" panose="020B0503020204020204" charset="-122"/>
                <a:ea typeface="微软雅黑" panose="020B0503020204020204" charset="-122"/>
                <a:sym typeface="+mn-ea"/>
              </a:rPr>
              <a:t>音乐 等原公司所有。</a:t>
            </a:r>
            <a:endParaRPr lang="zh-CN" altLang="en-US" sz="1400"/>
          </a:p>
        </p:txBody>
      </p:sp>
      <p:grpSp>
        <p:nvGrpSpPr>
          <p:cNvPr id="38" name="组合 37"/>
          <p:cNvGrpSpPr/>
          <p:nvPr/>
        </p:nvGrpSpPr>
        <p:grpSpPr>
          <a:xfrm>
            <a:off x="1088451" y="4050630"/>
            <a:ext cx="2300757" cy="509896"/>
            <a:chOff x="888096" y="1000203"/>
            <a:chExt cx="4259825" cy="944066"/>
          </a:xfrm>
        </p:grpSpPr>
        <p:sp>
          <p:nvSpPr>
            <p:cNvPr id="40" name="矩形 3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1" name="椭圆 4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2" name="椭圆 4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3" name="椭圆 4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4" name="椭圆 4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grpSp>
      <p:sp>
        <p:nvSpPr>
          <p:cNvPr id="45" name="矩形 44"/>
          <p:cNvSpPr/>
          <p:nvPr/>
        </p:nvSpPr>
        <p:spPr>
          <a:xfrm>
            <a:off x="1219358" y="4126006"/>
            <a:ext cx="1097280" cy="368300"/>
          </a:xfrm>
          <a:prstGeom prst="rect">
            <a:avLst/>
          </a:prstGeom>
        </p:spPr>
        <p:txBody>
          <a:bodyPr wrap="none">
            <a:spAutoFit/>
          </a:bodyPr>
          <a:p>
            <a:r>
              <a:rPr lang="zh-CN" altLang="en-US" dirty="0"/>
              <a:t>服务大众</a:t>
            </a:r>
            <a:endParaRPr lang="zh-CN" altLang="en-US" dirty="0"/>
          </a:p>
        </p:txBody>
      </p:sp>
      <p:sp>
        <p:nvSpPr>
          <p:cNvPr id="46" name="文本框 45"/>
          <p:cNvSpPr txBox="1"/>
          <p:nvPr/>
        </p:nvSpPr>
        <p:spPr>
          <a:xfrm>
            <a:off x="325755" y="4700270"/>
            <a:ext cx="3818255" cy="929640"/>
          </a:xfrm>
          <a:prstGeom prst="rect">
            <a:avLst/>
          </a:prstGeom>
          <a:noFill/>
        </p:spPr>
        <p:txBody>
          <a:bodyPr wrap="square" rtlCol="0" anchor="t">
            <a:spAutoFit/>
          </a:bodyPr>
          <a:p>
            <a:pPr>
              <a:lnSpc>
                <a:spcPct val="130000"/>
              </a:lnSpc>
            </a:pPr>
            <a:r>
              <a:rPr lang="zh-CN" altLang="en-US" sz="1400" dirty="0">
                <a:latin typeface="微软雅黑" panose="020B0503020204020204" charset="-122"/>
                <a:ea typeface="微软雅黑" panose="020B0503020204020204" charset="-122"/>
                <a:sym typeface="+mn-ea"/>
              </a:rPr>
              <a:t>一个</a:t>
            </a:r>
            <a:r>
              <a:rPr lang="en-US" altLang="zh-CN" sz="1400" dirty="0">
                <a:latin typeface="微软雅黑" panose="020B0503020204020204" charset="-122"/>
                <a:ea typeface="微软雅黑" panose="020B0503020204020204" charset="-122"/>
                <a:sym typeface="+mn-ea"/>
              </a:rPr>
              <a:t>app</a:t>
            </a:r>
            <a:r>
              <a:rPr lang="zh-CN" altLang="en-US" sz="1400" dirty="0">
                <a:latin typeface="微软雅黑" panose="020B0503020204020204" charset="-122"/>
                <a:ea typeface="微软雅黑" panose="020B0503020204020204" charset="-122"/>
                <a:sym typeface="+mn-ea"/>
              </a:rPr>
              <a:t>能整合其他音乐</a:t>
            </a:r>
            <a:r>
              <a:rPr lang="en-US" altLang="zh-CN" sz="1400" dirty="0">
                <a:latin typeface="微软雅黑" panose="020B0503020204020204" charset="-122"/>
                <a:ea typeface="微软雅黑" panose="020B0503020204020204" charset="-122"/>
                <a:sym typeface="+mn-ea"/>
              </a:rPr>
              <a:t>app</a:t>
            </a:r>
            <a:r>
              <a:rPr lang="zh-CN" altLang="en-US" sz="1400" dirty="0">
                <a:latin typeface="微软雅黑" panose="020B0503020204020204" charset="-122"/>
                <a:ea typeface="微软雅黑" panose="020B0503020204020204" charset="-122"/>
                <a:sym typeface="+mn-ea"/>
              </a:rPr>
              <a:t>资源并且播放，一方面能解决自己听歌的苦恼，另一方面能帮到大众就更好了。</a:t>
            </a:r>
            <a:endParaRPr lang="zh-CN" altLang="en-US" sz="1400"/>
          </a:p>
        </p:txBody>
      </p:sp>
      <p:grpSp>
        <p:nvGrpSpPr>
          <p:cNvPr id="55" name="组合 54"/>
          <p:cNvGrpSpPr/>
          <p:nvPr/>
        </p:nvGrpSpPr>
        <p:grpSpPr>
          <a:xfrm>
            <a:off x="9037524" y="4134450"/>
            <a:ext cx="2300757" cy="509896"/>
            <a:chOff x="888096" y="1000203"/>
            <a:chExt cx="4259825" cy="944066"/>
          </a:xfrm>
        </p:grpSpPr>
        <p:sp>
          <p:nvSpPr>
            <p:cNvPr id="56" name="矩形 55"/>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7" name="椭圆 56"/>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8" name="椭圆 57"/>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0" name="椭圆 59"/>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61" name="矩形 60"/>
          <p:cNvSpPr/>
          <p:nvPr/>
        </p:nvSpPr>
        <p:spPr>
          <a:xfrm>
            <a:off x="9168431" y="4209826"/>
            <a:ext cx="1325880" cy="368300"/>
          </a:xfrm>
          <a:prstGeom prst="rect">
            <a:avLst/>
          </a:prstGeom>
        </p:spPr>
        <p:txBody>
          <a:bodyPr wrap="none">
            <a:spAutoFit/>
          </a:bodyPr>
          <a:lstStyle/>
          <a:p>
            <a:r>
              <a:rPr lang="zh-CN" altLang="en-US" dirty="0"/>
              <a:t>方便、快捷</a:t>
            </a:r>
            <a:endParaRPr lang="zh-CN" altLang="en-US" dirty="0"/>
          </a:p>
        </p:txBody>
      </p:sp>
      <p:sp>
        <p:nvSpPr>
          <p:cNvPr id="62" name="文本框 61"/>
          <p:cNvSpPr txBox="1"/>
          <p:nvPr/>
        </p:nvSpPr>
        <p:spPr>
          <a:xfrm>
            <a:off x="8234680" y="4745355"/>
            <a:ext cx="3332480" cy="737235"/>
          </a:xfrm>
          <a:prstGeom prst="rect">
            <a:avLst/>
          </a:prstGeom>
          <a:noFill/>
        </p:spPr>
        <p:txBody>
          <a:bodyPr wrap="square" rtlCol="0" anchor="t">
            <a:spAutoFit/>
          </a:bodyPr>
          <a:p>
            <a:r>
              <a:rPr lang="zh-CN" altLang="en-US" sz="1400" dirty="0">
                <a:latin typeface="微软雅黑" panose="020B0503020204020204" charset="-122"/>
                <a:ea typeface="微软雅黑" panose="020B0503020204020204" charset="-122"/>
                <a:sym typeface="+mn-ea"/>
              </a:rPr>
              <a:t>一个</a:t>
            </a:r>
            <a:r>
              <a:rPr lang="en-US" altLang="zh-CN" sz="1400" dirty="0">
                <a:latin typeface="微软雅黑" panose="020B0503020204020204" charset="-122"/>
                <a:ea typeface="微软雅黑" panose="020B0503020204020204" charset="-122"/>
                <a:sym typeface="+mn-ea"/>
              </a:rPr>
              <a:t>app</a:t>
            </a:r>
            <a:r>
              <a:rPr lang="zh-CN" altLang="en-US" sz="1400" dirty="0">
                <a:latin typeface="微软雅黑" panose="020B0503020204020204" charset="-122"/>
                <a:ea typeface="微软雅黑" panose="020B0503020204020204" charset="-122"/>
                <a:sym typeface="+mn-ea"/>
              </a:rPr>
              <a:t>，多个音乐平台的资源可以使用，不用打开多个</a:t>
            </a:r>
            <a:r>
              <a:rPr lang="en-US" altLang="zh-CN" sz="1400" dirty="0">
                <a:latin typeface="微软雅黑" panose="020B0503020204020204" charset="-122"/>
                <a:ea typeface="微软雅黑" panose="020B0503020204020204" charset="-122"/>
                <a:sym typeface="+mn-ea"/>
              </a:rPr>
              <a:t>app</a:t>
            </a:r>
            <a:r>
              <a:rPr lang="zh-CN" altLang="en-US" sz="1400" dirty="0">
                <a:latin typeface="微软雅黑" panose="020B0503020204020204" charset="-122"/>
                <a:ea typeface="微软雅黑" panose="020B0503020204020204" charset="-122"/>
                <a:sym typeface="+mn-ea"/>
              </a:rPr>
              <a:t>，实现方便快捷的音乐享受。</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FIVE</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参考资料</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endParaRPr lang="zh-CN" sz="1400" b="1"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4" y="965935"/>
            <a:ext cx="1723549" cy="1384995"/>
          </a:xfrm>
          <a:prstGeom prst="rect">
            <a:avLst/>
          </a:prstGeom>
        </p:spPr>
        <p:txBody>
          <a:bodyPr wrap="none">
            <a:spAutoFit/>
          </a:bodyPr>
          <a:lstStyle/>
          <a:p>
            <a:pPr algn="ctr"/>
            <a:r>
              <a:rPr lang="zh-CN" altLang="en-US" sz="6000" dirty="0">
                <a:latin typeface="+mj-lt"/>
              </a:rPr>
              <a:t>目录</a:t>
            </a:r>
            <a:endParaRPr lang="en-US" altLang="zh-CN" sz="6000" dirty="0">
              <a:latin typeface="+mj-lt"/>
            </a:endParaRPr>
          </a:p>
          <a:p>
            <a:pPr algn="ctr"/>
            <a:r>
              <a:rPr lang="en-US" altLang="zh-CN" sz="2400" dirty="0">
                <a:latin typeface="+mj-lt"/>
              </a:rPr>
              <a:t>CONTENT</a:t>
            </a:r>
            <a:endParaRPr lang="en-US" altLang="zh-CN" sz="2400" dirty="0">
              <a:latin typeface="+mj-lt"/>
            </a:endParaRPr>
          </a:p>
        </p:txBody>
      </p:sp>
      <p:sp>
        <p:nvSpPr>
          <p:cNvPr id="16" name="文本框 15"/>
          <p:cNvSpPr txBox="1"/>
          <p:nvPr/>
        </p:nvSpPr>
        <p:spPr>
          <a:xfrm>
            <a:off x="745127" y="3595317"/>
            <a:ext cx="146119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ONE</a:t>
            </a:r>
            <a:endParaRPr lang="zh-CN" altLang="en-US" dirty="0">
              <a:latin typeface="+mj-lt"/>
              <a:ea typeface="微软雅黑" panose="020B0503020204020204" charset="-122"/>
            </a:endParaRPr>
          </a:p>
        </p:txBody>
      </p:sp>
      <p:sp>
        <p:nvSpPr>
          <p:cNvPr id="17" name="文本框 16"/>
          <p:cNvSpPr txBox="1"/>
          <p:nvPr/>
        </p:nvSpPr>
        <p:spPr>
          <a:xfrm>
            <a:off x="2503671" y="3595317"/>
            <a:ext cx="1587032"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TWO</a:t>
            </a:r>
            <a:endParaRPr lang="zh-CN" altLang="en-US" dirty="0">
              <a:latin typeface="+mj-lt"/>
              <a:ea typeface="微软雅黑" panose="020B0503020204020204" charset="-122"/>
            </a:endParaRPr>
          </a:p>
        </p:txBody>
      </p:sp>
      <p:sp>
        <p:nvSpPr>
          <p:cNvPr id="18" name="文本框 17"/>
          <p:cNvSpPr txBox="1"/>
          <p:nvPr/>
        </p:nvSpPr>
        <p:spPr>
          <a:xfrm>
            <a:off x="4327477" y="3595317"/>
            <a:ext cx="1712161"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THREE</a:t>
            </a:r>
            <a:endParaRPr lang="zh-CN" altLang="en-US" dirty="0">
              <a:latin typeface="+mj-lt"/>
              <a:ea typeface="微软雅黑" panose="020B0503020204020204" charset="-122"/>
            </a:endParaRPr>
          </a:p>
        </p:txBody>
      </p:sp>
      <p:sp>
        <p:nvSpPr>
          <p:cNvPr id="19" name="文本框 18"/>
          <p:cNvSpPr txBox="1"/>
          <p:nvPr/>
        </p:nvSpPr>
        <p:spPr>
          <a:xfrm>
            <a:off x="6361555" y="3595317"/>
            <a:ext cx="140510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FOUR</a:t>
            </a:r>
            <a:endParaRPr kumimoji="1" lang="zh-CN" altLang="en-US" dirty="0">
              <a:latin typeface="+mj-lt"/>
              <a:ea typeface="微软雅黑" panose="020B0503020204020204" charset="-122"/>
            </a:endParaRPr>
          </a:p>
        </p:txBody>
      </p:sp>
      <p:sp>
        <p:nvSpPr>
          <p:cNvPr id="20" name="文本框 19"/>
          <p:cNvSpPr txBox="1"/>
          <p:nvPr/>
        </p:nvSpPr>
        <p:spPr>
          <a:xfrm>
            <a:off x="8281147" y="3595317"/>
            <a:ext cx="1214679"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FIVE</a:t>
            </a:r>
            <a:endParaRPr kumimoji="1" lang="zh-CN" altLang="en-US" dirty="0">
              <a:latin typeface="+mj-lt"/>
              <a:ea typeface="微软雅黑" panose="020B0503020204020204" charset="-122"/>
            </a:endParaRPr>
          </a:p>
        </p:txBody>
      </p:sp>
      <p:sp>
        <p:nvSpPr>
          <p:cNvPr id="21" name="文本框 20"/>
          <p:cNvSpPr txBox="1"/>
          <p:nvPr/>
        </p:nvSpPr>
        <p:spPr>
          <a:xfrm>
            <a:off x="10143521" y="3595317"/>
            <a:ext cx="1221273"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SIX</a:t>
            </a:r>
            <a:endParaRPr kumimoji="1" lang="zh-CN" altLang="en-US" dirty="0">
              <a:latin typeface="+mj-lt"/>
              <a:ea typeface="微软雅黑" panose="020B0503020204020204" charset="-122"/>
            </a:endParaRPr>
          </a:p>
        </p:txBody>
      </p:sp>
      <p:sp>
        <p:nvSpPr>
          <p:cNvPr id="22" name="文本框 21"/>
          <p:cNvSpPr txBox="1"/>
          <p:nvPr/>
        </p:nvSpPr>
        <p:spPr>
          <a:xfrm>
            <a:off x="599192" y="3130560"/>
            <a:ext cx="1751798" cy="650875"/>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项目背景</a:t>
            </a:r>
            <a:endParaRPr lang="zh-CN" altLang="en-US" sz="2800" b="1" dirty="0">
              <a:latin typeface="+mj-lt"/>
              <a:ea typeface="微软雅黑" panose="020B0503020204020204" charset="-122"/>
            </a:endParaRPr>
          </a:p>
        </p:txBody>
      </p:sp>
      <p:sp>
        <p:nvSpPr>
          <p:cNvPr id="23" name="文本框 22"/>
          <p:cNvSpPr txBox="1"/>
          <p:nvPr/>
        </p:nvSpPr>
        <p:spPr>
          <a:xfrm>
            <a:off x="2399274" y="3130560"/>
            <a:ext cx="1751798" cy="650875"/>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项目介绍</a:t>
            </a:r>
            <a:endParaRPr lang="zh-CN" altLang="en-US" sz="2800" b="1" dirty="0">
              <a:latin typeface="+mj-lt"/>
              <a:ea typeface="微软雅黑" panose="020B0503020204020204" charset="-122"/>
            </a:endParaRPr>
          </a:p>
        </p:txBody>
      </p:sp>
      <p:sp>
        <p:nvSpPr>
          <p:cNvPr id="24" name="文本框 23"/>
          <p:cNvSpPr txBox="1"/>
          <p:nvPr/>
        </p:nvSpPr>
        <p:spPr>
          <a:xfrm>
            <a:off x="4303118" y="3130560"/>
            <a:ext cx="1751798" cy="650875"/>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功能导图</a:t>
            </a:r>
            <a:endParaRPr lang="zh-CN" altLang="en-US" sz="2800" b="1" dirty="0">
              <a:latin typeface="+mj-lt"/>
              <a:ea typeface="微软雅黑" panose="020B0503020204020204" charset="-122"/>
            </a:endParaRPr>
          </a:p>
        </p:txBody>
      </p:sp>
      <p:sp>
        <p:nvSpPr>
          <p:cNvPr id="25" name="文本框 24"/>
          <p:cNvSpPr txBox="1"/>
          <p:nvPr/>
        </p:nvSpPr>
        <p:spPr>
          <a:xfrm>
            <a:off x="6150214" y="3130560"/>
            <a:ext cx="1751798" cy="650875"/>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技术选择</a:t>
            </a:r>
            <a:endParaRPr kumimoji="1" lang="zh-CN" altLang="en-US" sz="2800" b="1" dirty="0">
              <a:latin typeface="+mj-lt"/>
              <a:ea typeface="微软雅黑" panose="020B0503020204020204" charset="-122"/>
            </a:endParaRPr>
          </a:p>
        </p:txBody>
      </p:sp>
      <p:sp>
        <p:nvSpPr>
          <p:cNvPr id="26" name="文本框 25"/>
          <p:cNvSpPr txBox="1"/>
          <p:nvPr/>
        </p:nvSpPr>
        <p:spPr>
          <a:xfrm>
            <a:off x="8012588" y="3130560"/>
            <a:ext cx="1751798" cy="650875"/>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参考资料</a:t>
            </a:r>
            <a:endParaRPr kumimoji="1" lang="zh-CN" altLang="en-US" sz="2800" b="1" dirty="0">
              <a:latin typeface="+mj-lt"/>
              <a:ea typeface="微软雅黑" panose="020B0503020204020204" charset="-122"/>
            </a:endParaRPr>
          </a:p>
        </p:txBody>
      </p:sp>
      <p:sp>
        <p:nvSpPr>
          <p:cNvPr id="27" name="文本框 26"/>
          <p:cNvSpPr txBox="1"/>
          <p:nvPr/>
        </p:nvSpPr>
        <p:spPr>
          <a:xfrm>
            <a:off x="9874962" y="3102860"/>
            <a:ext cx="1751798" cy="650875"/>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项目分工</a:t>
            </a:r>
            <a:endParaRPr kumimoji="1" lang="zh-CN" altLang="en-US" sz="2800" b="1" dirty="0">
              <a:latin typeface="+mj-lt"/>
              <a:ea typeface="微软雅黑" panose="020B0503020204020204" charset="-122"/>
            </a:endParaRPr>
          </a:p>
        </p:txBody>
      </p:sp>
      <p:sp>
        <p:nvSpPr>
          <p:cNvPr id="30" name="矩形 29"/>
          <p:cNvSpPr/>
          <p:nvPr/>
        </p:nvSpPr>
        <p:spPr>
          <a:xfrm>
            <a:off x="680238" y="4070601"/>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2540788" y="4070601"/>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矩形 31"/>
          <p:cNvSpPr/>
          <p:nvPr/>
        </p:nvSpPr>
        <p:spPr>
          <a:xfrm>
            <a:off x="4401338" y="4070601"/>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矩形 32"/>
          <p:cNvSpPr/>
          <p:nvPr/>
        </p:nvSpPr>
        <p:spPr>
          <a:xfrm>
            <a:off x="6263712" y="4070601"/>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矩形 33"/>
          <p:cNvSpPr/>
          <p:nvPr/>
        </p:nvSpPr>
        <p:spPr>
          <a:xfrm>
            <a:off x="8126086" y="4070601"/>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矩形 34"/>
          <p:cNvSpPr/>
          <p:nvPr/>
        </p:nvSpPr>
        <p:spPr>
          <a:xfrm>
            <a:off x="9988460" y="4070601"/>
            <a:ext cx="1638300"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矩形 36"/>
          <p:cNvSpPr/>
          <p:nvPr/>
        </p:nvSpPr>
        <p:spPr>
          <a:xfrm>
            <a:off x="0" y="60523"/>
            <a:ext cx="1249680" cy="306705"/>
          </a:xfrm>
          <a:prstGeom prst="rect">
            <a:avLst/>
          </a:prstGeom>
        </p:spPr>
        <p:txBody>
          <a:bodyPr wrap="none">
            <a:spAutoFit/>
          </a:bodyPr>
          <a:lstStyle/>
          <a:p>
            <a:r>
              <a:rPr lang="zh-CN" sz="1400" b="1" dirty="0"/>
              <a:t>浙大城市学院</a:t>
            </a:r>
            <a:endParaRPr lang="zh-CN" sz="14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794510" cy="306705"/>
          </a:xfrm>
          <a:prstGeom prst="rect">
            <a:avLst/>
          </a:prstGeom>
        </p:spPr>
        <p:txBody>
          <a:bodyPr wrap="none">
            <a:spAutoFit/>
          </a:bodyPr>
          <a:lstStyle/>
          <a:p>
            <a:r>
              <a:rPr lang="en-US" altLang="zh-CN" sz="1400" b="1" dirty="0"/>
              <a:t>PART FIVE </a:t>
            </a:r>
            <a:r>
              <a:rPr lang="zh-CN" altLang="en-US" sz="1400" b="1" dirty="0"/>
              <a:t>参考资料</a:t>
            </a:r>
            <a:endParaRPr lang="zh-CN" altLang="en-US" sz="1400" b="1" dirty="0"/>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p:cNvPicPr>
            <a:picLocks noChangeAspect="1"/>
          </p:cNvPicPr>
          <p:nvPr/>
        </p:nvPicPr>
        <p:blipFill rotWithShape="1">
          <a:blip r:embed="rId1" cstate="screen"/>
          <a:srcRect/>
          <a:stretch>
            <a:fillRect/>
          </a:stretch>
        </p:blipFill>
        <p:spPr>
          <a:xfrm>
            <a:off x="0" y="356349"/>
            <a:ext cx="3137336" cy="6145301"/>
          </a:xfrm>
          <a:prstGeom prst="rect">
            <a:avLst/>
          </a:prstGeom>
        </p:spPr>
      </p:pic>
      <p:grpSp>
        <p:nvGrpSpPr>
          <p:cNvPr id="77" name="组合 76"/>
          <p:cNvGrpSpPr/>
          <p:nvPr/>
        </p:nvGrpSpPr>
        <p:grpSpPr>
          <a:xfrm>
            <a:off x="-25400" y="646062"/>
            <a:ext cx="4494766" cy="5563200"/>
            <a:chOff x="-25400" y="646062"/>
            <a:chExt cx="4494766" cy="5563200"/>
          </a:xfrm>
        </p:grpSpPr>
        <p:grpSp>
          <p:nvGrpSpPr>
            <p:cNvPr id="12" name="组合 11"/>
            <p:cNvGrpSpPr/>
            <p:nvPr/>
          </p:nvGrpSpPr>
          <p:grpSpPr>
            <a:xfrm>
              <a:off x="-25400" y="702733"/>
              <a:ext cx="4470400" cy="2751667"/>
              <a:chOff x="-25400" y="702733"/>
              <a:chExt cx="4470400" cy="2751667"/>
            </a:xfrm>
          </p:grpSpPr>
          <p:sp>
            <p:nvSpPr>
              <p:cNvPr id="9"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V="1">
              <a:off x="-25400" y="3403598"/>
              <a:ext cx="4470400" cy="2751667"/>
              <a:chOff x="-25400" y="702733"/>
              <a:chExt cx="4470400" cy="2751667"/>
            </a:xfrm>
          </p:grpSpPr>
          <p:sp>
            <p:nvSpPr>
              <p:cNvPr id="14"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436136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436136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436136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436136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436136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436136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78" name="组合 77"/>
          <p:cNvGrpSpPr/>
          <p:nvPr/>
        </p:nvGrpSpPr>
        <p:grpSpPr>
          <a:xfrm>
            <a:off x="4568825" y="432404"/>
            <a:ext cx="7365281" cy="516081"/>
            <a:chOff x="4568825" y="432404"/>
            <a:chExt cx="7365281" cy="516081"/>
          </a:xfrm>
        </p:grpSpPr>
        <p:sp>
          <p:nvSpPr>
            <p:cNvPr id="23" name="矩形 22"/>
            <p:cNvSpPr/>
            <p:nvPr/>
          </p:nvSpPr>
          <p:spPr>
            <a:xfrm>
              <a:off x="6961426" y="432404"/>
              <a:ext cx="4972680" cy="311150"/>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https://flutterchina.club/docs/</a:t>
              </a:r>
              <a:endParaRPr sz="1100" dirty="0">
                <a:solidFill>
                  <a:schemeClr val="bg1">
                    <a:lumMod val="50000"/>
                  </a:schemeClr>
                </a:solidFill>
                <a:latin typeface="微软雅黑" panose="020B0503020204020204" charset="-122"/>
                <a:ea typeface="微软雅黑" panose="020B0503020204020204" charset="-122"/>
              </a:endParaRPr>
            </a:p>
          </p:txBody>
        </p:sp>
        <p:grpSp>
          <p:nvGrpSpPr>
            <p:cNvPr id="24" name="组合 23"/>
            <p:cNvGrpSpPr/>
            <p:nvPr/>
          </p:nvGrpSpPr>
          <p:grpSpPr>
            <a:xfrm>
              <a:off x="4568825" y="43858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0" name="矩形 29"/>
            <p:cNvSpPr/>
            <p:nvPr/>
          </p:nvSpPr>
          <p:spPr>
            <a:xfrm>
              <a:off x="4677733" y="513965"/>
              <a:ext cx="2162810" cy="368300"/>
            </a:xfrm>
            <a:prstGeom prst="rect">
              <a:avLst/>
            </a:prstGeom>
          </p:spPr>
          <p:txBody>
            <a:bodyPr wrap="none">
              <a:spAutoFit/>
            </a:bodyPr>
            <a:lstStyle/>
            <a:p>
              <a:pPr algn="l"/>
              <a:r>
                <a:rPr lang="zh-CN" altLang="en-US" dirty="0"/>
                <a:t>前端界面设计flutter</a:t>
              </a:r>
              <a:endParaRPr lang="zh-CN" altLang="en-US" dirty="0"/>
            </a:p>
          </p:txBody>
        </p:sp>
      </p:grpSp>
      <p:grpSp>
        <p:nvGrpSpPr>
          <p:cNvPr id="79" name="组合 78"/>
          <p:cNvGrpSpPr/>
          <p:nvPr/>
        </p:nvGrpSpPr>
        <p:grpSpPr>
          <a:xfrm>
            <a:off x="4568825" y="1520240"/>
            <a:ext cx="7365281" cy="516081"/>
            <a:chOff x="4568825" y="432404"/>
            <a:chExt cx="7365281" cy="516081"/>
          </a:xfrm>
        </p:grpSpPr>
        <p:sp>
          <p:nvSpPr>
            <p:cNvPr id="80" name="矩形 79"/>
            <p:cNvSpPr/>
            <p:nvPr/>
          </p:nvSpPr>
          <p:spPr>
            <a:xfrm>
              <a:off x="6961426" y="432404"/>
              <a:ext cx="4972680" cy="311150"/>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https://spring.io/projects/spring-boot</a:t>
              </a:r>
              <a:endParaRPr sz="1100" dirty="0">
                <a:solidFill>
                  <a:schemeClr val="bg1">
                    <a:lumMod val="50000"/>
                  </a:schemeClr>
                </a:solidFill>
                <a:latin typeface="微软雅黑" panose="020B0503020204020204" charset="-122"/>
                <a:ea typeface="微软雅黑" panose="020B0503020204020204" charset="-122"/>
              </a:endParaRPr>
            </a:p>
          </p:txBody>
        </p:sp>
        <p:grpSp>
          <p:nvGrpSpPr>
            <p:cNvPr id="81" name="组合 80"/>
            <p:cNvGrpSpPr/>
            <p:nvPr/>
          </p:nvGrpSpPr>
          <p:grpSpPr>
            <a:xfrm>
              <a:off x="4568825" y="438589"/>
              <a:ext cx="2300757" cy="509896"/>
              <a:chOff x="888096" y="1000203"/>
              <a:chExt cx="4259825" cy="944066"/>
            </a:xfrm>
          </p:grpSpPr>
          <p:sp>
            <p:nvSpPr>
              <p:cNvPr id="83" name="矩形 8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椭圆 8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7" name="椭圆 8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82" name="矩形 81"/>
            <p:cNvSpPr/>
            <p:nvPr/>
          </p:nvSpPr>
          <p:spPr>
            <a:xfrm>
              <a:off x="4677733" y="513965"/>
              <a:ext cx="2207895" cy="368300"/>
            </a:xfrm>
            <a:prstGeom prst="rect">
              <a:avLst/>
            </a:prstGeom>
          </p:spPr>
          <p:txBody>
            <a:bodyPr wrap="none">
              <a:spAutoFit/>
            </a:bodyPr>
            <a:lstStyle/>
            <a:p>
              <a:pPr algn="l"/>
              <a:r>
                <a:rPr lang="zh-CN" altLang="en-US" dirty="0"/>
                <a:t>后端开发springboot</a:t>
              </a:r>
              <a:endParaRPr lang="zh-CN" altLang="en-US" dirty="0"/>
            </a:p>
          </p:txBody>
        </p:sp>
      </p:grpSp>
      <p:grpSp>
        <p:nvGrpSpPr>
          <p:cNvPr id="88" name="组合 87"/>
          <p:cNvGrpSpPr/>
          <p:nvPr/>
        </p:nvGrpSpPr>
        <p:grpSpPr>
          <a:xfrm>
            <a:off x="4568825" y="2625613"/>
            <a:ext cx="7365281" cy="516081"/>
            <a:chOff x="4568825" y="432404"/>
            <a:chExt cx="7365281" cy="516081"/>
          </a:xfrm>
        </p:grpSpPr>
        <p:sp>
          <p:nvSpPr>
            <p:cNvPr id="89" name="矩形 88"/>
            <p:cNvSpPr/>
            <p:nvPr/>
          </p:nvSpPr>
          <p:spPr>
            <a:xfrm>
              <a:off x="6961426" y="432404"/>
              <a:ext cx="4972680" cy="311150"/>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http://nodejs.cn/</a:t>
              </a:r>
              <a:endParaRPr sz="1100" dirty="0">
                <a:solidFill>
                  <a:schemeClr val="bg1">
                    <a:lumMod val="50000"/>
                  </a:schemeClr>
                </a:solidFill>
                <a:latin typeface="微软雅黑" panose="020B0503020204020204" charset="-122"/>
                <a:ea typeface="微软雅黑" panose="020B0503020204020204" charset="-122"/>
              </a:endParaRPr>
            </a:p>
          </p:txBody>
        </p:sp>
        <p:grpSp>
          <p:nvGrpSpPr>
            <p:cNvPr id="90" name="组合 89"/>
            <p:cNvGrpSpPr/>
            <p:nvPr/>
          </p:nvGrpSpPr>
          <p:grpSpPr>
            <a:xfrm>
              <a:off x="4568825" y="438589"/>
              <a:ext cx="2300757" cy="509896"/>
              <a:chOff x="888096" y="1000203"/>
              <a:chExt cx="4259825" cy="944066"/>
            </a:xfrm>
          </p:grpSpPr>
          <p:sp>
            <p:nvSpPr>
              <p:cNvPr id="92" name="矩形 9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椭圆 9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1" name="矩形 90"/>
            <p:cNvSpPr/>
            <p:nvPr/>
          </p:nvSpPr>
          <p:spPr>
            <a:xfrm>
              <a:off x="4677733" y="513965"/>
              <a:ext cx="1816735" cy="368300"/>
            </a:xfrm>
            <a:prstGeom prst="rect">
              <a:avLst/>
            </a:prstGeom>
          </p:spPr>
          <p:txBody>
            <a:bodyPr wrap="none">
              <a:spAutoFit/>
            </a:bodyPr>
            <a:lstStyle/>
            <a:p>
              <a:pPr algn="l"/>
              <a:r>
                <a:rPr lang="zh-CN" altLang="en-US" dirty="0"/>
                <a:t>后端开发node.js</a:t>
              </a:r>
              <a:endParaRPr lang="zh-CN" altLang="en-US" dirty="0"/>
            </a:p>
          </p:txBody>
        </p:sp>
      </p:grpSp>
      <p:grpSp>
        <p:nvGrpSpPr>
          <p:cNvPr id="97" name="组合 96"/>
          <p:cNvGrpSpPr/>
          <p:nvPr/>
        </p:nvGrpSpPr>
        <p:grpSpPr>
          <a:xfrm>
            <a:off x="4568825" y="3228178"/>
            <a:ext cx="7365281" cy="1630680"/>
            <a:chOff x="4568825" y="-60991"/>
            <a:chExt cx="7365281" cy="1630680"/>
          </a:xfrm>
        </p:grpSpPr>
        <p:sp>
          <p:nvSpPr>
            <p:cNvPr id="98" name="矩形 97"/>
            <p:cNvSpPr/>
            <p:nvPr/>
          </p:nvSpPr>
          <p:spPr>
            <a:xfrm>
              <a:off x="6961426" y="-60991"/>
              <a:ext cx="4972680" cy="1630680"/>
            </a:xfrm>
            <a:prstGeom prst="rect">
              <a:avLst/>
            </a:prstGeom>
          </p:spPr>
          <p:txBody>
            <a:bodyPr wrap="square">
              <a:spAutoFit/>
            </a:bodyPr>
            <a:lstStyle/>
            <a:p>
              <a:pPr>
                <a:lnSpc>
                  <a:spcPct val="130000"/>
                </a:lnSpc>
              </a:pPr>
              <a:r>
                <a:rPr lang="zh-CN" sz="1100" dirty="0">
                  <a:solidFill>
                    <a:schemeClr val="bg1">
                      <a:lumMod val="50000"/>
                    </a:schemeClr>
                  </a:solidFill>
                  <a:latin typeface="微软雅黑" panose="020B0503020204020204" charset="-122"/>
                  <a:ea typeface="微软雅黑" panose="020B0503020204020204" charset="-122"/>
                  <a:sym typeface="+mn-ea"/>
                </a:rPr>
                <a:t>Flutter 实现一个集各大音乐平台API于一体的音乐播放器APP</a:t>
              </a:r>
              <a:endParaRPr lang="zh-CN" sz="1100" dirty="0">
                <a:solidFill>
                  <a:schemeClr val="bg1">
                    <a:lumMod val="50000"/>
                  </a:schemeClr>
                </a:solidFill>
                <a:latin typeface="微软雅黑" panose="020B0503020204020204" charset="-122"/>
                <a:ea typeface="微软雅黑" panose="020B0503020204020204" charset="-122"/>
                <a:sym typeface="+mn-ea"/>
              </a:endParaRPr>
            </a:p>
            <a:p>
              <a:pPr>
                <a:lnSpc>
                  <a:spcPct val="130000"/>
                </a:lnSpc>
              </a:pPr>
              <a:r>
                <a:rPr lang="zh-CN" sz="1100" dirty="0">
                  <a:solidFill>
                    <a:schemeClr val="bg1">
                      <a:lumMod val="50000"/>
                    </a:schemeClr>
                  </a:solidFill>
                  <a:latin typeface="微软雅黑" panose="020B0503020204020204" charset="-122"/>
                  <a:ea typeface="微软雅黑" panose="020B0503020204020204" charset="-122"/>
                  <a:sym typeface="+mn-ea"/>
                </a:rPr>
                <a:t>https://blog.csdn.net/a496401006/article/details/103903131</a:t>
              </a:r>
              <a:endParaRPr lang="zh-CN" sz="1100" dirty="0">
                <a:solidFill>
                  <a:schemeClr val="bg1">
                    <a:lumMod val="50000"/>
                  </a:schemeClr>
                </a:solidFill>
                <a:latin typeface="微软雅黑" panose="020B0503020204020204" charset="-122"/>
                <a:ea typeface="微软雅黑" panose="020B0503020204020204" charset="-122"/>
                <a:sym typeface="+mn-ea"/>
              </a:endParaRPr>
            </a:p>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sym typeface="+mn-ea"/>
                </a:rPr>
                <a:t>倒带</a:t>
              </a:r>
              <a:r>
                <a:rPr lang="en-US" altLang="zh-CN" sz="1100" dirty="0">
                  <a:solidFill>
                    <a:schemeClr val="bg1">
                      <a:lumMod val="50000"/>
                    </a:schemeClr>
                  </a:solidFill>
                  <a:latin typeface="微软雅黑" panose="020B0503020204020204" charset="-122"/>
                  <a:ea typeface="微软雅黑" panose="020B0503020204020204" charset="-122"/>
                  <a:sym typeface="+mn-ea"/>
                </a:rPr>
                <a:t>app </a:t>
              </a:r>
              <a:endParaRPr lang="en-US" altLang="zh-CN" sz="1100" dirty="0">
                <a:solidFill>
                  <a:schemeClr val="bg1">
                    <a:lumMod val="50000"/>
                  </a:schemeClr>
                </a:solidFill>
                <a:latin typeface="微软雅黑" panose="020B0503020204020204" charset="-122"/>
                <a:ea typeface="微软雅黑" panose="020B0503020204020204" charset="-122"/>
                <a:sym typeface="+mn-ea"/>
              </a:endParaRPr>
            </a:p>
            <a:p>
              <a:pPr>
                <a:lnSpc>
                  <a:spcPct val="130000"/>
                </a:lnSpc>
              </a:pPr>
              <a:r>
                <a:rPr lang="en-US" altLang="zh-CN" sz="1100" dirty="0">
                  <a:solidFill>
                    <a:schemeClr val="bg1">
                      <a:lumMod val="50000"/>
                    </a:schemeClr>
                  </a:solidFill>
                  <a:latin typeface="微软雅黑" panose="020B0503020204020204" charset="-122"/>
                  <a:ea typeface="微软雅黑" panose="020B0503020204020204" charset="-122"/>
                  <a:sym typeface="+mn-ea"/>
                </a:rPr>
                <a:t>https://dniwer.me/#/</a:t>
              </a:r>
              <a:endParaRPr lang="en-US" altLang="zh-CN" sz="1100" dirty="0">
                <a:solidFill>
                  <a:schemeClr val="bg1">
                    <a:lumMod val="50000"/>
                  </a:schemeClr>
                </a:solidFill>
                <a:latin typeface="微软雅黑" panose="020B0503020204020204" charset="-122"/>
                <a:ea typeface="微软雅黑" panose="020B0503020204020204" charset="-122"/>
                <a:sym typeface="+mn-ea"/>
              </a:endParaRPr>
            </a:p>
            <a:p>
              <a:pPr>
                <a:lnSpc>
                  <a:spcPct val="130000"/>
                </a:lnSpc>
              </a:pPr>
              <a:r>
                <a:rPr lang="en-US" altLang="zh-CN" sz="1100" dirty="0">
                  <a:solidFill>
                    <a:schemeClr val="bg1">
                      <a:lumMod val="50000"/>
                    </a:schemeClr>
                  </a:solidFill>
                  <a:latin typeface="微软雅黑" panose="020B0503020204020204" charset="-122"/>
                  <a:ea typeface="微软雅黑" panose="020B0503020204020204" charset="-122"/>
                  <a:sym typeface="+mn-ea"/>
                </a:rPr>
                <a:t>Listen1</a:t>
              </a:r>
              <a:endParaRPr lang="en-US" altLang="zh-CN" sz="1100" dirty="0">
                <a:solidFill>
                  <a:schemeClr val="bg1">
                    <a:lumMod val="50000"/>
                  </a:schemeClr>
                </a:solidFill>
                <a:latin typeface="微软雅黑" panose="020B0503020204020204" charset="-122"/>
                <a:ea typeface="微软雅黑" panose="020B0503020204020204" charset="-122"/>
                <a:sym typeface="+mn-ea"/>
              </a:endParaRPr>
            </a:p>
            <a:p>
              <a:pPr>
                <a:lnSpc>
                  <a:spcPct val="130000"/>
                </a:lnSpc>
              </a:pPr>
              <a:r>
                <a:rPr lang="en-US" altLang="zh-CN" sz="1100" dirty="0">
                  <a:solidFill>
                    <a:schemeClr val="bg1">
                      <a:lumMod val="50000"/>
                    </a:schemeClr>
                  </a:solidFill>
                  <a:latin typeface="微软雅黑" panose="020B0503020204020204" charset="-122"/>
                  <a:ea typeface="微软雅黑" panose="020B0503020204020204" charset="-122"/>
                  <a:sym typeface="+mn-ea"/>
                </a:rPr>
                <a:t>http://listen1.github.io/listen1/</a:t>
              </a:r>
              <a:endParaRPr lang="zh-CN" sz="1100" dirty="0">
                <a:solidFill>
                  <a:schemeClr val="bg1">
                    <a:lumMod val="50000"/>
                  </a:schemeClr>
                </a:solidFill>
                <a:latin typeface="微软雅黑" panose="020B0503020204020204" charset="-122"/>
                <a:ea typeface="微软雅黑" panose="020B0503020204020204" charset="-122"/>
              </a:endParaRPr>
            </a:p>
            <a:p>
              <a:pPr>
                <a:lnSpc>
                  <a:spcPct val="130000"/>
                </a:lnSpc>
              </a:pPr>
              <a:endParaRPr lang="zh-CN" sz="1100" dirty="0">
                <a:solidFill>
                  <a:schemeClr val="bg1">
                    <a:lumMod val="50000"/>
                  </a:schemeClr>
                </a:solidFill>
                <a:latin typeface="微软雅黑" panose="020B0503020204020204" charset="-122"/>
                <a:ea typeface="微软雅黑" panose="020B0503020204020204" charset="-122"/>
              </a:endParaRPr>
            </a:p>
          </p:txBody>
        </p:sp>
        <p:grpSp>
          <p:nvGrpSpPr>
            <p:cNvPr id="99" name="组合 98"/>
            <p:cNvGrpSpPr/>
            <p:nvPr/>
          </p:nvGrpSpPr>
          <p:grpSpPr>
            <a:xfrm>
              <a:off x="4568825" y="438589"/>
              <a:ext cx="2300757" cy="509896"/>
              <a:chOff x="888096" y="1000203"/>
              <a:chExt cx="4259825" cy="944066"/>
            </a:xfrm>
          </p:grpSpPr>
          <p:sp>
            <p:nvSpPr>
              <p:cNvPr id="101" name="矩形 10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2" name="椭圆 10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3" name="椭圆 10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 name="椭圆 10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5" name="椭圆 10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0" name="矩形 99"/>
            <p:cNvSpPr/>
            <p:nvPr/>
          </p:nvSpPr>
          <p:spPr>
            <a:xfrm>
              <a:off x="4677733" y="513965"/>
              <a:ext cx="1097280" cy="368300"/>
            </a:xfrm>
            <a:prstGeom prst="rect">
              <a:avLst/>
            </a:prstGeom>
          </p:spPr>
          <p:txBody>
            <a:bodyPr wrap="none">
              <a:spAutoFit/>
            </a:bodyPr>
            <a:lstStyle/>
            <a:p>
              <a:r>
                <a:rPr lang="zh-CN" altLang="en-US" dirty="0"/>
                <a:t>前有古人</a:t>
              </a:r>
              <a:endParaRPr lang="zh-CN" altLang="en-US" dirty="0"/>
            </a:p>
          </p:txBody>
        </p:sp>
      </p:grpSp>
      <p:grpSp>
        <p:nvGrpSpPr>
          <p:cNvPr id="106" name="组合 105"/>
          <p:cNvGrpSpPr/>
          <p:nvPr/>
        </p:nvGrpSpPr>
        <p:grpSpPr>
          <a:xfrm>
            <a:off x="4568825" y="4809201"/>
            <a:ext cx="7365281" cy="530860"/>
            <a:chOff x="4568825" y="432404"/>
            <a:chExt cx="7365281" cy="530860"/>
          </a:xfrm>
        </p:grpSpPr>
        <p:sp>
          <p:nvSpPr>
            <p:cNvPr id="107" name="矩形 106"/>
            <p:cNvSpPr/>
            <p:nvPr/>
          </p:nvSpPr>
          <p:spPr>
            <a:xfrm>
              <a:off x="6961426" y="432404"/>
              <a:ext cx="4972680" cy="530860"/>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2020年中国数字音乐产业规模及趋势预测：市场规模有望突破700亿元</a:t>
              </a:r>
              <a:endParaRPr sz="1100" dirty="0">
                <a:solidFill>
                  <a:schemeClr val="bg1">
                    <a:lumMod val="50000"/>
                  </a:schemeClr>
                </a:solidFill>
                <a:latin typeface="微软雅黑" panose="020B0503020204020204" charset="-122"/>
                <a:ea typeface="微软雅黑" panose="020B0503020204020204" charset="-122"/>
              </a:endParaRPr>
            </a:p>
            <a:p>
              <a:pPr>
                <a:lnSpc>
                  <a:spcPct val="130000"/>
                </a:lnSpc>
              </a:pPr>
              <a:r>
                <a:rPr sz="1100" dirty="0">
                  <a:solidFill>
                    <a:schemeClr val="bg1">
                      <a:lumMod val="50000"/>
                    </a:schemeClr>
                  </a:solidFill>
                  <a:latin typeface="微软雅黑" panose="020B0503020204020204" charset="-122"/>
                  <a:ea typeface="微软雅黑" panose="020B0503020204020204" charset="-122"/>
                </a:rPr>
                <a:t>https://www.askci.com/news/chanye/20200311/1733341157912.shtml</a:t>
              </a:r>
              <a:endParaRPr sz="1100" dirty="0">
                <a:solidFill>
                  <a:schemeClr val="bg1">
                    <a:lumMod val="50000"/>
                  </a:schemeClr>
                </a:solidFill>
                <a:latin typeface="微软雅黑" panose="020B0503020204020204" charset="-122"/>
                <a:ea typeface="微软雅黑" panose="020B0503020204020204" charset="-122"/>
              </a:endParaRPr>
            </a:p>
          </p:txBody>
        </p:sp>
        <p:grpSp>
          <p:nvGrpSpPr>
            <p:cNvPr id="108" name="组合 107"/>
            <p:cNvGrpSpPr/>
            <p:nvPr/>
          </p:nvGrpSpPr>
          <p:grpSpPr>
            <a:xfrm>
              <a:off x="4568825" y="438589"/>
              <a:ext cx="2300757" cy="509896"/>
              <a:chOff x="888096" y="1000203"/>
              <a:chExt cx="4259825" cy="944066"/>
            </a:xfrm>
          </p:grpSpPr>
          <p:sp>
            <p:nvSpPr>
              <p:cNvPr id="110" name="矩形 10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1" name="椭圆 11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2" name="椭圆 11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3" name="椭圆 11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4" name="椭圆 11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9" name="矩形 108"/>
            <p:cNvSpPr/>
            <p:nvPr/>
          </p:nvSpPr>
          <p:spPr>
            <a:xfrm>
              <a:off x="4677733" y="513965"/>
              <a:ext cx="1783080" cy="368300"/>
            </a:xfrm>
            <a:prstGeom prst="rect">
              <a:avLst/>
            </a:prstGeom>
          </p:spPr>
          <p:txBody>
            <a:bodyPr wrap="none">
              <a:spAutoFit/>
            </a:bodyPr>
            <a:lstStyle/>
            <a:p>
              <a:pPr algn="l"/>
              <a:r>
                <a:rPr lang="zh-CN" altLang="en-US" dirty="0"/>
                <a:t>中商产业研究院</a:t>
              </a:r>
              <a:endParaRPr lang="zh-CN" altLang="en-US" dirty="0"/>
            </a:p>
          </p:txBody>
        </p:sp>
      </p:grpSp>
      <p:grpSp>
        <p:nvGrpSpPr>
          <p:cNvPr id="115" name="组合 114"/>
          <p:cNvGrpSpPr/>
          <p:nvPr/>
        </p:nvGrpSpPr>
        <p:grpSpPr>
          <a:xfrm>
            <a:off x="4568825" y="5889038"/>
            <a:ext cx="7365281" cy="530860"/>
            <a:chOff x="4568825" y="432404"/>
            <a:chExt cx="7365281" cy="530860"/>
          </a:xfrm>
        </p:grpSpPr>
        <p:sp>
          <p:nvSpPr>
            <p:cNvPr id="116" name="矩形 115"/>
            <p:cNvSpPr/>
            <p:nvPr/>
          </p:nvSpPr>
          <p:spPr>
            <a:xfrm>
              <a:off x="6961426" y="432404"/>
              <a:ext cx="4972680" cy="530860"/>
            </a:xfrm>
            <a:prstGeom prst="rect">
              <a:avLst/>
            </a:prstGeom>
          </p:spPr>
          <p:txBody>
            <a:bodyPr wrap="square">
              <a:spAutoFit/>
            </a:bodyPr>
            <a:lstStyle/>
            <a:p>
              <a:pPr>
                <a:lnSpc>
                  <a:spcPct val="130000"/>
                </a:lnSpc>
              </a:pPr>
              <a:r>
                <a:rPr sz="1100" dirty="0">
                  <a:solidFill>
                    <a:schemeClr val="bg1">
                      <a:lumMod val="50000"/>
                    </a:schemeClr>
                  </a:solidFill>
                  <a:latin typeface="微软雅黑" panose="020B0503020204020204" charset="-122"/>
                  <a:ea typeface="微软雅黑" panose="020B0503020204020204" charset="-122"/>
                </a:rPr>
                <a:t>2020上半年度中国数字音乐市场研究报告</a:t>
              </a:r>
              <a:endParaRPr sz="1100" dirty="0">
                <a:solidFill>
                  <a:schemeClr val="bg1">
                    <a:lumMod val="50000"/>
                  </a:schemeClr>
                </a:solidFill>
                <a:latin typeface="微软雅黑" panose="020B0503020204020204" charset="-122"/>
                <a:ea typeface="微软雅黑" panose="020B0503020204020204" charset="-122"/>
              </a:endParaRPr>
            </a:p>
            <a:p>
              <a:pPr>
                <a:lnSpc>
                  <a:spcPct val="130000"/>
                </a:lnSpc>
              </a:pPr>
              <a:r>
                <a:rPr sz="1100" dirty="0">
                  <a:solidFill>
                    <a:schemeClr val="bg1">
                      <a:lumMod val="50000"/>
                    </a:schemeClr>
                  </a:solidFill>
                  <a:latin typeface="微软雅黑" panose="020B0503020204020204" charset="-122"/>
                  <a:ea typeface="微软雅黑" panose="020B0503020204020204" charset="-122"/>
                </a:rPr>
                <a:t>https://new.qq.com/rain/a/20200921A0G4VI00</a:t>
              </a:r>
              <a:endParaRPr sz="1100" dirty="0">
                <a:solidFill>
                  <a:schemeClr val="bg1">
                    <a:lumMod val="50000"/>
                  </a:schemeClr>
                </a:solidFill>
                <a:latin typeface="微软雅黑" panose="020B0503020204020204" charset="-122"/>
                <a:ea typeface="微软雅黑" panose="020B0503020204020204" charset="-122"/>
              </a:endParaRPr>
            </a:p>
          </p:txBody>
        </p:sp>
        <p:grpSp>
          <p:nvGrpSpPr>
            <p:cNvPr id="117" name="组合 116"/>
            <p:cNvGrpSpPr/>
            <p:nvPr/>
          </p:nvGrpSpPr>
          <p:grpSpPr>
            <a:xfrm>
              <a:off x="4568825" y="438589"/>
              <a:ext cx="2300757" cy="509896"/>
              <a:chOff x="888096" y="1000203"/>
              <a:chExt cx="4259825" cy="944066"/>
            </a:xfrm>
          </p:grpSpPr>
          <p:sp>
            <p:nvSpPr>
              <p:cNvPr id="119" name="矩形 1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0" name="椭圆 1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1" name="椭圆 1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2" name="椭圆 1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3" name="椭圆 1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18" name="矩形 117"/>
            <p:cNvSpPr/>
            <p:nvPr/>
          </p:nvSpPr>
          <p:spPr>
            <a:xfrm>
              <a:off x="4677733" y="513965"/>
              <a:ext cx="1554480" cy="368300"/>
            </a:xfrm>
            <a:prstGeom prst="rect">
              <a:avLst/>
            </a:prstGeom>
          </p:spPr>
          <p:txBody>
            <a:bodyPr wrap="none">
              <a:spAutoFit/>
            </a:bodyPr>
            <a:lstStyle/>
            <a:p>
              <a:pPr algn="l"/>
              <a:r>
                <a:rPr lang="zh-CN" altLang="en-US" dirty="0"/>
                <a:t>市场研究报告</a:t>
              </a:r>
              <a:endParaRPr lang="zh-CN" altLang="en-US" dirty="0"/>
            </a:p>
          </p:txBody>
        </p:sp>
      </p:grpSp>
      <p:sp>
        <p:nvSpPr>
          <p:cNvPr id="124" name="文本框 123"/>
          <p:cNvSpPr txBox="1"/>
          <p:nvPr/>
        </p:nvSpPr>
        <p:spPr>
          <a:xfrm>
            <a:off x="4007126" y="434252"/>
            <a:ext cx="378630" cy="523220"/>
          </a:xfrm>
          <a:prstGeom prst="rect">
            <a:avLst/>
          </a:prstGeom>
          <a:noFill/>
        </p:spPr>
        <p:txBody>
          <a:bodyPr wrap="none" rtlCol="0">
            <a:spAutoFit/>
          </a:bodyPr>
          <a:lstStyle/>
          <a:p>
            <a:r>
              <a:rPr lang="en-US" altLang="zh-CN" sz="2800" dirty="0"/>
              <a:t>1</a:t>
            </a:r>
            <a:endParaRPr lang="zh-CN" altLang="en-US" sz="2800" dirty="0"/>
          </a:p>
        </p:txBody>
      </p:sp>
      <p:sp>
        <p:nvSpPr>
          <p:cNvPr id="125" name="文本框 124"/>
          <p:cNvSpPr txBox="1"/>
          <p:nvPr/>
        </p:nvSpPr>
        <p:spPr>
          <a:xfrm>
            <a:off x="4013200" y="1524000"/>
            <a:ext cx="378630" cy="523220"/>
          </a:xfrm>
          <a:prstGeom prst="rect">
            <a:avLst/>
          </a:prstGeom>
          <a:noFill/>
        </p:spPr>
        <p:txBody>
          <a:bodyPr wrap="none" rtlCol="0">
            <a:spAutoFit/>
          </a:bodyPr>
          <a:lstStyle/>
          <a:p>
            <a:r>
              <a:rPr lang="en-US" altLang="zh-CN" sz="2800" dirty="0"/>
              <a:t>2</a:t>
            </a:r>
            <a:endParaRPr lang="zh-CN" altLang="en-US" sz="2800" dirty="0"/>
          </a:p>
        </p:txBody>
      </p:sp>
      <p:sp>
        <p:nvSpPr>
          <p:cNvPr id="126" name="文本框 125"/>
          <p:cNvSpPr txBox="1"/>
          <p:nvPr/>
        </p:nvSpPr>
        <p:spPr>
          <a:xfrm>
            <a:off x="4013200" y="2616200"/>
            <a:ext cx="378630" cy="523220"/>
          </a:xfrm>
          <a:prstGeom prst="rect">
            <a:avLst/>
          </a:prstGeom>
          <a:noFill/>
        </p:spPr>
        <p:txBody>
          <a:bodyPr wrap="none" rtlCol="0">
            <a:spAutoFit/>
          </a:bodyPr>
          <a:lstStyle/>
          <a:p>
            <a:r>
              <a:rPr lang="en-US" altLang="zh-CN" sz="2800" dirty="0"/>
              <a:t>3</a:t>
            </a:r>
            <a:endParaRPr lang="zh-CN" altLang="en-US" sz="2800" dirty="0"/>
          </a:p>
        </p:txBody>
      </p:sp>
      <p:sp>
        <p:nvSpPr>
          <p:cNvPr id="127" name="文本框 126"/>
          <p:cNvSpPr txBox="1"/>
          <p:nvPr/>
        </p:nvSpPr>
        <p:spPr>
          <a:xfrm>
            <a:off x="4013200" y="3708400"/>
            <a:ext cx="378630" cy="523220"/>
          </a:xfrm>
          <a:prstGeom prst="rect">
            <a:avLst/>
          </a:prstGeom>
          <a:noFill/>
        </p:spPr>
        <p:txBody>
          <a:bodyPr wrap="none" rtlCol="0">
            <a:spAutoFit/>
          </a:bodyPr>
          <a:lstStyle/>
          <a:p>
            <a:r>
              <a:rPr lang="en-US" altLang="zh-CN" sz="2800" dirty="0"/>
              <a:t>4</a:t>
            </a:r>
            <a:endParaRPr lang="zh-CN" altLang="en-US" sz="2800" dirty="0"/>
          </a:p>
        </p:txBody>
      </p:sp>
      <p:sp>
        <p:nvSpPr>
          <p:cNvPr id="128" name="文本框 127"/>
          <p:cNvSpPr txBox="1"/>
          <p:nvPr/>
        </p:nvSpPr>
        <p:spPr>
          <a:xfrm>
            <a:off x="4013200" y="4800600"/>
            <a:ext cx="378630" cy="523220"/>
          </a:xfrm>
          <a:prstGeom prst="rect">
            <a:avLst/>
          </a:prstGeom>
          <a:noFill/>
        </p:spPr>
        <p:txBody>
          <a:bodyPr wrap="none" rtlCol="0">
            <a:spAutoFit/>
          </a:bodyPr>
          <a:lstStyle/>
          <a:p>
            <a:r>
              <a:rPr lang="en-US" altLang="zh-CN" sz="2800" dirty="0"/>
              <a:t>5</a:t>
            </a:r>
            <a:endParaRPr lang="zh-CN" altLang="en-US" sz="2800" dirty="0"/>
          </a:p>
        </p:txBody>
      </p:sp>
      <p:sp>
        <p:nvSpPr>
          <p:cNvPr id="129" name="文本框 128"/>
          <p:cNvSpPr txBox="1"/>
          <p:nvPr/>
        </p:nvSpPr>
        <p:spPr>
          <a:xfrm>
            <a:off x="4013200" y="5892800"/>
            <a:ext cx="378630" cy="523220"/>
          </a:xfrm>
          <a:prstGeom prst="rect">
            <a:avLst/>
          </a:prstGeom>
          <a:noFill/>
        </p:spPr>
        <p:txBody>
          <a:bodyPr wrap="none" rtlCol="0">
            <a:spAutoFit/>
          </a:bodyPr>
          <a:lstStyle/>
          <a:p>
            <a:r>
              <a:rPr lang="en-US" altLang="zh-CN" sz="2800" dirty="0"/>
              <a:t>6</a:t>
            </a:r>
            <a:endParaRPr lang="zh-CN" altLang="en-US" sz="2800" dirty="0"/>
          </a:p>
        </p:txBody>
      </p:sp>
      <p:pic>
        <p:nvPicPr>
          <p:cNvPr id="5" name="图片 4"/>
          <p:cNvPicPr>
            <a:picLocks noChangeAspect="1"/>
          </p:cNvPicPr>
          <p:nvPr/>
        </p:nvPicPr>
        <p:blipFill rotWithShape="1">
          <a:blip r:embed="rId2" cstate="screen"/>
          <a:srcRect/>
          <a:stretch>
            <a:fillRect/>
          </a:stretch>
        </p:blipFill>
        <p:spPr>
          <a:xfrm>
            <a:off x="-8468" y="2435266"/>
            <a:ext cx="1002201" cy="198746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SIX</a:t>
            </a:r>
            <a:endParaRPr lang="en-US" altLang="zh-CN"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项目分工</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endParaRPr lang="zh-CN" sz="1400" b="1" dirty="0"/>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screen"/>
          <a:srcRect/>
          <a:stretch>
            <a:fillRect/>
          </a:stretch>
        </p:blipFill>
        <p:spPr>
          <a:xfrm>
            <a:off x="937436" y="1049653"/>
            <a:ext cx="2534710" cy="2534710"/>
          </a:xfrm>
          <a:prstGeom prst="ellipse">
            <a:avLst/>
          </a:prstGeom>
        </p:spPr>
      </p:pic>
      <p:pic>
        <p:nvPicPr>
          <p:cNvPr id="6" name="图片 5"/>
          <p:cNvPicPr>
            <a:picLocks noChangeAspect="1"/>
          </p:cNvPicPr>
          <p:nvPr/>
        </p:nvPicPr>
        <p:blipFill rotWithShape="1">
          <a:blip r:embed="rId1" cstate="screen"/>
          <a:srcRect/>
          <a:stretch>
            <a:fillRect/>
          </a:stretch>
        </p:blipFill>
        <p:spPr>
          <a:xfrm>
            <a:off x="4828645" y="1049653"/>
            <a:ext cx="2534710" cy="2534710"/>
          </a:xfrm>
          <a:prstGeom prst="ellipse">
            <a:avLst/>
          </a:prstGeom>
        </p:spPr>
      </p:pic>
      <p:pic>
        <p:nvPicPr>
          <p:cNvPr id="7" name="图片 6"/>
          <p:cNvPicPr>
            <a:picLocks noChangeAspect="1"/>
          </p:cNvPicPr>
          <p:nvPr/>
        </p:nvPicPr>
        <p:blipFill rotWithShape="1">
          <a:blip r:embed="rId1" cstate="screen"/>
          <a:srcRect/>
          <a:stretch>
            <a:fillRect/>
          </a:stretch>
        </p:blipFill>
        <p:spPr>
          <a:xfrm>
            <a:off x="8719854" y="1049653"/>
            <a:ext cx="2534710" cy="2534710"/>
          </a:xfrm>
          <a:prstGeom prst="ellipse">
            <a:avLst/>
          </a:prstGeom>
        </p:spPr>
      </p:pic>
      <p:sp>
        <p:nvSpPr>
          <p:cNvPr id="8" name="矩形 7"/>
          <p:cNvSpPr/>
          <p:nvPr/>
        </p:nvSpPr>
        <p:spPr>
          <a:xfrm>
            <a:off x="1380805" y="3736778"/>
            <a:ext cx="1554480" cy="645160"/>
          </a:xfrm>
          <a:prstGeom prst="rect">
            <a:avLst/>
          </a:prstGeom>
        </p:spPr>
        <p:txBody>
          <a:bodyPr wrap="none">
            <a:spAutoFit/>
          </a:bodyPr>
          <a:lstStyle/>
          <a:p>
            <a:r>
              <a:rPr lang="zh-CN" altLang="en-US" sz="3600" b="1" dirty="0"/>
              <a:t>邢海粟</a:t>
            </a:r>
            <a:endParaRPr lang="zh-CN" altLang="en-US" sz="3600" b="1" dirty="0"/>
          </a:p>
        </p:txBody>
      </p:sp>
      <p:sp>
        <p:nvSpPr>
          <p:cNvPr id="9" name="矩形 8"/>
          <p:cNvSpPr/>
          <p:nvPr/>
        </p:nvSpPr>
        <p:spPr>
          <a:xfrm>
            <a:off x="347345" y="4654550"/>
            <a:ext cx="3778250" cy="201104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组长</a:t>
            </a:r>
            <a:r>
              <a:rPr lang="en-US" sz="1600" dirty="0">
                <a:solidFill>
                  <a:schemeClr val="bg1">
                    <a:lumMod val="50000"/>
                  </a:schemeClr>
                </a:solidFill>
                <a:latin typeface="微软雅黑" panose="020B0503020204020204" charset="-122"/>
                <a:ea typeface="微软雅黑" panose="020B0503020204020204" charset="-122"/>
              </a:rPr>
              <a:t>(97/100)</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协调小组成员矛盾</a:t>
            </a:r>
            <a:r>
              <a:rPr lang="zh-CN" sz="1600" dirty="0">
                <a:solidFill>
                  <a:schemeClr val="bg1">
                    <a:lumMod val="50000"/>
                  </a:schemeClr>
                </a:solidFill>
                <a:latin typeface="微软雅黑" panose="020B0503020204020204" charset="-122"/>
                <a:ea typeface="微软雅黑" panose="020B0503020204020204" charset="-122"/>
              </a:rPr>
              <a:t>，</a:t>
            </a:r>
            <a:r>
              <a:rPr sz="1600" dirty="0">
                <a:solidFill>
                  <a:schemeClr val="bg1">
                    <a:lumMod val="50000"/>
                  </a:schemeClr>
                </a:solidFill>
                <a:latin typeface="微软雅黑" panose="020B0503020204020204" charset="-122"/>
                <a:ea typeface="微软雅黑" panose="020B0503020204020204" charset="-122"/>
              </a:rPr>
              <a:t>团结一致向前冲</a:t>
            </a:r>
            <a:r>
              <a:rPr lang="zh-CN" sz="1600" dirty="0">
                <a:solidFill>
                  <a:schemeClr val="bg1">
                    <a:lumMod val="50000"/>
                  </a:schemeClr>
                </a:solidFill>
                <a:latin typeface="微软雅黑" panose="020B0503020204020204" charset="-122"/>
                <a:ea typeface="微软雅黑" panose="020B0503020204020204" charset="-122"/>
              </a:rPr>
              <a:t>；</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负责PPT的制作</a:t>
            </a:r>
            <a:r>
              <a:rPr lang="zh-CN" sz="1600" dirty="0">
                <a:solidFill>
                  <a:schemeClr val="bg1">
                    <a:lumMod val="50000"/>
                  </a:schemeClr>
                </a:solidFill>
                <a:latin typeface="微软雅黑" panose="020B0503020204020204" charset="-122"/>
                <a:ea typeface="微软雅黑" panose="020B0503020204020204" charset="-122"/>
              </a:rPr>
              <a:t>和后续更新；</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负责项目背景等方面的资料查找和整理；</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根据会议记录和报告文档修订项目方案；</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负责制定下一步的项目计划；</a:t>
            </a:r>
            <a:endParaRPr lang="zh-CN" sz="1600" dirty="0">
              <a:solidFill>
                <a:schemeClr val="bg1">
                  <a:lumMod val="50000"/>
                </a:schemeClr>
              </a:solidFill>
              <a:latin typeface="微软雅黑" panose="020B0503020204020204" charset="-122"/>
              <a:ea typeface="微软雅黑" panose="020B0503020204020204" charset="-122"/>
            </a:endParaRPr>
          </a:p>
        </p:txBody>
      </p:sp>
      <p:grpSp>
        <p:nvGrpSpPr>
          <p:cNvPr id="14" name="Group 11"/>
          <p:cNvGrpSpPr>
            <a:grpSpLocks noChangeAspect="1"/>
          </p:cNvGrpSpPr>
          <p:nvPr/>
        </p:nvGrpSpPr>
        <p:grpSpPr bwMode="auto">
          <a:xfrm>
            <a:off x="5649892" y="2067730"/>
            <a:ext cx="907982" cy="644666"/>
            <a:chOff x="1407" y="1098"/>
            <a:chExt cx="800" cy="568"/>
          </a:xfrm>
          <a:solidFill>
            <a:schemeClr val="tx1">
              <a:lumMod val="75000"/>
              <a:lumOff val="25000"/>
            </a:schemeClr>
          </a:solidFill>
        </p:grpSpPr>
        <p:sp>
          <p:nvSpPr>
            <p:cNvPr id="1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23" name="Group 121"/>
          <p:cNvGrpSpPr>
            <a:grpSpLocks noChangeAspect="1"/>
          </p:cNvGrpSpPr>
          <p:nvPr/>
        </p:nvGrpSpPr>
        <p:grpSpPr bwMode="auto">
          <a:xfrm>
            <a:off x="1822608" y="2072270"/>
            <a:ext cx="754758" cy="642396"/>
            <a:chOff x="515" y="3088"/>
            <a:chExt cx="665" cy="566"/>
          </a:xfrm>
          <a:solidFill>
            <a:schemeClr val="tx1">
              <a:lumMod val="75000"/>
              <a:lumOff val="25000"/>
            </a:schemeClr>
          </a:solidFill>
        </p:grpSpPr>
        <p:sp>
          <p:nvSpPr>
            <p:cNvPr id="24"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9565129" y="2010981"/>
            <a:ext cx="907980" cy="644666"/>
            <a:chOff x="4354" y="1098"/>
            <a:chExt cx="800" cy="568"/>
          </a:xfrm>
          <a:solidFill>
            <a:schemeClr val="tx1">
              <a:lumMod val="75000"/>
              <a:lumOff val="25000"/>
            </a:schemeClr>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4" name="矩形 3"/>
          <p:cNvSpPr/>
          <p:nvPr/>
        </p:nvSpPr>
        <p:spPr>
          <a:xfrm>
            <a:off x="0" y="60523"/>
            <a:ext cx="1704340" cy="306705"/>
          </a:xfrm>
          <a:prstGeom prst="rect">
            <a:avLst/>
          </a:prstGeom>
        </p:spPr>
        <p:txBody>
          <a:bodyPr wrap="none">
            <a:spAutoFit/>
          </a:bodyPr>
          <a:lstStyle/>
          <a:p>
            <a:r>
              <a:rPr lang="en-US" altLang="zh-CN" sz="1400" b="1" dirty="0"/>
              <a:t>PART SIX </a:t>
            </a:r>
            <a:r>
              <a:rPr lang="zh-CN" altLang="en-US" sz="1400" b="1" dirty="0"/>
              <a:t>项目分工</a:t>
            </a:r>
            <a:endParaRPr lang="zh-CN" altLang="en-US" sz="1400" b="1" dirty="0"/>
          </a:p>
        </p:txBody>
      </p:sp>
      <p:sp>
        <p:nvSpPr>
          <p:cNvPr id="40" name="椭圆 39"/>
          <p:cNvSpPr/>
          <p:nvPr/>
        </p:nvSpPr>
        <p:spPr>
          <a:xfrm>
            <a:off x="1671033"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41" name="图片 40"/>
          <p:cNvPicPr>
            <a:picLocks noChangeAspect="1"/>
          </p:cNvPicPr>
          <p:nvPr/>
        </p:nvPicPr>
        <p:blipFill>
          <a:blip r:embed="rId2"/>
          <a:stretch>
            <a:fillRect/>
          </a:stretch>
        </p:blipFill>
        <p:spPr>
          <a:xfrm>
            <a:off x="1581150" y="1659890"/>
            <a:ext cx="1310005" cy="1314450"/>
          </a:xfrm>
          <a:prstGeom prst="rect">
            <a:avLst/>
          </a:prstGeom>
        </p:spPr>
      </p:pic>
      <p:sp>
        <p:nvSpPr>
          <p:cNvPr id="42" name="矩形 41"/>
          <p:cNvSpPr/>
          <p:nvPr/>
        </p:nvSpPr>
        <p:spPr>
          <a:xfrm>
            <a:off x="4090670" y="4654550"/>
            <a:ext cx="4010025" cy="201104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r>
              <a:rPr lang="en-US" sz="1600" dirty="0">
                <a:solidFill>
                  <a:schemeClr val="bg1">
                    <a:lumMod val="50000"/>
                  </a:schemeClr>
                </a:solidFill>
                <a:latin typeface="微软雅黑" panose="020B0503020204020204" charset="-122"/>
                <a:ea typeface="微软雅黑" panose="020B0503020204020204" charset="-122"/>
              </a:rPr>
              <a:t>(99/100)</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负责技术选择等方面的</a:t>
            </a:r>
            <a:r>
              <a:rPr sz="1600" dirty="0">
                <a:solidFill>
                  <a:schemeClr val="bg1">
                    <a:lumMod val="50000"/>
                  </a:schemeClr>
                </a:solidFill>
                <a:latin typeface="微软雅黑" panose="020B0503020204020204" charset="-122"/>
                <a:ea typeface="微软雅黑" panose="020B0503020204020204" charset="-122"/>
              </a:rPr>
              <a:t>资料查找</a:t>
            </a:r>
            <a:r>
              <a:rPr lang="zh-CN" sz="1600" dirty="0">
                <a:solidFill>
                  <a:schemeClr val="bg1">
                    <a:lumMod val="50000"/>
                  </a:schemeClr>
                </a:solidFill>
                <a:latin typeface="微软雅黑" panose="020B0503020204020204" charset="-122"/>
                <a:ea typeface="微软雅黑" panose="020B0503020204020204" charset="-122"/>
              </a:rPr>
              <a:t>和整理；</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sym typeface="+mn-ea"/>
              </a:rPr>
              <a:t>确定项目选题并分析了项目初步的可行性；</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sz="1600" dirty="0">
                <a:solidFill>
                  <a:schemeClr val="bg1">
                    <a:lumMod val="50000"/>
                  </a:schemeClr>
                </a:solidFill>
                <a:latin typeface="微软雅黑" panose="020B0503020204020204" charset="-122"/>
                <a:ea typeface="微软雅黑" panose="020B0503020204020204" charset="-122"/>
              </a:rPr>
              <a:t>小组</a:t>
            </a:r>
            <a:r>
              <a:rPr lang="zh-CN" sz="1600" dirty="0">
                <a:solidFill>
                  <a:schemeClr val="bg1">
                    <a:lumMod val="50000"/>
                  </a:schemeClr>
                </a:solidFill>
                <a:latin typeface="微软雅黑" panose="020B0503020204020204" charset="-122"/>
                <a:ea typeface="微软雅黑" panose="020B0503020204020204" charset="-122"/>
              </a:rPr>
              <a:t>报告</a:t>
            </a:r>
            <a:r>
              <a:rPr sz="1600" dirty="0">
                <a:solidFill>
                  <a:schemeClr val="bg1">
                    <a:lumMod val="50000"/>
                  </a:schemeClr>
                </a:solidFill>
                <a:latin typeface="微软雅黑" panose="020B0503020204020204" charset="-122"/>
                <a:ea typeface="微软雅黑" panose="020B0503020204020204" charset="-122"/>
              </a:rPr>
              <a:t>文档的编写</a:t>
            </a:r>
            <a:r>
              <a:rPr lang="zh-CN" sz="1600" dirty="0">
                <a:solidFill>
                  <a:schemeClr val="bg1">
                    <a:lumMod val="50000"/>
                  </a:schemeClr>
                </a:solidFill>
                <a:latin typeface="微软雅黑" panose="020B0503020204020204" charset="-122"/>
                <a:ea typeface="微软雅黑" panose="020B0503020204020204" charset="-122"/>
              </a:rPr>
              <a:t>；</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率先进行并完成了编译环境的配置，初步确立了项目的技术可行性</a:t>
            </a:r>
            <a:r>
              <a:rPr sz="1600" dirty="0">
                <a:solidFill>
                  <a:schemeClr val="bg1">
                    <a:lumMod val="50000"/>
                  </a:schemeClr>
                </a:solidFill>
                <a:latin typeface="微软雅黑" panose="020B0503020204020204" charset="-122"/>
                <a:ea typeface="微软雅黑" panose="020B0503020204020204" charset="-122"/>
              </a:rPr>
              <a:t> </a:t>
            </a:r>
            <a:r>
              <a:rPr lang="zh-CN" sz="1600" dirty="0">
                <a:solidFill>
                  <a:schemeClr val="bg1">
                    <a:lumMod val="50000"/>
                  </a:schemeClr>
                </a:solidFill>
                <a:latin typeface="微软雅黑" panose="020B0503020204020204" charset="-122"/>
                <a:ea typeface="微软雅黑" panose="020B0503020204020204" charset="-122"/>
              </a:rPr>
              <a:t>；</a:t>
            </a:r>
            <a:endParaRPr lang="zh-CN" sz="1600" dirty="0">
              <a:solidFill>
                <a:schemeClr val="bg1">
                  <a:lumMod val="50000"/>
                </a:schemeClr>
              </a:solidFill>
              <a:latin typeface="微软雅黑" panose="020B0503020204020204" charset="-122"/>
              <a:ea typeface="微软雅黑" panose="020B0503020204020204" charset="-122"/>
            </a:endParaRPr>
          </a:p>
        </p:txBody>
      </p:sp>
      <p:sp>
        <p:nvSpPr>
          <p:cNvPr id="43" name="矩形 42"/>
          <p:cNvSpPr/>
          <p:nvPr/>
        </p:nvSpPr>
        <p:spPr>
          <a:xfrm>
            <a:off x="8155940" y="4654550"/>
            <a:ext cx="3924935" cy="201104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r>
              <a:rPr lang="en-US" sz="1600" dirty="0">
                <a:solidFill>
                  <a:schemeClr val="bg1">
                    <a:lumMod val="50000"/>
                  </a:schemeClr>
                </a:solidFill>
                <a:latin typeface="微软雅黑" panose="020B0503020204020204" charset="-122"/>
                <a:ea typeface="微软雅黑" panose="020B0503020204020204" charset="-122"/>
              </a:rPr>
              <a:t>(98/100)</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负责软件功能的构思</a:t>
            </a:r>
            <a:r>
              <a:rPr lang="zh-CN" sz="1600" dirty="0">
                <a:solidFill>
                  <a:schemeClr val="bg1">
                    <a:lumMod val="50000"/>
                  </a:schemeClr>
                </a:solidFill>
                <a:latin typeface="微软雅黑" panose="020B0503020204020204" charset="-122"/>
                <a:ea typeface="微软雅黑" panose="020B0503020204020204" charset="-122"/>
              </a:rPr>
              <a:t>；</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sz="1600" dirty="0">
                <a:solidFill>
                  <a:schemeClr val="bg1">
                    <a:lumMod val="50000"/>
                  </a:schemeClr>
                </a:solidFill>
                <a:latin typeface="微软雅黑" panose="020B0503020204020204" charset="-122"/>
                <a:ea typeface="微软雅黑" panose="020B0503020204020204" charset="-122"/>
              </a:rPr>
              <a:t>软件导图的绘制</a:t>
            </a:r>
            <a:r>
              <a:rPr lang="zh-CN" sz="1600" dirty="0">
                <a:solidFill>
                  <a:schemeClr val="bg1">
                    <a:lumMod val="50000"/>
                  </a:schemeClr>
                </a:solidFill>
                <a:latin typeface="微软雅黑" panose="020B0503020204020204" charset="-122"/>
                <a:ea typeface="微软雅黑" panose="020B0503020204020204" charset="-122"/>
              </a:rPr>
              <a:t>；</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负责会议的记录和整理；</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负责有关类似</a:t>
            </a:r>
            <a:r>
              <a:rPr lang="en-US" altLang="zh-CN" sz="1600" dirty="0">
                <a:solidFill>
                  <a:schemeClr val="bg1">
                    <a:lumMod val="50000"/>
                  </a:schemeClr>
                </a:solidFill>
                <a:latin typeface="微软雅黑" panose="020B0503020204020204" charset="-122"/>
                <a:ea typeface="微软雅黑" panose="020B0503020204020204" charset="-122"/>
              </a:rPr>
              <a:t>APP</a:t>
            </a:r>
            <a:r>
              <a:rPr lang="zh-CN" altLang="en-US" sz="1600" dirty="0">
                <a:solidFill>
                  <a:schemeClr val="bg1">
                    <a:lumMod val="50000"/>
                  </a:schemeClr>
                </a:solidFill>
                <a:latin typeface="微软雅黑" panose="020B0503020204020204" charset="-122"/>
                <a:ea typeface="微软雅黑" panose="020B0503020204020204" charset="-122"/>
              </a:rPr>
              <a:t>的资料查找和整理；</a:t>
            </a:r>
            <a:endParaRPr lang="zh-CN" altLang="en-US"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rPr>
              <a:t>为项目提供很多建设性建议；</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44" name="矩形 43"/>
          <p:cNvSpPr/>
          <p:nvPr/>
        </p:nvSpPr>
        <p:spPr>
          <a:xfrm>
            <a:off x="5369875" y="3736778"/>
            <a:ext cx="1554480" cy="645160"/>
          </a:xfrm>
          <a:prstGeom prst="rect">
            <a:avLst/>
          </a:prstGeom>
        </p:spPr>
        <p:txBody>
          <a:bodyPr wrap="none">
            <a:spAutoFit/>
          </a:bodyPr>
          <a:lstStyle/>
          <a:p>
            <a:r>
              <a:rPr lang="zh-CN" altLang="en-US" sz="3600" b="1" dirty="0"/>
              <a:t>章拾瑜</a:t>
            </a:r>
            <a:endParaRPr lang="zh-CN" altLang="en-US" sz="3600" b="1" dirty="0"/>
          </a:p>
        </p:txBody>
      </p:sp>
      <p:sp>
        <p:nvSpPr>
          <p:cNvPr id="45" name="矩形 44"/>
          <p:cNvSpPr/>
          <p:nvPr/>
        </p:nvSpPr>
        <p:spPr>
          <a:xfrm>
            <a:off x="9400220" y="3736778"/>
            <a:ext cx="1554480" cy="645160"/>
          </a:xfrm>
          <a:prstGeom prst="rect">
            <a:avLst/>
          </a:prstGeom>
        </p:spPr>
        <p:txBody>
          <a:bodyPr wrap="none">
            <a:spAutoFit/>
          </a:bodyPr>
          <a:lstStyle/>
          <a:p>
            <a:r>
              <a:rPr lang="zh-CN" altLang="en-US" sz="3600" b="1" dirty="0"/>
              <a:t>黄德煜</a:t>
            </a:r>
            <a:endParaRPr lang="zh-CN" altLang="en-US" sz="3600" b="1" dirty="0"/>
          </a:p>
        </p:txBody>
      </p:sp>
      <p:pic>
        <p:nvPicPr>
          <p:cNvPr id="47" name="图片 46"/>
          <p:cNvPicPr>
            <a:picLocks noChangeAspect="1"/>
          </p:cNvPicPr>
          <p:nvPr/>
        </p:nvPicPr>
        <p:blipFill>
          <a:blip r:embed="rId3"/>
          <a:stretch>
            <a:fillRect/>
          </a:stretch>
        </p:blipFill>
        <p:spPr>
          <a:xfrm>
            <a:off x="5343525" y="1555750"/>
            <a:ext cx="1504315" cy="1504315"/>
          </a:xfrm>
          <a:prstGeom prst="rect">
            <a:avLst/>
          </a:prstGeom>
        </p:spPr>
      </p:pic>
      <p:pic>
        <p:nvPicPr>
          <p:cNvPr id="46" name="图片 45"/>
          <p:cNvPicPr>
            <a:picLocks noChangeAspect="1"/>
          </p:cNvPicPr>
          <p:nvPr/>
        </p:nvPicPr>
        <p:blipFill>
          <a:blip r:embed="rId4"/>
          <a:stretch>
            <a:fillRect/>
          </a:stretch>
        </p:blipFill>
        <p:spPr>
          <a:xfrm>
            <a:off x="9338310" y="1560195"/>
            <a:ext cx="1414145" cy="1414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77198" y="2360410"/>
            <a:ext cx="6237605" cy="829945"/>
          </a:xfrm>
          <a:prstGeom prst="rect">
            <a:avLst/>
          </a:prstGeom>
        </p:spPr>
        <p:txBody>
          <a:bodyPr wrap="none">
            <a:spAutoFit/>
          </a:bodyPr>
          <a:lstStyle/>
          <a:p>
            <a:pPr algn="ctr"/>
            <a:r>
              <a:rPr lang="zh-CN" altLang="en-US" sz="4800" b="1" dirty="0"/>
              <a:t>非 常 感 谢 您 的 观 看</a:t>
            </a:r>
            <a:endParaRPr lang="zh-CN" altLang="en-US" sz="4800" b="1" dirty="0"/>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753398" y="3853922"/>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dirty="0">
                <a:solidFill>
                  <a:schemeClr val="tx1"/>
                </a:solidFill>
                <a:effectLst>
                  <a:outerShdw blurRad="38100" dist="19050" dir="2700000" algn="tl" rotWithShape="0">
                    <a:schemeClr val="dk1">
                      <a:alpha val="40000"/>
                    </a:schemeClr>
                  </a:outerShdw>
                </a:effectLst>
              </a:rPr>
              <a:t>报告人：</a:t>
            </a:r>
            <a:r>
              <a:rPr lang="en-US" sz="2400" dirty="0">
                <a:solidFill>
                  <a:schemeClr val="tx1"/>
                </a:solidFill>
                <a:effectLst>
                  <a:outerShdw blurRad="38100" dist="19050" dir="2700000" algn="tl" rotWithShape="0">
                    <a:schemeClr val="dk1">
                      <a:alpha val="40000"/>
                    </a:schemeClr>
                  </a:outerShdw>
                </a:effectLst>
              </a:rPr>
              <a:t>G06</a:t>
            </a:r>
            <a:r>
              <a:rPr lang="zh-CN" altLang="en-US" sz="2400" dirty="0">
                <a:solidFill>
                  <a:schemeClr val="tx1"/>
                </a:solidFill>
                <a:effectLst>
                  <a:outerShdw blurRad="38100" dist="19050" dir="2700000" algn="tl" rotWithShape="0">
                    <a:schemeClr val="dk1">
                      <a:alpha val="40000"/>
                    </a:schemeClr>
                  </a:outerShdw>
                </a:effectLst>
              </a:rPr>
              <a:t>小组</a:t>
            </a:r>
            <a:endParaRPr lang="zh-CN" altLang="en-US" sz="24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10902173" y="4982632"/>
            <a:ext cx="775136" cy="246221"/>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ONE</a:t>
            </a:r>
            <a:endParaRPr lang="zh-CN" altLang="en-US" sz="4400" b="1" dirty="0">
              <a:latin typeface="+mj-lt"/>
              <a:ea typeface="微软雅黑" panose="020B0503020204020204" charset="-122"/>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项目背景</a:t>
            </a:r>
            <a:endParaRPr lang="zh-CN" altLang="en-US" sz="6000" dirty="0">
              <a:latin typeface="+mj-lt"/>
              <a:ea typeface="微软雅黑" panose="020B0503020204020204" charset="-122"/>
            </a:endParaRP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249680" cy="306705"/>
          </a:xfrm>
          <a:prstGeom prst="rect">
            <a:avLst/>
          </a:prstGeom>
        </p:spPr>
        <p:txBody>
          <a:bodyPr wrap="none">
            <a:spAutoFit/>
          </a:bodyPr>
          <a:lstStyle/>
          <a:p>
            <a:r>
              <a:rPr lang="zh-CN" sz="1400" b="1" dirty="0"/>
              <a:t>浙大城市学院</a:t>
            </a:r>
            <a:endParaRPr lang="zh-CN" sz="1400" b="1"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93305" y="985272"/>
            <a:ext cx="7390765" cy="368300"/>
          </a:xfrm>
          <a:prstGeom prst="rect">
            <a:avLst/>
          </a:prstGeom>
        </p:spPr>
        <p:txBody>
          <a:bodyPr wrap="none">
            <a:spAutoFit/>
          </a:bodyPr>
          <a:lstStyle/>
          <a:p>
            <a:pPr algn="l"/>
            <a:r>
              <a:rPr lang="zh-CN" altLang="en-US" dirty="0"/>
              <a:t>2020年中国数字音乐产业规模及趋势预测：市场规模有望突破700亿元</a:t>
            </a:r>
            <a:r>
              <a:rPr lang="en-US" altLang="zh-CN" sz="1200" dirty="0"/>
              <a:t>[5]</a:t>
            </a:r>
            <a:endParaRPr lang="en-US" altLang="zh-CN" sz="1200" dirty="0"/>
          </a:p>
        </p:txBody>
      </p:sp>
      <p:sp>
        <p:nvSpPr>
          <p:cNvPr id="6" name="矩形 5"/>
          <p:cNvSpPr/>
          <p:nvPr/>
        </p:nvSpPr>
        <p:spPr>
          <a:xfrm>
            <a:off x="911225" y="1461980"/>
            <a:ext cx="7193779" cy="929640"/>
          </a:xfrm>
          <a:prstGeom prst="rect">
            <a:avLst/>
          </a:prstGeom>
        </p:spPr>
        <p:txBody>
          <a:bodyPr wrap="square">
            <a:spAutoFit/>
          </a:bodyPr>
          <a:lstStyle/>
          <a:p>
            <a:pPr>
              <a:lnSpc>
                <a:spcPct val="130000"/>
              </a:lnSpc>
            </a:pPr>
            <a:r>
              <a:rPr sz="1400" dirty="0">
                <a:solidFill>
                  <a:schemeClr val="bg1">
                    <a:lumMod val="50000"/>
                  </a:schemeClr>
                </a:solidFill>
                <a:latin typeface="微软雅黑" panose="020B0503020204020204" charset="-122"/>
                <a:ea typeface="微软雅黑" panose="020B0503020204020204" charset="-122"/>
              </a:rPr>
              <a:t>现阶段，数字音乐不断兴起，加之知识版权意识越来越强烈，并且国家各类政策保护。在这类因素的影响下，数字音乐付费市场又逐渐形成十分庞大的竞争市场。而越来越多的音乐用户愿意为正版数字音乐付费，使得中国数字音乐产业迎来新的发展机遇。</a:t>
            </a:r>
            <a:r>
              <a:rPr lang="en-US" altLang="zh-CN" sz="1200" dirty="0"/>
              <a:t>[6]</a:t>
            </a:r>
            <a:endParaRPr lang="en-US" sz="1400" dirty="0">
              <a:solidFill>
                <a:schemeClr val="bg1">
                  <a:lumMod val="50000"/>
                </a:schemeClr>
              </a:solidFill>
              <a:latin typeface="微软雅黑" panose="020B0503020204020204" charset="-122"/>
              <a:ea typeface="微软雅黑" panose="020B0503020204020204" charset="-122"/>
            </a:endParaRPr>
          </a:p>
        </p:txBody>
      </p:sp>
      <p:grpSp>
        <p:nvGrpSpPr>
          <p:cNvPr id="7" name="组合 6"/>
          <p:cNvGrpSpPr/>
          <p:nvPr/>
        </p:nvGrpSpPr>
        <p:grpSpPr>
          <a:xfrm>
            <a:off x="902335" y="882650"/>
            <a:ext cx="7481570" cy="509905"/>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 name="矩形 3"/>
          <p:cNvSpPr/>
          <p:nvPr/>
        </p:nvSpPr>
        <p:spPr>
          <a:xfrm>
            <a:off x="0" y="60523"/>
            <a:ext cx="1801495" cy="306705"/>
          </a:xfrm>
          <a:prstGeom prst="rect">
            <a:avLst/>
          </a:prstGeom>
        </p:spPr>
        <p:txBody>
          <a:bodyPr wrap="none">
            <a:spAutoFit/>
          </a:bodyPr>
          <a:lstStyle/>
          <a:p>
            <a:r>
              <a:rPr lang="en-US" altLang="zh-CN" sz="1400" b="1" dirty="0"/>
              <a:t>PART ONE </a:t>
            </a:r>
            <a:r>
              <a:rPr lang="zh-CN" altLang="en-US" sz="1400" b="1" dirty="0"/>
              <a:t>项目背景</a:t>
            </a:r>
            <a:endParaRPr lang="zh-CN" altLang="en-US" sz="1400" b="1" dirty="0"/>
          </a:p>
        </p:txBody>
      </p:sp>
      <p:sp>
        <p:nvSpPr>
          <p:cNvPr id="13" name="椭圆 1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14" name="图片 13"/>
          <p:cNvPicPr>
            <a:picLocks noChangeAspect="1"/>
          </p:cNvPicPr>
          <p:nvPr/>
        </p:nvPicPr>
        <p:blipFill>
          <a:blip r:embed="rId1"/>
          <a:stretch>
            <a:fillRect/>
          </a:stretch>
        </p:blipFill>
        <p:spPr>
          <a:xfrm>
            <a:off x="951230" y="2455545"/>
            <a:ext cx="7145655" cy="4041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01495" cy="306705"/>
          </a:xfrm>
          <a:prstGeom prst="rect">
            <a:avLst/>
          </a:prstGeom>
        </p:spPr>
        <p:txBody>
          <a:bodyPr wrap="none">
            <a:spAutoFit/>
          </a:bodyPr>
          <a:lstStyle/>
          <a:p>
            <a:r>
              <a:rPr lang="en-US" altLang="zh-CN" sz="1400" b="1" dirty="0"/>
              <a:t>PART ONE </a:t>
            </a:r>
            <a:r>
              <a:rPr lang="zh-CN" altLang="en-US" sz="1400" b="1" dirty="0"/>
              <a:t>项目背景</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13" name="组合 12"/>
          <p:cNvGrpSpPr/>
          <p:nvPr/>
        </p:nvGrpSpPr>
        <p:grpSpPr>
          <a:xfrm>
            <a:off x="910794" y="928946"/>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1041701" y="1004322"/>
            <a:ext cx="2011680" cy="368300"/>
          </a:xfrm>
          <a:prstGeom prst="rect">
            <a:avLst/>
          </a:prstGeom>
        </p:spPr>
        <p:txBody>
          <a:bodyPr wrap="none">
            <a:spAutoFit/>
          </a:bodyPr>
          <a:lstStyle/>
          <a:p>
            <a:r>
              <a:rPr lang="zh-CN" altLang="en-US" dirty="0"/>
              <a:t>音乐版权问题凸显</a:t>
            </a:r>
            <a:endParaRPr lang="zh-CN" altLang="en-US" dirty="0"/>
          </a:p>
        </p:txBody>
      </p:sp>
      <p:sp>
        <p:nvSpPr>
          <p:cNvPr id="18" name="矩形 17"/>
          <p:cNvSpPr/>
          <p:nvPr/>
        </p:nvSpPr>
        <p:spPr>
          <a:xfrm>
            <a:off x="959621" y="1481030"/>
            <a:ext cx="6550312" cy="650240"/>
          </a:xfrm>
          <a:prstGeom prst="rect">
            <a:avLst/>
          </a:prstGeom>
        </p:spPr>
        <p:txBody>
          <a:bodyPr wrap="square">
            <a:spAutoFit/>
          </a:bodyPr>
          <a:lstStyle/>
          <a:p>
            <a:pPr fontAlgn="auto">
              <a:lnSpc>
                <a:spcPct val="130000"/>
              </a:lnSpc>
            </a:pPr>
            <a:r>
              <a:rPr sz="1400" dirty="0">
                <a:solidFill>
                  <a:schemeClr val="bg1">
                    <a:lumMod val="50000"/>
                  </a:schemeClr>
                </a:solidFill>
                <a:latin typeface="微软雅黑" panose="020B0503020204020204" charset="-122"/>
                <a:ea typeface="微软雅黑" panose="020B0503020204020204" charset="-122"/>
              </a:rPr>
              <a:t>近些年来国内众多音乐公司越来越重视音乐的版权问题，因此有些音乐的版权一旦被某一个音乐App买断，就不会在其他的同类型App上被搜索到。</a:t>
            </a:r>
            <a:endParaRPr sz="1400" dirty="0">
              <a:solidFill>
                <a:schemeClr val="bg1">
                  <a:lumMod val="50000"/>
                </a:schemeClr>
              </a:solidFill>
              <a:latin typeface="微软雅黑" panose="020B0503020204020204" charset="-122"/>
              <a:ea typeface="微软雅黑" panose="020B0503020204020204" charset="-122"/>
            </a:endParaRPr>
          </a:p>
        </p:txBody>
      </p:sp>
      <p:grpSp>
        <p:nvGrpSpPr>
          <p:cNvPr id="19" name="组合 18"/>
          <p:cNvGrpSpPr/>
          <p:nvPr/>
        </p:nvGrpSpPr>
        <p:grpSpPr>
          <a:xfrm>
            <a:off x="874599" y="2713957"/>
            <a:ext cx="2300757" cy="509896"/>
            <a:chOff x="888096" y="1000203"/>
            <a:chExt cx="4259825" cy="944066"/>
          </a:xfrm>
        </p:grpSpPr>
        <p:sp>
          <p:nvSpPr>
            <p:cNvPr id="20" name="矩形 1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椭圆 2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5" name="矩形 24"/>
          <p:cNvSpPr/>
          <p:nvPr/>
        </p:nvSpPr>
        <p:spPr>
          <a:xfrm>
            <a:off x="1005506" y="2789333"/>
            <a:ext cx="2186940" cy="368300"/>
          </a:xfrm>
          <a:prstGeom prst="rect">
            <a:avLst/>
          </a:prstGeom>
        </p:spPr>
        <p:txBody>
          <a:bodyPr wrap="none">
            <a:spAutoFit/>
          </a:bodyPr>
          <a:lstStyle/>
          <a:p>
            <a:r>
              <a:rPr lang="zh-CN" altLang="en-US" dirty="0"/>
              <a:t>一台手机，多个</a:t>
            </a:r>
            <a:r>
              <a:rPr lang="en-US" altLang="zh-CN" dirty="0"/>
              <a:t>APP</a:t>
            </a:r>
            <a:endParaRPr lang="en-US" altLang="zh-CN" dirty="0"/>
          </a:p>
        </p:txBody>
      </p:sp>
      <p:sp>
        <p:nvSpPr>
          <p:cNvPr id="26" name="矩形 25"/>
          <p:cNvSpPr/>
          <p:nvPr/>
        </p:nvSpPr>
        <p:spPr>
          <a:xfrm>
            <a:off x="923426" y="3266041"/>
            <a:ext cx="6550312" cy="650240"/>
          </a:xfrm>
          <a:prstGeom prst="rect">
            <a:avLst/>
          </a:prstGeom>
        </p:spPr>
        <p:txBody>
          <a:bodyPr wrap="square">
            <a:spAutoFit/>
          </a:bodyPr>
          <a:lstStyle/>
          <a:p>
            <a:pPr>
              <a:lnSpc>
                <a:spcPct val="130000"/>
              </a:lnSpc>
            </a:pPr>
            <a:r>
              <a:rPr sz="1400" dirty="0">
                <a:solidFill>
                  <a:schemeClr val="bg1">
                    <a:lumMod val="50000"/>
                  </a:schemeClr>
                </a:solidFill>
                <a:latin typeface="微软雅黑" panose="020B0503020204020204" charset="-122"/>
                <a:ea typeface="微软雅黑" panose="020B0503020204020204" charset="-122"/>
              </a:rPr>
              <a:t>用户如果想要享受音乐，往往需要下载比如QQ音乐、网易云音乐、酷狗音乐、咪咕音乐等诸多个app。</a:t>
            </a:r>
            <a:endParaRPr sz="1400" dirty="0">
              <a:solidFill>
                <a:schemeClr val="bg1">
                  <a:lumMod val="50000"/>
                </a:schemeClr>
              </a:solidFill>
              <a:latin typeface="微软雅黑" panose="020B0503020204020204" charset="-122"/>
              <a:ea typeface="微软雅黑" panose="020B0503020204020204" charset="-122"/>
            </a:endParaRPr>
          </a:p>
        </p:txBody>
      </p:sp>
      <p:grpSp>
        <p:nvGrpSpPr>
          <p:cNvPr id="27" name="组合 26"/>
          <p:cNvGrpSpPr/>
          <p:nvPr/>
        </p:nvGrpSpPr>
        <p:grpSpPr>
          <a:xfrm>
            <a:off x="861899" y="4394342"/>
            <a:ext cx="2300757" cy="509896"/>
            <a:chOff x="888096" y="1000203"/>
            <a:chExt cx="4259825" cy="944066"/>
          </a:xfrm>
        </p:grpSpPr>
        <p:sp>
          <p:nvSpPr>
            <p:cNvPr id="28" name="矩形 2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椭圆 3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椭圆 3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3" name="矩形 32"/>
          <p:cNvSpPr/>
          <p:nvPr/>
        </p:nvSpPr>
        <p:spPr>
          <a:xfrm>
            <a:off x="992806" y="4469718"/>
            <a:ext cx="2011680" cy="368300"/>
          </a:xfrm>
          <a:prstGeom prst="rect">
            <a:avLst/>
          </a:prstGeom>
        </p:spPr>
        <p:txBody>
          <a:bodyPr wrap="none">
            <a:spAutoFit/>
          </a:bodyPr>
          <a:lstStyle/>
          <a:p>
            <a:r>
              <a:rPr lang="zh-CN" altLang="en-US" dirty="0"/>
              <a:t>极大降低用户体验</a:t>
            </a:r>
            <a:endParaRPr lang="zh-CN" altLang="en-US" dirty="0"/>
          </a:p>
        </p:txBody>
      </p:sp>
      <p:sp>
        <p:nvSpPr>
          <p:cNvPr id="34" name="矩形 33"/>
          <p:cNvSpPr/>
          <p:nvPr/>
        </p:nvSpPr>
        <p:spPr>
          <a:xfrm>
            <a:off x="910726" y="4946426"/>
            <a:ext cx="6550312" cy="650240"/>
          </a:xfrm>
          <a:prstGeom prst="rect">
            <a:avLst/>
          </a:prstGeom>
        </p:spPr>
        <p:txBody>
          <a:bodyPr wrap="square">
            <a:spAutoFit/>
          </a:bodyPr>
          <a:lstStyle/>
          <a:p>
            <a:pPr>
              <a:lnSpc>
                <a:spcPct val="130000"/>
              </a:lnSpc>
            </a:pPr>
            <a:r>
              <a:rPr lang="zh-CN" sz="1400" dirty="0">
                <a:solidFill>
                  <a:schemeClr val="bg1">
                    <a:lumMod val="50000"/>
                  </a:schemeClr>
                </a:solidFill>
                <a:latin typeface="微软雅黑" panose="020B0503020204020204" charset="-122"/>
                <a:ea typeface="微软雅黑" panose="020B0503020204020204" charset="-122"/>
              </a:rPr>
              <a:t>当用户想搜索一首歌曲的时候，</a:t>
            </a:r>
            <a:r>
              <a:rPr sz="1400" dirty="0">
                <a:solidFill>
                  <a:schemeClr val="bg1">
                    <a:lumMod val="50000"/>
                  </a:schemeClr>
                </a:solidFill>
                <a:latin typeface="微软雅黑" panose="020B0503020204020204" charset="-122"/>
                <a:ea typeface="微软雅黑" panose="020B0503020204020204" charset="-122"/>
              </a:rPr>
              <a:t>用户还需要清楚这首歌究竟在哪能够听到，极大降低了用户使用体验。</a:t>
            </a:r>
            <a:endParaRPr sz="140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6" grpId="0"/>
      <p:bldP spid="26" grpId="1"/>
      <p:bldP spid="34" grpId="0"/>
      <p:bldP spid="3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01495" cy="306705"/>
          </a:xfrm>
          <a:prstGeom prst="rect">
            <a:avLst/>
          </a:prstGeom>
        </p:spPr>
        <p:txBody>
          <a:bodyPr wrap="none">
            <a:spAutoFit/>
          </a:bodyPr>
          <a:lstStyle/>
          <a:p>
            <a:r>
              <a:rPr lang="en-US" altLang="zh-CN" sz="1400" b="1" dirty="0"/>
              <a:t>PART ONE </a:t>
            </a:r>
            <a:r>
              <a:rPr lang="zh-CN" altLang="en-US" sz="1400" b="1" dirty="0"/>
              <a:t>项目背景</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13" name="组合 12"/>
          <p:cNvGrpSpPr/>
          <p:nvPr/>
        </p:nvGrpSpPr>
        <p:grpSpPr>
          <a:xfrm>
            <a:off x="879044" y="739081"/>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1009951" y="814457"/>
            <a:ext cx="868680" cy="368300"/>
          </a:xfrm>
          <a:prstGeom prst="rect">
            <a:avLst/>
          </a:prstGeom>
        </p:spPr>
        <p:txBody>
          <a:bodyPr wrap="none">
            <a:spAutoFit/>
          </a:bodyPr>
          <a:lstStyle/>
          <a:p>
            <a:pPr algn="l"/>
            <a:r>
              <a:rPr lang="zh-CN" altLang="en-US" dirty="0">
                <a:sym typeface="+mn-ea"/>
              </a:rPr>
              <a:t>网易云</a:t>
            </a:r>
            <a:endParaRPr lang="zh-CN" altLang="en-US" dirty="0"/>
          </a:p>
        </p:txBody>
      </p:sp>
      <p:sp>
        <p:nvSpPr>
          <p:cNvPr id="18" name="矩形 17"/>
          <p:cNvSpPr/>
          <p:nvPr/>
        </p:nvSpPr>
        <p:spPr>
          <a:xfrm>
            <a:off x="927871" y="1291165"/>
            <a:ext cx="6550312" cy="650240"/>
          </a:xfrm>
          <a:prstGeom prst="rect">
            <a:avLst/>
          </a:prstGeom>
        </p:spPr>
        <p:txBody>
          <a:bodyPr wrap="square">
            <a:spAutoFit/>
          </a:bodyPr>
          <a:lstStyle/>
          <a:p>
            <a:pPr fontAlgn="auto">
              <a:lnSpc>
                <a:spcPct val="130000"/>
              </a:lnSpc>
            </a:pPr>
            <a:r>
              <a:rPr lang="zh-CN" altLang="en-US" sz="1400" dirty="0">
                <a:sym typeface="+mn-ea"/>
              </a:rPr>
              <a:t>播放界面引人注目，好看亮眼，黑胶唱片式的</a:t>
            </a:r>
            <a:r>
              <a:rPr lang="en-US" altLang="zh-CN" sz="1400" dirty="0">
                <a:sym typeface="+mn-ea"/>
              </a:rPr>
              <a:t>UI</a:t>
            </a:r>
            <a:r>
              <a:rPr lang="zh-CN" altLang="en-US" sz="1400" dirty="0">
                <a:sym typeface="+mn-ea"/>
              </a:rPr>
              <a:t>独树一帜，当然同样吸引人的还有评论区的故事大王们。</a:t>
            </a:r>
            <a:endParaRPr sz="1400" dirty="0">
              <a:solidFill>
                <a:schemeClr val="bg1">
                  <a:lumMod val="50000"/>
                </a:schemeClr>
              </a:solidFill>
              <a:latin typeface="微软雅黑" panose="020B0503020204020204" charset="-122"/>
              <a:ea typeface="微软雅黑" panose="020B0503020204020204" charset="-122"/>
            </a:endParaRPr>
          </a:p>
        </p:txBody>
      </p:sp>
      <p:grpSp>
        <p:nvGrpSpPr>
          <p:cNvPr id="19" name="组合 18"/>
          <p:cNvGrpSpPr/>
          <p:nvPr/>
        </p:nvGrpSpPr>
        <p:grpSpPr>
          <a:xfrm>
            <a:off x="891744" y="2122772"/>
            <a:ext cx="2300757" cy="509896"/>
            <a:chOff x="888096" y="1000203"/>
            <a:chExt cx="4259825" cy="944066"/>
          </a:xfrm>
        </p:grpSpPr>
        <p:sp>
          <p:nvSpPr>
            <p:cNvPr id="20" name="矩形 1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椭圆 2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5" name="矩形 24"/>
          <p:cNvSpPr/>
          <p:nvPr/>
        </p:nvSpPr>
        <p:spPr>
          <a:xfrm>
            <a:off x="1022651" y="2198148"/>
            <a:ext cx="1097280" cy="368300"/>
          </a:xfrm>
          <a:prstGeom prst="rect">
            <a:avLst/>
          </a:prstGeom>
        </p:spPr>
        <p:txBody>
          <a:bodyPr wrap="none">
            <a:spAutoFit/>
          </a:bodyPr>
          <a:lstStyle/>
          <a:p>
            <a:pPr algn="l"/>
            <a:r>
              <a:rPr lang="zh-CN" altLang="en-US" dirty="0">
                <a:sym typeface="+mn-ea"/>
              </a:rPr>
              <a:t>咪咕音乐</a:t>
            </a:r>
            <a:endParaRPr lang="en-US" altLang="zh-CN" dirty="0"/>
          </a:p>
        </p:txBody>
      </p:sp>
      <p:sp>
        <p:nvSpPr>
          <p:cNvPr id="26" name="矩形 25"/>
          <p:cNvSpPr/>
          <p:nvPr/>
        </p:nvSpPr>
        <p:spPr>
          <a:xfrm>
            <a:off x="940571" y="2674856"/>
            <a:ext cx="6550312" cy="650240"/>
          </a:xfrm>
          <a:prstGeom prst="rect">
            <a:avLst/>
          </a:prstGeom>
        </p:spPr>
        <p:txBody>
          <a:bodyPr wrap="square">
            <a:spAutoFit/>
          </a:bodyPr>
          <a:lstStyle/>
          <a:p>
            <a:pPr>
              <a:lnSpc>
                <a:spcPct val="130000"/>
              </a:lnSpc>
            </a:pPr>
            <a:r>
              <a:rPr lang="zh-CN" altLang="en-US" sz="1400" dirty="0">
                <a:sym typeface="+mn-ea"/>
              </a:rPr>
              <a:t>重点在于优惠力度，和一些手机运营商绑定，并且音乐可以免费听无损但是下载需要会员。</a:t>
            </a:r>
            <a:endParaRPr sz="1400" dirty="0">
              <a:solidFill>
                <a:schemeClr val="bg1">
                  <a:lumMod val="50000"/>
                </a:schemeClr>
              </a:solidFill>
              <a:latin typeface="微软雅黑" panose="020B0503020204020204" charset="-122"/>
              <a:ea typeface="微软雅黑" panose="020B0503020204020204" charset="-122"/>
            </a:endParaRPr>
          </a:p>
        </p:txBody>
      </p:sp>
      <p:grpSp>
        <p:nvGrpSpPr>
          <p:cNvPr id="27" name="组合 26"/>
          <p:cNvGrpSpPr/>
          <p:nvPr/>
        </p:nvGrpSpPr>
        <p:grpSpPr>
          <a:xfrm>
            <a:off x="859359" y="3565667"/>
            <a:ext cx="2300757" cy="509896"/>
            <a:chOff x="888096" y="1000203"/>
            <a:chExt cx="4259825" cy="944066"/>
          </a:xfrm>
        </p:grpSpPr>
        <p:sp>
          <p:nvSpPr>
            <p:cNvPr id="28" name="矩形 2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椭圆 3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椭圆 3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3" name="矩形 32"/>
          <p:cNvSpPr/>
          <p:nvPr/>
        </p:nvSpPr>
        <p:spPr>
          <a:xfrm>
            <a:off x="990266" y="3641043"/>
            <a:ext cx="984250" cy="368300"/>
          </a:xfrm>
          <a:prstGeom prst="rect">
            <a:avLst/>
          </a:prstGeom>
        </p:spPr>
        <p:txBody>
          <a:bodyPr wrap="none">
            <a:spAutoFit/>
          </a:bodyPr>
          <a:lstStyle/>
          <a:p>
            <a:pPr algn="l"/>
            <a:r>
              <a:rPr lang="en-US" altLang="zh-CN" dirty="0">
                <a:sym typeface="+mn-ea"/>
              </a:rPr>
              <a:t>QQ</a:t>
            </a:r>
            <a:r>
              <a:rPr lang="zh-CN" altLang="en-US" dirty="0">
                <a:sym typeface="+mn-ea"/>
              </a:rPr>
              <a:t>音乐</a:t>
            </a:r>
            <a:endParaRPr lang="zh-CN" altLang="en-US" dirty="0"/>
          </a:p>
        </p:txBody>
      </p:sp>
      <p:sp>
        <p:nvSpPr>
          <p:cNvPr id="34" name="矩形 33"/>
          <p:cNvSpPr/>
          <p:nvPr/>
        </p:nvSpPr>
        <p:spPr>
          <a:xfrm>
            <a:off x="908186" y="4117751"/>
            <a:ext cx="6550312" cy="370840"/>
          </a:xfrm>
          <a:prstGeom prst="rect">
            <a:avLst/>
          </a:prstGeom>
        </p:spPr>
        <p:txBody>
          <a:bodyPr wrap="square">
            <a:spAutoFit/>
          </a:bodyPr>
          <a:lstStyle/>
          <a:p>
            <a:pPr>
              <a:lnSpc>
                <a:spcPct val="130000"/>
              </a:lnSpc>
            </a:pPr>
            <a:r>
              <a:rPr lang="zh-CN" altLang="en-US" sz="1400" dirty="0">
                <a:sym typeface="+mn-ea"/>
              </a:rPr>
              <a:t>音乐版权多就是它最大的优点。</a:t>
            </a:r>
            <a:endParaRPr sz="1400" dirty="0">
              <a:solidFill>
                <a:schemeClr val="bg1">
                  <a:lumMod val="50000"/>
                </a:schemeClr>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7967345" y="605790"/>
            <a:ext cx="3877310" cy="5452110"/>
          </a:xfrm>
          <a:prstGeom prst="rect">
            <a:avLst/>
          </a:prstGeom>
        </p:spPr>
      </p:pic>
      <p:grpSp>
        <p:nvGrpSpPr>
          <p:cNvPr id="10" name="组合 9"/>
          <p:cNvGrpSpPr/>
          <p:nvPr/>
        </p:nvGrpSpPr>
        <p:grpSpPr>
          <a:xfrm>
            <a:off x="4255339" y="3565032"/>
            <a:ext cx="2300757" cy="509896"/>
            <a:chOff x="888096" y="1000203"/>
            <a:chExt cx="4259825" cy="944066"/>
          </a:xfrm>
        </p:grpSpPr>
        <p:sp>
          <p:nvSpPr>
            <p:cNvPr id="11" name="矩形 1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2" name="椭圆 1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4" name="椭圆 1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5" name="椭圆 1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6" name="椭圆 1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grpSp>
      <p:sp>
        <p:nvSpPr>
          <p:cNvPr id="35" name="矩形 34"/>
          <p:cNvSpPr/>
          <p:nvPr/>
        </p:nvSpPr>
        <p:spPr>
          <a:xfrm>
            <a:off x="4386246" y="3640408"/>
            <a:ext cx="1097280" cy="368300"/>
          </a:xfrm>
          <a:prstGeom prst="rect">
            <a:avLst/>
          </a:prstGeom>
        </p:spPr>
        <p:txBody>
          <a:bodyPr wrap="none">
            <a:spAutoFit/>
          </a:bodyPr>
          <a:p>
            <a:pPr algn="l"/>
            <a:r>
              <a:rPr lang="zh-CN" altLang="en-US" dirty="0">
                <a:sym typeface="+mn-ea"/>
              </a:rPr>
              <a:t>无名音乐</a:t>
            </a:r>
            <a:endParaRPr lang="zh-CN" altLang="en-US" dirty="0"/>
          </a:p>
        </p:txBody>
      </p:sp>
      <p:sp>
        <p:nvSpPr>
          <p:cNvPr id="36" name="矩形 35"/>
          <p:cNvSpPr/>
          <p:nvPr/>
        </p:nvSpPr>
        <p:spPr>
          <a:xfrm>
            <a:off x="4304030" y="4117975"/>
            <a:ext cx="3663315" cy="370840"/>
          </a:xfrm>
          <a:prstGeom prst="rect">
            <a:avLst/>
          </a:prstGeom>
        </p:spPr>
        <p:txBody>
          <a:bodyPr wrap="square">
            <a:spAutoFit/>
          </a:bodyPr>
          <a:p>
            <a:pPr>
              <a:lnSpc>
                <a:spcPct val="130000"/>
              </a:lnSpc>
            </a:pPr>
            <a:r>
              <a:rPr lang="zh-CN" altLang="en-US" sz="1400" dirty="0">
                <a:sym typeface="+mn-ea"/>
              </a:rPr>
              <a:t>听说有很多无损音乐资源，待验证。</a:t>
            </a:r>
            <a:endParaRPr sz="1400" dirty="0">
              <a:solidFill>
                <a:schemeClr val="bg1">
                  <a:lumMod val="50000"/>
                </a:schemeClr>
              </a:solidFill>
              <a:latin typeface="微软雅黑" panose="020B0503020204020204" charset="-122"/>
              <a:ea typeface="微软雅黑" panose="020B0503020204020204" charset="-122"/>
            </a:endParaRPr>
          </a:p>
        </p:txBody>
      </p:sp>
      <p:grpSp>
        <p:nvGrpSpPr>
          <p:cNvPr id="37" name="组合 36"/>
          <p:cNvGrpSpPr/>
          <p:nvPr/>
        </p:nvGrpSpPr>
        <p:grpSpPr>
          <a:xfrm>
            <a:off x="852374" y="5034422"/>
            <a:ext cx="2300757" cy="509896"/>
            <a:chOff x="888096" y="1000203"/>
            <a:chExt cx="4259825" cy="944066"/>
          </a:xfrm>
        </p:grpSpPr>
        <p:sp>
          <p:nvSpPr>
            <p:cNvPr id="38" name="矩形 3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9" name="椭圆 3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0" name="椭圆 3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1" name="椭圆 4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2" name="椭圆 4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grpSp>
      <p:sp>
        <p:nvSpPr>
          <p:cNvPr id="43" name="矩形 42"/>
          <p:cNvSpPr/>
          <p:nvPr/>
        </p:nvSpPr>
        <p:spPr>
          <a:xfrm>
            <a:off x="983281" y="5109798"/>
            <a:ext cx="1097280" cy="368300"/>
          </a:xfrm>
          <a:prstGeom prst="rect">
            <a:avLst/>
          </a:prstGeom>
        </p:spPr>
        <p:txBody>
          <a:bodyPr wrap="none">
            <a:spAutoFit/>
          </a:bodyPr>
          <a:p>
            <a:pPr algn="l"/>
            <a:r>
              <a:rPr lang="zh-CN" altLang="en-US" dirty="0">
                <a:sym typeface="+mn-ea"/>
              </a:rPr>
              <a:t>海贝音乐</a:t>
            </a:r>
            <a:endParaRPr lang="zh-CN" altLang="en-US" dirty="0"/>
          </a:p>
        </p:txBody>
      </p:sp>
      <p:sp>
        <p:nvSpPr>
          <p:cNvPr id="44" name="矩形 43"/>
          <p:cNvSpPr/>
          <p:nvPr/>
        </p:nvSpPr>
        <p:spPr>
          <a:xfrm>
            <a:off x="901201" y="5586506"/>
            <a:ext cx="6550312" cy="370840"/>
          </a:xfrm>
          <a:prstGeom prst="rect">
            <a:avLst/>
          </a:prstGeom>
        </p:spPr>
        <p:txBody>
          <a:bodyPr wrap="square">
            <a:spAutoFit/>
          </a:bodyPr>
          <a:p>
            <a:pPr>
              <a:lnSpc>
                <a:spcPct val="130000"/>
              </a:lnSpc>
            </a:pPr>
            <a:r>
              <a:rPr lang="zh-CN" altLang="en-US" sz="1400" dirty="0">
                <a:sym typeface="+mn-ea"/>
              </a:rPr>
              <a:t>支持全格式无损音乐播放的音乐播放器，这个格式支持和音源播放设置值得参考。</a:t>
            </a:r>
            <a:endParaRPr sz="140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6" grpId="0"/>
      <p:bldP spid="26" grpId="1"/>
      <p:bldP spid="34" grpId="0"/>
      <p:bldP spid="34" grpId="1"/>
      <p:bldP spid="36" grpId="0"/>
      <p:bldP spid="36" grpId="1"/>
      <p:bldP spid="44" grpId="0"/>
      <p:bldP spid="4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01495" cy="306705"/>
          </a:xfrm>
          <a:prstGeom prst="rect">
            <a:avLst/>
          </a:prstGeom>
        </p:spPr>
        <p:txBody>
          <a:bodyPr wrap="none">
            <a:spAutoFit/>
          </a:bodyPr>
          <a:lstStyle/>
          <a:p>
            <a:r>
              <a:rPr lang="en-US" altLang="zh-CN" sz="1400" b="1" dirty="0"/>
              <a:t>PART ONE </a:t>
            </a:r>
            <a:r>
              <a:rPr lang="zh-CN" altLang="en-US" sz="1400" b="1" dirty="0"/>
              <a:t>项目背景</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50374" y="1156030"/>
            <a:ext cx="3515995" cy="768350"/>
          </a:xfrm>
          <a:prstGeom prst="rect">
            <a:avLst/>
          </a:prstGeom>
        </p:spPr>
        <p:txBody>
          <a:bodyPr wrap="none">
            <a:spAutoFit/>
          </a:bodyPr>
          <a:lstStyle/>
          <a:p>
            <a:r>
              <a:rPr lang="zh-CN" altLang="en-US" sz="4400" dirty="0"/>
              <a:t>前 有 古 人</a:t>
            </a:r>
            <a:r>
              <a:rPr lang="en-US" altLang="zh-CN" sz="1200" dirty="0"/>
              <a:t>[4]</a:t>
            </a:r>
            <a:endParaRPr lang="en-US" altLang="zh-CN" sz="4400" dirty="0"/>
          </a:p>
        </p:txBody>
      </p:sp>
      <p:sp>
        <p:nvSpPr>
          <p:cNvPr id="7" name="矩形 6"/>
          <p:cNvSpPr/>
          <p:nvPr/>
        </p:nvSpPr>
        <p:spPr>
          <a:xfrm>
            <a:off x="950731" y="5533362"/>
            <a:ext cx="6550312" cy="370840"/>
          </a:xfrm>
          <a:prstGeom prst="rect">
            <a:avLst/>
          </a:prstGeom>
        </p:spPr>
        <p:txBody>
          <a:bodyPr wrap="square">
            <a:spAutoFit/>
          </a:bodyPr>
          <a:lstStyle/>
          <a:p>
            <a:pPr>
              <a:lnSpc>
                <a:spcPct val="130000"/>
              </a:lnSpc>
            </a:pPr>
            <a:r>
              <a:rPr lang="zh-CN" sz="1400" dirty="0">
                <a:solidFill>
                  <a:schemeClr val="bg1">
                    <a:lumMod val="50000"/>
                  </a:schemeClr>
                </a:solidFill>
                <a:latin typeface="微软雅黑" panose="020B0503020204020204" charset="-122"/>
                <a:ea typeface="微软雅黑" panose="020B0503020204020204" charset="-122"/>
              </a:rPr>
              <a:t>资料来源：https://blog.csdn.net/a496401006/article/details/103903131</a:t>
            </a:r>
            <a:endParaRPr lang="zh-CN" sz="1400" dirty="0">
              <a:solidFill>
                <a:schemeClr val="bg1">
                  <a:lumMod val="50000"/>
                </a:schemeClr>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177800" y="2592070"/>
            <a:ext cx="7967980" cy="2457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01495" cy="306705"/>
          </a:xfrm>
          <a:prstGeom prst="rect">
            <a:avLst/>
          </a:prstGeom>
        </p:spPr>
        <p:txBody>
          <a:bodyPr wrap="none">
            <a:spAutoFit/>
          </a:bodyPr>
          <a:lstStyle/>
          <a:p>
            <a:r>
              <a:rPr lang="en-US" altLang="zh-CN" sz="1400" b="1" dirty="0"/>
              <a:t>PART ONE </a:t>
            </a:r>
            <a:r>
              <a:rPr lang="zh-CN" altLang="en-US" sz="1400" b="1" dirty="0"/>
              <a:t>项目背景</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7" name="矩形 6"/>
          <p:cNvSpPr/>
          <p:nvPr/>
        </p:nvSpPr>
        <p:spPr>
          <a:xfrm>
            <a:off x="859926" y="6207097"/>
            <a:ext cx="6550312" cy="370840"/>
          </a:xfrm>
          <a:prstGeom prst="rect">
            <a:avLst/>
          </a:prstGeom>
        </p:spPr>
        <p:txBody>
          <a:bodyPr wrap="square">
            <a:spAutoFit/>
          </a:bodyPr>
          <a:lstStyle/>
          <a:p>
            <a:pPr>
              <a:lnSpc>
                <a:spcPct val="130000"/>
              </a:lnSpc>
            </a:pPr>
            <a:r>
              <a:rPr lang="zh-CN" sz="1400" dirty="0">
                <a:solidFill>
                  <a:schemeClr val="bg1">
                    <a:lumMod val="50000"/>
                  </a:schemeClr>
                </a:solidFill>
                <a:latin typeface="微软雅黑" panose="020B0503020204020204" charset="-122"/>
                <a:ea typeface="微软雅黑" panose="020B0503020204020204" charset="-122"/>
              </a:rPr>
              <a:t>资料来源：https://blog.csdn.net/a496401006/article/details/103903131</a:t>
            </a:r>
            <a:endParaRPr lang="zh-CN" sz="1400" dirty="0">
              <a:solidFill>
                <a:schemeClr val="bg1">
                  <a:lumMod val="50000"/>
                </a:schemeClr>
              </a:solidFill>
              <a:latin typeface="微软雅黑" panose="020B0503020204020204" charset="-122"/>
              <a:ea typeface="微软雅黑" panose="020B0503020204020204" charset="-122"/>
            </a:endParaRPr>
          </a:p>
        </p:txBody>
      </p:sp>
      <p:pic>
        <p:nvPicPr>
          <p:cNvPr id="6" name="图片 5"/>
          <p:cNvPicPr>
            <a:picLocks noChangeAspect="1"/>
          </p:cNvPicPr>
          <p:nvPr>
            <p:custDataLst>
              <p:tags r:id="rId1"/>
            </p:custDataLst>
          </p:nvPr>
        </p:nvPicPr>
        <p:blipFill>
          <a:blip r:embed="rId2"/>
          <a:stretch>
            <a:fillRect/>
          </a:stretch>
        </p:blipFill>
        <p:spPr>
          <a:xfrm>
            <a:off x="721995" y="626110"/>
            <a:ext cx="2519680" cy="5461000"/>
          </a:xfrm>
          <a:prstGeom prst="rect">
            <a:avLst/>
          </a:prstGeom>
        </p:spPr>
      </p:pic>
      <p:pic>
        <p:nvPicPr>
          <p:cNvPr id="8" name="图片 7"/>
          <p:cNvPicPr>
            <a:picLocks noChangeAspect="1"/>
          </p:cNvPicPr>
          <p:nvPr/>
        </p:nvPicPr>
        <p:blipFill>
          <a:blip r:embed="rId3"/>
          <a:stretch>
            <a:fillRect/>
          </a:stretch>
        </p:blipFill>
        <p:spPr>
          <a:xfrm>
            <a:off x="4549775" y="626110"/>
            <a:ext cx="2515235" cy="54502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01495" cy="306705"/>
          </a:xfrm>
          <a:prstGeom prst="rect">
            <a:avLst/>
          </a:prstGeom>
        </p:spPr>
        <p:txBody>
          <a:bodyPr wrap="none">
            <a:spAutoFit/>
          </a:bodyPr>
          <a:lstStyle/>
          <a:p>
            <a:r>
              <a:rPr lang="en-US" altLang="zh-CN" sz="1400" b="1" dirty="0"/>
              <a:t>PART ONE </a:t>
            </a:r>
            <a:r>
              <a:rPr lang="zh-CN" altLang="en-US" sz="1400" b="1" dirty="0"/>
              <a:t>项目背景</a:t>
            </a:r>
            <a:endParaRPr lang="zh-CN" altLang="en-US" sz="1400" b="1" dirty="0"/>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7" name="矩形 6"/>
          <p:cNvSpPr/>
          <p:nvPr/>
        </p:nvSpPr>
        <p:spPr>
          <a:xfrm>
            <a:off x="859926" y="6207097"/>
            <a:ext cx="6550312" cy="345094"/>
          </a:xfrm>
          <a:prstGeom prst="rect">
            <a:avLst/>
          </a:prstGeom>
        </p:spPr>
        <p:txBody>
          <a:bodyPr wrap="square">
            <a:spAutoFit/>
          </a:bodyPr>
          <a:lstStyle/>
          <a:p>
            <a:pPr>
              <a:lnSpc>
                <a:spcPct val="130000"/>
              </a:lnSpc>
            </a:pPr>
            <a:r>
              <a:rPr lang="zh-CN" sz="1400" dirty="0">
                <a:solidFill>
                  <a:schemeClr val="bg1">
                    <a:lumMod val="50000"/>
                  </a:schemeClr>
                </a:solidFill>
                <a:latin typeface="微软雅黑" panose="020B0503020204020204" charset="-122"/>
                <a:ea typeface="微软雅黑" panose="020B0503020204020204" charset="-122"/>
              </a:rPr>
              <a:t>资料来源：</a:t>
            </a:r>
            <a:r>
              <a:rPr lang="en-US" altLang="zh-CN" sz="1400" dirty="0">
                <a:solidFill>
                  <a:schemeClr val="bg1">
                    <a:lumMod val="50000"/>
                  </a:schemeClr>
                </a:solidFill>
                <a:latin typeface="微软雅黑" panose="020B0503020204020204" charset="-122"/>
                <a:ea typeface="微软雅黑" panose="020B0503020204020204" charset="-122"/>
              </a:rPr>
              <a:t>https://dniwer.me/#/</a:t>
            </a:r>
            <a:endParaRPr lang="zh-CN" sz="1400" dirty="0">
              <a:solidFill>
                <a:schemeClr val="bg1">
                  <a:lumMod val="50000"/>
                </a:schemeClr>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0" y="716280"/>
            <a:ext cx="8170545" cy="4881880"/>
          </a:xfrm>
          <a:prstGeom prst="rect">
            <a:avLst/>
          </a:prstGeom>
        </p:spPr>
      </p:pic>
      <p:pic>
        <p:nvPicPr>
          <p:cNvPr id="5" name="图片 4"/>
          <p:cNvPicPr>
            <a:picLocks noChangeAspect="1"/>
          </p:cNvPicPr>
          <p:nvPr/>
        </p:nvPicPr>
        <p:blipFill>
          <a:blip r:embed="rId2"/>
          <a:stretch>
            <a:fillRect/>
          </a:stretch>
        </p:blipFill>
        <p:spPr>
          <a:xfrm>
            <a:off x="7133272" y="234287"/>
            <a:ext cx="4371975" cy="6343650"/>
          </a:xfrm>
          <a:prstGeom prst="rect">
            <a:avLst/>
          </a:prstGeom>
        </p:spPr>
      </p:pic>
      <p:sp>
        <p:nvSpPr>
          <p:cNvPr id="6" name="文本框 5"/>
          <p:cNvSpPr txBox="1"/>
          <p:nvPr/>
        </p:nvSpPr>
        <p:spPr>
          <a:xfrm>
            <a:off x="70485" y="541655"/>
            <a:ext cx="7207885" cy="583565"/>
          </a:xfrm>
          <a:prstGeom prst="rect">
            <a:avLst/>
          </a:prstGeom>
          <a:noFill/>
        </p:spPr>
        <p:txBody>
          <a:bodyPr wrap="square" rtlCol="0" anchor="t">
            <a:spAutoFit/>
          </a:bodyPr>
          <a:p>
            <a:r>
              <a:rPr lang="zh-CN" sz="1600" dirty="0">
                <a:sym typeface="+mn-ea"/>
              </a:rPr>
              <a:t>倒带</a:t>
            </a:r>
            <a:r>
              <a:rPr lang="en-US" altLang="zh-CN" sz="1600" dirty="0">
                <a:sym typeface="+mn-ea"/>
              </a:rPr>
              <a:t>APP</a:t>
            </a:r>
            <a:r>
              <a:rPr sz="1600" dirty="0">
                <a:sym typeface="+mn-ea"/>
              </a:rPr>
              <a:t>具备导入不同音乐app歌单来实现一个app听多个音乐平台歌曲的功能</a:t>
            </a:r>
            <a:r>
              <a:rPr lang="en-US" altLang="zh-CN" sz="1200" dirty="0">
                <a:sym typeface="+mn-ea"/>
              </a:rPr>
              <a:t>[4]</a:t>
            </a:r>
            <a:endParaRPr lang="en-US" sz="16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PLACING_PICTURE_USER_VIEWPORT" val="{&quot;height&quot;:28080,&quot;width&quot;:12960}"/>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3653</Words>
  <Application>WPS 演示</Application>
  <PresentationFormat>宽屏</PresentationFormat>
  <Paragraphs>305</Paragraphs>
  <Slides>23</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Segoe UI Light</vt:lpstr>
      <vt:lpstr>微软雅黑</vt:lpstr>
      <vt:lpstr>Segoe UI</vt:lpstr>
      <vt:lpstr>Arial Unicode MS</vt:lpstr>
      <vt:lpstr>Calibri</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虚拟点线</dc:title>
  <dc:creator>第一PPT</dc:creator>
  <cp:keywords>www.1ppt.com</cp:keywords>
  <dc:description>www.1ppt.com</dc:description>
  <cp:lastModifiedBy>Shark</cp:lastModifiedBy>
  <cp:revision>261</cp:revision>
  <dcterms:created xsi:type="dcterms:W3CDTF">2015-08-18T02:51:00Z</dcterms:created>
  <dcterms:modified xsi:type="dcterms:W3CDTF">2020-10-17T15:56:52Z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