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63" r:id="rId5"/>
    <p:sldId id="259" r:id="rId6"/>
    <p:sldId id="260" r:id="rId7"/>
    <p:sldId id="382" r:id="rId8"/>
    <p:sldId id="267" r:id="rId9"/>
    <p:sldId id="481" r:id="rId10"/>
    <p:sldId id="482" r:id="rId11"/>
    <p:sldId id="483" r:id="rId12"/>
    <p:sldId id="485" r:id="rId13"/>
    <p:sldId id="484" r:id="rId14"/>
    <p:sldId id="288" r:id="rId15"/>
    <p:sldId id="311" r:id="rId16"/>
    <p:sldId id="486" r:id="rId17"/>
    <p:sldId id="487" r:id="rId18"/>
    <p:sldId id="488" r:id="rId19"/>
    <p:sldId id="312" r:id="rId20"/>
    <p:sldId id="419" r:id="rId21"/>
    <p:sldId id="378" r:id="rId22"/>
    <p:sldId id="379" r:id="rId23"/>
    <p:sldId id="490" r:id="rId24"/>
    <p:sldId id="491" r:id="rId25"/>
    <p:sldId id="492" r:id="rId26"/>
    <p:sldId id="493" r:id="rId27"/>
    <p:sldId id="494" r:id="rId28"/>
    <p:sldId id="285" r:id="rId29"/>
    <p:sldId id="290" r:id="rId30"/>
    <p:sldId id="303" r:id="rId31"/>
    <p:sldId id="291" r:id="rId32"/>
    <p:sldId id="262" r:id="rId33"/>
    <p:sldId id="273" r:id="rId34"/>
    <p:sldId id="289" r:id="rId35"/>
    <p:sldId id="286" r:id="rId36"/>
    <p:sldId id="357" r:id="rId37"/>
    <p:sldId id="359" r:id="rId38"/>
    <p:sldId id="275"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p15:clr>
            <a:srgbClr val="A4A3A4"/>
          </p15:clr>
        </p15:guide>
        <p15:guide id="2" pos="3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68" autoAdjust="0"/>
  </p:normalViewPr>
  <p:slideViewPr>
    <p:cSldViewPr snapToGrid="0" showGuides="1">
      <p:cViewPr varScale="1">
        <p:scale>
          <a:sx n="84" d="100"/>
          <a:sy n="84" d="100"/>
        </p:scale>
        <p:origin x="1262" y="48"/>
      </p:cViewPr>
      <p:guideLst>
        <p:guide orient="horz" pos="2218"/>
        <p:guide pos="392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99DE9F-5A50-493A-B778-F7CB83A7F93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t>‹#›</a:t>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4.xml"/><Relationship Id="rId7" Type="http://schemas.openxmlformats.org/officeDocument/2006/relationships/image" Target="../media/image14.wmf"/><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png"/><Relationship Id="rId4" Type="http://schemas.openxmlformats.org/officeDocument/2006/relationships/notesSlide" Target="../notesSlides/notesSlide20.xml"/><Relationship Id="rId9"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29.xml"/><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image" Target="../media/image19.wmf"/><Relationship Id="rId4" Type="http://schemas.openxmlformats.org/officeDocument/2006/relationships/package" Target="../embeddings/Microsoft_Word_Document.docx"/><Relationship Id="rId9"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p>
        </p:txBody>
      </p:sp>
      <p:sp>
        <p:nvSpPr>
          <p:cNvPr id="20" name="文本框 19"/>
          <p:cNvSpPr txBox="1"/>
          <p:nvPr/>
        </p:nvSpPr>
        <p:spPr>
          <a:xfrm>
            <a:off x="227965" y="1435100"/>
            <a:ext cx="6513830" cy="2122805"/>
          </a:xfrm>
          <a:prstGeom prst="rect">
            <a:avLst/>
          </a:prstGeom>
          <a:noFill/>
        </p:spPr>
        <p:txBody>
          <a:bodyPr wrap="square" rtlCol="0">
            <a:spAutoFit/>
          </a:bodyPr>
          <a:lstStyle/>
          <a:p>
            <a:r>
              <a:rPr lang="zh-CN" altLang="en-US" sz="6600" b="1" dirty="0">
                <a:solidFill>
                  <a:srgbClr val="37A866"/>
                </a:solidFill>
                <a:cs typeface="+mn-ea"/>
                <a:sym typeface="+mn-lt"/>
              </a:rPr>
              <a:t>SE2020-G06-</a:t>
            </a:r>
          </a:p>
          <a:p>
            <a:pPr algn="r"/>
            <a:r>
              <a:rPr lang="zh-CN" altLang="en-US" sz="6600" b="1" dirty="0">
                <a:solidFill>
                  <a:srgbClr val="37A866"/>
                </a:solidFill>
                <a:cs typeface="+mn-ea"/>
                <a:sym typeface="+mn-lt"/>
              </a:rPr>
              <a:t>设计阶段 </a:t>
            </a:r>
            <a:r>
              <a:rPr lang="en-US" altLang="zh-CN" sz="6600" b="1" dirty="0">
                <a:solidFill>
                  <a:srgbClr val="37A866"/>
                </a:solidFill>
                <a:cs typeface="+mn-ea"/>
                <a:sym typeface="+mn-lt"/>
              </a:rPr>
              <a:t>v0</a:t>
            </a:r>
            <a:r>
              <a:rPr lang="en-US" sz="6600" b="1" dirty="0">
                <a:solidFill>
                  <a:srgbClr val="37A866"/>
                </a:solidFill>
                <a:cs typeface="+mn-ea"/>
                <a:sym typeface="+mn-lt"/>
              </a:rPr>
              <a:t>.0.1</a:t>
            </a: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2</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99105"/>
            <a:ext cx="8493125" cy="383095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RN使用Javascript语言，类似于HTML的JSX，以及CSS来开发移动应用，因此不熟悉Web前端开发的技术人员进入移动应用开发领域学习成本高</a:t>
            </a:r>
            <a:r>
              <a:rPr lang="zh-CN" dirty="0">
                <a:solidFill>
                  <a:schemeClr val="tx1">
                    <a:lumMod val="75000"/>
                    <a:lumOff val="25000"/>
                  </a:schemeClr>
                </a:solidFill>
                <a:cs typeface="+mn-ea"/>
              </a:rPr>
              <a:t>；</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React Native框架是优秀的跨平台移动端开发框架，不需要编写Android端和IOS端两套代码。</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）React Native能够在Javascript和React的基础上获得完全一致的开发体验，构建原生APP；</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React Native框架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2</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前端：React Native框架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3</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89580"/>
            <a:ext cx="8493125" cy="424624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）Flutter需要小组成员学习Dart语言，学习成本略高；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）Spring boot在小组成员都学习了Java语言程序设计的基础上，进一步学习Spring boot 框架难度不大；</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）一位小组成员所在实验室有Flutter的学习资源，学习成本不高；</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Flutter 框架是优秀的跨平台移动端开发框架，不需要编写Android端和IOS端两套代码。</a:t>
            </a:r>
          </a:p>
          <a:p>
            <a:pPr algn="l" fontAlgn="auto">
              <a:lnSpc>
                <a:spcPct val="150000"/>
              </a:lnSpc>
              <a:buClrTx/>
              <a:buSzTx/>
              <a:buFontTx/>
            </a:pP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Flutter框架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3</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前端：Flutter框架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总体设计文件</a:t>
            </a:r>
            <a:r>
              <a:rPr lang="en-US" altLang="zh-CN" sz="1200" dirty="0">
                <a:solidFill>
                  <a:schemeClr val="tx1">
                    <a:lumMod val="75000"/>
                    <a:lumOff val="25000"/>
                  </a:schemeClr>
                </a:solidFill>
                <a:cs typeface="+mn-ea"/>
                <a:sym typeface="+mn-lt"/>
              </a:rPr>
              <a:t>[[7]</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确定小组总分工，确定阶段里程碑，指定工作流程。预估每项任务完成时间，依据小组总分工分配任务，根据小组成员分配的任务将会贯穿项目始终。</a:t>
            </a:r>
            <a:endParaRPr lang="en-US" altLang="zh-CN" sz="1600" dirty="0">
              <a:solidFill>
                <a:schemeClr val="tx1">
                  <a:lumMod val="50000"/>
                  <a:lumOff val="50000"/>
                </a:schemeClr>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421890"/>
            <a:ext cx="4181475" cy="3784600"/>
          </a:xfrm>
          <a:prstGeom prst="rect">
            <a:avLst/>
          </a:prstGeom>
          <a:noFill/>
        </p:spPr>
        <p:txBody>
          <a:bodyPr wrap="square" rtlCol="0" anchor="t">
            <a:spAutoFit/>
          </a:bodyPr>
          <a:lstStyle/>
          <a:p>
            <a:pPr fontAlgn="auto">
              <a:lnSpc>
                <a:spcPct val="150000"/>
              </a:lnSpc>
              <a:buClrTx/>
              <a:buSzTx/>
              <a:buNone/>
            </a:pPr>
            <a:r>
              <a:rPr lang="zh-CN" altLang="en-US" sz="1600" dirty="0">
                <a:solidFill>
                  <a:schemeClr val="tx1">
                    <a:lumMod val="75000"/>
                    <a:lumOff val="25000"/>
                  </a:schemeClr>
                </a:solidFill>
                <a:cs typeface="+mn-ea"/>
                <a:sym typeface="+mn-lt"/>
              </a:rPr>
              <a:t>本地层面：搜索记录和搜索信息都跟我们本地相关，搜索信息可能要偏向网络层次的信息获取，此处的意思是以本地功能的方式划分在本地层次；</a:t>
            </a:r>
          </a:p>
          <a:p>
            <a:pPr fontAlgn="auto">
              <a:lnSpc>
                <a:spcPct val="150000"/>
              </a:lnSpc>
              <a:buClrTx/>
              <a:buSzTx/>
              <a:buNone/>
            </a:pPr>
            <a:r>
              <a:rPr lang="zh-CN" altLang="en-US" sz="1600" dirty="0">
                <a:solidFill>
                  <a:schemeClr val="tx1">
                    <a:lumMod val="75000"/>
                    <a:lumOff val="25000"/>
                  </a:schemeClr>
                </a:solidFill>
                <a:cs typeface="+mn-ea"/>
                <a:sym typeface="+mn-lt"/>
              </a:rPr>
              <a:t>网络层面：我们的推荐模块中存储着榜单信息以及热度信息，方便后续的排列，歌单中包括外部的歌单以及播放列表信息；</a:t>
            </a:r>
          </a:p>
          <a:p>
            <a:pPr fontAlgn="auto">
              <a:lnSpc>
                <a:spcPct val="150000"/>
              </a:lnSpc>
              <a:buClrTx/>
              <a:buSzTx/>
              <a:buNone/>
            </a:pPr>
            <a:r>
              <a:rPr lang="zh-CN" altLang="en-US" sz="1600" dirty="0">
                <a:solidFill>
                  <a:schemeClr val="tx1">
                    <a:lumMod val="75000"/>
                    <a:lumOff val="25000"/>
                  </a:schemeClr>
                </a:solidFill>
                <a:cs typeface="+mn-ea"/>
                <a:sym typeface="+mn-lt"/>
              </a:rPr>
              <a:t>数据库层面：用户存储在本地，可以调用用户自建歌单，也可以通过本地用户绑定外部音乐平台的账户来使用其他平台的资源。</a:t>
            </a:r>
          </a:p>
        </p:txBody>
      </p:sp>
      <p:pic>
        <p:nvPicPr>
          <p:cNvPr id="3" name="图片 2"/>
          <p:cNvPicPr>
            <a:picLocks noChangeAspect="1"/>
          </p:cNvPicPr>
          <p:nvPr/>
        </p:nvPicPr>
        <p:blipFill>
          <a:blip r:embed="rId3"/>
          <a:stretch>
            <a:fillRect/>
          </a:stretch>
        </p:blipFill>
        <p:spPr>
          <a:xfrm>
            <a:off x="4181475" y="1985645"/>
            <a:ext cx="7580630" cy="3668395"/>
          </a:xfrm>
          <a:prstGeom prst="rect">
            <a:avLst/>
          </a:prstGeom>
        </p:spPr>
      </p:pic>
      <p:sp>
        <p:nvSpPr>
          <p:cNvPr id="2" name="文本框 1"/>
          <p:cNvSpPr txBox="1"/>
          <p:nvPr/>
        </p:nvSpPr>
        <p:spPr>
          <a:xfrm>
            <a:off x="3757295" y="104584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层次方框图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p>
        </p:txBody>
      </p:sp>
      <p:pic>
        <p:nvPicPr>
          <p:cNvPr id="3" name="图片 -2147482591"/>
          <p:cNvPicPr>
            <a:picLocks noChangeAspect="1"/>
          </p:cNvPicPr>
          <p:nvPr/>
        </p:nvPicPr>
        <p:blipFill>
          <a:blip r:embed="rId3"/>
          <a:stretch>
            <a:fillRect/>
          </a:stretch>
        </p:blipFill>
        <p:spPr>
          <a:xfrm>
            <a:off x="305435" y="2309495"/>
            <a:ext cx="11581765" cy="38131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p>
        </p:txBody>
      </p:sp>
      <p:pic>
        <p:nvPicPr>
          <p:cNvPr id="3" name="图片 -2147482591"/>
          <p:cNvPicPr>
            <a:picLocks noChangeAspect="1"/>
          </p:cNvPicPr>
          <p:nvPr/>
        </p:nvPicPr>
        <p:blipFill>
          <a:blip r:embed="rId3"/>
          <a:stretch>
            <a:fillRect/>
          </a:stretch>
        </p:blipFill>
        <p:spPr>
          <a:xfrm>
            <a:off x="305435" y="2309495"/>
            <a:ext cx="11581765" cy="38131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业务流图</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73" descr="业务流图"/>
          <p:cNvPicPr>
            <a:picLocks noChangeAspect="1"/>
          </p:cNvPicPr>
          <p:nvPr/>
        </p:nvPicPr>
        <p:blipFill>
          <a:blip r:embed="rId3"/>
          <a:srcRect l="11257" t="7597" r="12448" b="15960"/>
          <a:stretch>
            <a:fillRect/>
          </a:stretch>
        </p:blipFill>
        <p:spPr>
          <a:xfrm>
            <a:off x="1875790" y="1120140"/>
            <a:ext cx="7454265" cy="5280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E-R</a:t>
            </a:r>
            <a:r>
              <a:rPr lang="zh-CN" altLang="en-US" sz="3200" dirty="0">
                <a:solidFill>
                  <a:schemeClr val="tx1">
                    <a:lumMod val="75000"/>
                    <a:lumOff val="25000"/>
                  </a:schemeClr>
                </a:solidFill>
                <a:cs typeface="+mn-ea"/>
                <a:sym typeface="+mn-lt"/>
              </a:rPr>
              <a:t>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8"/>
          <p:cNvPicPr>
            <a:picLocks noChangeAspect="1"/>
          </p:cNvPicPr>
          <p:nvPr/>
        </p:nvPicPr>
        <p:blipFill>
          <a:blip r:embed="rId3"/>
          <a:stretch>
            <a:fillRect/>
          </a:stretch>
        </p:blipFill>
        <p:spPr>
          <a:xfrm>
            <a:off x="1790700" y="1181735"/>
            <a:ext cx="9920605" cy="54813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引言</a:t>
            </a: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总体实现方案选择</a:t>
            </a: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总体设计文件</a:t>
            </a: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会议记录及配置管理</a:t>
            </a: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mn-ea"/>
                <a:sym typeface="+mn-lt"/>
              </a:rPr>
              <a:t>5</a:t>
            </a:r>
          </a:p>
        </p:txBody>
      </p:sp>
      <p:sp>
        <p:nvSpPr>
          <p:cNvPr id="3" name="文本框 2"/>
          <p:cNvSpPr txBox="1"/>
          <p:nvPr/>
        </p:nvSpPr>
        <p:spPr>
          <a:xfrm>
            <a:off x="7039610" y="468312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PDM</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2"/>
            </p:custDataLst>
          </p:nvPr>
        </p:nvPicPr>
        <p:blipFill>
          <a:blip r:embed="rId5"/>
          <a:stretch>
            <a:fillRect/>
          </a:stretch>
        </p:blipFill>
        <p:spPr>
          <a:xfrm>
            <a:off x="2216150" y="1025525"/>
            <a:ext cx="7487920" cy="5824220"/>
          </a:xfrm>
          <a:prstGeom prst="rect">
            <a:avLst/>
          </a:prstGeom>
        </p:spPr>
      </p:pic>
      <p:graphicFrame>
        <p:nvGraphicFramePr>
          <p:cNvPr id="4" name="对象 3">
            <a:hlinkClick r:id="" action="ppaction://ole?verb=0"/>
          </p:cNvPr>
          <p:cNvGraphicFramePr>
            <a:graphicFrameLocks noChangeAspect="1"/>
          </p:cNvGraphicFramePr>
          <p:nvPr/>
        </p:nvGraphicFramePr>
        <p:xfrm>
          <a:off x="6242685" y="4999990"/>
          <a:ext cx="971550" cy="800100"/>
        </p:xfrm>
        <a:graphic>
          <a:graphicData uri="http://schemas.openxmlformats.org/presentationml/2006/ole">
            <mc:AlternateContent xmlns:mc="http://schemas.openxmlformats.org/markup-compatibility/2006">
              <mc:Choice xmlns:v="urn:schemas-microsoft-com:vml" Requires="v">
                <p:oleObj spid="_x0000_s1029" showAsIcon="1" r:id="rId6" imgW="971550" imgH="800100" progId="Package">
                  <p:embed/>
                </p:oleObj>
              </mc:Choice>
              <mc:Fallback>
                <p:oleObj showAsIcon="1" r:id="rId6" imgW="971550" imgH="800100" progId="Package">
                  <p:embed/>
                  <p:pic>
                    <p:nvPicPr>
                      <p:cNvPr id="0" name="图片 1024"/>
                      <p:cNvPicPr/>
                      <p:nvPr/>
                    </p:nvPicPr>
                    <p:blipFill>
                      <a:blip r:embed="rId7"/>
                      <a:stretch>
                        <a:fillRect/>
                      </a:stretch>
                    </p:blipFill>
                    <p:spPr>
                      <a:xfrm>
                        <a:off x="6242685" y="4999990"/>
                        <a:ext cx="971550" cy="8001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632065" y="4999990"/>
          <a:ext cx="971550" cy="800100"/>
        </p:xfrm>
        <a:graphic>
          <a:graphicData uri="http://schemas.openxmlformats.org/presentationml/2006/ole">
            <mc:AlternateContent xmlns:mc="http://schemas.openxmlformats.org/markup-compatibility/2006">
              <mc:Choice xmlns:v="urn:schemas-microsoft-com:vml" Requires="v">
                <p:oleObj spid="_x0000_s1030" showAsIcon="1" r:id="rId8" imgW="971550" imgH="800100" progId="Package">
                  <p:embed/>
                </p:oleObj>
              </mc:Choice>
              <mc:Fallback>
                <p:oleObj showAsIcon="1" r:id="rId8" imgW="971550" imgH="800100" progId="Package">
                  <p:embed/>
                  <p:pic>
                    <p:nvPicPr>
                      <p:cNvPr id="0" name="图片 1025"/>
                      <p:cNvPicPr/>
                      <p:nvPr/>
                    </p:nvPicPr>
                    <p:blipFill>
                      <a:blip r:embed="rId9"/>
                      <a:stretch>
                        <a:fillRect/>
                      </a:stretch>
                    </p:blipFill>
                    <p:spPr>
                      <a:xfrm>
                        <a:off x="7632065" y="4999990"/>
                        <a:ext cx="971550" cy="8001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数据流图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数据流图（用户操作）"/>
          <p:cNvPicPr>
            <a:picLocks noChangeAspect="1"/>
          </p:cNvPicPr>
          <p:nvPr/>
        </p:nvPicPr>
        <p:blipFill>
          <a:blip r:embed="rId3"/>
          <a:srcRect l="4826" t="8733" r="7112" b="16637"/>
          <a:stretch>
            <a:fillRect/>
          </a:stretch>
        </p:blipFill>
        <p:spPr>
          <a:xfrm>
            <a:off x="1520190" y="1079500"/>
            <a:ext cx="9378950" cy="5619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状态转换图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4"/>
          <p:cNvPicPr>
            <a:picLocks noChangeAspect="1"/>
          </p:cNvPicPr>
          <p:nvPr/>
        </p:nvPicPr>
        <p:blipFill>
          <a:blip r:embed="rId3"/>
          <a:stretch>
            <a:fillRect/>
          </a:stretch>
        </p:blipFill>
        <p:spPr>
          <a:xfrm>
            <a:off x="4900930" y="766445"/>
            <a:ext cx="7093585" cy="5903595"/>
          </a:xfrm>
          <a:prstGeom prst="rect">
            <a:avLst/>
          </a:prstGeom>
          <a:noFill/>
          <a:ln w="9525">
            <a:noFill/>
          </a:ln>
        </p:spPr>
      </p:pic>
      <p:sp>
        <p:nvSpPr>
          <p:cNvPr id="100" name="文本框 99"/>
          <p:cNvSpPr txBox="1"/>
          <p:nvPr/>
        </p:nvSpPr>
        <p:spPr>
          <a:xfrm>
            <a:off x="229235" y="2874010"/>
            <a:ext cx="5461635" cy="3415030"/>
          </a:xfrm>
          <a:prstGeom prst="rect">
            <a:avLst/>
          </a:prstGeom>
          <a:noFill/>
          <a:ln w="9525">
            <a:noFill/>
          </a:ln>
        </p:spPr>
        <p:txBody>
          <a:bodyPr wrap="square">
            <a:spAutoFit/>
          </a:bodyPr>
          <a:lstStyle/>
          <a:p>
            <a:pPr algn="l">
              <a:buClrTx/>
              <a:buSzTx/>
              <a:buFontTx/>
            </a:pPr>
            <a:r>
              <a:rPr lang="zh-CN" sz="1800" b="0" dirty="0">
                <a:solidFill>
                  <a:schemeClr val="tx1">
                    <a:lumMod val="75000"/>
                    <a:lumOff val="25000"/>
                  </a:schemeClr>
                </a:solidFill>
                <a:cs typeface="+mn-ea"/>
              </a:rPr>
              <a:t>用户登录；</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调取外部音乐api，完成外部音乐api绑定；</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调取网络音乐榜单 ；</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完成账户的绑定与外部歌单的同步；</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本地歌单拉取手机本地的音乐；</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搜索音乐、外部歌单音乐以及本地歌单音乐在加入歌曲列表后方可播放；</a:t>
            </a:r>
            <a:endParaRPr lang="zh-CN" dirty="0">
              <a:solidFill>
                <a:schemeClr val="tx1">
                  <a:lumMod val="75000"/>
                  <a:lumOff val="25000"/>
                </a:schemeClr>
              </a:solidFill>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506470" y="3395980"/>
            <a:ext cx="4241165" cy="2584450"/>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软件接口：</a:t>
            </a:r>
          </a:p>
          <a:p>
            <a:pPr fontAlgn="auto">
              <a:lnSpc>
                <a:spcPct val="150000"/>
              </a:lnSpc>
              <a:buClrTx/>
              <a:buSzTx/>
              <a:buFontTx/>
            </a:pPr>
            <a:r>
              <a:rPr lang="zh-CN" b="0" dirty="0">
                <a:solidFill>
                  <a:schemeClr val="tx1">
                    <a:lumMod val="75000"/>
                    <a:lumOff val="25000"/>
                  </a:schemeClr>
                </a:solidFill>
                <a:cs typeface="+mn-ea"/>
              </a:rPr>
              <a:t>1.需安装《幻听》音乐APP；</a:t>
            </a:r>
          </a:p>
          <a:p>
            <a:pPr fontAlgn="auto">
              <a:lnSpc>
                <a:spcPct val="150000"/>
              </a:lnSpc>
              <a:buClrTx/>
              <a:buSzTx/>
              <a:buFontTx/>
            </a:pPr>
            <a:r>
              <a:rPr lang="zh-CN" b="0" dirty="0">
                <a:solidFill>
                  <a:schemeClr val="tx1">
                    <a:lumMod val="75000"/>
                    <a:lumOff val="25000"/>
                  </a:schemeClr>
                </a:solidFill>
                <a:cs typeface="+mn-ea"/>
              </a:rPr>
              <a:t>2.需调用各大音乐平台音乐信息接口；</a:t>
            </a:r>
          </a:p>
          <a:p>
            <a:pPr fontAlgn="auto">
              <a:lnSpc>
                <a:spcPct val="150000"/>
              </a:lnSpc>
              <a:buClrTx/>
              <a:buSzTx/>
              <a:buFontTx/>
            </a:pPr>
            <a:r>
              <a:rPr lang="zh-CN" b="0" dirty="0">
                <a:solidFill>
                  <a:schemeClr val="tx1">
                    <a:lumMod val="75000"/>
                    <a:lumOff val="25000"/>
                  </a:schemeClr>
                </a:solidFill>
                <a:cs typeface="+mn-ea"/>
              </a:rPr>
              <a:t>3.需调用各大音乐平台用户登陆接口；</a:t>
            </a:r>
          </a:p>
          <a:p>
            <a:pPr fontAlgn="auto">
              <a:lnSpc>
                <a:spcPct val="150000"/>
              </a:lnSpc>
              <a:buClrTx/>
              <a:buSzTx/>
              <a:buFontTx/>
            </a:pPr>
            <a:r>
              <a:rPr lang="zh-CN" b="0" dirty="0">
                <a:solidFill>
                  <a:schemeClr val="tx1">
                    <a:lumMod val="75000"/>
                    <a:lumOff val="25000"/>
                  </a:schemeClr>
                </a:solidFill>
                <a:cs typeface="+mn-ea"/>
              </a:rPr>
              <a:t>4.需调用各大音乐平台排行榜内容接口；</a:t>
            </a:r>
          </a:p>
          <a:p>
            <a:pPr fontAlgn="auto">
              <a:lnSpc>
                <a:spcPct val="150000"/>
              </a:lnSpc>
              <a:buClrTx/>
              <a:buSzTx/>
              <a:buFontTx/>
            </a:pPr>
            <a:r>
              <a:rPr lang="zh-CN" b="0" dirty="0">
                <a:solidFill>
                  <a:schemeClr val="tx1">
                    <a:lumMod val="75000"/>
                    <a:lumOff val="25000"/>
                  </a:schemeClr>
                </a:solidFill>
                <a:cs typeface="+mn-ea"/>
              </a:rPr>
              <a:t>5.需调用各大音乐平台推荐内容接口；</a:t>
            </a:r>
          </a:p>
        </p:txBody>
      </p: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本框 3"/>
          <p:cNvSpPr txBox="1"/>
          <p:nvPr/>
        </p:nvSpPr>
        <p:spPr>
          <a:xfrm>
            <a:off x="1928495" y="3458210"/>
            <a:ext cx="8983345" cy="17532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硬件接口：</a:t>
            </a:r>
          </a:p>
          <a:p>
            <a:pPr fontAlgn="auto">
              <a:lnSpc>
                <a:spcPct val="150000"/>
              </a:lnSpc>
              <a:buClrTx/>
              <a:buSzTx/>
              <a:buFontTx/>
            </a:pPr>
            <a:r>
              <a:rPr lang="zh-CN" b="0" dirty="0">
                <a:solidFill>
                  <a:schemeClr val="tx1">
                    <a:lumMod val="75000"/>
                    <a:lumOff val="25000"/>
                  </a:schemeClr>
                </a:solidFill>
                <a:cs typeface="+mn-ea"/>
              </a:rPr>
              <a:t>1.移动终端硬件配置应遵循如下原则：具有高的可靠性，可用性和安全性；</a:t>
            </a:r>
          </a:p>
          <a:p>
            <a:pPr fontAlgn="auto">
              <a:lnSpc>
                <a:spcPct val="150000"/>
              </a:lnSpc>
              <a:buClrTx/>
              <a:buSzTx/>
              <a:buFontTx/>
            </a:pPr>
            <a:r>
              <a:rPr lang="zh-CN" b="0" dirty="0">
                <a:solidFill>
                  <a:schemeClr val="tx1">
                    <a:lumMod val="75000"/>
                    <a:lumOff val="25000"/>
                  </a:schemeClr>
                </a:solidFill>
                <a:cs typeface="+mn-ea"/>
              </a:rPr>
              <a:t>2.移动终端能够实现正常上网；</a:t>
            </a:r>
          </a:p>
          <a:p>
            <a:pPr fontAlgn="auto">
              <a:lnSpc>
                <a:spcPct val="150000"/>
              </a:lnSpc>
              <a:buClrTx/>
              <a:buSzTx/>
              <a:buFontTx/>
            </a:pPr>
            <a:r>
              <a:rPr lang="zh-CN" b="0" dirty="0">
                <a:solidFill>
                  <a:schemeClr val="tx1">
                    <a:lumMod val="75000"/>
                    <a:lumOff val="25000"/>
                  </a:schemeClr>
                </a:solidFill>
                <a:cs typeface="+mn-ea"/>
              </a:rPr>
              <a:t>3.移动终端能够调用扬声器权限，并正常播放音频；；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7489190" y="335915"/>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文本框 4"/>
          <p:cNvSpPr txBox="1"/>
          <p:nvPr/>
        </p:nvSpPr>
        <p:spPr>
          <a:xfrm>
            <a:off x="1007110" y="2117090"/>
            <a:ext cx="9990455" cy="46615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内部接口：</a:t>
            </a:r>
          </a:p>
          <a:p>
            <a:pPr fontAlgn="auto">
              <a:lnSpc>
                <a:spcPct val="150000"/>
              </a:lnSpc>
              <a:buClrTx/>
              <a:buSzTx/>
              <a:buFontTx/>
            </a:pPr>
            <a:r>
              <a:rPr lang="zh-CN" b="0" dirty="0">
                <a:solidFill>
                  <a:schemeClr val="tx1">
                    <a:lumMod val="75000"/>
                    <a:lumOff val="25000"/>
                  </a:schemeClr>
                </a:solidFill>
                <a:cs typeface="+mn-ea"/>
              </a:rPr>
              <a:t>1.注册与登陆模块：用户进入时调用，用户注册或登陆，显示用户数据；</a:t>
            </a:r>
          </a:p>
          <a:p>
            <a:pPr fontAlgn="auto">
              <a:lnSpc>
                <a:spcPct val="150000"/>
              </a:lnSpc>
              <a:buClrTx/>
              <a:buSzTx/>
              <a:buFontTx/>
            </a:pPr>
            <a:r>
              <a:rPr lang="zh-CN" b="0" dirty="0">
                <a:solidFill>
                  <a:schemeClr val="tx1">
                    <a:lumMod val="75000"/>
                    <a:lumOff val="25000"/>
                  </a:schemeClr>
                </a:solidFill>
                <a:cs typeface="+mn-ea"/>
              </a:rPr>
              <a:t>2.主页模块：用户登陆后默认显示该模块，显示主页；</a:t>
            </a:r>
          </a:p>
          <a:p>
            <a:pPr fontAlgn="auto">
              <a:lnSpc>
                <a:spcPct val="150000"/>
              </a:lnSpc>
              <a:buClrTx/>
              <a:buSzTx/>
              <a:buFontTx/>
            </a:pPr>
            <a:r>
              <a:rPr lang="zh-CN" b="0" dirty="0">
                <a:solidFill>
                  <a:schemeClr val="tx1">
                    <a:lumMod val="75000"/>
                    <a:lumOff val="25000"/>
                  </a:schemeClr>
                </a:solidFill>
                <a:cs typeface="+mn-ea"/>
              </a:rPr>
              <a:t>3.搜索子模块：用户点击搜索按钮时调用该模块，显示热门搜索和搜索关键词，读取输入文本；</a:t>
            </a:r>
          </a:p>
          <a:p>
            <a:pPr fontAlgn="auto">
              <a:lnSpc>
                <a:spcPct val="150000"/>
              </a:lnSpc>
              <a:buClrTx/>
              <a:buSzTx/>
              <a:buFontTx/>
            </a:pPr>
            <a:r>
              <a:rPr lang="zh-CN" b="0" dirty="0">
                <a:solidFill>
                  <a:schemeClr val="tx1">
                    <a:lumMod val="75000"/>
                    <a:lumOff val="25000"/>
                  </a:schemeClr>
                </a:solidFill>
                <a:cs typeface="+mn-ea"/>
              </a:rPr>
              <a:t>4.排行榜子模块：用户点击排行榜模块时，调用该模块，显示排行榜内容；</a:t>
            </a:r>
          </a:p>
          <a:p>
            <a:pPr fontAlgn="auto">
              <a:lnSpc>
                <a:spcPct val="150000"/>
              </a:lnSpc>
              <a:buClrTx/>
              <a:buSzTx/>
              <a:buFontTx/>
            </a:pPr>
            <a:r>
              <a:rPr lang="zh-CN" b="0" dirty="0">
                <a:solidFill>
                  <a:schemeClr val="tx1">
                    <a:lumMod val="75000"/>
                    <a:lumOff val="25000"/>
                  </a:schemeClr>
                </a:solidFill>
                <a:cs typeface="+mn-ea"/>
              </a:rPr>
              <a:t>5.推荐内容子模块：用户在主页浏览时，调用该模块，显示推荐内容；</a:t>
            </a:r>
          </a:p>
          <a:p>
            <a:pPr fontAlgn="auto">
              <a:lnSpc>
                <a:spcPct val="150000"/>
              </a:lnSpc>
              <a:buClrTx/>
              <a:buSzTx/>
              <a:buFontTx/>
            </a:pPr>
            <a:r>
              <a:rPr lang="zh-CN" b="0" dirty="0">
                <a:solidFill>
                  <a:schemeClr val="tx1">
                    <a:lumMod val="75000"/>
                    <a:lumOff val="25000"/>
                  </a:schemeClr>
                </a:solidFill>
                <a:cs typeface="+mn-ea"/>
              </a:rPr>
              <a:t>6.播放模块：用户点击播放按钮时、从歌单点击音乐时调用该模块；</a:t>
            </a:r>
          </a:p>
          <a:p>
            <a:pPr fontAlgn="auto">
              <a:lnSpc>
                <a:spcPct val="150000"/>
              </a:lnSpc>
              <a:buClrTx/>
              <a:buSzTx/>
              <a:buFontTx/>
            </a:pPr>
            <a:r>
              <a:rPr lang="zh-CN" b="0" dirty="0">
                <a:solidFill>
                  <a:schemeClr val="tx1">
                    <a:lumMod val="75000"/>
                    <a:lumOff val="25000"/>
                  </a:schemeClr>
                </a:solidFill>
                <a:cs typeface="+mn-ea"/>
              </a:rPr>
              <a:t>7.歌单模块：歌单包含自建歌单与网络歌单模块，是一个歌曲信息的集合；</a:t>
            </a:r>
          </a:p>
          <a:p>
            <a:pPr fontAlgn="auto">
              <a:lnSpc>
                <a:spcPct val="150000"/>
              </a:lnSpc>
              <a:buClrTx/>
              <a:buSzTx/>
              <a:buFontTx/>
            </a:pPr>
            <a:r>
              <a:rPr lang="zh-CN" b="0" dirty="0">
                <a:solidFill>
                  <a:schemeClr val="tx1">
                    <a:lumMod val="75000"/>
                    <a:lumOff val="25000"/>
                  </a:schemeClr>
                </a:solidFill>
                <a:cs typeface="+mn-ea"/>
              </a:rPr>
              <a:t>8.自建歌单子模块：用户自己创建的歌单列表，存储在数据库内；</a:t>
            </a:r>
          </a:p>
          <a:p>
            <a:pPr fontAlgn="auto">
              <a:lnSpc>
                <a:spcPct val="150000"/>
              </a:lnSpc>
              <a:buClrTx/>
              <a:buSzTx/>
              <a:buFontTx/>
            </a:pPr>
            <a:r>
              <a:rPr lang="zh-CN" b="0" dirty="0">
                <a:solidFill>
                  <a:schemeClr val="tx1">
                    <a:lumMod val="75000"/>
                    <a:lumOff val="25000"/>
                  </a:schemeClr>
                </a:solidFill>
                <a:cs typeface="+mn-ea"/>
              </a:rPr>
              <a:t>9.网络歌单子模块：外部平台账号的歌单列表，使用音乐平台提供的API调用；</a:t>
            </a:r>
          </a:p>
          <a:p>
            <a:pPr fontAlgn="auto">
              <a:lnSpc>
                <a:spcPct val="150000"/>
              </a:lnSpc>
              <a:buClrTx/>
              <a:buSzTx/>
              <a:buFontTx/>
            </a:pPr>
            <a:r>
              <a:rPr lang="zh-CN" b="0" dirty="0">
                <a:solidFill>
                  <a:schemeClr val="tx1">
                    <a:lumMod val="75000"/>
                    <a:lumOff val="25000"/>
                  </a:schemeClr>
                </a:solidFill>
                <a:cs typeface="+mn-ea"/>
              </a:rPr>
              <a:t>10.播放列表子模块：程序内部的歌曲列表，用来存放即将播放的音乐；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系统出错处理设计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1434147" y="1461135"/>
          <a:ext cx="9157335" cy="4792345"/>
        </p:xfrm>
        <a:graphic>
          <a:graphicData uri="http://schemas.openxmlformats.org/drawingml/2006/table">
            <a:tbl>
              <a:tblPr firstRow="1" bandRow="1">
                <a:tableStyleId>{5940675A-B579-460E-94D1-54222C63F5DA}</a:tableStyleId>
              </a:tblPr>
              <a:tblGrid>
                <a:gridCol w="4577080">
                  <a:extLst>
                    <a:ext uri="{9D8B030D-6E8A-4147-A177-3AD203B41FA5}">
                      <a16:colId xmlns:a16="http://schemas.microsoft.com/office/drawing/2014/main" val="20000"/>
                    </a:ext>
                  </a:extLst>
                </a:gridCol>
                <a:gridCol w="4580255">
                  <a:extLst>
                    <a:ext uri="{9D8B030D-6E8A-4147-A177-3AD203B41FA5}">
                      <a16:colId xmlns:a16="http://schemas.microsoft.com/office/drawing/2014/main" val="20001"/>
                    </a:ext>
                  </a:extLst>
                </a:gridCol>
              </a:tblGrid>
              <a:tr h="661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出错信息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BUG</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系统弹出窗口显示出错信息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数据库连接错误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无法正常读取数据库内信息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16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数据库语句错误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报错提示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67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同一时间用户超出使用上限，服务器宕机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服务器忙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网络未连接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API失效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播放源失效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补救措施</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818005" y="1651000"/>
            <a:ext cx="10373995" cy="424624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1.数据库连接错误：这类错误主要由于数据库设置不正确引起，只要取消本次操作，通过反馈渠道，告知维护人员检查数据库；</a:t>
            </a:r>
          </a:p>
          <a:p>
            <a:pPr fontAlgn="auto">
              <a:lnSpc>
                <a:spcPct val="150000"/>
              </a:lnSpc>
              <a:buClrTx/>
              <a:buSzTx/>
              <a:buFontTx/>
            </a:pPr>
            <a:r>
              <a:rPr lang="zh-CN" b="0" dirty="0">
                <a:solidFill>
                  <a:schemeClr val="tx1">
                    <a:lumMod val="75000"/>
                    <a:lumOff val="25000"/>
                  </a:schemeClr>
                </a:solidFill>
                <a:cs typeface="+mn-ea"/>
              </a:rPr>
              <a:t>2.出现bug：当出现bug时，用户可以截图，然后退出软件，再重新启动，通过bug反馈渠道，反馈给开发人员；</a:t>
            </a:r>
          </a:p>
          <a:p>
            <a:pPr fontAlgn="auto">
              <a:lnSpc>
                <a:spcPct val="150000"/>
              </a:lnSpc>
              <a:buClrTx/>
              <a:buSzTx/>
              <a:buFontTx/>
            </a:pPr>
            <a:r>
              <a:rPr lang="zh-CN" b="0" dirty="0">
                <a:solidFill>
                  <a:schemeClr val="tx1">
                    <a:lumMod val="75000"/>
                    <a:lumOff val="25000"/>
                  </a:schemeClr>
                </a:solidFill>
                <a:cs typeface="+mn-ea"/>
              </a:rPr>
              <a:t>3.服务器宕机：断开网络，暂时使用离线模式运行软件；</a:t>
            </a:r>
          </a:p>
          <a:p>
            <a:pPr fontAlgn="auto">
              <a:lnSpc>
                <a:spcPct val="150000"/>
              </a:lnSpc>
              <a:buClrTx/>
              <a:buSzTx/>
              <a:buFontTx/>
            </a:pPr>
            <a:r>
              <a:rPr lang="zh-CN" b="0" dirty="0">
                <a:solidFill>
                  <a:schemeClr val="tx1">
                    <a:lumMod val="75000"/>
                    <a:lumOff val="25000"/>
                  </a:schemeClr>
                </a:solidFill>
                <a:cs typeface="+mn-ea"/>
              </a:rPr>
              <a:t>4.网络未连接：用户检查WIFI是否开启、移动数据（蜂窝）是否开启，是否授予软件网络访问权限；</a:t>
            </a:r>
          </a:p>
          <a:p>
            <a:pPr fontAlgn="auto">
              <a:lnSpc>
                <a:spcPct val="150000"/>
              </a:lnSpc>
              <a:buClrTx/>
              <a:buSzTx/>
              <a:buFontTx/>
            </a:pPr>
            <a:r>
              <a:rPr lang="zh-CN" b="0" dirty="0">
                <a:solidFill>
                  <a:schemeClr val="tx1">
                    <a:lumMod val="75000"/>
                    <a:lumOff val="25000"/>
                  </a:schemeClr>
                </a:solidFill>
                <a:cs typeface="+mn-ea"/>
              </a:rPr>
              <a:t>5.API失效：通过反馈渠道反馈给开发人员，注明哪一部分（歌曲）链接失效；</a:t>
            </a:r>
          </a:p>
          <a:p>
            <a:pPr fontAlgn="auto">
              <a:lnSpc>
                <a:spcPct val="150000"/>
              </a:lnSpc>
              <a:buClrTx/>
              <a:buSzTx/>
              <a:buFontTx/>
            </a:pPr>
            <a:r>
              <a:rPr lang="zh-CN" b="0" dirty="0">
                <a:solidFill>
                  <a:schemeClr val="tx1">
                    <a:lumMod val="75000"/>
                    <a:lumOff val="25000"/>
                  </a:schemeClr>
                </a:solidFill>
                <a:cs typeface="+mn-ea"/>
              </a:rPr>
              <a:t>6.其他操作错误：用户可以退出软件，再重新启动软件；</a:t>
            </a:r>
          </a:p>
          <a:p>
            <a:pPr fontAlgn="auto">
              <a:lnSpc>
                <a:spcPct val="150000"/>
              </a:lnSpc>
              <a:buClrTx/>
              <a:buSzTx/>
              <a:buFontTx/>
            </a:pPr>
            <a:r>
              <a:rPr lang="zh-CN" b="0" dirty="0">
                <a:solidFill>
                  <a:schemeClr val="tx1">
                    <a:lumMod val="75000"/>
                    <a:lumOff val="25000"/>
                  </a:schemeClr>
                </a:solidFill>
                <a:cs typeface="+mn-ea"/>
              </a:rPr>
              <a:t>7.其他不可预知的错误：程序可能有其他我们不可预知的错误，要求我们开发人员及时对数据库进行备份；</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会议记录及配置管理</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在软件管理的领域里存在着被称作“依赖地狱”的死亡之谷，系统规模越大，加入的包越多，你就越有可能在未来的某一天发现自己已深陷绝望之中。</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77440" y="1816735"/>
            <a:ext cx="9163685" cy="4246245"/>
          </a:xfrm>
          <a:prstGeom prst="rect">
            <a:avLst/>
          </a:prstGeom>
          <a:noFill/>
        </p:spPr>
        <p:txBody>
          <a:bodyPr wrap="square" rtlCol="0" anchor="t">
            <a:spAutoFit/>
          </a:bodyPr>
          <a:lstStyle/>
          <a:p>
            <a:r>
              <a:rPr lang="zh-CN" altLang="en-US"/>
              <a:t>会议记录格式：</a:t>
            </a:r>
            <a:r>
              <a:rPr lang="en-US" altLang="zh-CN"/>
              <a:t>SE2020-G06-</a:t>
            </a:r>
            <a:r>
              <a:rPr lang="zh-CN" altLang="en-US"/>
              <a:t>会议纪要</a:t>
            </a:r>
            <a:r>
              <a:rPr lang="en-US" altLang="zh-CN"/>
              <a:t>_xxxx(</a:t>
            </a:r>
            <a:r>
              <a:rPr lang="zh-CN" altLang="en-US"/>
              <a:t>年</a:t>
            </a:r>
            <a:r>
              <a:rPr lang="en-US" altLang="zh-CN"/>
              <a:t>).xx(</a:t>
            </a:r>
            <a:r>
              <a:rPr lang="zh-CN" altLang="en-US"/>
              <a:t>月</a:t>
            </a:r>
            <a:r>
              <a:rPr lang="en-US" altLang="zh-CN"/>
              <a:t>).xx(</a:t>
            </a:r>
            <a:r>
              <a:rPr lang="zh-CN" altLang="en-US"/>
              <a:t>日</a:t>
            </a:r>
            <a:r>
              <a:rPr lang="en-US" altLang="zh-CN"/>
              <a:t>)</a:t>
            </a:r>
          </a:p>
          <a:p>
            <a:endParaRPr lang="en-US" altLang="zh-CN"/>
          </a:p>
          <a:p>
            <a:r>
              <a:rPr lang="zh-CN" altLang="en-US"/>
              <a:t>会议记录内容：</a:t>
            </a:r>
          </a:p>
          <a:p>
            <a:endParaRPr lang="zh-CN" altLang="en-US"/>
          </a:p>
          <a:p>
            <a:r>
              <a:t>I.基础信息</a:t>
            </a:r>
            <a:r>
              <a:rPr lang="zh-CN"/>
              <a:t>：主持人、日期、时间、地点、记录员、会议议题</a:t>
            </a:r>
          </a:p>
          <a:p>
            <a:endParaRPr lang="zh-CN"/>
          </a:p>
          <a:p>
            <a:r>
              <a:t>II.到场人员</a:t>
            </a:r>
          </a:p>
          <a:p>
            <a:endParaRPr/>
          </a:p>
          <a:p>
            <a:r>
              <a:rPr lang="en-US" altLang="zh-CN"/>
              <a:t>III.上次会议的实行成果与不足</a:t>
            </a:r>
          </a:p>
          <a:p>
            <a:endParaRPr lang="en-US" altLang="zh-CN"/>
          </a:p>
          <a:p>
            <a:r>
              <a:rPr lang="en-US" altLang="zh-CN"/>
              <a:t>IV.本次会议未决问题</a:t>
            </a:r>
          </a:p>
          <a:p>
            <a:endParaRPr lang="en-US" altLang="zh-CN"/>
          </a:p>
          <a:p>
            <a:r>
              <a:rPr lang="en-US" altLang="zh-CN"/>
              <a:t>V.个体内容纪要</a:t>
            </a:r>
            <a:r>
              <a:rPr lang="zh-CN" altLang="en-US"/>
              <a:t>：会议职责、个人任务</a:t>
            </a:r>
          </a:p>
          <a:p>
            <a:endParaRPr lang="zh-CN" altLang="en-US"/>
          </a:p>
          <a:p>
            <a:r>
              <a:rPr lang="zh-CN" altLang="en-US"/>
              <a:t>VI.休会：纪要提交、纪要审批</a:t>
            </a:r>
          </a:p>
        </p:txBody>
      </p:sp>
      <p:graphicFrame>
        <p:nvGraphicFramePr>
          <p:cNvPr id="5" name="对象 4">
            <a:hlinkClick r:id="" action="ppaction://ole?verb=0"/>
          </p:cNvPr>
          <p:cNvGraphicFramePr>
            <a:graphicFrameLocks noChangeAspect="1"/>
          </p:cNvGraphicFramePr>
          <p:nvPr/>
        </p:nvGraphicFramePr>
        <p:xfrm>
          <a:off x="5610225" y="637540"/>
          <a:ext cx="971550" cy="800100"/>
        </p:xfrm>
        <a:graphic>
          <a:graphicData uri="http://schemas.openxmlformats.org/presentationml/2006/ole">
            <mc:AlternateContent xmlns:mc="http://schemas.openxmlformats.org/markup-compatibility/2006">
              <mc:Choice xmlns:v="urn:schemas-microsoft-com:vml" Requires="v">
                <p:oleObj spid="_x0000_s2052" showAsIcon="1" r:id="rId4" imgW="971550" imgH="800100" progId="Word.Document.12">
                  <p:embed/>
                </p:oleObj>
              </mc:Choice>
              <mc:Fallback>
                <p:oleObj showAsIcon="1" r:id="rId4" imgW="971550" imgH="800100" progId="Word.Document.12">
                  <p:embed/>
                  <p:pic>
                    <p:nvPicPr>
                      <p:cNvPr id="0" name="图片 1026"/>
                      <p:cNvPicPr/>
                      <p:nvPr/>
                    </p:nvPicPr>
                    <p:blipFill>
                      <a:blip r:embed="rId5"/>
                      <a:stretch>
                        <a:fillRect/>
                      </a:stretch>
                    </p:blipFill>
                    <p:spPr>
                      <a:xfrm>
                        <a:off x="5610225" y="637540"/>
                        <a:ext cx="971550" cy="8001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119620" y="637540"/>
          <a:ext cx="971550" cy="800100"/>
        </p:xfrm>
        <a:graphic>
          <a:graphicData uri="http://schemas.openxmlformats.org/presentationml/2006/ole">
            <mc:AlternateContent xmlns:mc="http://schemas.openxmlformats.org/markup-compatibility/2006">
              <mc:Choice xmlns:v="urn:schemas-microsoft-com:vml" Requires="v">
                <p:oleObj spid="_x0000_s2053" showAsIcon="1" r:id="rId6" imgW="971550" imgH="800100" progId="Word.Document.12">
                  <p:embed/>
                </p:oleObj>
              </mc:Choice>
              <mc:Fallback>
                <p:oleObj showAsIcon="1" r:id="rId6" imgW="971550" imgH="800100" progId="Word.Document.12">
                  <p:embed/>
                  <p:pic>
                    <p:nvPicPr>
                      <p:cNvPr id="0" name="图片 1027"/>
                      <p:cNvPicPr/>
                      <p:nvPr/>
                    </p:nvPicPr>
                    <p:blipFill>
                      <a:blip r:embed="rId7"/>
                      <a:stretch>
                        <a:fillRect/>
                      </a:stretch>
                    </p:blipFill>
                    <p:spPr>
                      <a:xfrm>
                        <a:off x="7119620" y="637540"/>
                        <a:ext cx="971550" cy="8001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610600" y="637540"/>
          <a:ext cx="971550" cy="800100"/>
        </p:xfrm>
        <a:graphic>
          <a:graphicData uri="http://schemas.openxmlformats.org/presentationml/2006/ole">
            <mc:AlternateContent xmlns:mc="http://schemas.openxmlformats.org/markup-compatibility/2006">
              <mc:Choice xmlns:v="urn:schemas-microsoft-com:vml" Requires="v">
                <p:oleObj spid="_x0000_s2054" showAsIcon="1" r:id="rId8" imgW="971550" imgH="800100" progId="Word.Document.12">
                  <p:embed/>
                </p:oleObj>
              </mc:Choice>
              <mc:Fallback>
                <p:oleObj showAsIcon="1" r:id="rId8" imgW="971550" imgH="800100" progId="Word.Document.12">
                  <p:embed/>
                  <p:pic>
                    <p:nvPicPr>
                      <p:cNvPr id="0" name="图片 1028"/>
                      <p:cNvPicPr/>
                      <p:nvPr/>
                    </p:nvPicPr>
                    <p:blipFill>
                      <a:blip r:embed="rId9"/>
                      <a:stretch>
                        <a:fillRect/>
                      </a:stretch>
                    </p:blipFill>
                    <p:spPr>
                      <a:xfrm>
                        <a:off x="8610600" y="637540"/>
                        <a:ext cx="971550" cy="8001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23" name="文本框 2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引言</a:t>
            </a:r>
          </a:p>
        </p:txBody>
      </p:sp>
      <p:cxnSp>
        <p:nvCxnSpPr>
          <p:cNvPr id="24" name="直接连接符 2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62527" y="3809628"/>
            <a:ext cx="5277825" cy="521970"/>
          </a:xfrm>
          <a:prstGeom prst="rect">
            <a:avLst/>
          </a:prstGeom>
          <a:noFill/>
        </p:spPr>
        <p:txBody>
          <a:bodyPr wrap="square" rtlCol="0">
            <a:spAutoFit/>
          </a:bodyPr>
          <a:lstStyle/>
          <a:p>
            <a:r>
              <a:rPr lang="zh-CN" sz="1400" dirty="0">
                <a:solidFill>
                  <a:schemeClr val="tx1">
                    <a:lumMod val="50000"/>
                    <a:lumOff val="50000"/>
                  </a:schemeClr>
                </a:solidFill>
                <a:cs typeface="+mn-ea"/>
                <a:sym typeface="+mn-lt"/>
              </a:rPr>
              <a:t>中国数字音乐的不断兴起，带动了庞大的数字音乐竞争市场。在激烈的竞争下，用户面临的不便也随之而来。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205" y="34138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r>
              <a:rPr lang="en-US" altLang="zh-CN" sz="1200" dirty="0">
                <a:solidFill>
                  <a:schemeClr val="tx1">
                    <a:lumMod val="75000"/>
                    <a:lumOff val="25000"/>
                  </a:schemeClr>
                </a:solidFill>
                <a:cs typeface="+mn-ea"/>
                <a:sym typeface="+mn-lt"/>
              </a:rPr>
              <a:t>[5]</a:t>
            </a:r>
          </a:p>
        </p:txBody>
      </p:sp>
      <p:cxnSp>
        <p:nvCxnSpPr>
          <p:cNvPr id="20" name="直接连接符 19"/>
          <p:cNvCxnSpPr/>
          <p:nvPr/>
        </p:nvCxnSpPr>
        <p:spPr>
          <a:xfrm>
            <a:off x="3789747" y="108475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51635" y="1294765"/>
            <a:ext cx="9889490" cy="5077460"/>
          </a:xfrm>
          <a:prstGeom prst="rect">
            <a:avLst/>
          </a:prstGeom>
          <a:noFill/>
        </p:spPr>
        <p:txBody>
          <a:bodyPr wrap="square" rtlCol="0" anchor="t">
            <a:spAutoFit/>
          </a:bodyPr>
          <a:lstStyle/>
          <a:p>
            <a:r>
              <a:rPr lang="en-US" altLang="zh-CN"/>
              <a:t>1.</a:t>
            </a:r>
            <a:r>
              <a:rPr lang="zh-CN" altLang="en-US"/>
              <a:t>代码版本格式：主版本号.次版本号.修订号，版本号递增规则如下：</a:t>
            </a:r>
          </a:p>
          <a:p>
            <a:endParaRPr lang="zh-CN" altLang="en-US"/>
          </a:p>
          <a:p>
            <a:r>
              <a:rPr lang="en-US" altLang="zh-CN"/>
              <a:t>	</a:t>
            </a:r>
            <a:r>
              <a:rPr lang="zh-CN" altLang="en-US"/>
              <a:t>主版本号：当你做了不兼容的 API 修改，</a:t>
            </a:r>
          </a:p>
          <a:p>
            <a:endParaRPr lang="zh-CN" altLang="en-US"/>
          </a:p>
          <a:p>
            <a:r>
              <a:rPr lang="en-US" altLang="zh-CN"/>
              <a:t>	</a:t>
            </a:r>
            <a:r>
              <a:rPr lang="zh-CN" altLang="en-US"/>
              <a:t>次版本号：当你做了向下兼容的功能性新增，</a:t>
            </a:r>
          </a:p>
          <a:p>
            <a:endParaRPr lang="zh-CN" altLang="en-US"/>
          </a:p>
          <a:p>
            <a:r>
              <a:rPr lang="en-US" altLang="zh-CN"/>
              <a:t>	</a:t>
            </a:r>
            <a:r>
              <a:rPr lang="zh-CN" altLang="en-US"/>
              <a:t>修订号：当你做了向下兼容的问题修正。</a:t>
            </a:r>
          </a:p>
          <a:p>
            <a:endParaRPr lang="zh-CN" altLang="en-US"/>
          </a:p>
          <a:p>
            <a:r>
              <a:rPr lang="zh-CN" altLang="en-US"/>
              <a:t>注：先行版本号及版本编译元数据可以加到“主版本号.次版本号.修订号”的后面，作为延伸。</a:t>
            </a:r>
          </a:p>
          <a:p>
            <a:endParaRPr lang="zh-CN" altLang="en-US"/>
          </a:p>
          <a:p>
            <a:endParaRPr lang="zh-CN" altLang="en-US"/>
          </a:p>
          <a:p>
            <a:r>
              <a:rPr lang="en-US" altLang="zh-CN"/>
              <a:t>2.</a:t>
            </a:r>
            <a:r>
              <a:rPr lang="zh-CN" altLang="en-US"/>
              <a:t>报告（</a:t>
            </a:r>
            <a:r>
              <a:rPr lang="en-US" altLang="zh-CN"/>
              <a:t>PPT</a:t>
            </a:r>
            <a:r>
              <a:rPr lang="zh-CN" altLang="en-US"/>
              <a:t>）版本格式：正式版本号</a:t>
            </a:r>
            <a:r>
              <a:rPr lang="en-US" altLang="zh-CN"/>
              <a:t>.</a:t>
            </a:r>
            <a:r>
              <a:rPr lang="zh-CN" altLang="en-US"/>
              <a:t>评审版本号</a:t>
            </a:r>
            <a:r>
              <a:rPr lang="en-US" altLang="zh-CN"/>
              <a:t>.</a:t>
            </a:r>
            <a:r>
              <a:rPr lang="zh-CN" altLang="en-US"/>
              <a:t>自行迭代号，版本号递增规则如下：</a:t>
            </a:r>
          </a:p>
          <a:p>
            <a:r>
              <a:rPr lang="en-US" altLang="zh-CN"/>
              <a:t>	</a:t>
            </a:r>
          </a:p>
          <a:p>
            <a:r>
              <a:rPr lang="en-US" altLang="zh-CN"/>
              <a:t>	</a:t>
            </a:r>
            <a:r>
              <a:rPr lang="zh-CN" altLang="en-US"/>
              <a:t>正式版本号：正式评审过后的正式版本，一般为</a:t>
            </a:r>
            <a:r>
              <a:rPr lang="en-US" altLang="zh-CN"/>
              <a:t>1.0.0</a:t>
            </a:r>
            <a:r>
              <a:rPr lang="zh-CN" altLang="en-US"/>
              <a:t>，提交日期为评审当周的周日，</a:t>
            </a:r>
          </a:p>
          <a:p>
            <a:r>
              <a:rPr lang="en-US" altLang="zh-CN"/>
              <a:t>	</a:t>
            </a:r>
          </a:p>
          <a:p>
            <a:r>
              <a:rPr lang="en-US" altLang="zh-CN"/>
              <a:t>	</a:t>
            </a:r>
            <a:r>
              <a:rPr lang="zh-CN" altLang="en-US"/>
              <a:t>评审版本号：经过预评审或先行组评审后，根据其评审内容修改的版本，</a:t>
            </a:r>
          </a:p>
          <a:p>
            <a:r>
              <a:rPr lang="en-US" altLang="zh-CN"/>
              <a:t>	</a:t>
            </a:r>
          </a:p>
          <a:p>
            <a:r>
              <a:rPr lang="en-US" altLang="zh-CN"/>
              <a:t>	</a:t>
            </a:r>
            <a:r>
              <a:rPr lang="zh-CN" altLang="en-US"/>
              <a:t>自行迭代号：根据上课内容或小组会议后，对上一版本内容的修正。</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600960" y="826135"/>
            <a:ext cx="202120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p>
        </p:txBody>
      </p:sp>
      <p:cxnSp>
        <p:nvCxnSpPr>
          <p:cNvPr id="20" name="直接连接符 19"/>
          <p:cNvCxnSpPr/>
          <p:nvPr/>
        </p:nvCxnSpPr>
        <p:spPr>
          <a:xfrm>
            <a:off x="2718502" y="156925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151380" y="1905000"/>
            <a:ext cx="9531985" cy="4578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2020上半年度中国数字音乐市场研究报告 2020/10/24 </a:t>
            </a:r>
          </a:p>
        </p:txBody>
      </p:sp>
      <p:sp>
        <p:nvSpPr>
          <p:cNvPr id="9" name="文本框 8"/>
          <p:cNvSpPr txBox="1"/>
          <p:nvPr/>
        </p:nvSpPr>
        <p:spPr>
          <a:xfrm>
            <a:off x="117475" y="2707005"/>
            <a:ext cx="401955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https://new.qq.com/rain/a/20200921A0G4VI00</a:t>
            </a:r>
          </a:p>
        </p:txBody>
      </p:sp>
      <p:sp>
        <p:nvSpPr>
          <p:cNvPr id="3" name="文本框 2"/>
          <p:cNvSpPr txBox="1"/>
          <p:nvPr/>
        </p:nvSpPr>
        <p:spPr>
          <a:xfrm>
            <a:off x="133985" y="3612515"/>
            <a:ext cx="51758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[2] FreeMusic</a:t>
            </a:r>
            <a:r>
              <a:rPr lang="zh-CN" altLang="en-US" sz="1600" dirty="0">
                <a:solidFill>
                  <a:schemeClr val="tx1">
                    <a:lumMod val="75000"/>
                    <a:lumOff val="25000"/>
                  </a:schemeClr>
                </a:solidFill>
                <a:cs typeface="+mn-ea"/>
                <a:sym typeface="+mn-lt"/>
              </a:rPr>
              <a:t>实现集各大音乐</a:t>
            </a:r>
            <a:r>
              <a:rPr lang="en-US" altLang="zh-CN" sz="1600" dirty="0">
                <a:solidFill>
                  <a:schemeClr val="tx1">
                    <a:lumMod val="75000"/>
                    <a:lumOff val="25000"/>
                  </a:schemeClr>
                </a:solidFill>
                <a:cs typeface="+mn-ea"/>
                <a:sym typeface="+mn-lt"/>
              </a:rPr>
              <a:t>API</a:t>
            </a:r>
            <a:r>
              <a:rPr lang="zh-CN" altLang="en-US" sz="1600" dirty="0">
                <a:solidFill>
                  <a:schemeClr val="tx1">
                    <a:lumMod val="75000"/>
                    <a:lumOff val="25000"/>
                  </a:schemeClr>
                </a:solidFill>
                <a:cs typeface="+mn-ea"/>
                <a:sym typeface="+mn-lt"/>
              </a:rPr>
              <a:t>为一体 </a:t>
            </a:r>
            <a:r>
              <a:rPr lang="en-US" altLang="zh-CN" sz="1600" dirty="0">
                <a:solidFill>
                  <a:schemeClr val="tx1">
                    <a:lumMod val="75000"/>
                    <a:lumOff val="25000"/>
                  </a:schemeClr>
                </a:solidFill>
                <a:cs typeface="+mn-ea"/>
                <a:sym typeface="+mn-lt"/>
              </a:rPr>
              <a:t>2020/10/24</a:t>
            </a:r>
          </a:p>
        </p:txBody>
      </p:sp>
      <p:sp>
        <p:nvSpPr>
          <p:cNvPr id="16" name="文本框 15"/>
          <p:cNvSpPr txBox="1"/>
          <p:nvPr/>
        </p:nvSpPr>
        <p:spPr>
          <a:xfrm>
            <a:off x="133985" y="394970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https://blog.csdn.net/a496401006/article/details/103903131</a:t>
            </a:r>
          </a:p>
        </p:txBody>
      </p:sp>
      <p:sp>
        <p:nvSpPr>
          <p:cNvPr id="17" name="文本框 16"/>
          <p:cNvSpPr txBox="1"/>
          <p:nvPr/>
        </p:nvSpPr>
        <p:spPr>
          <a:xfrm>
            <a:off x="133985" y="5055870"/>
            <a:ext cx="40201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[3] 倒带app</a:t>
            </a:r>
            <a:r>
              <a:rPr lang="zh-CN" altLang="en-US" sz="1600" dirty="0">
                <a:solidFill>
                  <a:schemeClr val="tx1">
                    <a:lumMod val="75000"/>
                    <a:lumOff val="25000"/>
                  </a:schemeClr>
                </a:solidFill>
                <a:cs typeface="+mn-ea"/>
                <a:sym typeface="+mn-lt"/>
              </a:rPr>
              <a:t>个人开发主页 </a:t>
            </a:r>
            <a:r>
              <a:rPr lang="en-US" altLang="zh-CN" sz="1600" dirty="0">
                <a:solidFill>
                  <a:schemeClr val="tx1">
                    <a:lumMod val="75000"/>
                    <a:lumOff val="25000"/>
                  </a:schemeClr>
                </a:solidFill>
                <a:cs typeface="+mn-ea"/>
                <a:sym typeface="+mn-lt"/>
              </a:rPr>
              <a:t>2020/10/24</a:t>
            </a:r>
            <a:endParaRPr lang="zh-CN" altLang="en-US"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https://dniwer.me/#/</a:t>
            </a:r>
          </a:p>
        </p:txBody>
      </p:sp>
      <p:sp>
        <p:nvSpPr>
          <p:cNvPr id="25" name="文本框 24"/>
          <p:cNvSpPr txBox="1"/>
          <p:nvPr/>
        </p:nvSpPr>
        <p:spPr>
          <a:xfrm>
            <a:off x="8251825" y="601980"/>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[4] </a:t>
            </a:r>
            <a:r>
              <a:rPr lang="en-US" sz="1600" dirty="0">
                <a:solidFill>
                  <a:schemeClr val="tx1">
                    <a:lumMod val="75000"/>
                    <a:lumOff val="25000"/>
                  </a:schemeClr>
                </a:solidFill>
                <a:cs typeface="+mn-ea"/>
                <a:sym typeface="+mn-lt"/>
              </a:rPr>
              <a:t>Listen1app</a:t>
            </a:r>
            <a:r>
              <a:rPr lang="zh-CN" altLang="en-US" sz="1600" dirty="0">
                <a:solidFill>
                  <a:schemeClr val="tx1">
                    <a:lumMod val="75000"/>
                    <a:lumOff val="25000"/>
                  </a:schemeClr>
                </a:solidFill>
                <a:cs typeface="+mn-ea"/>
                <a:sym typeface="+mn-lt"/>
              </a:rPr>
              <a:t>开源</a:t>
            </a:r>
            <a:r>
              <a:rPr lang="en-US" altLang="zh-CN" sz="1600" dirty="0">
                <a:solidFill>
                  <a:schemeClr val="tx1">
                    <a:lumMod val="75000"/>
                    <a:lumOff val="25000"/>
                  </a:schemeClr>
                </a:solidFill>
                <a:cs typeface="+mn-ea"/>
                <a:sym typeface="+mn-lt"/>
              </a:rPr>
              <a:t>github 2020/10/24</a:t>
            </a:r>
            <a:endParaRPr lang="zh-CN" altLang="en-US"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http://listen1.github.io/listen1/</a:t>
            </a:r>
          </a:p>
        </p:txBody>
      </p:sp>
      <p:sp>
        <p:nvSpPr>
          <p:cNvPr id="10" name="文本框 9"/>
          <p:cNvSpPr txBox="1"/>
          <p:nvPr/>
        </p:nvSpPr>
        <p:spPr>
          <a:xfrm>
            <a:off x="8250555" y="1693545"/>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版本号规则博客园参考 </a:t>
            </a:r>
            <a:r>
              <a:rPr lang="en-US" altLang="zh-CN" sz="1600" dirty="0">
                <a:solidFill>
                  <a:schemeClr val="tx1">
                    <a:lumMod val="75000"/>
                    <a:lumOff val="25000"/>
                  </a:schemeClr>
                </a:solidFill>
                <a:cs typeface="+mn-ea"/>
                <a:sym typeface="+mn-lt"/>
              </a:rPr>
              <a:t>2020/10/27</a:t>
            </a:r>
            <a:endParaRPr lang="zh-CN" altLang="en-US"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https://www.cnblogs.com/duanlibo/p/10971995.html</a:t>
            </a:r>
          </a:p>
        </p:txBody>
      </p:sp>
      <p:sp>
        <p:nvSpPr>
          <p:cNvPr id="12" name="文本框 11"/>
          <p:cNvSpPr txBox="1"/>
          <p:nvPr/>
        </p:nvSpPr>
        <p:spPr>
          <a:xfrm>
            <a:off x="8250555" y="3028950"/>
            <a:ext cx="4002405"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p>
        </p:txBody>
      </p:sp>
      <p:sp>
        <p:nvSpPr>
          <p:cNvPr id="15" name="文本框 14"/>
          <p:cNvSpPr txBox="1"/>
          <p:nvPr/>
        </p:nvSpPr>
        <p:spPr>
          <a:xfrm>
            <a:off x="8168640" y="4533265"/>
            <a:ext cx="3928110" cy="583565"/>
          </a:xfrm>
          <a:prstGeom prst="rect">
            <a:avLst/>
          </a:prstGeom>
          <a:noFill/>
        </p:spPr>
        <p:txBody>
          <a:bodyPr wrap="square" rtlCol="0">
            <a:spAutoFit/>
          </a:bodyPr>
          <a:lstStyle/>
          <a:p>
            <a:pPr algn="l">
              <a:buClrTx/>
              <a:buSzTx/>
              <a:buFontTx/>
            </a:pPr>
            <a:r>
              <a:rPr lang="en-US" altLang="zh-CN" sz="1600" dirty="0">
                <a:solidFill>
                  <a:schemeClr val="tx1">
                    <a:lumMod val="75000"/>
                    <a:lumOff val="25000"/>
                  </a:schemeClr>
                </a:solidFill>
                <a:cs typeface="+mn-ea"/>
                <a:sym typeface="+mn-lt"/>
              </a:rPr>
              <a:t>[7] 百度文库：软件工程系统设计报告书2020/12/1</a:t>
            </a:r>
          </a:p>
        </p:txBody>
      </p:sp>
      <p:sp>
        <p:nvSpPr>
          <p:cNvPr id="23" name="文本框 22"/>
          <p:cNvSpPr txBox="1"/>
          <p:nvPr/>
        </p:nvSpPr>
        <p:spPr>
          <a:xfrm>
            <a:off x="8168640" y="51168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https://wenku.baidu.com/view/a7de3154b1717fd5360cba1aa8114431b80d8e47.html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pic>
        <p:nvPicPr>
          <p:cNvPr id="92" name="图片 91"/>
          <p:cNvPicPr>
            <a:picLocks noChangeAspect="1"/>
          </p:cNvPicPr>
          <p:nvPr/>
        </p:nvPicPr>
        <p:blipFill rotWithShape="1">
          <a:blip r:embed="rId3"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3"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3"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lstStyle/>
          <a:p>
            <a:r>
              <a:rPr lang="zh-CN" altLang="en-US" sz="3600" b="1" dirty="0"/>
              <a:t>邢海粟</a:t>
            </a:r>
          </a:p>
        </p:txBody>
      </p:sp>
      <p:sp>
        <p:nvSpPr>
          <p:cNvPr id="96" name="矩形 95"/>
          <p:cNvSpPr/>
          <p:nvPr/>
        </p:nvSpPr>
        <p:spPr>
          <a:xfrm>
            <a:off x="288290" y="4505325"/>
            <a:ext cx="356108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负责总体设计文档的编写；</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HIPO</a:t>
            </a:r>
            <a:r>
              <a:rPr lang="zh-CN" altLang="en-US" sz="1600" dirty="0">
                <a:solidFill>
                  <a:schemeClr val="bg1">
                    <a:lumMod val="50000"/>
                  </a:schemeClr>
                </a:solidFill>
                <a:latin typeface="微软雅黑" panose="020B0503020204020204" charset="-122"/>
                <a:ea typeface="微软雅黑" panose="020B0503020204020204" charset="-122"/>
              </a:rPr>
              <a:t>图设计、业务流图设计；</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负责注册登录模块详细设计；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pic>
        <p:nvPicPr>
          <p:cNvPr id="123" name="图片 122"/>
          <p:cNvPicPr>
            <a:picLocks noChangeAspect="1"/>
          </p:cNvPicPr>
          <p:nvPr/>
        </p:nvPicPr>
        <p:blipFill>
          <a:blip r:embed="rId4"/>
          <a:stretch>
            <a:fillRect/>
          </a:stretch>
        </p:blipFill>
        <p:spPr>
          <a:xfrm>
            <a:off x="1647190" y="1622425"/>
            <a:ext cx="1310005" cy="1314450"/>
          </a:xfrm>
          <a:prstGeom prst="rect">
            <a:avLst/>
          </a:prstGeom>
        </p:spPr>
      </p:pic>
      <p:sp>
        <p:nvSpPr>
          <p:cNvPr id="124" name="矩形 123"/>
          <p:cNvSpPr/>
          <p:nvPr/>
        </p:nvSpPr>
        <p:spPr>
          <a:xfrm>
            <a:off x="4536440" y="4505325"/>
            <a:ext cx="3249930"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sym typeface="+mn-ea"/>
              </a:rPr>
              <a:t>用户手册文</a:t>
            </a:r>
            <a:r>
              <a:rPr lang="zh-CN" sz="1600" dirty="0">
                <a:solidFill>
                  <a:schemeClr val="bg1">
                    <a:lumMod val="50000"/>
                  </a:schemeClr>
                </a:solidFill>
                <a:latin typeface="微软雅黑" panose="020B0503020204020204" charset="-122"/>
                <a:ea typeface="微软雅黑" panose="020B0503020204020204" charset="-122"/>
              </a:rPr>
              <a:t>档的编写及修订；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负责软件原型图的绘制、界面设计；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负责总体设计文件的整理和修订；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负责播放模块详细设计；</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p>
        </p:txBody>
      </p:sp>
      <p:sp>
        <p:nvSpPr>
          <p:cNvPr id="125" name="矩形 124"/>
          <p:cNvSpPr/>
          <p:nvPr/>
        </p:nvSpPr>
        <p:spPr>
          <a:xfrm>
            <a:off x="8391525" y="4505325"/>
            <a:ext cx="344043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负责软件测试说明文档的编写及修订；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负责该阶段</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的修订；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负责主页模块详细设计；</a:t>
            </a:r>
            <a:r>
              <a:rPr lang="zh-CN" altLang="en-US" sz="1600" dirty="0">
                <a:solidFill>
                  <a:schemeClr val="bg1">
                    <a:lumMod val="50000"/>
                  </a:schemeClr>
                </a:solidFill>
                <a:latin typeface="微软雅黑" panose="020B0503020204020204" charset="-122"/>
                <a:ea typeface="微软雅黑" panose="020B0503020204020204" charset="-122"/>
              </a:rPr>
              <a:t>                  </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lstStyle/>
          <a:p>
            <a:r>
              <a:rPr lang="zh-CN" altLang="en-US" sz="3600" b="1" dirty="0"/>
              <a:t>章拾瑜</a:t>
            </a:r>
          </a:p>
        </p:txBody>
      </p:sp>
      <p:sp>
        <p:nvSpPr>
          <p:cNvPr id="127" name="矩形 126"/>
          <p:cNvSpPr/>
          <p:nvPr/>
        </p:nvSpPr>
        <p:spPr>
          <a:xfrm>
            <a:off x="9466260" y="3699313"/>
            <a:ext cx="1554480" cy="645160"/>
          </a:xfrm>
          <a:prstGeom prst="rect">
            <a:avLst/>
          </a:prstGeom>
        </p:spPr>
        <p:txBody>
          <a:bodyPr wrap="none">
            <a:spAutoFit/>
          </a:bodyPr>
          <a:lstStyle/>
          <a:p>
            <a:r>
              <a:rPr lang="zh-CN" altLang="en-US" sz="3600" b="1" dirty="0"/>
              <a:t>黄德煜</a:t>
            </a:r>
          </a:p>
        </p:txBody>
      </p:sp>
      <p:pic>
        <p:nvPicPr>
          <p:cNvPr id="128" name="图片 127"/>
          <p:cNvPicPr>
            <a:picLocks noChangeAspect="1"/>
          </p:cNvPicPr>
          <p:nvPr/>
        </p:nvPicPr>
        <p:blipFill>
          <a:blip r:embed="rId5"/>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6"/>
          <a:stretch>
            <a:fillRect/>
          </a:stretch>
        </p:blipFill>
        <p:spPr>
          <a:xfrm>
            <a:off x="9404350" y="1522730"/>
            <a:ext cx="1414145" cy="14141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p>
        </p:txBody>
      </p:sp>
      <p:sp>
        <p:nvSpPr>
          <p:cNvPr id="2" name="文本框 1"/>
          <p:cNvSpPr txBox="1"/>
          <p:nvPr/>
        </p:nvSpPr>
        <p:spPr>
          <a:xfrm>
            <a:off x="1932305" y="1771650"/>
            <a:ext cx="9230360" cy="3415030"/>
          </a:xfrm>
          <a:prstGeom prst="rect">
            <a:avLst/>
          </a:prstGeom>
          <a:noFill/>
        </p:spPr>
        <p:txBody>
          <a:bodyPr wrap="square" rtlCol="0" anchor="t">
            <a:spAutoFit/>
          </a:bodyPr>
          <a:lstStyle/>
          <a:p>
            <a:r>
              <a:rPr lang="zh-CN" altLang="en-US"/>
              <a:t>1.自我评价，满分100分；</a:t>
            </a:r>
          </a:p>
          <a:p>
            <a:endParaRPr lang="zh-CN" altLang="en-US"/>
          </a:p>
          <a:p>
            <a:r>
              <a:rPr lang="zh-CN" altLang="en-US"/>
              <a:t>2.其他组员1评分，满分100分；</a:t>
            </a:r>
          </a:p>
          <a:p>
            <a:endParaRPr lang="zh-CN" altLang="en-US"/>
          </a:p>
          <a:p>
            <a:r>
              <a:rPr lang="zh-CN" altLang="en-US"/>
              <a:t>3.其他组员2评分，满分100分；</a:t>
            </a:r>
          </a:p>
          <a:p>
            <a:endParaRPr lang="zh-CN" altLang="en-US"/>
          </a:p>
          <a:p>
            <a:r>
              <a:rPr lang="zh-CN" altLang="en-US"/>
              <a:t>4.组长评分，组长自己的组长评分为组长对其他组员评价的平均值，满分100分；</a:t>
            </a:r>
          </a:p>
          <a:p>
            <a:endParaRPr lang="zh-CN" altLang="en-US"/>
          </a:p>
          <a:p>
            <a:endParaRPr lang="zh-CN" altLang="en-US"/>
          </a:p>
          <a:p>
            <a:r>
              <a:rPr lang="zh-CN" altLang="en-US"/>
              <a:t>总分为100分，计算规则如下：</a:t>
            </a:r>
          </a:p>
          <a:p>
            <a:endParaRPr lang="zh-CN" altLang="en-US"/>
          </a:p>
          <a:p>
            <a:r>
              <a:rPr lang="zh-CN" altLang="en-US"/>
              <a:t>小组评分 = 自评 * 0.3 + 他评1 * 0.3 + 他评2 * 0.3 + 组长评分 * 0.1；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extLst>
                    <a:ext uri="{9D8B030D-6E8A-4147-A177-3AD203B41FA5}">
                      <a16:colId xmlns:a16="http://schemas.microsoft.com/office/drawing/2014/main" val="20000"/>
                    </a:ext>
                  </a:extLst>
                </a:gridCol>
                <a:gridCol w="1774190">
                  <a:extLst>
                    <a:ext uri="{9D8B030D-6E8A-4147-A177-3AD203B41FA5}">
                      <a16:colId xmlns:a16="http://schemas.microsoft.com/office/drawing/2014/main" val="20001"/>
                    </a:ext>
                  </a:extLst>
                </a:gridCol>
                <a:gridCol w="1774190">
                  <a:extLst>
                    <a:ext uri="{9D8B030D-6E8A-4147-A177-3AD203B41FA5}">
                      <a16:colId xmlns:a16="http://schemas.microsoft.com/office/drawing/2014/main" val="20002"/>
                    </a:ext>
                  </a:extLst>
                </a:gridCol>
                <a:gridCol w="1774190">
                  <a:extLst>
                    <a:ext uri="{9D8B030D-6E8A-4147-A177-3AD203B41FA5}">
                      <a16:colId xmlns:a16="http://schemas.microsoft.com/office/drawing/2014/main" val="20003"/>
                    </a:ext>
                  </a:extLst>
                </a:gridCol>
                <a:gridCol w="1867535">
                  <a:extLst>
                    <a:ext uri="{9D8B030D-6E8A-4147-A177-3AD203B41FA5}">
                      <a16:colId xmlns:a16="http://schemas.microsoft.com/office/drawing/2014/main" val="20004"/>
                    </a:ext>
                  </a:extLst>
                </a:gridCol>
                <a:gridCol w="1680845">
                  <a:extLst>
                    <a:ext uri="{9D8B030D-6E8A-4147-A177-3AD203B41FA5}">
                      <a16:colId xmlns:a16="http://schemas.microsoft.com/office/drawing/2014/main" val="20005"/>
                    </a:ext>
                  </a:extLst>
                </a:gridCol>
              </a:tblGrid>
              <a:tr h="750570">
                <a:tc>
                  <a:txBody>
                    <a:bodyPr/>
                    <a:lstStyle/>
                    <a:p>
                      <a:pPr algn="ctr">
                        <a:buNone/>
                      </a:pPr>
                      <a:r>
                        <a:rPr lang="zh-CN" altLang="en-US" sz="3200"/>
                        <a:t>组员</a:t>
                      </a:r>
                    </a:p>
                  </a:txBody>
                  <a:tcPr/>
                </a:tc>
                <a:tc>
                  <a:txBody>
                    <a:bodyPr/>
                    <a:lstStyle/>
                    <a:p>
                      <a:pPr algn="ctr">
                        <a:buClrTx/>
                        <a:buSzTx/>
                        <a:buFontTx/>
                        <a:buNone/>
                      </a:pPr>
                      <a:r>
                        <a:rPr lang="zh-CN" altLang="en-US" sz="3200"/>
                        <a:t>自评</a:t>
                      </a:r>
                    </a:p>
                  </a:txBody>
                  <a:tcPr/>
                </a:tc>
                <a:tc>
                  <a:txBody>
                    <a:bodyPr/>
                    <a:lstStyle/>
                    <a:p>
                      <a:pPr algn="ctr">
                        <a:buClrTx/>
                        <a:buSzTx/>
                        <a:buFontTx/>
                        <a:buNone/>
                      </a:pPr>
                      <a:r>
                        <a:rPr lang="zh-CN" altLang="en-US" sz="3200"/>
                        <a:t>他评1</a:t>
                      </a:r>
                    </a:p>
                  </a:txBody>
                  <a:tcPr/>
                </a:tc>
                <a:tc>
                  <a:txBody>
                    <a:bodyPr/>
                    <a:lstStyle/>
                    <a:p>
                      <a:pPr algn="ctr">
                        <a:buClrTx/>
                        <a:buSzTx/>
                        <a:buFontTx/>
                        <a:buNone/>
                      </a:pPr>
                      <a:r>
                        <a:rPr lang="zh-CN" altLang="en-US" sz="3200"/>
                        <a:t>他评2</a:t>
                      </a:r>
                    </a:p>
                  </a:txBody>
                  <a:tcPr/>
                </a:tc>
                <a:tc>
                  <a:txBody>
                    <a:bodyPr/>
                    <a:lstStyle/>
                    <a:p>
                      <a:pPr algn="ctr">
                        <a:buClrTx/>
                        <a:buSzTx/>
                        <a:buFontTx/>
                        <a:buNone/>
                      </a:pPr>
                      <a:r>
                        <a:rPr lang="zh-CN" altLang="en-US" sz="3200"/>
                        <a:t>组长评价</a:t>
                      </a:r>
                    </a:p>
                  </a:txBody>
                  <a:tcPr/>
                </a:tc>
                <a:tc>
                  <a:txBody>
                    <a:bodyPr/>
                    <a:lstStyle/>
                    <a:p>
                      <a:pPr algn="ctr">
                        <a:buClrTx/>
                        <a:buSzTx/>
                        <a:buFontTx/>
                        <a:buNone/>
                      </a:pPr>
                      <a:r>
                        <a:rPr lang="zh-CN" altLang="en-US" sz="3200"/>
                        <a:t>总评</a:t>
                      </a:r>
                    </a:p>
                  </a:txBody>
                  <a:tcPr/>
                </a:tc>
                <a:extLst>
                  <a:ext uri="{0D108BD9-81ED-4DB2-BD59-A6C34878D82A}">
                    <a16:rowId xmlns:a16="http://schemas.microsoft.com/office/drawing/2014/main" val="10000"/>
                  </a:ext>
                </a:extLst>
              </a:tr>
              <a:tr h="1435100">
                <a:tc>
                  <a:txBody>
                    <a:bodyPr/>
                    <a:lstStyle/>
                    <a:p>
                      <a:pPr>
                        <a:buNone/>
                      </a:pPr>
                      <a:endParaRPr lang="zh-CN" altLang="en-US"/>
                    </a:p>
                  </a:txBody>
                  <a:tcPr/>
                </a:tc>
                <a:tc>
                  <a:txBody>
                    <a:bodyPr/>
                    <a:lstStyle/>
                    <a:p>
                      <a:pPr>
                        <a:buNone/>
                      </a:pPr>
                      <a:r>
                        <a:rPr lang="en-US" altLang="zh-CN"/>
                        <a:t>94</a:t>
                      </a:r>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94.8</a:t>
                      </a:r>
                    </a:p>
                  </a:txBody>
                  <a:tcPr/>
                </a:tc>
                <a:extLst>
                  <a:ext uri="{0D108BD9-81ED-4DB2-BD59-A6C34878D82A}">
                    <a16:rowId xmlns:a16="http://schemas.microsoft.com/office/drawing/2014/main" val="10001"/>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95</a:t>
                      </a:r>
                    </a:p>
                  </a:txBody>
                  <a:tcPr/>
                </a:tc>
                <a:tc>
                  <a:txBody>
                    <a:bodyPr/>
                    <a:lstStyle/>
                    <a:p>
                      <a:pPr>
                        <a:buNone/>
                      </a:pPr>
                      <a:r>
                        <a:rPr lang="en-US" altLang="zh-CN"/>
                        <a:t>95.3</a:t>
                      </a:r>
                    </a:p>
                  </a:txBody>
                  <a:tcPr/>
                </a:tc>
                <a:extLst>
                  <a:ext uri="{0D108BD9-81ED-4DB2-BD59-A6C34878D82A}">
                    <a16:rowId xmlns:a16="http://schemas.microsoft.com/office/drawing/2014/main" val="10002"/>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97</a:t>
                      </a:r>
                    </a:p>
                  </a:txBody>
                  <a:tcPr/>
                </a:tc>
                <a:tc>
                  <a:txBody>
                    <a:bodyPr/>
                    <a:lstStyle/>
                    <a:p>
                      <a:pPr>
                        <a:buNone/>
                      </a:pPr>
                      <a:r>
                        <a:rPr lang="en-US" altLang="zh-CN"/>
                        <a:t>96</a:t>
                      </a:r>
                    </a:p>
                  </a:txBody>
                  <a:tcPr/>
                </a:tc>
                <a:tc>
                  <a:txBody>
                    <a:bodyPr/>
                    <a:lstStyle/>
                    <a:p>
                      <a:pPr>
                        <a:buNone/>
                      </a:pPr>
                      <a:r>
                        <a:rPr lang="en-US" altLang="zh-CN"/>
                        <a:t>97</a:t>
                      </a:r>
                    </a:p>
                  </a:txBody>
                  <a:tcPr/>
                </a:tc>
                <a:tc>
                  <a:txBody>
                    <a:bodyPr/>
                    <a:lstStyle/>
                    <a:p>
                      <a:pPr>
                        <a:buNone/>
                      </a:pPr>
                      <a:r>
                        <a:rPr lang="en-US" altLang="zh-CN"/>
                        <a:t>96.1</a:t>
                      </a: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
        <p:nvSpPr>
          <p:cNvPr id="95" name="矩形 94"/>
          <p:cNvSpPr/>
          <p:nvPr/>
        </p:nvSpPr>
        <p:spPr>
          <a:xfrm>
            <a:off x="1236345" y="2404110"/>
            <a:ext cx="1203960" cy="460375"/>
          </a:xfrm>
          <a:prstGeom prst="rect">
            <a:avLst/>
          </a:prstGeom>
        </p:spPr>
        <p:txBody>
          <a:bodyPr wrap="square">
            <a:spAutoFit/>
          </a:bodyPr>
          <a:lstStyle/>
          <a:p>
            <a:r>
              <a:rPr lang="zh-CN" altLang="en-US" sz="2400" b="1" dirty="0"/>
              <a:t>邢海粟</a:t>
            </a:r>
          </a:p>
        </p:txBody>
      </p:sp>
      <p:sp>
        <p:nvSpPr>
          <p:cNvPr id="126" name="矩形 125"/>
          <p:cNvSpPr/>
          <p:nvPr/>
        </p:nvSpPr>
        <p:spPr>
          <a:xfrm>
            <a:off x="1236660" y="3809803"/>
            <a:ext cx="1097280" cy="460375"/>
          </a:xfrm>
          <a:prstGeom prst="rect">
            <a:avLst/>
          </a:prstGeom>
        </p:spPr>
        <p:txBody>
          <a:bodyPr wrap="none">
            <a:spAutoFit/>
          </a:bodyPr>
          <a:lstStyle/>
          <a:p>
            <a:r>
              <a:rPr lang="zh-CN" altLang="en-US" sz="2400" b="1" dirty="0"/>
              <a:t>章拾瑜</a:t>
            </a:r>
          </a:p>
        </p:txBody>
      </p:sp>
      <p:sp>
        <p:nvSpPr>
          <p:cNvPr id="127" name="矩形 126"/>
          <p:cNvSpPr/>
          <p:nvPr/>
        </p:nvSpPr>
        <p:spPr>
          <a:xfrm>
            <a:off x="1236660" y="5202358"/>
            <a:ext cx="1097280" cy="460375"/>
          </a:xfrm>
          <a:prstGeom prst="rect">
            <a:avLst/>
          </a:prstGeom>
        </p:spPr>
        <p:txBody>
          <a:bodyPr wrap="none">
            <a:spAutoFit/>
          </a:bodyPr>
          <a:lstStyle/>
          <a:p>
            <a:r>
              <a:rPr lang="zh-CN" altLang="en-US" sz="2400" b="1" dirty="0"/>
              <a:t>黄德煜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a:solidFill>
                  <a:schemeClr val="tx1">
                    <a:lumMod val="75000"/>
                    <a:lumOff val="25000"/>
                  </a:schemeClr>
                </a:solidFill>
                <a:cs typeface="+mn-ea"/>
                <a:sym typeface="+mn-lt"/>
              </a:rPr>
              <a:t>SE2020-G06-</a:t>
            </a:r>
            <a:r>
              <a:rPr lang="zh-CN" altLang="en-US" sz="3600" dirty="0">
                <a:solidFill>
                  <a:schemeClr val="tx1">
                    <a:lumMod val="75000"/>
                    <a:lumOff val="25000"/>
                  </a:schemeClr>
                </a:solidFill>
                <a:cs typeface="+mn-ea"/>
                <a:sym typeface="+mn-lt"/>
              </a:rPr>
              <a:t>项目计划</a:t>
            </a: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谢谢观看</a:t>
            </a: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项目背景</a:t>
            </a: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rot="1758189">
            <a:off x="4983461" y="382570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rot="12558189">
            <a:off x="5852826" y="227671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rot="17958189">
            <a:off x="6192639" y="3485895"/>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p:nvPr/>
        </p:nvSpPr>
        <p:spPr>
          <a:xfrm rot="7158189">
            <a:off x="4643649" y="2616531"/>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a:blip r:embed="rId3" cstate="screen"/>
          <a:stretch>
            <a:fillRect/>
          </a:stretch>
        </p:blipFill>
        <p:spPr>
          <a:xfrm>
            <a:off x="6424459" y="2723306"/>
            <a:ext cx="506013" cy="506013"/>
          </a:xfrm>
          <a:prstGeom prst="rect">
            <a:avLst/>
          </a:prstGeom>
        </p:spPr>
      </p:pic>
      <p:pic>
        <p:nvPicPr>
          <p:cNvPr id="10" name="图片 9"/>
          <p:cNvPicPr>
            <a:picLocks noChangeAspect="1"/>
          </p:cNvPicPr>
          <p:nvPr/>
        </p:nvPicPr>
        <p:blipFill>
          <a:blip r:embed="rId4" cstate="screen"/>
          <a:stretch>
            <a:fillRect/>
          </a:stretch>
        </p:blipFill>
        <p:spPr>
          <a:xfrm>
            <a:off x="5391283" y="4587824"/>
            <a:ext cx="506013" cy="506013"/>
          </a:xfrm>
          <a:prstGeom prst="rect">
            <a:avLst/>
          </a:prstGeom>
        </p:spPr>
      </p:pic>
      <p:pic>
        <p:nvPicPr>
          <p:cNvPr id="11" name="图片 10"/>
          <p:cNvPicPr>
            <a:picLocks noChangeAspect="1"/>
          </p:cNvPicPr>
          <p:nvPr/>
        </p:nvPicPr>
        <p:blipFill>
          <a:blip r:embed="rId5" cstate="screen"/>
          <a:stretch>
            <a:fillRect/>
          </a:stretch>
        </p:blipFill>
        <p:spPr>
          <a:xfrm>
            <a:off x="6825338" y="4201019"/>
            <a:ext cx="467262" cy="467262"/>
          </a:xfrm>
          <a:prstGeom prst="rect">
            <a:avLst/>
          </a:prstGeom>
        </p:spPr>
      </p:pic>
      <p:pic>
        <p:nvPicPr>
          <p:cNvPr id="12" name="图片 11"/>
          <p:cNvPicPr>
            <a:picLocks noChangeAspect="1"/>
          </p:cNvPicPr>
          <p:nvPr/>
        </p:nvPicPr>
        <p:blipFill>
          <a:blip r:embed="rId6" cstate="screen"/>
          <a:stretch>
            <a:fillRect/>
          </a:stretch>
        </p:blipFill>
        <p:spPr>
          <a:xfrm>
            <a:off x="4910434" y="3213589"/>
            <a:ext cx="480849" cy="480849"/>
          </a:xfrm>
          <a:prstGeom prst="rect">
            <a:avLst/>
          </a:prstGeom>
        </p:spPr>
      </p:pic>
      <p:sp>
        <p:nvSpPr>
          <p:cNvPr id="13" name="文本框 12"/>
          <p:cNvSpPr txBox="1"/>
          <p:nvPr/>
        </p:nvSpPr>
        <p:spPr>
          <a:xfrm>
            <a:off x="599440" y="2791460"/>
            <a:ext cx="348488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中国数字音乐不断兴起 </a:t>
            </a:r>
            <a:r>
              <a:rPr lang="en-US" altLang="zh-CN" sz="900" dirty="0">
                <a:solidFill>
                  <a:schemeClr val="tx1">
                    <a:lumMod val="75000"/>
                    <a:lumOff val="25000"/>
                  </a:schemeClr>
                </a:solidFill>
                <a:effectLst/>
                <a:latin typeface="+mn-lt"/>
                <a:ea typeface="+mn-ea"/>
                <a:cs typeface="+mn-ea"/>
                <a:sym typeface="+mn-lt"/>
              </a:rPr>
              <a:t>[1]</a:t>
            </a:r>
          </a:p>
        </p:txBody>
      </p:sp>
      <p:sp>
        <p:nvSpPr>
          <p:cNvPr id="14" name="文本框 13"/>
          <p:cNvSpPr txBox="1"/>
          <p:nvPr/>
        </p:nvSpPr>
        <p:spPr>
          <a:xfrm>
            <a:off x="1219472" y="3117460"/>
            <a:ext cx="2865120" cy="1168400"/>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现阶段，数字音乐不断兴起，加之知识版权意识越来越强烈，并且国家各类政策保护。在这类因素的影响下，数字音乐付费市场又逐渐形成十分庞大的竞争市场。</a:t>
            </a:r>
          </a:p>
        </p:txBody>
      </p:sp>
      <p:sp>
        <p:nvSpPr>
          <p:cNvPr id="15" name="文本框 14"/>
          <p:cNvSpPr txBox="1"/>
          <p:nvPr/>
        </p:nvSpPr>
        <p:spPr>
          <a:xfrm>
            <a:off x="1078230" y="4834890"/>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不同音乐</a:t>
            </a:r>
            <a:r>
              <a:rPr lang="en-US" altLang="zh-CN" dirty="0">
                <a:solidFill>
                  <a:schemeClr val="tx1">
                    <a:lumMod val="75000"/>
                    <a:lumOff val="25000"/>
                  </a:schemeClr>
                </a:solidFill>
                <a:effectLst/>
                <a:latin typeface="+mn-lt"/>
                <a:ea typeface="+mn-ea"/>
                <a:cs typeface="+mn-ea"/>
                <a:sym typeface="+mn-lt"/>
              </a:rPr>
              <a:t>APP</a:t>
            </a:r>
            <a:r>
              <a:rPr lang="zh-CN" altLang="en-US" dirty="0">
                <a:solidFill>
                  <a:schemeClr val="tx1">
                    <a:lumMod val="75000"/>
                    <a:lumOff val="25000"/>
                  </a:schemeClr>
                </a:solidFill>
                <a:effectLst/>
                <a:latin typeface="+mn-lt"/>
                <a:ea typeface="+mn-ea"/>
                <a:cs typeface="+mn-ea"/>
                <a:sym typeface="+mn-lt"/>
              </a:rPr>
              <a:t>功能各具特色</a:t>
            </a:r>
          </a:p>
        </p:txBody>
      </p:sp>
      <p:sp>
        <p:nvSpPr>
          <p:cNvPr id="16" name="文本框 15"/>
          <p:cNvSpPr txBox="1"/>
          <p:nvPr/>
        </p:nvSpPr>
        <p:spPr>
          <a:xfrm>
            <a:off x="1219472" y="5173369"/>
            <a:ext cx="2865120" cy="737235"/>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网抑云、</a:t>
            </a:r>
            <a:r>
              <a:rPr lang="en-US" altLang="zh-CN" sz="1400" dirty="0">
                <a:solidFill>
                  <a:schemeClr val="tx1">
                    <a:lumMod val="65000"/>
                    <a:lumOff val="35000"/>
                  </a:schemeClr>
                </a:solidFill>
                <a:cs typeface="+mn-ea"/>
                <a:sym typeface="+mn-lt"/>
              </a:rPr>
              <a:t>QQ</a:t>
            </a:r>
            <a:r>
              <a:rPr lang="zh-CN" altLang="en-US" sz="1400" dirty="0">
                <a:solidFill>
                  <a:schemeClr val="tx1">
                    <a:lumMod val="65000"/>
                    <a:lumOff val="35000"/>
                  </a:schemeClr>
                </a:solidFill>
                <a:cs typeface="+mn-ea"/>
                <a:sym typeface="+mn-lt"/>
              </a:rPr>
              <a:t>音乐、虾米音乐、酷狗音乐、酷我音乐、海贝音乐、无名音乐、多米音乐、咪咕音乐。</a:t>
            </a:r>
          </a:p>
        </p:txBody>
      </p:sp>
      <p:sp>
        <p:nvSpPr>
          <p:cNvPr id="23" name="文本框 22"/>
          <p:cNvSpPr txBox="1"/>
          <p:nvPr/>
        </p:nvSpPr>
        <p:spPr>
          <a:xfrm>
            <a:off x="8129270" y="1828165"/>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音乐版权问题带来的不便</a:t>
            </a:r>
            <a:endParaRPr lang="en-US" altLang="zh-CN" dirty="0">
              <a:solidFill>
                <a:schemeClr val="tx1">
                  <a:lumMod val="75000"/>
                  <a:lumOff val="25000"/>
                </a:schemeClr>
              </a:solidFill>
              <a:effectLst/>
              <a:latin typeface="+mn-lt"/>
              <a:ea typeface="+mn-ea"/>
              <a:cs typeface="+mn-ea"/>
              <a:sym typeface="+mn-lt"/>
            </a:endParaRPr>
          </a:p>
        </p:txBody>
      </p:sp>
      <p:sp>
        <p:nvSpPr>
          <p:cNvPr id="24" name="文本框 23"/>
          <p:cNvSpPr txBox="1"/>
          <p:nvPr/>
        </p:nvSpPr>
        <p:spPr>
          <a:xfrm>
            <a:off x="8129089" y="2197568"/>
            <a:ext cx="2865120" cy="1168400"/>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近些年来国内众多音乐公司越来越重视音乐的版权问题，因此有些音乐的版权一旦被某一个音乐App买断，就不会在其他的同类型App上被搜索到。</a:t>
            </a:r>
          </a:p>
        </p:txBody>
      </p:sp>
      <p:sp>
        <p:nvSpPr>
          <p:cNvPr id="25" name="文本框 24"/>
          <p:cNvSpPr txBox="1"/>
          <p:nvPr/>
        </p:nvSpPr>
        <p:spPr>
          <a:xfrm>
            <a:off x="8129089" y="3871445"/>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先行者</a:t>
            </a:r>
          </a:p>
        </p:txBody>
      </p:sp>
      <p:sp>
        <p:nvSpPr>
          <p:cNvPr id="26" name="文本框 25"/>
          <p:cNvSpPr txBox="1"/>
          <p:nvPr/>
        </p:nvSpPr>
        <p:spPr>
          <a:xfrm>
            <a:off x="8129089" y="4240777"/>
            <a:ext cx="2865120" cy="953135"/>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也有希望能通过一个</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集成大部分音乐</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的</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先行者</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，未完成的</a:t>
            </a:r>
            <a:r>
              <a:rPr lang="en-US" altLang="zh-CN" sz="1400" dirty="0">
                <a:solidFill>
                  <a:schemeClr val="tx1">
                    <a:lumMod val="65000"/>
                    <a:lumOff val="35000"/>
                  </a:schemeClr>
                </a:solidFill>
                <a:cs typeface="+mn-ea"/>
                <a:sym typeface="+mn-lt"/>
              </a:rPr>
              <a:t>FreeMusic </a:t>
            </a:r>
            <a:r>
              <a:rPr lang="en-US" altLang="zh-CN" sz="900" dirty="0">
                <a:solidFill>
                  <a:schemeClr val="tx1">
                    <a:lumMod val="75000"/>
                    <a:lumOff val="25000"/>
                  </a:schemeClr>
                </a:solidFill>
                <a:effectLst/>
                <a:cs typeface="+mn-ea"/>
                <a:sym typeface="+mn-lt"/>
              </a:rPr>
              <a:t>[2]</a:t>
            </a:r>
            <a:r>
              <a:rPr lang="zh-CN" altLang="en-US" sz="1400" dirty="0">
                <a:solidFill>
                  <a:schemeClr val="tx1">
                    <a:lumMod val="65000"/>
                    <a:lumOff val="35000"/>
                  </a:schemeClr>
                </a:solidFill>
                <a:cs typeface="+mn-ea"/>
                <a:sym typeface="+mn-lt"/>
              </a:rPr>
              <a:t>、已下架的倒带 </a:t>
            </a:r>
            <a:r>
              <a:rPr lang="en-US" altLang="zh-CN" sz="900" dirty="0">
                <a:solidFill>
                  <a:schemeClr val="tx1">
                    <a:lumMod val="75000"/>
                    <a:lumOff val="25000"/>
                  </a:schemeClr>
                </a:solidFill>
                <a:effectLst/>
                <a:cs typeface="+mn-ea"/>
                <a:sym typeface="+mn-lt"/>
              </a:rPr>
              <a:t>[3]</a:t>
            </a:r>
            <a:r>
              <a:rPr lang="zh-CN" altLang="en-US" sz="1400" dirty="0">
                <a:solidFill>
                  <a:schemeClr val="tx1">
                    <a:lumMod val="65000"/>
                    <a:lumOff val="35000"/>
                  </a:schemeClr>
                </a:solidFill>
                <a:cs typeface="+mn-ea"/>
                <a:sym typeface="+mn-lt"/>
              </a:rPr>
              <a:t>、跨平台的</a:t>
            </a:r>
            <a:r>
              <a:rPr lang="en-US" altLang="zh-CN" sz="1400" dirty="0">
                <a:solidFill>
                  <a:schemeClr val="tx1">
                    <a:lumMod val="65000"/>
                    <a:lumOff val="35000"/>
                  </a:schemeClr>
                </a:solidFill>
                <a:cs typeface="+mn-ea"/>
                <a:sym typeface="+mn-lt"/>
              </a:rPr>
              <a:t>listen1 </a:t>
            </a:r>
            <a:r>
              <a:rPr lang="en-US" altLang="zh-CN" sz="900" dirty="0">
                <a:solidFill>
                  <a:schemeClr val="tx1">
                    <a:lumMod val="75000"/>
                    <a:lumOff val="25000"/>
                  </a:schemeClr>
                </a:solidFill>
                <a:effectLst/>
                <a:cs typeface="+mn-ea"/>
                <a:sym typeface="+mn-lt"/>
              </a:rPr>
              <a:t>[4]</a:t>
            </a:r>
            <a:r>
              <a:rPr lang="zh-CN" altLang="en-US" sz="1400" dirty="0">
                <a:solidFill>
                  <a:schemeClr val="tx1">
                    <a:lumMod val="65000"/>
                    <a:lumOff val="35000"/>
                  </a:schemeClr>
                </a:solidFill>
                <a:cs typeface="+mn-ea"/>
                <a:sym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551058" y="4748349"/>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除了音乐功能以外，我们希望在完成原有设想的基础上，再加入很多其他的玩法。</a:t>
            </a:r>
          </a:p>
        </p:txBody>
      </p:sp>
      <p:sp>
        <p:nvSpPr>
          <p:cNvPr id="32" name="矩形 31"/>
          <p:cNvSpPr/>
          <p:nvPr/>
        </p:nvSpPr>
        <p:spPr>
          <a:xfrm>
            <a:off x="7551058" y="2156944"/>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让用户只需下载一个App就能聆听其他主流音乐平台的音乐资源。</a:t>
            </a:r>
          </a:p>
        </p:txBody>
      </p:sp>
      <p:sp>
        <p:nvSpPr>
          <p:cNvPr id="31" name="矩形 30"/>
          <p:cNvSpPr/>
          <p:nvPr/>
        </p:nvSpPr>
        <p:spPr>
          <a:xfrm>
            <a:off x="2497908" y="4969933"/>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并不是去做盗版音乐播放器，本质上还是通过各大音乐平台提供的公开接口。</a:t>
            </a:r>
          </a:p>
        </p:txBody>
      </p:sp>
      <p:sp>
        <p:nvSpPr>
          <p:cNvPr id="30" name="矩形 29"/>
          <p:cNvSpPr/>
          <p:nvPr/>
        </p:nvSpPr>
        <p:spPr>
          <a:xfrm>
            <a:off x="2497908" y="2338009"/>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在App里可以享受到最基本的听歌功能。</a:t>
            </a: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项目介绍</a:t>
            </a: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96000" y="1960638"/>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43600" y="1960638"/>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43600" y="5908524"/>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943600" y="3276600"/>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5936343" y="4592562"/>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25"/>
          <p:cNvSpPr/>
          <p:nvPr/>
        </p:nvSpPr>
        <p:spPr>
          <a:xfrm>
            <a:off x="2482668" y="188806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音乐播放器</a:t>
            </a:r>
          </a:p>
        </p:txBody>
      </p:sp>
      <p:sp>
        <p:nvSpPr>
          <p:cNvPr id="27" name="任意多边形 26"/>
          <p:cNvSpPr/>
          <p:nvPr/>
        </p:nvSpPr>
        <p:spPr>
          <a:xfrm>
            <a:off x="2494279" y="4519990"/>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不是盗版</a:t>
            </a:r>
          </a:p>
        </p:txBody>
      </p:sp>
      <p:sp>
        <p:nvSpPr>
          <p:cNvPr id="28" name="任意多边形 27"/>
          <p:cNvSpPr/>
          <p:nvPr/>
        </p:nvSpPr>
        <p:spPr>
          <a:xfrm rot="10800000" flipV="1">
            <a:off x="7437120" y="3208927"/>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集各大平台资源</a:t>
            </a:r>
          </a:p>
        </p:txBody>
      </p:sp>
      <p:sp>
        <p:nvSpPr>
          <p:cNvPr id="34" name="任意多边形 33"/>
          <p:cNvSpPr/>
          <p:nvPr/>
        </p:nvSpPr>
        <p:spPr>
          <a:xfrm rot="10800000" flipV="1">
            <a:off x="7421880" y="5812244"/>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a:t>
            </a:r>
            <a:r>
              <a:rPr lang="en-US" altLang="zh-CN" dirty="0">
                <a:cs typeface="+mn-ea"/>
                <a:sym typeface="+mn-lt"/>
              </a:rPr>
              <a:t>+</a:t>
            </a:r>
          </a:p>
        </p:txBody>
      </p:sp>
      <p:cxnSp>
        <p:nvCxnSpPr>
          <p:cNvPr id="36" name="直接连接符 35"/>
          <p:cNvCxnSpPr>
            <a:endCxn id="22" idx="2"/>
          </p:cNvCxnSpPr>
          <p:nvPr/>
        </p:nvCxnSpPr>
        <p:spPr>
          <a:xfrm>
            <a:off x="4731658" y="2113038"/>
            <a:ext cx="1211942" cy="0"/>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282510" y="3421865"/>
            <a:ext cx="1166222"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6297749" y="6014599"/>
            <a:ext cx="1166222" cy="15239"/>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5" idx="2"/>
          </p:cNvCxnSpPr>
          <p:nvPr/>
        </p:nvCxnSpPr>
        <p:spPr>
          <a:xfrm flipV="1">
            <a:off x="4743269" y="4744962"/>
            <a:ext cx="1193074"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2</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总体实现方案选择</a:t>
            </a:r>
            <a:r>
              <a:rPr lang="en-US" altLang="zh-CN" sz="1200" dirty="0">
                <a:solidFill>
                  <a:schemeClr val="tx1">
                    <a:lumMod val="75000"/>
                    <a:lumOff val="25000"/>
                  </a:schemeClr>
                </a:solidFill>
                <a:cs typeface="+mn-ea"/>
                <a:sym typeface="+mn-lt"/>
              </a:rPr>
              <a:t>[6]</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设想供选择的方案，选取合理的方案，推荐最佳方案，组成系统的物理元素清单；成本效益分析</a:t>
            </a:r>
            <a:endParaRPr lang="zh-CN" altLang="en-US" sz="1600" dirty="0">
              <a:solidFill>
                <a:schemeClr val="tx1">
                  <a:lumMod val="50000"/>
                  <a:lumOff val="50000"/>
                </a:schemeClr>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58895" y="257175"/>
            <a:ext cx="526542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设计阶段项目计划</a:t>
            </a:r>
          </a:p>
        </p:txBody>
      </p:sp>
      <p:cxnSp>
        <p:nvCxnSpPr>
          <p:cNvPr id="20" name="直接连接符 19"/>
          <p:cNvCxnSpPr/>
          <p:nvPr/>
        </p:nvCxnSpPr>
        <p:spPr>
          <a:xfrm>
            <a:off x="3987232" y="9393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753898" y="2647702"/>
            <a:ext cx="506013" cy="506013"/>
          </a:xfrm>
          <a:prstGeom prst="rect">
            <a:avLst/>
          </a:prstGeom>
        </p:spPr>
      </p:pic>
      <p:pic>
        <p:nvPicPr>
          <p:cNvPr id="10" name="图片 9"/>
          <p:cNvPicPr>
            <a:picLocks noChangeAspect="1"/>
          </p:cNvPicPr>
          <p:nvPr/>
        </p:nvPicPr>
        <p:blipFill>
          <a:blip r:embed="rId4" cstate="print"/>
          <a:stretch>
            <a:fillRect/>
          </a:stretch>
        </p:blipFill>
        <p:spPr>
          <a:xfrm>
            <a:off x="10110002" y="2492375"/>
            <a:ext cx="816668" cy="816666"/>
          </a:xfrm>
          <a:prstGeom prst="rect">
            <a:avLst/>
          </a:prstGeom>
        </p:spPr>
      </p:pic>
      <p:pic>
        <p:nvPicPr>
          <p:cNvPr id="11" name="图片 10"/>
          <p:cNvPicPr>
            <a:picLocks noChangeAspect="1"/>
          </p:cNvPicPr>
          <p:nvPr/>
        </p:nvPicPr>
        <p:blipFill>
          <a:blip r:embed="rId5" cstate="screen"/>
          <a:stretch>
            <a:fillRect/>
          </a:stretch>
        </p:blipFill>
        <p:spPr>
          <a:xfrm>
            <a:off x="8773017" y="1557707"/>
            <a:ext cx="564699" cy="564699"/>
          </a:xfrm>
          <a:prstGeom prst="rect">
            <a:avLst/>
          </a:prstGeom>
        </p:spPr>
      </p:pic>
      <p:pic>
        <p:nvPicPr>
          <p:cNvPr id="12" name="图片 11"/>
          <p:cNvPicPr>
            <a:picLocks noChangeAspect="1"/>
          </p:cNvPicPr>
          <p:nvPr/>
        </p:nvPicPr>
        <p:blipFill>
          <a:blip r:embed="rId6" cstate="screen"/>
          <a:stretch>
            <a:fillRect/>
          </a:stretch>
        </p:blipFill>
        <p:spPr>
          <a:xfrm>
            <a:off x="8818295" y="3679013"/>
            <a:ext cx="564699" cy="564699"/>
          </a:xfrm>
          <a:prstGeom prst="rect">
            <a:avLst/>
          </a:prstGeom>
        </p:spPr>
      </p:pic>
      <p:pic>
        <p:nvPicPr>
          <p:cNvPr id="2" name="图片 1"/>
          <p:cNvPicPr>
            <a:picLocks noChangeAspect="1"/>
          </p:cNvPicPr>
          <p:nvPr/>
        </p:nvPicPr>
        <p:blipFill>
          <a:blip r:embed="rId7"/>
          <a:stretch>
            <a:fillRect/>
          </a:stretch>
        </p:blipFill>
        <p:spPr>
          <a:xfrm>
            <a:off x="1927225" y="1100455"/>
            <a:ext cx="9260840" cy="557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1</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3027680"/>
            <a:ext cx="11539220" cy="2999740"/>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原生Android+原生IOS</a:t>
            </a:r>
            <a:r>
              <a:rPr lang="zh-CN" dirty="0">
                <a:solidFill>
                  <a:schemeClr val="tx1">
                    <a:lumMod val="75000"/>
                    <a:lumOff val="25000"/>
                  </a:schemeClr>
                </a:solidFill>
                <a:cs typeface="+mn-ea"/>
              </a:rPr>
              <a:t>学习成本太高；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）原生</a:t>
            </a:r>
            <a:r>
              <a:rPr lang="zh-CN" dirty="0">
                <a:solidFill>
                  <a:schemeClr val="tx1">
                    <a:lumMod val="75000"/>
                    <a:lumOff val="25000"/>
                  </a:schemeClr>
                </a:solidFill>
                <a:cs typeface="+mn-ea"/>
              </a:rPr>
              <a:t>开发周期长，且需要开发Android端和IOS端两套系统。</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原生移动端开发兼容性好；</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）原生开发</a:t>
            </a:r>
            <a:r>
              <a:rPr lang="zh-CN" dirty="0">
                <a:solidFill>
                  <a:schemeClr val="tx1">
                    <a:lumMod val="75000"/>
                    <a:lumOff val="25000"/>
                  </a:schemeClr>
                </a:solidFill>
                <a:cs typeface="+mn-ea"/>
                <a:sym typeface="+mn-ea"/>
              </a:rPr>
              <a:t>功能更完善更强大；</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1</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24"/>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20b6c4bb-a82c-451e-99af-35b6d1ab303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101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ce68bfc-301f-4921-b332-9f4738b1e7be}"/>
  <p:tag name="TABLE_ENDDRAG_ORIGIN_RECT" val="721*377"/>
  <p:tag name="TABLE_ENDDRAG_RECT" val="165*121*721*3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2665</Words>
  <Application>Microsoft Office PowerPoint</Application>
  <PresentationFormat>宽屏</PresentationFormat>
  <Paragraphs>376</Paragraphs>
  <Slides>38</Slides>
  <Notes>38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7" baseType="lpstr">
      <vt:lpstr>等线</vt:lpstr>
      <vt:lpstr>宋体</vt:lpstr>
      <vt:lpstr>微软雅黑</vt:lpstr>
      <vt:lpstr>Agency FB</vt:lpstr>
      <vt:lpstr>Arial</vt:lpstr>
      <vt:lpstr>Calibri</vt:lpstr>
      <vt:lpstr>第一PPT，www.1ppt.com</vt:lpstr>
      <vt:lpstr>Package</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黄 德煜</cp:lastModifiedBy>
  <cp:revision>1380</cp:revision>
  <dcterms:created xsi:type="dcterms:W3CDTF">2017-12-05T11:58:00Z</dcterms:created>
  <dcterms:modified xsi:type="dcterms:W3CDTF">2020-12-02T16:17:57Z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