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59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866"/>
    <a:srgbClr val="00554E"/>
    <a:srgbClr val="8FC877"/>
    <a:srgbClr val="EDEAE5"/>
    <a:srgbClr val="E3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8" autoAdjust="0"/>
    <p:restoredTop sz="94068" autoAdjust="0"/>
  </p:normalViewPr>
  <p:slideViewPr>
    <p:cSldViewPr snapToGrid="0" showGuides="1">
      <p:cViewPr varScale="1">
        <p:scale>
          <a:sx n="79" d="100"/>
          <a:sy n="79" d="100"/>
        </p:scale>
        <p:origin x="134" y="6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39F9-33CD-4E51-ADEE-9A4E4E91BCE5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DE9F-5A50-493A-B778-F7CB83A7F9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785408">
            <a:off x="9522143" y="6361475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85408">
            <a:off x="9575675" y="4582084"/>
            <a:ext cx="1983092" cy="1983092"/>
          </a:xfrm>
          <a:prstGeom prst="rect">
            <a:avLst/>
          </a:prstGeom>
          <a:solidFill>
            <a:srgbClr val="E3E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85408">
            <a:off x="5825321" y="1295061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85408">
            <a:off x="6553592" y="2737775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85408">
            <a:off x="8166045" y="3121785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85408">
            <a:off x="6342297" y="-530385"/>
            <a:ext cx="9503763" cy="4695673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85408">
            <a:off x="5754944" y="749387"/>
            <a:ext cx="5801258" cy="946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85408">
            <a:off x="7318216" y="3839387"/>
            <a:ext cx="730342" cy="730342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85408">
            <a:off x="10875048" y="4143834"/>
            <a:ext cx="792575" cy="792575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85408">
            <a:off x="9150590" y="3799252"/>
            <a:ext cx="1709033" cy="1709033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85408">
            <a:off x="6029011" y="-21659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85408">
            <a:off x="11461556" y="5676964"/>
            <a:ext cx="391995" cy="39199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85408">
            <a:off x="6628538" y="1122959"/>
            <a:ext cx="2253521" cy="2253521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2785408">
            <a:off x="9530823" y="2823651"/>
            <a:ext cx="5906939" cy="470520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rot="2785408">
            <a:off x="12164695" y="4865599"/>
            <a:ext cx="469568" cy="469568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 rot="2785408">
            <a:off x="10746270" y="6379813"/>
            <a:ext cx="676270" cy="676270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046897" y="957720"/>
            <a:ext cx="7376472" cy="10292570"/>
            <a:chOff x="-397968" y="648004"/>
            <a:chExt cx="7376472" cy="10292570"/>
          </a:xfrm>
        </p:grpSpPr>
        <p:sp>
          <p:nvSpPr>
            <p:cNvPr id="8" name="矩形 7"/>
            <p:cNvSpPr/>
            <p:nvPr/>
          </p:nvSpPr>
          <p:spPr>
            <a:xfrm rot="13866803">
              <a:off x="2532826" y="648004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3866803">
              <a:off x="1560740" y="1577783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3866803">
              <a:off x="5803025" y="599971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3866803">
              <a:off x="4818609" y="4093590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3866803">
              <a:off x="3999592" y="4400282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3866803">
              <a:off x="-2931284" y="3970127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3866803">
              <a:off x="5683038" y="6222287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3866803">
              <a:off x="2159033" y="3118200"/>
              <a:ext cx="1282471" cy="128247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3866803">
              <a:off x="126866" y="2666970"/>
              <a:ext cx="1016175" cy="101617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3866803">
              <a:off x="5445563" y="7244585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3866803">
              <a:off x="1294082" y="1985854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3866803">
              <a:off x="-2826229" y="5702256"/>
              <a:ext cx="9941099" cy="319248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3866803">
              <a:off x="1644266" y="3889133"/>
              <a:ext cx="1284869" cy="1284869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3866803">
              <a:off x="3592874" y="5105756"/>
              <a:ext cx="1639861" cy="163986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7998300">
            <a:off x="5375057" y="2597819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7998300">
            <a:off x="6369678" y="2575841"/>
            <a:ext cx="1983092" cy="1983092"/>
          </a:xfrm>
          <a:prstGeom prst="rect">
            <a:avLst/>
          </a:prstGeom>
          <a:solidFill>
            <a:srgbClr val="F2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7998300">
            <a:off x="10232860" y="-1369146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998300">
            <a:off x="8449609" y="-553062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7998300">
            <a:off x="8922076" y="1056984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7998300">
            <a:off x="6299187" y="1579997"/>
            <a:ext cx="9833662" cy="5214142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7998300">
            <a:off x="7048711" y="2078289"/>
            <a:ext cx="395679" cy="395679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7998300">
            <a:off x="7957981" y="1421050"/>
            <a:ext cx="1282471" cy="128247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7998300">
            <a:off x="11511201" y="-1236095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7998300">
            <a:off x="6165338" y="4503247"/>
            <a:ext cx="635234" cy="63523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7998300">
            <a:off x="6632663" y="5582790"/>
            <a:ext cx="3877749" cy="2429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7998300">
            <a:off x="8729275" y="2700620"/>
            <a:ext cx="1822428" cy="1822428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7998300">
            <a:off x="9613759" y="448192"/>
            <a:ext cx="1639861" cy="163986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7998300">
            <a:off x="8543491" y="3333713"/>
            <a:ext cx="7459541" cy="467348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7998300">
            <a:off x="5140208" y="6131540"/>
            <a:ext cx="1452916" cy="1452916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7998300">
            <a:off x="7103090" y="4017775"/>
            <a:ext cx="1016175" cy="101617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16678406">
            <a:off x="-1157425" y="-1846990"/>
            <a:ext cx="5134209" cy="4018165"/>
            <a:chOff x="5128830" y="-1267454"/>
            <a:chExt cx="10122510" cy="7922139"/>
          </a:xfrm>
        </p:grpSpPr>
        <p:sp>
          <p:nvSpPr>
            <p:cNvPr id="9" name="矩形 8"/>
            <p:cNvSpPr/>
            <p:nvPr/>
          </p:nvSpPr>
          <p:spPr>
            <a:xfrm rot="2334366">
              <a:off x="9688441" y="5479206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334366">
              <a:off x="9558079" y="3651806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334366">
              <a:off x="5360570" y="93997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334366">
              <a:off x="6295363" y="2247601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334366">
              <a:off x="7895898" y="2472448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334366">
              <a:off x="5747577" y="-1267454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334366">
              <a:off x="5128830" y="110260"/>
              <a:ext cx="5801258" cy="94645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334366">
              <a:off x="7146295" y="3298158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334366">
              <a:off x="10716190" y="3130321"/>
              <a:ext cx="792575" cy="792575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334366">
              <a:off x="9017483" y="2950419"/>
              <a:ext cx="1709033" cy="1709033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334366">
              <a:off x="5393234" y="-395479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334366">
              <a:off x="11473749" y="4601468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334366">
              <a:off x="6200254" y="589123"/>
              <a:ext cx="2253521" cy="2253521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334366">
              <a:off x="8969509" y="2245181"/>
              <a:ext cx="5906939" cy="470520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92256" y="5326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D5-2F89-43E3-B00E-90D8A16004B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08025" y="3772535"/>
            <a:ext cx="5553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Flutter 实现一个集各大音乐平台API于一体的音乐播放器APP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7965" y="1435100"/>
            <a:ext cx="65138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37A866"/>
                </a:solidFill>
                <a:cs typeface="+mn-ea"/>
                <a:sym typeface="+mn-lt"/>
              </a:rPr>
              <a:t>SE2020-G06-</a:t>
            </a:r>
          </a:p>
          <a:p>
            <a:pPr algn="r"/>
            <a:r>
              <a:rPr lang="zh-CN" altLang="en-US" sz="6600" b="1" dirty="0">
                <a:solidFill>
                  <a:srgbClr val="37A866"/>
                </a:solidFill>
                <a:cs typeface="+mn-ea"/>
                <a:sym typeface="+mn-lt"/>
              </a:rPr>
              <a:t>需求分析 </a:t>
            </a:r>
            <a:r>
              <a:rPr lang="en-US" altLang="zh-CN" sz="6600" b="1" dirty="0">
                <a:solidFill>
                  <a:srgbClr val="37A866"/>
                </a:solidFill>
                <a:cs typeface="+mn-ea"/>
                <a:sym typeface="+mn-lt"/>
              </a:rPr>
              <a:t>v0</a:t>
            </a:r>
            <a:r>
              <a:rPr lang="zh-CN" altLang="en-US" sz="6600" b="1" dirty="0">
                <a:solidFill>
                  <a:srgbClr val="37A866"/>
                </a:solidFill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37A866"/>
                </a:solidFill>
                <a:cs typeface="+mn-ea"/>
                <a:sym typeface="+mn-lt"/>
              </a:rPr>
              <a:t>0.1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55405" y="4800272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1663" y="4996833"/>
            <a:ext cx="527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G06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小组</a:t>
            </a: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邢海粟 章拾瑜 黄德煜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 rot="5400000">
            <a:off x="2355850" y="1059815"/>
            <a:ext cx="233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25209" y="461092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1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125209" y="1502840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2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25209" y="2544588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3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25209" y="3586337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4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98027" y="370287"/>
            <a:ext cx="1107996" cy="1783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890942" y="461000"/>
            <a:ext cx="0" cy="4449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39610" y="518486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39610" y="1561845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需求分析综合要求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39610" y="2605204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需求分析数据要求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39610" y="3644265"/>
            <a:ext cx="4022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用户沟通需求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125209" y="4622308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cs typeface="+mn-ea"/>
                <a:sym typeface="+mn-lt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39610" y="4683125"/>
            <a:ext cx="4022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125209" y="5679297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6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9610" y="5737077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小组分工及评价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527" y="2788920"/>
            <a:ext cx="45695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引言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62527" y="3809628"/>
            <a:ext cx="5277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中国数字音乐的不断兴起，带动了庞大的数字音乐竞争市场。在激烈的竞争下，用户面临的不便也随之而来。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 rot="1758189">
            <a:off x="4983461" y="382570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12558189">
            <a:off x="5852826" y="227671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17958189">
            <a:off x="6192639" y="3485895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7158189">
            <a:off x="4643649" y="2616531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424459" y="2723306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391283" y="4587824"/>
            <a:ext cx="506013" cy="5060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825338" y="4201019"/>
            <a:ext cx="467262" cy="4672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4910434" y="3213589"/>
            <a:ext cx="480849" cy="4808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9440" y="2791460"/>
            <a:ext cx="348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中国数字音乐不断兴起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[1]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19472" y="3117460"/>
            <a:ext cx="28651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现阶段，数字音乐不断兴起，加之知识版权意识越来越强烈，并且国家各类政策保护。在这类因素的影响下，数字音乐付费市场又逐渐形成十分庞大的竞争市场。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78230" y="4834890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不同音乐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功能各具特色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9472" y="5173369"/>
            <a:ext cx="28651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网抑云、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QQ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音乐、虾米音乐、酷狗音乐、酷我音乐、海贝音乐、无名音乐、多米音乐、咪咕音乐。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9270" y="1828165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音乐版权问题带来的不便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29089" y="2197568"/>
            <a:ext cx="28651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近些年来国内众多音乐公司越来越重视音乐的版权问题，因此有些音乐的版权一旦被某一个音乐App买断，就不会在其他的同类型App上被搜索到。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129089" y="387144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先行者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129089" y="4240777"/>
            <a:ext cx="2865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也有希望能通过一个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集成大部分音乐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先行者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，未完成的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FreeMusic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、已下架的倒带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[3]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、跨平台的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listen1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[4]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551058" y="4748349"/>
            <a:ext cx="2135052" cy="106389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除了音乐功能以外，我们希望在完成原有设想的基础上，再加入很多其他的玩法。</a:t>
            </a:r>
          </a:p>
        </p:txBody>
      </p:sp>
      <p:sp>
        <p:nvSpPr>
          <p:cNvPr id="32" name="矩形 31"/>
          <p:cNvSpPr/>
          <p:nvPr/>
        </p:nvSpPr>
        <p:spPr>
          <a:xfrm>
            <a:off x="7551058" y="2156944"/>
            <a:ext cx="2135052" cy="10519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让用户只需下载一个App就能聆听其他主流音乐平台的音乐资源。</a:t>
            </a:r>
          </a:p>
        </p:txBody>
      </p:sp>
      <p:sp>
        <p:nvSpPr>
          <p:cNvPr id="31" name="矩形 30"/>
          <p:cNvSpPr/>
          <p:nvPr/>
        </p:nvSpPr>
        <p:spPr>
          <a:xfrm>
            <a:off x="2497908" y="4969933"/>
            <a:ext cx="2135052" cy="105228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并不是去做盗版音乐播放器，本质上还是通过各大音乐平台提供的公开接口。</a:t>
            </a:r>
          </a:p>
        </p:txBody>
      </p:sp>
      <p:sp>
        <p:nvSpPr>
          <p:cNvPr id="30" name="矩形 29"/>
          <p:cNvSpPr/>
          <p:nvPr/>
        </p:nvSpPr>
        <p:spPr>
          <a:xfrm>
            <a:off x="2497908" y="2338009"/>
            <a:ext cx="2135052" cy="103184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在App里可以享受到最基本的听歌功能。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项目介绍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96000" y="1960638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943600" y="1960638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3600" y="590852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43600" y="3276600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36343" y="4592562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482668" y="1888066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音乐播放器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494279" y="4519990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不是盗版</a:t>
            </a:r>
          </a:p>
        </p:txBody>
      </p:sp>
      <p:sp>
        <p:nvSpPr>
          <p:cNvPr id="28" name="任意多边形 27"/>
          <p:cNvSpPr/>
          <p:nvPr/>
        </p:nvSpPr>
        <p:spPr>
          <a:xfrm rot="10800000" flipV="1">
            <a:off x="7437120" y="3208927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集各大平台资源</a:t>
            </a:r>
          </a:p>
        </p:txBody>
      </p:sp>
      <p:sp>
        <p:nvSpPr>
          <p:cNvPr id="34" name="任意多边形 33"/>
          <p:cNvSpPr/>
          <p:nvPr/>
        </p:nvSpPr>
        <p:spPr>
          <a:xfrm rot="10800000" flipV="1">
            <a:off x="7421880" y="5812244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音乐</a:t>
            </a:r>
            <a:r>
              <a:rPr lang="en-US" altLang="zh-CN" dirty="0">
                <a:cs typeface="+mn-ea"/>
                <a:sym typeface="+mn-lt"/>
              </a:rPr>
              <a:t>+</a:t>
            </a:r>
          </a:p>
        </p:txBody>
      </p:sp>
      <p:cxnSp>
        <p:nvCxnSpPr>
          <p:cNvPr id="36" name="直接连接符 35"/>
          <p:cNvCxnSpPr>
            <a:endCxn id="22" idx="2"/>
          </p:cNvCxnSpPr>
          <p:nvPr/>
        </p:nvCxnSpPr>
        <p:spPr>
          <a:xfrm>
            <a:off x="4731658" y="2113038"/>
            <a:ext cx="1211942" cy="0"/>
          </a:xfrm>
          <a:prstGeom prst="line">
            <a:avLst/>
          </a:prstGeom>
          <a:ln w="25400">
            <a:solidFill>
              <a:srgbClr val="005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282510" y="3421865"/>
            <a:ext cx="1166222" cy="15239"/>
          </a:xfrm>
          <a:prstGeom prst="line">
            <a:avLst/>
          </a:prstGeom>
          <a:ln w="25400">
            <a:solidFill>
              <a:srgbClr val="37A8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297749" y="6014599"/>
            <a:ext cx="1166222" cy="15239"/>
          </a:xfrm>
          <a:prstGeom prst="line">
            <a:avLst/>
          </a:prstGeom>
          <a:ln w="25400">
            <a:solidFill>
              <a:srgbClr val="005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5" idx="2"/>
          </p:cNvCxnSpPr>
          <p:nvPr/>
        </p:nvCxnSpPr>
        <p:spPr>
          <a:xfrm flipV="1">
            <a:off x="4743269" y="4744962"/>
            <a:ext cx="1193074" cy="15239"/>
          </a:xfrm>
          <a:prstGeom prst="line">
            <a:avLst/>
          </a:prstGeom>
          <a:ln w="25400">
            <a:solidFill>
              <a:srgbClr val="37A8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2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2dbxcf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363</Words>
  <Application>Microsoft Office PowerPoint</Application>
  <PresentationFormat>宽屏</PresentationFormat>
  <Paragraphs>46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绿色多边形</dc:title>
  <dc:creator>第一PPT</dc:creator>
  <cp:keywords>www.1ppt.com</cp:keywords>
  <dc:description>www.1ppt.com</dc:description>
  <cp:lastModifiedBy>黄 德煜</cp:lastModifiedBy>
  <cp:revision>867</cp:revision>
  <dcterms:created xsi:type="dcterms:W3CDTF">2017-12-05T11:58:00Z</dcterms:created>
  <dcterms:modified xsi:type="dcterms:W3CDTF">2020-11-12T06:24:01Z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