
<file path=[Content_Types].xml><?xml version="1.0" encoding="utf-8"?>
<Types xmlns="http://schemas.openxmlformats.org/package/2006/content-types">
  <Default Extension="jpeg" ContentType="image/jpeg"/>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3" r:id="rId7"/>
    <p:sldId id="259" r:id="rId8"/>
    <p:sldId id="260" r:id="rId9"/>
    <p:sldId id="382" r:id="rId10"/>
    <p:sldId id="267" r:id="rId11"/>
    <p:sldId id="481" r:id="rId12"/>
    <p:sldId id="482" r:id="rId13"/>
    <p:sldId id="483" r:id="rId14"/>
    <p:sldId id="485" r:id="rId15"/>
    <p:sldId id="484" r:id="rId16"/>
    <p:sldId id="288" r:id="rId17"/>
    <p:sldId id="311" r:id="rId18"/>
    <p:sldId id="486" r:id="rId19"/>
    <p:sldId id="487" r:id="rId20"/>
    <p:sldId id="488" r:id="rId21"/>
    <p:sldId id="312" r:id="rId22"/>
    <p:sldId id="419" r:id="rId23"/>
    <p:sldId id="378" r:id="rId24"/>
    <p:sldId id="379" r:id="rId25"/>
    <p:sldId id="489" r:id="rId26"/>
    <p:sldId id="490" r:id="rId27"/>
    <p:sldId id="491" r:id="rId28"/>
    <p:sldId id="492" r:id="rId29"/>
    <p:sldId id="493" r:id="rId30"/>
    <p:sldId id="494" r:id="rId31"/>
    <p:sldId id="285" r:id="rId32"/>
    <p:sldId id="290" r:id="rId33"/>
    <p:sldId id="303" r:id="rId34"/>
    <p:sldId id="291" r:id="rId35"/>
    <p:sldId id="262" r:id="rId36"/>
    <p:sldId id="273" r:id="rId37"/>
    <p:sldId id="289" r:id="rId38"/>
    <p:sldId id="286" r:id="rId39"/>
    <p:sldId id="357" r:id="rId40"/>
    <p:sldId id="359" r:id="rId41"/>
    <p:sldId id="275" r:id="rId42"/>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866"/>
    <a:srgbClr val="00554E"/>
    <a:srgbClr val="8FC877"/>
    <a:srgbClr val="EDEAE5"/>
    <a:srgbClr val="E3E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88" autoAdjust="0"/>
    <p:restoredTop sz="94068" autoAdjust="0"/>
  </p:normalViewPr>
  <p:slideViewPr>
    <p:cSldViewPr snapToGrid="0" showGuides="1">
      <p:cViewPr>
        <p:scale>
          <a:sx n="50" d="100"/>
          <a:sy n="50" d="100"/>
        </p:scale>
        <p:origin x="-216" y="-1590"/>
      </p:cViewPr>
      <p:guideLst>
        <p:guide orient="horz" pos="2218"/>
        <p:guide pos="392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10.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439F9-33CD-4E51-ADEE-9A4E4E91BC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9DE9F-5A50-493A-B778-F7CB83A7F9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p:nvSpPr>
        <p:spPr>
          <a:xfrm rot="2785408">
            <a:off x="9522143" y="6361475"/>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85408">
            <a:off x="9575675" y="4582084"/>
            <a:ext cx="1983092" cy="1983092"/>
          </a:xfrm>
          <a:prstGeom prst="rect">
            <a:avLst/>
          </a:prstGeom>
          <a:solidFill>
            <a:srgbClr val="E3E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85408">
            <a:off x="5825321" y="1295061"/>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85408">
            <a:off x="6553592" y="2737775"/>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85408">
            <a:off x="8166045" y="3121785"/>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85408">
            <a:off x="6342297" y="-530385"/>
            <a:ext cx="9503763" cy="4695673"/>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85408">
            <a:off x="5754944" y="749387"/>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85408">
            <a:off x="7318216" y="38393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85408">
            <a:off x="10875048" y="4143834"/>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85408">
            <a:off x="9150590" y="3799252"/>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785408">
            <a:off x="6029011" y="-2165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785408">
            <a:off x="11461556" y="567696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85408">
            <a:off x="6628538" y="1122959"/>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785408">
            <a:off x="9530823" y="282365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rot="2785408">
            <a:off x="12164695" y="4865599"/>
            <a:ext cx="469568" cy="469568"/>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rot="2785408">
            <a:off x="10746270" y="6379813"/>
            <a:ext cx="676270" cy="676270"/>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1046897" y="957720"/>
            <a:ext cx="7376472" cy="10292570"/>
            <a:chOff x="-397968" y="648004"/>
            <a:chExt cx="7376472" cy="10292570"/>
          </a:xfrm>
        </p:grpSpPr>
        <p:sp>
          <p:nvSpPr>
            <p:cNvPr id="8" name="矩形 7"/>
            <p:cNvSpPr/>
            <p:nvPr/>
          </p:nvSpPr>
          <p:spPr>
            <a:xfrm rot="13866803">
              <a:off x="2532826" y="648004"/>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3866803">
              <a:off x="1560740" y="1577783"/>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3866803">
              <a:off x="5803025" y="59997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3866803">
              <a:off x="4818609" y="4093590"/>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3866803">
              <a:off x="3999592" y="4400282"/>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866803">
              <a:off x="-2931284" y="3970127"/>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3866803">
              <a:off x="5683038" y="62222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3866803">
              <a:off x="2159033" y="311820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3866803">
              <a:off x="126866" y="2666970"/>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3866803">
              <a:off x="5445563" y="724458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3866803">
              <a:off x="1294082" y="198585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3866803">
              <a:off x="-2826229" y="5702256"/>
              <a:ext cx="9941099" cy="3192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3866803">
              <a:off x="1644266" y="3889133"/>
              <a:ext cx="1284869" cy="1284869"/>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3866803">
              <a:off x="3592874" y="5105756"/>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矩形 7"/>
          <p:cNvSpPr/>
          <p:nvPr/>
        </p:nvSpPr>
        <p:spPr>
          <a:xfrm rot="7998300">
            <a:off x="5375057" y="25978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7998300">
            <a:off x="6369678" y="2575841"/>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7998300">
            <a:off x="10232860" y="-136914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7998300">
            <a:off x="8449609" y="-553062"/>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7998300">
            <a:off x="8922076" y="1056984"/>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7998300">
            <a:off x="6299187" y="1579997"/>
            <a:ext cx="9833662" cy="5214142"/>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7998300">
            <a:off x="7048711" y="2078289"/>
            <a:ext cx="395679" cy="395679"/>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7998300">
            <a:off x="7957981" y="142105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7998300">
            <a:off x="11511201" y="-123609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7998300">
            <a:off x="6165338" y="4503247"/>
            <a:ext cx="635234" cy="63523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7998300">
            <a:off x="6632663" y="5582790"/>
            <a:ext cx="3877749" cy="2429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7998300">
            <a:off x="8729275" y="2700620"/>
            <a:ext cx="1822428" cy="1822428"/>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7998300">
            <a:off x="9613759" y="448192"/>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7998300">
            <a:off x="8543491" y="3333713"/>
            <a:ext cx="7459541" cy="4673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7998300">
            <a:off x="5140208" y="6131540"/>
            <a:ext cx="1452916" cy="1452916"/>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7998300">
            <a:off x="7103090" y="4017775"/>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8" name="组合 7"/>
          <p:cNvGrpSpPr/>
          <p:nvPr userDrawn="1"/>
        </p:nvGrpSpPr>
        <p:grpSpPr>
          <a:xfrm rot="16678406">
            <a:off x="-1157425" y="-1846990"/>
            <a:ext cx="5134209" cy="4018165"/>
            <a:chOff x="5128830" y="-1267454"/>
            <a:chExt cx="10122510" cy="7922139"/>
          </a:xfrm>
        </p:grpSpPr>
        <p:sp>
          <p:nvSpPr>
            <p:cNvPr id="9" name="矩形 8"/>
            <p:cNvSpPr/>
            <p:nvPr/>
          </p:nvSpPr>
          <p:spPr>
            <a:xfrm rot="2334366">
              <a:off x="9688441" y="547920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334366">
              <a:off x="9558079" y="3651806"/>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334366">
              <a:off x="5360570" y="93997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334366">
              <a:off x="6295363" y="2247601"/>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334366">
              <a:off x="7895898" y="2472448"/>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34366">
              <a:off x="5747577" y="-1267454"/>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334366">
              <a:off x="5128830" y="110260"/>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334366">
              <a:off x="7146295" y="3298158"/>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334366">
              <a:off x="10716190" y="3130321"/>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334366">
              <a:off x="9017483" y="2950419"/>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334366">
              <a:off x="5393234" y="-39547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334366">
              <a:off x="11473749" y="4601468"/>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334366">
              <a:off x="6200254" y="589123"/>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2334366">
              <a:off x="8969509" y="224518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46D32-82EC-46D4-A3CB-FC88618F1CF9}" type="slidenum">
              <a:rPr lang="zh-CN" altLang="en-US" smtClean="0"/>
            </a:fld>
            <a:endParaRPr lang="zh-CN" altLang="en-US"/>
          </a:p>
        </p:txBody>
      </p:sp>
      <p:sp>
        <p:nvSpPr>
          <p:cNvPr id="11" name="矩形 10"/>
          <p:cNvSpPr/>
          <p:nvPr userDrawn="1"/>
        </p:nvSpPr>
        <p:spPr>
          <a:xfrm>
            <a:off x="8192256" y="532622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C66D5-2F89-43E3-B00E-90D8A16004B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6D32-82EC-46D4-A3CB-FC88618F1CF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vmlDrawing" Target="../drawings/vmlDrawing1.vml"/><Relationship Id="rId7"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5.wmf"/><Relationship Id="rId3" Type="http://schemas.openxmlformats.org/officeDocument/2006/relationships/oleObject" Target="../embeddings/oleObject1.bin"/><Relationship Id="rId2" Type="http://schemas.openxmlformats.org/officeDocument/2006/relationships/image" Target="../media/image14.png"/><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vmlDrawing" Target="../drawings/vmlDrawing2.vml"/><Relationship Id="rId7" Type="http://schemas.openxmlformats.org/officeDocument/2006/relationships/slideLayout" Target="../slideLayouts/slideLayout4.xml"/><Relationship Id="rId6" Type="http://schemas.openxmlformats.org/officeDocument/2006/relationships/image" Target="../media/image21.wmf"/><Relationship Id="rId5" Type="http://schemas.openxmlformats.org/officeDocument/2006/relationships/package" Target="../embeddings/Document3.docx"/><Relationship Id="rId4" Type="http://schemas.openxmlformats.org/officeDocument/2006/relationships/image" Target="../media/image20.wmf"/><Relationship Id="rId3" Type="http://schemas.openxmlformats.org/officeDocument/2006/relationships/package" Target="../embeddings/Document2.docx"/><Relationship Id="rId2" Type="http://schemas.openxmlformats.org/officeDocument/2006/relationships/image" Target="../media/image19.wmf"/><Relationship Id="rId1" Type="http://schemas.openxmlformats.org/officeDocument/2006/relationships/package" Target="../embeddings/Document1.docx"/></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4.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8025" y="3772535"/>
            <a:ext cx="5553710" cy="829945"/>
          </a:xfrm>
          <a:prstGeom prst="rect">
            <a:avLst/>
          </a:prstGeom>
          <a:noFill/>
        </p:spPr>
        <p:txBody>
          <a:bodyPr wrap="square" rtlCol="0">
            <a:spAutoFit/>
          </a:bodyPr>
          <a:lstStyle/>
          <a:p>
            <a:pPr algn="l"/>
            <a:r>
              <a:rPr lang="zh-CN" altLang="en-US" sz="2400" b="1" dirty="0">
                <a:solidFill>
                  <a:schemeClr val="tx1">
                    <a:lumMod val="75000"/>
                    <a:lumOff val="25000"/>
                  </a:schemeClr>
                </a:solidFill>
                <a:cs typeface="+mn-ea"/>
                <a:sym typeface="+mn-lt"/>
              </a:rPr>
              <a:t>Flutter 实现一个集各大音乐平台API于一体的音乐播放器APP</a:t>
            </a:r>
            <a:endParaRPr lang="zh-CN" altLang="en-US" sz="2400" b="1" dirty="0">
              <a:solidFill>
                <a:schemeClr val="tx1">
                  <a:lumMod val="75000"/>
                  <a:lumOff val="25000"/>
                </a:schemeClr>
              </a:solidFill>
              <a:cs typeface="+mn-ea"/>
              <a:sym typeface="+mn-lt"/>
            </a:endParaRPr>
          </a:p>
        </p:txBody>
      </p:sp>
      <p:sp>
        <p:nvSpPr>
          <p:cNvPr id="20" name="文本框 19"/>
          <p:cNvSpPr txBox="1"/>
          <p:nvPr/>
        </p:nvSpPr>
        <p:spPr>
          <a:xfrm>
            <a:off x="227965" y="1435100"/>
            <a:ext cx="6513830" cy="2122805"/>
          </a:xfrm>
          <a:prstGeom prst="rect">
            <a:avLst/>
          </a:prstGeom>
          <a:noFill/>
        </p:spPr>
        <p:txBody>
          <a:bodyPr wrap="square" rtlCol="0">
            <a:spAutoFit/>
          </a:bodyPr>
          <a:lstStyle/>
          <a:p>
            <a:r>
              <a:rPr lang="zh-CN" altLang="en-US" sz="6600" b="1" dirty="0" smtClean="0">
                <a:solidFill>
                  <a:srgbClr val="37A866"/>
                </a:solidFill>
                <a:cs typeface="+mn-ea"/>
                <a:sym typeface="+mn-lt"/>
              </a:rPr>
              <a:t>SE2020-G06-</a:t>
            </a:r>
            <a:endParaRPr lang="zh-CN" altLang="en-US" sz="6600" b="1" dirty="0" smtClean="0">
              <a:solidFill>
                <a:srgbClr val="37A866"/>
              </a:solidFill>
              <a:cs typeface="+mn-ea"/>
              <a:sym typeface="+mn-lt"/>
            </a:endParaRPr>
          </a:p>
          <a:p>
            <a:pPr algn="r"/>
            <a:r>
              <a:rPr lang="zh-CN" altLang="en-US" sz="6600" b="1" dirty="0" smtClean="0">
                <a:solidFill>
                  <a:srgbClr val="37A866"/>
                </a:solidFill>
                <a:cs typeface="+mn-ea"/>
                <a:sym typeface="+mn-lt"/>
              </a:rPr>
              <a:t>设计阶段 </a:t>
            </a:r>
            <a:r>
              <a:rPr lang="en-US" altLang="zh-CN" sz="6600" b="1" dirty="0" smtClean="0">
                <a:solidFill>
                  <a:srgbClr val="37A866"/>
                </a:solidFill>
                <a:cs typeface="+mn-ea"/>
                <a:sym typeface="+mn-lt"/>
              </a:rPr>
              <a:t>v0</a:t>
            </a:r>
            <a:r>
              <a:rPr lang="en-US" sz="6600" b="1" dirty="0" smtClean="0">
                <a:solidFill>
                  <a:srgbClr val="37A866"/>
                </a:solidFill>
                <a:cs typeface="+mn-ea"/>
                <a:sym typeface="+mn-lt"/>
              </a:rPr>
              <a:t>.0.1</a:t>
            </a:r>
            <a:endParaRPr lang="en-US" sz="6600" b="1" dirty="0" smtClean="0">
              <a:solidFill>
                <a:srgbClr val="37A866"/>
              </a:solidFill>
              <a:cs typeface="+mn-ea"/>
              <a:sym typeface="+mn-lt"/>
            </a:endParaRPr>
          </a:p>
        </p:txBody>
      </p:sp>
      <p:cxnSp>
        <p:nvCxnSpPr>
          <p:cNvPr id="21" name="直接连接符 20"/>
          <p:cNvCxnSpPr/>
          <p:nvPr/>
        </p:nvCxnSpPr>
        <p:spPr>
          <a:xfrm>
            <a:off x="855405" y="4800272"/>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08003" y="4978418"/>
            <a:ext cx="5277825" cy="82994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汇报人：</a:t>
            </a:r>
            <a:r>
              <a:rPr lang="en-US" altLang="zh-CN" sz="1600" dirty="0">
                <a:solidFill>
                  <a:schemeClr val="tx1">
                    <a:lumMod val="50000"/>
                    <a:lumOff val="50000"/>
                  </a:schemeClr>
                </a:solidFill>
                <a:cs typeface="+mn-ea"/>
                <a:sym typeface="+mn-lt"/>
              </a:rPr>
              <a:t>G06</a:t>
            </a:r>
            <a:r>
              <a:rPr lang="zh-CN" altLang="en-US" sz="1600" dirty="0">
                <a:solidFill>
                  <a:schemeClr val="tx1">
                    <a:lumMod val="50000"/>
                    <a:lumOff val="50000"/>
                  </a:schemeClr>
                </a:solidFill>
                <a:cs typeface="+mn-ea"/>
                <a:sym typeface="+mn-lt"/>
              </a:rPr>
              <a:t>小组</a:t>
            </a:r>
            <a:endParaRPr lang="zh-CN" altLang="en-US" sz="1600" dirty="0">
              <a:solidFill>
                <a:schemeClr val="tx1">
                  <a:lumMod val="50000"/>
                  <a:lumOff val="50000"/>
                </a:schemeClr>
              </a:solidFill>
              <a:cs typeface="+mn-ea"/>
              <a:sym typeface="+mn-lt"/>
            </a:endParaRPr>
          </a:p>
          <a:p>
            <a:endParaRPr lang="zh-CN" altLang="en-US" sz="1600" dirty="0">
              <a:solidFill>
                <a:schemeClr val="tx1">
                  <a:lumMod val="50000"/>
                  <a:lumOff val="50000"/>
                </a:schemeClr>
              </a:solidFill>
              <a:cs typeface="+mn-ea"/>
              <a:sym typeface="+mn-lt"/>
            </a:endParaRPr>
          </a:p>
          <a:p>
            <a:r>
              <a:rPr lang="zh-CN" altLang="en-US" sz="1600" dirty="0">
                <a:solidFill>
                  <a:schemeClr val="tx1">
                    <a:lumMod val="50000"/>
                    <a:lumOff val="50000"/>
                  </a:schemeClr>
                </a:solidFill>
                <a:cs typeface="+mn-ea"/>
                <a:sym typeface="+mn-lt"/>
              </a:rPr>
              <a:t>邢海粟 章拾瑜 黄德煜</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2</a:t>
            </a:r>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2999105"/>
            <a:ext cx="8493125" cy="3830955"/>
          </a:xfrm>
          <a:prstGeom prst="rect">
            <a:avLst/>
          </a:prstGeom>
          <a:noFill/>
          <a:ln w="9525">
            <a:noFill/>
          </a:ln>
        </p:spPr>
        <p:txBody>
          <a:bodyPr wrap="square">
            <a:spAutoFit/>
          </a:bodyPr>
          <a:p>
            <a:pPr algn="l" fontAlgn="auto">
              <a:lnSpc>
                <a:spcPct val="150000"/>
              </a:lnSpc>
              <a:buClrTx/>
              <a:buSzTx/>
              <a:buFontTx/>
            </a:pPr>
            <a:r>
              <a:rPr lang="zh-CN" sz="1800" b="0" dirty="0">
                <a:solidFill>
                  <a:schemeClr val="tx1">
                    <a:lumMod val="75000"/>
                    <a:lumOff val="25000"/>
                  </a:schemeClr>
                </a:solidFill>
                <a:cs typeface="+mn-ea"/>
              </a:rPr>
              <a:t>成本效益分析：</a:t>
            </a:r>
            <a:endParaRPr lang="zh-CN" sz="1800" b="0" dirty="0">
              <a:solidFill>
                <a:schemeClr val="tx1">
                  <a:lumMod val="75000"/>
                  <a:lumOff val="25000"/>
                </a:schemeClr>
              </a:solidFill>
              <a:cs typeface="+mn-ea"/>
            </a:endParaRPr>
          </a:p>
          <a:p>
            <a:pPr algn="l" fontAlgn="auto">
              <a:lnSpc>
                <a:spcPct val="150000"/>
              </a:lnSpc>
              <a:buClrTx/>
              <a:buSzTx/>
              <a:buFontTx/>
            </a:pPr>
            <a:r>
              <a:rPr lang="zh-CN" sz="1800" b="0" dirty="0">
                <a:solidFill>
                  <a:schemeClr val="tx1">
                    <a:lumMod val="75000"/>
                    <a:lumOff val="25000"/>
                  </a:schemeClr>
                </a:solidFill>
                <a:cs typeface="+mn-ea"/>
              </a:rPr>
              <a:t>成本：</a:t>
            </a:r>
            <a:endParaRPr lang="zh-CN" sz="1800" b="0"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lang="zh-CN" dirty="0">
                <a:solidFill>
                  <a:schemeClr val="tx1">
                    <a:lumMod val="75000"/>
                    <a:lumOff val="25000"/>
                  </a:schemeClr>
                </a:solidFill>
                <a:cs typeface="+mn-ea"/>
                <a:sym typeface="+mn-ea"/>
              </a:rPr>
              <a:t>RN使用Javascript语言，类似于HTML的JSX，以及CSS来开发移动应用，因此不熟悉Web前端开发的技术人员进入移动应用开发领域学习成本高</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sym typeface="+mn-ea"/>
              </a:rPr>
              <a:t>效益：</a:t>
            </a:r>
            <a:endParaRPr lang="zh-CN" dirty="0">
              <a:solidFill>
                <a:schemeClr val="tx1">
                  <a:lumMod val="75000"/>
                  <a:lumOff val="25000"/>
                </a:schemeClr>
              </a:solidFill>
              <a:cs typeface="+mn-ea"/>
              <a:sym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React Native框架是优秀的跨平台移动端开发框架，不</a:t>
            </a:r>
            <a:r>
              <a:rPr lang="zh-CN" dirty="0">
                <a:solidFill>
                  <a:schemeClr val="tx1">
                    <a:lumMod val="75000"/>
                    <a:lumOff val="25000"/>
                  </a:schemeClr>
                </a:solidFill>
                <a:cs typeface="+mn-ea"/>
                <a:sym typeface="+mn-ea"/>
              </a:rPr>
              <a:t>需要编写Android端和IOS端两套代码。</a:t>
            </a:r>
            <a:endParaRPr lang="zh-CN" dirty="0">
              <a:solidFill>
                <a:schemeClr val="tx1">
                  <a:lumMod val="75000"/>
                  <a:lumOff val="25000"/>
                </a:schemeClr>
              </a:solidFill>
              <a:cs typeface="+mn-ea"/>
              <a:sym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altLang="en-US" dirty="0">
                <a:solidFill>
                  <a:schemeClr val="tx1">
                    <a:lumMod val="75000"/>
                    <a:lumOff val="25000"/>
                  </a:schemeClr>
                </a:solidFill>
                <a:cs typeface="+mn-ea"/>
                <a:sym typeface="+mn-ea"/>
              </a:rPr>
              <a:t>）React Native能够在Javascript和React的基础上获得完全一致的开发体验，构建原生APP；</a:t>
            </a: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gridCol w="4464685"/>
              </a:tblGrid>
              <a:tr h="365760">
                <a:tc>
                  <a:txBody>
                    <a:bodyPr/>
                    <a:p>
                      <a:pPr>
                        <a:buNone/>
                      </a:pPr>
                      <a:r>
                        <a:rPr lang="zh-CN" altLang="en-US">
                          <a:solidFill>
                            <a:srgbClr val="646464"/>
                          </a:solidFill>
                        </a:rPr>
                        <a:t>前端</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b="0">
                          <a:solidFill>
                            <a:srgbClr val="646464"/>
                          </a:solidFill>
                        </a:rPr>
                        <a:t>React Native框架 </a:t>
                      </a:r>
                      <a:endParaRPr lang="zh-CN" altLang="en-US" b="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后端</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Java</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数据库</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2</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gridCol w="7566660"/>
              </a:tblGrid>
              <a:tr h="758190">
                <a:tc>
                  <a:txBody>
                    <a:bodyPr/>
                    <a:p>
                      <a:pPr>
                        <a:buNone/>
                      </a:pPr>
                      <a:r>
                        <a:rPr lang="zh-CN" altLang="en-US">
                          <a:solidFill>
                            <a:srgbClr val="646464"/>
                          </a:solidFill>
                        </a:rPr>
                        <a:t>总体元素</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lgn="ctr">
                        <a:buNone/>
                      </a:pPr>
                      <a:r>
                        <a:rPr lang="zh-CN" altLang="en-US">
                          <a:solidFill>
                            <a:srgbClr val="646464"/>
                          </a:solidFill>
                        </a:rPr>
                        <a:t> 作用与功能</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100">
                <a:tc>
                  <a:txBody>
                    <a:bodyPr/>
                    <a:p>
                      <a:pPr>
                        <a:buNone/>
                      </a:pPr>
                      <a:r>
                        <a:rPr lang="zh-CN" altLang="en-US" b="1">
                          <a:solidFill>
                            <a:srgbClr val="646464"/>
                          </a:solidFill>
                        </a:rPr>
                        <a:t>前端：React Native框架</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是整个系统的核心元素，系统的页面展示，功能交互都需要在前端完成。</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735">
                <a:tc>
                  <a:txBody>
                    <a:bodyPr/>
                    <a:p>
                      <a:pPr>
                        <a:buNone/>
                      </a:pPr>
                      <a:r>
                        <a:rPr lang="zh-CN" altLang="en-US" sz="1800" b="1">
                          <a:solidFill>
                            <a:srgbClr val="646464"/>
                          </a:solidFill>
                          <a:sym typeface="+mn-ea"/>
                        </a:rPr>
                        <a:t>后端：Java</a:t>
                      </a:r>
                      <a:endParaRPr lang="zh-CN" altLang="en-US" sz="1800" b="1">
                        <a:solidFill>
                          <a:srgbClr val="646464"/>
                        </a:solidFill>
                        <a:sym typeface="+mn-ea"/>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758190">
                <a:tc>
                  <a:txBody>
                    <a:bodyPr/>
                    <a:p>
                      <a:pPr>
                        <a:buNone/>
                      </a:pPr>
                      <a:r>
                        <a:rPr lang="zh-CN" altLang="en-US" sz="1800" b="1">
                          <a:solidFill>
                            <a:srgbClr val="646464"/>
                          </a:solidFill>
                        </a:rPr>
                        <a:t>数据库：Mysql</a:t>
                      </a:r>
                      <a:endParaRPr lang="zh-CN" altLang="en-US" sz="1800"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数据库存放数据，反映了平台的设计结构。</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100">
                <a:tc>
                  <a:txBody>
                    <a:bodyPr/>
                    <a:p>
                      <a:pPr>
                        <a:buNone/>
                      </a:pPr>
                      <a:r>
                        <a:rPr lang="zh-CN" altLang="en-US" sz="1800" b="1">
                          <a:solidFill>
                            <a:srgbClr val="646464"/>
                          </a:solidFill>
                        </a:rPr>
                        <a:t>数据分析接口</a:t>
                      </a:r>
                      <a:endParaRPr lang="zh-CN" altLang="en-US" sz="1800"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系统通过调用接口获取核心功能信息，是完成平台数据处理功能的模块。</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100">
                <a:tc>
                  <a:txBody>
                    <a:bodyPr/>
                    <a:p>
                      <a:pPr>
                        <a:buNone/>
                      </a:pPr>
                      <a:r>
                        <a:rPr lang="zh-CN" altLang="en-US" sz="1800" b="1">
                          <a:solidFill>
                            <a:srgbClr val="646464"/>
                          </a:solidFill>
                        </a:rPr>
                        <a:t>总体平台</a:t>
                      </a:r>
                      <a:endParaRPr lang="zh-CN" altLang="en-US" sz="1800"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包括主页面、搜索页面、用户页面、播放页面、用户反馈页面等。整个项目的功能以平台为载体来实现。</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3</a:t>
            </a:r>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2989580"/>
            <a:ext cx="8493125" cy="4246245"/>
          </a:xfrm>
          <a:prstGeom prst="rect">
            <a:avLst/>
          </a:prstGeom>
          <a:noFill/>
          <a:ln w="9525">
            <a:noFill/>
          </a:ln>
        </p:spPr>
        <p:txBody>
          <a:bodyPr wrap="square">
            <a:spAutoFit/>
          </a:bodyPr>
          <a:p>
            <a:pPr algn="l" fontAlgn="auto">
              <a:lnSpc>
                <a:spcPct val="150000"/>
              </a:lnSpc>
              <a:buClrTx/>
              <a:buSzTx/>
              <a:buFontTx/>
            </a:pPr>
            <a:r>
              <a:rPr lang="zh-CN" sz="1800" b="0" dirty="0">
                <a:solidFill>
                  <a:schemeClr val="tx1">
                    <a:lumMod val="75000"/>
                    <a:lumOff val="25000"/>
                  </a:schemeClr>
                </a:solidFill>
                <a:cs typeface="+mn-ea"/>
              </a:rPr>
              <a:t>成本效益分析：</a:t>
            </a:r>
            <a:endParaRPr lang="zh-CN" sz="1800" b="0" dirty="0">
              <a:solidFill>
                <a:schemeClr val="tx1">
                  <a:lumMod val="75000"/>
                  <a:lumOff val="25000"/>
                </a:schemeClr>
              </a:solidFill>
              <a:cs typeface="+mn-ea"/>
            </a:endParaRPr>
          </a:p>
          <a:p>
            <a:pPr algn="l" fontAlgn="auto">
              <a:lnSpc>
                <a:spcPct val="150000"/>
              </a:lnSpc>
              <a:buClrTx/>
              <a:buSzTx/>
              <a:buFontTx/>
            </a:pPr>
            <a:r>
              <a:rPr lang="zh-CN" sz="1800" b="0" dirty="0">
                <a:solidFill>
                  <a:schemeClr val="tx1">
                    <a:lumMod val="75000"/>
                    <a:lumOff val="25000"/>
                  </a:schemeClr>
                </a:solidFill>
                <a:cs typeface="+mn-ea"/>
              </a:rPr>
              <a:t>成本：</a:t>
            </a:r>
            <a:endParaRPr lang="zh-CN" sz="1800" b="0"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）Flutter需要小组成员学习Dart语言，学习成本略高；</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）Spring boot在小组成员都学习了Java语言程序设计的基础上，进一步学习Spring boot 框架难度不大；</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）一位小组成员所在实验室有Flutter的学习资源，学习成本不高；</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sym typeface="+mn-ea"/>
              </a:rPr>
              <a:t>效益：</a:t>
            </a:r>
            <a:endParaRPr lang="zh-CN" dirty="0">
              <a:solidFill>
                <a:schemeClr val="tx1">
                  <a:lumMod val="75000"/>
                  <a:lumOff val="25000"/>
                </a:schemeClr>
              </a:solidFill>
              <a:cs typeface="+mn-ea"/>
              <a:sym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Flutter </a:t>
            </a:r>
            <a:r>
              <a:rPr lang="zh-CN" dirty="0">
                <a:solidFill>
                  <a:schemeClr val="tx1">
                    <a:lumMod val="75000"/>
                    <a:lumOff val="25000"/>
                  </a:schemeClr>
                </a:solidFill>
                <a:cs typeface="+mn-ea"/>
                <a:sym typeface="+mn-ea"/>
              </a:rPr>
              <a:t>框架是优秀的跨平台移动端开发框架，不</a:t>
            </a:r>
            <a:r>
              <a:rPr lang="zh-CN" dirty="0">
                <a:solidFill>
                  <a:schemeClr val="tx1">
                    <a:lumMod val="75000"/>
                    <a:lumOff val="25000"/>
                  </a:schemeClr>
                </a:solidFill>
                <a:cs typeface="+mn-ea"/>
                <a:sym typeface="+mn-ea"/>
              </a:rPr>
              <a:t>需要编写Android端和IOS端两套代码。</a:t>
            </a:r>
            <a:endParaRPr lang="zh-CN" dirty="0">
              <a:solidFill>
                <a:schemeClr val="tx1">
                  <a:lumMod val="75000"/>
                  <a:lumOff val="25000"/>
                </a:schemeClr>
              </a:solidFill>
              <a:cs typeface="+mn-ea"/>
              <a:sym typeface="+mn-ea"/>
            </a:endParaRPr>
          </a:p>
          <a:p>
            <a:pPr algn="l" fontAlgn="auto">
              <a:lnSpc>
                <a:spcPct val="150000"/>
              </a:lnSpc>
              <a:buClrTx/>
              <a:buSzTx/>
              <a:buFontTx/>
            </a:pP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gridCol w="4464685"/>
              </a:tblGrid>
              <a:tr h="365760">
                <a:tc>
                  <a:txBody>
                    <a:bodyPr/>
                    <a:p>
                      <a:pPr>
                        <a:buNone/>
                      </a:pPr>
                      <a:r>
                        <a:rPr lang="zh-CN" altLang="en-US">
                          <a:solidFill>
                            <a:srgbClr val="646464"/>
                          </a:solidFill>
                        </a:rPr>
                        <a:t>前端</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b="0">
                          <a:solidFill>
                            <a:srgbClr val="646464"/>
                          </a:solidFill>
                        </a:rPr>
                        <a:t>Flutter框架 </a:t>
                      </a:r>
                      <a:endParaRPr lang="zh-CN" altLang="en-US" b="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后端</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Spring boot 框架</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数据库</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3</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gridCol w="7566660"/>
              </a:tblGrid>
              <a:tr h="758190">
                <a:tc>
                  <a:txBody>
                    <a:bodyPr/>
                    <a:p>
                      <a:pPr>
                        <a:buNone/>
                      </a:pPr>
                      <a:r>
                        <a:rPr lang="zh-CN" altLang="en-US">
                          <a:solidFill>
                            <a:srgbClr val="646464"/>
                          </a:solidFill>
                        </a:rPr>
                        <a:t>总体元素</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lgn="ctr">
                        <a:buNone/>
                      </a:pPr>
                      <a:r>
                        <a:rPr lang="zh-CN" altLang="en-US">
                          <a:solidFill>
                            <a:srgbClr val="646464"/>
                          </a:solidFill>
                        </a:rPr>
                        <a:t> 作用与功能</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100">
                <a:tc>
                  <a:txBody>
                    <a:bodyPr/>
                    <a:p>
                      <a:pPr>
                        <a:buNone/>
                      </a:pPr>
                      <a:r>
                        <a:rPr lang="zh-CN" altLang="en-US" b="1">
                          <a:solidFill>
                            <a:srgbClr val="646464"/>
                          </a:solidFill>
                        </a:rPr>
                        <a:t>前端：Flutter框架</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是整个系统的核心元素，系统的页面展示，功能交互都需要在前端完成。</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735">
                <a:tc>
                  <a:txBody>
                    <a:bodyPr/>
                    <a:p>
                      <a:pPr>
                        <a:buNone/>
                      </a:pPr>
                      <a:r>
                        <a:rPr lang="zh-CN" altLang="en-US" sz="1800" b="1">
                          <a:solidFill>
                            <a:srgbClr val="646464"/>
                          </a:solidFill>
                          <a:sym typeface="+mn-ea"/>
                        </a:rPr>
                        <a:t>后端：Spring boot 框架</a:t>
                      </a:r>
                      <a:endParaRPr lang="zh-CN" altLang="en-US" sz="1800" b="1">
                        <a:solidFill>
                          <a:srgbClr val="646464"/>
                        </a:solidFill>
                        <a:sym typeface="+mn-ea"/>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758190">
                <a:tc>
                  <a:txBody>
                    <a:bodyPr/>
                    <a:p>
                      <a:pPr>
                        <a:buNone/>
                      </a:pPr>
                      <a:r>
                        <a:rPr lang="zh-CN" altLang="en-US" sz="1800" b="1">
                          <a:solidFill>
                            <a:srgbClr val="646464"/>
                          </a:solidFill>
                        </a:rPr>
                        <a:t>数据库：Mysql</a:t>
                      </a:r>
                      <a:endParaRPr lang="zh-CN" altLang="en-US" sz="1800"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数据库存放数据，反映了平台的设计结构。</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100">
                <a:tc>
                  <a:txBody>
                    <a:bodyPr/>
                    <a:p>
                      <a:pPr>
                        <a:buNone/>
                      </a:pPr>
                      <a:r>
                        <a:rPr lang="zh-CN" altLang="en-US" sz="1800" b="1">
                          <a:solidFill>
                            <a:srgbClr val="646464"/>
                          </a:solidFill>
                        </a:rPr>
                        <a:t>数据分析接口</a:t>
                      </a:r>
                      <a:endParaRPr lang="zh-CN" altLang="en-US" sz="1800"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系统通过调用接口获取核心功能信息，是完成平台数据处理功能的模块。</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100">
                <a:tc>
                  <a:txBody>
                    <a:bodyPr/>
                    <a:p>
                      <a:pPr>
                        <a:buNone/>
                      </a:pPr>
                      <a:r>
                        <a:rPr lang="zh-CN" altLang="en-US" sz="1800" b="1">
                          <a:solidFill>
                            <a:srgbClr val="646464"/>
                          </a:solidFill>
                        </a:rPr>
                        <a:t>总体平台</a:t>
                      </a:r>
                      <a:endParaRPr lang="zh-CN" altLang="en-US" sz="1800"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包括主页面、搜索页面、用户页面、播放页面、用户反馈页面等。整个项目的功能以平台为载体来实现。</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3</a:t>
            </a:r>
            <a:endParaRPr 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总体设计文件</a:t>
            </a:r>
            <a:r>
              <a:rPr lang="en-US" altLang="zh-CN" sz="1200" dirty="0">
                <a:solidFill>
                  <a:schemeClr val="tx1">
                    <a:lumMod val="75000"/>
                    <a:lumOff val="25000"/>
                  </a:schemeClr>
                </a:solidFill>
                <a:cs typeface="+mn-ea"/>
                <a:sym typeface="+mn-lt"/>
              </a:rPr>
              <a:t>[[7]</a:t>
            </a:r>
            <a:endParaRPr lang="en-US" alt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确定小组总分工，确定阶段里程碑，指定工作流程。预估每项任务完成时间，依据小组总分工分配任务，根据小组成员分配的任务将会贯穿项目始终。</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软件系统总体功能/对象结构</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421890"/>
            <a:ext cx="4181475" cy="3784600"/>
          </a:xfrm>
          <a:prstGeom prst="rect">
            <a:avLst/>
          </a:prstGeom>
          <a:noFill/>
        </p:spPr>
        <p:txBody>
          <a:bodyPr wrap="square" rtlCol="0" anchor="t">
            <a:spAutoFit/>
          </a:bodyPr>
          <a:p>
            <a:pPr fontAlgn="auto">
              <a:lnSpc>
                <a:spcPct val="150000"/>
              </a:lnSpc>
              <a:buClrTx/>
              <a:buSzTx/>
              <a:buNone/>
            </a:pPr>
            <a:r>
              <a:rPr lang="zh-CN" altLang="en-US" sz="1600" dirty="0">
                <a:solidFill>
                  <a:schemeClr val="tx1">
                    <a:lumMod val="75000"/>
                    <a:lumOff val="25000"/>
                  </a:schemeClr>
                </a:solidFill>
                <a:cs typeface="+mn-ea"/>
                <a:sym typeface="+mn-lt"/>
              </a:rPr>
              <a:t>本地层面：搜索记录和搜索信息都跟我们本地相关，搜索信息可能要偏向网络层次的信息获取，此处的意思是以本地功能的方式划分在本地层次；</a:t>
            </a:r>
            <a:endParaRPr lang="zh-CN" altLang="en-US" sz="1600" dirty="0">
              <a:solidFill>
                <a:schemeClr val="tx1">
                  <a:lumMod val="75000"/>
                  <a:lumOff val="25000"/>
                </a:schemeClr>
              </a:solidFill>
              <a:cs typeface="+mn-ea"/>
              <a:sym typeface="+mn-lt"/>
            </a:endParaRPr>
          </a:p>
          <a:p>
            <a:pPr fontAlgn="auto">
              <a:lnSpc>
                <a:spcPct val="150000"/>
              </a:lnSpc>
              <a:buClrTx/>
              <a:buSzTx/>
              <a:buNone/>
            </a:pPr>
            <a:r>
              <a:rPr lang="zh-CN" altLang="en-US" sz="1600" dirty="0">
                <a:solidFill>
                  <a:schemeClr val="tx1">
                    <a:lumMod val="75000"/>
                    <a:lumOff val="25000"/>
                  </a:schemeClr>
                </a:solidFill>
                <a:cs typeface="+mn-ea"/>
                <a:sym typeface="+mn-lt"/>
              </a:rPr>
              <a:t>网络层面：我们的推荐模块中存储着榜单信息以及热度信息，方便后续的排列，歌单中包括外部的歌单以及播放列表信息；</a:t>
            </a:r>
            <a:endParaRPr lang="zh-CN" altLang="en-US" sz="1600" dirty="0">
              <a:solidFill>
                <a:schemeClr val="tx1">
                  <a:lumMod val="75000"/>
                  <a:lumOff val="25000"/>
                </a:schemeClr>
              </a:solidFill>
              <a:cs typeface="+mn-ea"/>
              <a:sym typeface="+mn-lt"/>
            </a:endParaRPr>
          </a:p>
          <a:p>
            <a:pPr fontAlgn="auto">
              <a:lnSpc>
                <a:spcPct val="150000"/>
              </a:lnSpc>
              <a:buClrTx/>
              <a:buSzTx/>
              <a:buNone/>
            </a:pPr>
            <a:r>
              <a:rPr lang="zh-CN" altLang="en-US" sz="1600" dirty="0">
                <a:solidFill>
                  <a:schemeClr val="tx1">
                    <a:lumMod val="75000"/>
                    <a:lumOff val="25000"/>
                  </a:schemeClr>
                </a:solidFill>
                <a:cs typeface="+mn-ea"/>
                <a:sym typeface="+mn-lt"/>
              </a:rPr>
              <a:t>数据库层面：用户存储在本地，可以调用用户自建歌单，也可以通过本地用户绑定外部音乐平台的账户来使用其他平台的资源。</a:t>
            </a:r>
            <a:endParaRPr lang="zh-CN" altLang="en-US" sz="1600" dirty="0">
              <a:solidFill>
                <a:schemeClr val="tx1">
                  <a:lumMod val="75000"/>
                  <a:lumOff val="25000"/>
                </a:schemeClr>
              </a:solidFill>
              <a:cs typeface="+mn-ea"/>
              <a:sym typeface="+mn-lt"/>
            </a:endParaRPr>
          </a:p>
        </p:txBody>
      </p:sp>
      <p:pic>
        <p:nvPicPr>
          <p:cNvPr id="3" name="图片 2"/>
          <p:cNvPicPr>
            <a:picLocks noChangeAspect="1"/>
          </p:cNvPicPr>
          <p:nvPr/>
        </p:nvPicPr>
        <p:blipFill>
          <a:blip r:embed="rId1"/>
          <a:stretch>
            <a:fillRect/>
          </a:stretch>
        </p:blipFill>
        <p:spPr>
          <a:xfrm>
            <a:off x="4181475" y="1985645"/>
            <a:ext cx="7580630" cy="3668395"/>
          </a:xfrm>
          <a:prstGeom prst="rect">
            <a:avLst/>
          </a:prstGeom>
        </p:spPr>
      </p:pic>
      <p:sp>
        <p:nvSpPr>
          <p:cNvPr id="2" name="文本框 1"/>
          <p:cNvSpPr txBox="1"/>
          <p:nvPr/>
        </p:nvSpPr>
        <p:spPr>
          <a:xfrm>
            <a:off x="3757295" y="1045845"/>
            <a:ext cx="6264910" cy="583565"/>
          </a:xfrm>
          <a:prstGeom prst="rect">
            <a:avLst/>
          </a:prstGeom>
          <a:noFill/>
        </p:spPr>
        <p:txBody>
          <a:bodyPr wrap="square" rtlCol="0">
            <a:spAutoFit/>
          </a:bodyPr>
          <a:p>
            <a:r>
              <a:rPr lang="zh-CN" altLang="en-US" sz="3200" dirty="0">
                <a:solidFill>
                  <a:schemeClr val="tx1">
                    <a:lumMod val="75000"/>
                    <a:lumOff val="25000"/>
                  </a:schemeClr>
                </a:solidFill>
                <a:cs typeface="+mn-ea"/>
                <a:sym typeface="+mn-lt"/>
              </a:rPr>
              <a:t>层次方框图</a:t>
            </a:r>
            <a:endParaRPr lang="zh-CN" altLang="en-US" sz="3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软件系统总体功能/对象结构</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57295" y="1045845"/>
            <a:ext cx="6264910" cy="583565"/>
          </a:xfrm>
          <a:prstGeom prst="rect">
            <a:avLst/>
          </a:prstGeom>
          <a:noFill/>
        </p:spPr>
        <p:txBody>
          <a:bodyPr wrap="square" rtlCol="0">
            <a:spAutoFit/>
          </a:bodyPr>
          <a:p>
            <a:r>
              <a:rPr lang="en-US" altLang="zh-CN" sz="3200" dirty="0">
                <a:solidFill>
                  <a:schemeClr val="tx1">
                    <a:lumMod val="75000"/>
                    <a:lumOff val="25000"/>
                  </a:schemeClr>
                </a:solidFill>
                <a:cs typeface="+mn-ea"/>
                <a:sym typeface="+mn-lt"/>
              </a:rPr>
              <a:t>HIPO</a:t>
            </a:r>
            <a:r>
              <a:rPr lang="zh-CN" altLang="en-US" sz="3200" dirty="0">
                <a:solidFill>
                  <a:schemeClr val="tx1">
                    <a:lumMod val="75000"/>
                    <a:lumOff val="25000"/>
                  </a:schemeClr>
                </a:solidFill>
                <a:cs typeface="+mn-ea"/>
                <a:sym typeface="+mn-lt"/>
              </a:rPr>
              <a:t>图</a:t>
            </a:r>
            <a:endParaRPr lang="zh-CN" altLang="en-US" sz="3200" dirty="0">
              <a:solidFill>
                <a:schemeClr val="tx1">
                  <a:lumMod val="75000"/>
                  <a:lumOff val="25000"/>
                </a:schemeClr>
              </a:solidFill>
              <a:cs typeface="+mn-ea"/>
              <a:sym typeface="+mn-lt"/>
            </a:endParaRPr>
          </a:p>
        </p:txBody>
      </p:sp>
      <p:pic>
        <p:nvPicPr>
          <p:cNvPr id="-2147482590" name="图片 -2147482591"/>
          <p:cNvPicPr>
            <a:picLocks noChangeAspect="1"/>
          </p:cNvPicPr>
          <p:nvPr/>
        </p:nvPicPr>
        <p:blipFill>
          <a:blip r:embed="rId1"/>
          <a:stretch>
            <a:fillRect/>
          </a:stretch>
        </p:blipFill>
        <p:spPr>
          <a:xfrm>
            <a:off x="305435" y="2309495"/>
            <a:ext cx="11581765" cy="38131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软件系统总体功能/对象结构</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57295" y="1045845"/>
            <a:ext cx="6264910" cy="583565"/>
          </a:xfrm>
          <a:prstGeom prst="rect">
            <a:avLst/>
          </a:prstGeom>
          <a:noFill/>
        </p:spPr>
        <p:txBody>
          <a:bodyPr wrap="square" rtlCol="0">
            <a:spAutoFit/>
          </a:bodyPr>
          <a:p>
            <a:r>
              <a:rPr lang="en-US" altLang="zh-CN" sz="3200" dirty="0">
                <a:solidFill>
                  <a:schemeClr val="tx1">
                    <a:lumMod val="75000"/>
                    <a:lumOff val="25000"/>
                  </a:schemeClr>
                </a:solidFill>
                <a:cs typeface="+mn-ea"/>
                <a:sym typeface="+mn-lt"/>
              </a:rPr>
              <a:t>HIPO</a:t>
            </a:r>
            <a:r>
              <a:rPr lang="zh-CN" altLang="en-US" sz="3200" dirty="0">
                <a:solidFill>
                  <a:schemeClr val="tx1">
                    <a:lumMod val="75000"/>
                    <a:lumOff val="25000"/>
                  </a:schemeClr>
                </a:solidFill>
                <a:cs typeface="+mn-ea"/>
                <a:sym typeface="+mn-lt"/>
              </a:rPr>
              <a:t>图</a:t>
            </a:r>
            <a:endParaRPr lang="zh-CN" altLang="en-US" sz="3200" dirty="0">
              <a:solidFill>
                <a:schemeClr val="tx1">
                  <a:lumMod val="75000"/>
                  <a:lumOff val="25000"/>
                </a:schemeClr>
              </a:solidFill>
              <a:cs typeface="+mn-ea"/>
              <a:sym typeface="+mn-lt"/>
            </a:endParaRPr>
          </a:p>
        </p:txBody>
      </p:sp>
      <p:pic>
        <p:nvPicPr>
          <p:cNvPr id="3" name="图片 -2147482591"/>
          <p:cNvPicPr>
            <a:picLocks noChangeAspect="1"/>
          </p:cNvPicPr>
          <p:nvPr/>
        </p:nvPicPr>
        <p:blipFill>
          <a:blip r:embed="rId1"/>
          <a:stretch>
            <a:fillRect/>
          </a:stretch>
        </p:blipFill>
        <p:spPr>
          <a:xfrm>
            <a:off x="305435" y="2309495"/>
            <a:ext cx="11581765" cy="38131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业务流图</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147482572" name="图片 -2147482573" descr="业务流图"/>
          <p:cNvPicPr>
            <a:picLocks noChangeAspect="1"/>
          </p:cNvPicPr>
          <p:nvPr/>
        </p:nvPicPr>
        <p:blipFill>
          <a:blip r:embed="rId1"/>
          <a:srcRect l="11257" t="7597" r="12448" b="15960"/>
          <a:stretch>
            <a:fillRect/>
          </a:stretch>
        </p:blipFill>
        <p:spPr>
          <a:xfrm>
            <a:off x="1875790" y="1120140"/>
            <a:ext cx="7454265" cy="52800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E-R</a:t>
            </a:r>
            <a:r>
              <a:rPr lang="zh-CN" altLang="en-US" sz="3200" dirty="0">
                <a:solidFill>
                  <a:schemeClr val="tx1">
                    <a:lumMod val="75000"/>
                    <a:lumOff val="25000"/>
                  </a:schemeClr>
                </a:solidFill>
                <a:cs typeface="+mn-ea"/>
                <a:sym typeface="+mn-lt"/>
              </a:rPr>
              <a:t>图</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88"/>
          <p:cNvPicPr>
            <a:picLocks noChangeAspect="1"/>
          </p:cNvPicPr>
          <p:nvPr/>
        </p:nvPicPr>
        <p:blipFill>
          <a:blip r:embed="rId1"/>
          <a:stretch>
            <a:fillRect/>
          </a:stretch>
        </p:blipFill>
        <p:spPr>
          <a:xfrm>
            <a:off x="1790700" y="1181735"/>
            <a:ext cx="9920605" cy="54813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rot="5400000">
            <a:off x="2355850" y="1059815"/>
            <a:ext cx="2332990" cy="521970"/>
          </a:xfrm>
          <a:prstGeom prst="rect">
            <a:avLst/>
          </a:prstGeom>
          <a:noFill/>
        </p:spPr>
        <p:txBody>
          <a:bodyPr wrap="square" rtlCol="0">
            <a:spAutoFit/>
          </a:bodyPr>
          <a:lstStyle/>
          <a:p>
            <a:r>
              <a:rPr lang="en-US" altLang="zh-CN" sz="2800" dirty="0">
                <a:solidFill>
                  <a:schemeClr val="bg1">
                    <a:lumMod val="65000"/>
                  </a:schemeClr>
                </a:solidFill>
                <a:cs typeface="+mn-ea"/>
                <a:sym typeface="+mn-lt"/>
              </a:rPr>
              <a:t>CONTENTS</a:t>
            </a:r>
            <a:endParaRPr lang="zh-CN" altLang="en-US" sz="2800" dirty="0">
              <a:solidFill>
                <a:schemeClr val="bg1">
                  <a:lumMod val="65000"/>
                </a:schemeClr>
              </a:solidFill>
              <a:cs typeface="+mn-ea"/>
              <a:sym typeface="+mn-lt"/>
            </a:endParaRPr>
          </a:p>
        </p:txBody>
      </p:sp>
      <p:sp>
        <p:nvSpPr>
          <p:cNvPr id="23" name="圆角矩形 22"/>
          <p:cNvSpPr/>
          <p:nvPr/>
        </p:nvSpPr>
        <p:spPr>
          <a:xfrm>
            <a:off x="6125209" y="461092"/>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1</a:t>
            </a:r>
            <a:endParaRPr lang="zh-CN" altLang="en-US" sz="3600" b="1" dirty="0">
              <a:cs typeface="+mn-ea"/>
              <a:sym typeface="+mn-lt"/>
            </a:endParaRPr>
          </a:p>
        </p:txBody>
      </p:sp>
      <p:sp>
        <p:nvSpPr>
          <p:cNvPr id="24" name="圆角矩形 23"/>
          <p:cNvSpPr/>
          <p:nvPr/>
        </p:nvSpPr>
        <p:spPr>
          <a:xfrm>
            <a:off x="6125209" y="1502840"/>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2</a:t>
            </a:r>
            <a:endParaRPr lang="zh-CN" altLang="en-US" sz="3600" b="1" dirty="0">
              <a:cs typeface="+mn-ea"/>
              <a:sym typeface="+mn-lt"/>
            </a:endParaRPr>
          </a:p>
        </p:txBody>
      </p:sp>
      <p:sp>
        <p:nvSpPr>
          <p:cNvPr id="25" name="圆角矩形 24"/>
          <p:cNvSpPr/>
          <p:nvPr/>
        </p:nvSpPr>
        <p:spPr>
          <a:xfrm>
            <a:off x="6125209" y="254458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3</a:t>
            </a:r>
            <a:endParaRPr lang="zh-CN" altLang="en-US" sz="3600" b="1" dirty="0">
              <a:cs typeface="+mn-ea"/>
              <a:sym typeface="+mn-lt"/>
            </a:endParaRPr>
          </a:p>
        </p:txBody>
      </p:sp>
      <p:sp>
        <p:nvSpPr>
          <p:cNvPr id="26" name="圆角矩形 25"/>
          <p:cNvSpPr/>
          <p:nvPr/>
        </p:nvSpPr>
        <p:spPr>
          <a:xfrm>
            <a:off x="6125209" y="358633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4</a:t>
            </a:r>
            <a:endParaRPr lang="zh-CN" altLang="en-US" sz="3600" b="1" dirty="0">
              <a:cs typeface="+mn-ea"/>
              <a:sym typeface="+mn-lt"/>
            </a:endParaRPr>
          </a:p>
        </p:txBody>
      </p:sp>
      <p:sp>
        <p:nvSpPr>
          <p:cNvPr id="27" name="文本框 26"/>
          <p:cNvSpPr txBox="1"/>
          <p:nvPr/>
        </p:nvSpPr>
        <p:spPr>
          <a:xfrm>
            <a:off x="3998027" y="370287"/>
            <a:ext cx="1107996" cy="1783080"/>
          </a:xfrm>
          <a:prstGeom prst="rect">
            <a:avLst/>
          </a:prstGeom>
          <a:noFill/>
        </p:spPr>
        <p:txBody>
          <a:bodyPr vert="eaVert" wrap="square" rtlCol="0">
            <a:spAutoFit/>
          </a:bodyPr>
          <a:lstStyle/>
          <a:p>
            <a:r>
              <a:rPr lang="zh-CN" altLang="en-US" sz="6000" dirty="0">
                <a:solidFill>
                  <a:schemeClr val="tx1">
                    <a:lumMod val="75000"/>
                    <a:lumOff val="25000"/>
                  </a:schemeClr>
                </a:solidFill>
                <a:cs typeface="+mn-ea"/>
                <a:sym typeface="+mn-lt"/>
              </a:rPr>
              <a:t>目录</a:t>
            </a:r>
            <a:endParaRPr lang="zh-CN" altLang="en-US" sz="6000" dirty="0">
              <a:solidFill>
                <a:schemeClr val="tx1">
                  <a:lumMod val="75000"/>
                  <a:lumOff val="25000"/>
                </a:schemeClr>
              </a:solidFill>
              <a:cs typeface="+mn-ea"/>
              <a:sym typeface="+mn-lt"/>
            </a:endParaRPr>
          </a:p>
        </p:txBody>
      </p:sp>
      <p:cxnSp>
        <p:nvCxnSpPr>
          <p:cNvPr id="28" name="直接连接符 27"/>
          <p:cNvCxnSpPr/>
          <p:nvPr/>
        </p:nvCxnSpPr>
        <p:spPr>
          <a:xfrm>
            <a:off x="3890942" y="461000"/>
            <a:ext cx="0" cy="44491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039610" y="518486"/>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引言</a:t>
            </a:r>
            <a:endParaRPr lang="zh-CN" altLang="en-US" sz="3200" dirty="0">
              <a:solidFill>
                <a:schemeClr val="tx1">
                  <a:lumMod val="75000"/>
                  <a:lumOff val="25000"/>
                </a:schemeClr>
              </a:solidFill>
              <a:cs typeface="+mn-ea"/>
              <a:sym typeface="+mn-lt"/>
            </a:endParaRPr>
          </a:p>
        </p:txBody>
      </p:sp>
      <p:sp>
        <p:nvSpPr>
          <p:cNvPr id="30" name="文本框 29"/>
          <p:cNvSpPr txBox="1"/>
          <p:nvPr/>
        </p:nvSpPr>
        <p:spPr>
          <a:xfrm>
            <a:off x="7039610" y="1561845"/>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总体实现方案选择</a:t>
            </a:r>
            <a:endParaRPr lang="zh-CN" altLang="en-US" sz="3200" dirty="0">
              <a:solidFill>
                <a:schemeClr val="tx1">
                  <a:lumMod val="75000"/>
                  <a:lumOff val="25000"/>
                </a:schemeClr>
              </a:solidFill>
              <a:cs typeface="+mn-ea"/>
              <a:sym typeface="+mn-lt"/>
            </a:endParaRPr>
          </a:p>
        </p:txBody>
      </p:sp>
      <p:sp>
        <p:nvSpPr>
          <p:cNvPr id="31" name="文本框 30"/>
          <p:cNvSpPr txBox="1"/>
          <p:nvPr/>
        </p:nvSpPr>
        <p:spPr>
          <a:xfrm>
            <a:off x="7039610" y="2605405"/>
            <a:ext cx="415544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总体设计文件</a:t>
            </a:r>
            <a:endParaRPr lang="zh-CN" altLang="en-US" sz="3200" dirty="0">
              <a:solidFill>
                <a:schemeClr val="tx1">
                  <a:lumMod val="75000"/>
                  <a:lumOff val="25000"/>
                </a:schemeClr>
              </a:solidFill>
              <a:cs typeface="+mn-ea"/>
              <a:sym typeface="+mn-lt"/>
            </a:endParaRPr>
          </a:p>
        </p:txBody>
      </p:sp>
      <p:sp>
        <p:nvSpPr>
          <p:cNvPr id="32" name="文本框 31"/>
          <p:cNvSpPr txBox="1"/>
          <p:nvPr/>
        </p:nvSpPr>
        <p:spPr>
          <a:xfrm>
            <a:off x="7039610" y="364426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会议记录及配置管理</a:t>
            </a:r>
            <a:endParaRPr lang="zh-CN" altLang="en-US" sz="3200" dirty="0">
              <a:solidFill>
                <a:schemeClr val="tx1">
                  <a:lumMod val="75000"/>
                  <a:lumOff val="25000"/>
                </a:schemeClr>
              </a:solidFill>
              <a:cs typeface="+mn-ea"/>
              <a:sym typeface="+mn-lt"/>
            </a:endParaRPr>
          </a:p>
        </p:txBody>
      </p:sp>
      <p:sp>
        <p:nvSpPr>
          <p:cNvPr id="2" name="圆角矩形 1"/>
          <p:cNvSpPr/>
          <p:nvPr/>
        </p:nvSpPr>
        <p:spPr>
          <a:xfrm>
            <a:off x="6125209" y="462230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dirty="0">
                <a:cs typeface="+mn-ea"/>
                <a:sym typeface="+mn-lt"/>
              </a:rPr>
              <a:t>5</a:t>
            </a:r>
            <a:endParaRPr lang="en-US" sz="3600" b="1" dirty="0">
              <a:cs typeface="+mn-ea"/>
              <a:sym typeface="+mn-lt"/>
            </a:endParaRPr>
          </a:p>
        </p:txBody>
      </p:sp>
      <p:sp>
        <p:nvSpPr>
          <p:cNvPr id="3" name="文本框 2"/>
          <p:cNvSpPr txBox="1"/>
          <p:nvPr/>
        </p:nvSpPr>
        <p:spPr>
          <a:xfrm>
            <a:off x="7039610" y="4683125"/>
            <a:ext cx="4022725" cy="583565"/>
          </a:xfrm>
          <a:prstGeom prst="rect">
            <a:avLst/>
          </a:prstGeom>
          <a:noFill/>
        </p:spPr>
        <p:txBody>
          <a:bodyPr wrap="square" rtlCol="0">
            <a:spAutoFit/>
          </a:bodyPr>
          <a:p>
            <a:r>
              <a:rPr lang="zh-CN" altLang="en-US" sz="3200" dirty="0">
                <a:solidFill>
                  <a:schemeClr val="tx1">
                    <a:lumMod val="75000"/>
                    <a:lumOff val="25000"/>
                  </a:schemeClr>
                </a:solidFill>
                <a:cs typeface="+mn-ea"/>
                <a:sym typeface="+mn-lt"/>
              </a:rPr>
              <a:t>参考资料</a:t>
            </a:r>
            <a:endParaRPr lang="zh-CN" altLang="en-US" sz="3200" dirty="0">
              <a:solidFill>
                <a:schemeClr val="tx1">
                  <a:lumMod val="75000"/>
                  <a:lumOff val="25000"/>
                </a:schemeClr>
              </a:solidFill>
              <a:cs typeface="+mn-ea"/>
              <a:sym typeface="+mn-lt"/>
            </a:endParaRPr>
          </a:p>
        </p:txBody>
      </p:sp>
      <p:sp>
        <p:nvSpPr>
          <p:cNvPr id="4" name="圆角矩形 3"/>
          <p:cNvSpPr/>
          <p:nvPr/>
        </p:nvSpPr>
        <p:spPr>
          <a:xfrm>
            <a:off x="6125209" y="567929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b="1" dirty="0">
                <a:cs typeface="+mn-ea"/>
                <a:sym typeface="+mn-lt"/>
              </a:rPr>
              <a:t>6</a:t>
            </a:r>
            <a:endParaRPr lang="zh-CN" altLang="en-US" sz="3600" b="1" dirty="0">
              <a:cs typeface="+mn-ea"/>
              <a:sym typeface="+mn-lt"/>
            </a:endParaRPr>
          </a:p>
        </p:txBody>
      </p:sp>
      <p:sp>
        <p:nvSpPr>
          <p:cNvPr id="5" name="文本框 4"/>
          <p:cNvSpPr txBox="1"/>
          <p:nvPr/>
        </p:nvSpPr>
        <p:spPr>
          <a:xfrm>
            <a:off x="7039610" y="5737077"/>
            <a:ext cx="3718560" cy="583565"/>
          </a:xfrm>
          <a:prstGeom prst="rect">
            <a:avLst/>
          </a:prstGeom>
          <a:noFill/>
        </p:spPr>
        <p:txBody>
          <a:bodyPr wrap="square" rtlCol="0">
            <a:spAutoFit/>
          </a:bodyPr>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PDM</a:t>
            </a:r>
            <a:endParaRPr 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custDataLst>
              <p:tags r:id="rId1"/>
            </p:custDataLst>
          </p:nvPr>
        </p:nvPicPr>
        <p:blipFill>
          <a:blip r:embed="rId2"/>
          <a:stretch>
            <a:fillRect/>
          </a:stretch>
        </p:blipFill>
        <p:spPr>
          <a:xfrm>
            <a:off x="2216150" y="1025525"/>
            <a:ext cx="7487920" cy="5824220"/>
          </a:xfrm>
          <a:prstGeom prst="rect">
            <a:avLst/>
          </a:prstGeom>
        </p:spPr>
      </p:pic>
      <p:graphicFrame>
        <p:nvGraphicFramePr>
          <p:cNvPr id="4" name="对象 3">
            <a:hlinkClick r:id="" action="ppaction://ole?verb="/>
          </p:cNvPr>
          <p:cNvGraphicFramePr>
            <a:graphicFrameLocks noChangeAspect="1"/>
          </p:cNvGraphicFramePr>
          <p:nvPr/>
        </p:nvGraphicFramePr>
        <p:xfrm>
          <a:off x="6242685" y="4999990"/>
          <a:ext cx="971550" cy="800100"/>
        </p:xfrm>
        <a:graphic>
          <a:graphicData uri="http://schemas.openxmlformats.org/presentationml/2006/ole">
            <mc:AlternateContent xmlns:mc="http://schemas.openxmlformats.org/markup-compatibility/2006">
              <mc:Choice xmlns:v="urn:schemas-microsoft-com:vml" Requires="v">
                <p:oleObj spid="_x0000_s1025" name="" showAsIcon="1" r:id="rId3" imgW="971550" imgH="800100" progId="Package">
                  <p:embed/>
                </p:oleObj>
              </mc:Choice>
              <mc:Fallback>
                <p:oleObj name="" showAsIcon="1" r:id="rId3" imgW="971550" imgH="800100" progId="Package">
                  <p:embed/>
                  <p:pic>
                    <p:nvPicPr>
                      <p:cNvPr id="0" name="图片 1024"/>
                      <p:cNvPicPr/>
                      <p:nvPr/>
                    </p:nvPicPr>
                    <p:blipFill>
                      <a:blip r:embed="rId4"/>
                      <a:stretch>
                        <a:fillRect/>
                      </a:stretch>
                    </p:blipFill>
                    <p:spPr>
                      <a:xfrm>
                        <a:off x="6242685" y="4999990"/>
                        <a:ext cx="971550" cy="8001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7632065" y="4999990"/>
          <a:ext cx="971550" cy="800100"/>
        </p:xfrm>
        <a:graphic>
          <a:graphicData uri="http://schemas.openxmlformats.org/presentationml/2006/ole">
            <mc:AlternateContent xmlns:mc="http://schemas.openxmlformats.org/markup-compatibility/2006">
              <mc:Choice xmlns:v="urn:schemas-microsoft-com:vml" Requires="v">
                <p:oleObj spid="_x0000_s1026" name="" showAsIcon="1" r:id="rId5" imgW="971550" imgH="800100" progId="Package">
                  <p:embed/>
                </p:oleObj>
              </mc:Choice>
              <mc:Fallback>
                <p:oleObj name="" showAsIcon="1" r:id="rId5" imgW="971550" imgH="800100" progId="Package">
                  <p:embed/>
                  <p:pic>
                    <p:nvPicPr>
                      <p:cNvPr id="0" name="图片 1025"/>
                      <p:cNvPicPr/>
                      <p:nvPr/>
                    </p:nvPicPr>
                    <p:blipFill>
                      <a:blip r:embed="rId6"/>
                      <a:stretch>
                        <a:fillRect/>
                      </a:stretch>
                    </p:blipFill>
                    <p:spPr>
                      <a:xfrm>
                        <a:off x="7632065" y="4999990"/>
                        <a:ext cx="971550" cy="8001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数据流图</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数据流图（用户操作）"/>
          <p:cNvPicPr>
            <a:picLocks noChangeAspect="1"/>
          </p:cNvPicPr>
          <p:nvPr/>
        </p:nvPicPr>
        <p:blipFill>
          <a:blip r:embed="rId1"/>
          <a:srcRect l="4826" t="8733" r="7112" b="16637"/>
          <a:stretch>
            <a:fillRect/>
          </a:stretch>
        </p:blipFill>
        <p:spPr>
          <a:xfrm>
            <a:off x="1520190" y="1079500"/>
            <a:ext cx="9378950" cy="5619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状态转换图</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84"/>
          <p:cNvPicPr>
            <a:picLocks noChangeAspect="1"/>
          </p:cNvPicPr>
          <p:nvPr/>
        </p:nvPicPr>
        <p:blipFill>
          <a:blip r:embed="rId1"/>
          <a:stretch>
            <a:fillRect/>
          </a:stretch>
        </p:blipFill>
        <p:spPr>
          <a:xfrm>
            <a:off x="4900930" y="766445"/>
            <a:ext cx="7093585" cy="5903595"/>
          </a:xfrm>
          <a:prstGeom prst="rect">
            <a:avLst/>
          </a:prstGeom>
          <a:noFill/>
          <a:ln w="9525">
            <a:noFill/>
          </a:ln>
        </p:spPr>
      </p:pic>
      <p:sp>
        <p:nvSpPr>
          <p:cNvPr id="100" name="文本框 99"/>
          <p:cNvSpPr txBox="1"/>
          <p:nvPr/>
        </p:nvSpPr>
        <p:spPr>
          <a:xfrm>
            <a:off x="229235" y="2874010"/>
            <a:ext cx="5461635" cy="3415030"/>
          </a:xfrm>
          <a:prstGeom prst="rect">
            <a:avLst/>
          </a:prstGeom>
          <a:noFill/>
          <a:ln w="9525">
            <a:noFill/>
          </a:ln>
        </p:spPr>
        <p:txBody>
          <a:bodyPr wrap="square">
            <a:spAutoFit/>
          </a:bodyPr>
          <a:p>
            <a:pPr algn="l">
              <a:buClrTx/>
              <a:buSzTx/>
              <a:buFontTx/>
            </a:pPr>
            <a:r>
              <a:rPr lang="zh-CN" sz="1800" b="0" dirty="0">
                <a:solidFill>
                  <a:schemeClr val="tx1">
                    <a:lumMod val="75000"/>
                    <a:lumOff val="25000"/>
                  </a:schemeClr>
                </a:solidFill>
                <a:cs typeface="+mn-ea"/>
              </a:rPr>
              <a:t>用户登录；</a:t>
            </a:r>
            <a:endParaRPr lang="zh-CN" sz="1800" b="0" dirty="0">
              <a:solidFill>
                <a:schemeClr val="tx1">
                  <a:lumMod val="75000"/>
                  <a:lumOff val="25000"/>
                </a:schemeClr>
              </a:solidFill>
              <a:cs typeface="+mn-ea"/>
            </a:endParaRP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调取外部音乐api，完成外部音乐api绑定；</a:t>
            </a:r>
            <a:endParaRPr lang="zh-CN" sz="1800" b="0" dirty="0">
              <a:solidFill>
                <a:schemeClr val="tx1">
                  <a:lumMod val="75000"/>
                  <a:lumOff val="25000"/>
                </a:schemeClr>
              </a:solidFill>
              <a:cs typeface="+mn-ea"/>
            </a:endParaRP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调取网络音乐榜单 ；</a:t>
            </a:r>
            <a:endParaRPr lang="zh-CN" sz="1800" b="0" dirty="0">
              <a:solidFill>
                <a:schemeClr val="tx1">
                  <a:lumMod val="75000"/>
                  <a:lumOff val="25000"/>
                </a:schemeClr>
              </a:solidFill>
              <a:cs typeface="+mn-ea"/>
            </a:endParaRP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完成账户的绑定与外部歌单的同步；</a:t>
            </a:r>
            <a:endParaRPr lang="zh-CN" sz="1800" b="0" dirty="0">
              <a:solidFill>
                <a:schemeClr val="tx1">
                  <a:lumMod val="75000"/>
                  <a:lumOff val="25000"/>
                </a:schemeClr>
              </a:solidFill>
              <a:cs typeface="+mn-ea"/>
            </a:endParaRP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本地歌单拉取手机本地的音乐；</a:t>
            </a:r>
            <a:endParaRPr lang="zh-CN" sz="1800" b="0" dirty="0">
              <a:solidFill>
                <a:schemeClr val="tx1">
                  <a:lumMod val="75000"/>
                  <a:lumOff val="25000"/>
                </a:schemeClr>
              </a:solidFill>
              <a:cs typeface="+mn-ea"/>
            </a:endParaRP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搜索音乐、外部歌单音乐以及本地歌单音乐在加入歌曲列表后方可播放；</a:t>
            </a:r>
            <a:endParaRPr lang="zh-CN"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状态转换图</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84"/>
          <p:cNvPicPr>
            <a:picLocks noChangeAspect="1"/>
          </p:cNvPicPr>
          <p:nvPr/>
        </p:nvPicPr>
        <p:blipFill>
          <a:blip r:embed="rId1"/>
          <a:stretch>
            <a:fillRect/>
          </a:stretch>
        </p:blipFill>
        <p:spPr>
          <a:xfrm>
            <a:off x="4900930" y="766445"/>
            <a:ext cx="7093585" cy="5903595"/>
          </a:xfrm>
          <a:prstGeom prst="rect">
            <a:avLst/>
          </a:prstGeom>
          <a:noFill/>
          <a:ln w="9525">
            <a:noFill/>
          </a:ln>
        </p:spPr>
      </p:pic>
      <p:sp>
        <p:nvSpPr>
          <p:cNvPr id="100" name="文本框 99"/>
          <p:cNvSpPr txBox="1"/>
          <p:nvPr/>
        </p:nvSpPr>
        <p:spPr>
          <a:xfrm>
            <a:off x="229235" y="2874010"/>
            <a:ext cx="5461635" cy="3415030"/>
          </a:xfrm>
          <a:prstGeom prst="rect">
            <a:avLst/>
          </a:prstGeom>
          <a:noFill/>
          <a:ln w="9525">
            <a:noFill/>
          </a:ln>
        </p:spPr>
        <p:txBody>
          <a:bodyPr wrap="square">
            <a:spAutoFit/>
          </a:bodyPr>
          <a:p>
            <a:pPr algn="l">
              <a:buClrTx/>
              <a:buSzTx/>
              <a:buFontTx/>
            </a:pPr>
            <a:r>
              <a:rPr lang="zh-CN" sz="1800" b="0" dirty="0">
                <a:solidFill>
                  <a:schemeClr val="tx1">
                    <a:lumMod val="75000"/>
                    <a:lumOff val="25000"/>
                  </a:schemeClr>
                </a:solidFill>
                <a:cs typeface="+mn-ea"/>
              </a:rPr>
              <a:t>用户登录；</a:t>
            </a:r>
            <a:endParaRPr lang="zh-CN" sz="1800" b="0" dirty="0">
              <a:solidFill>
                <a:schemeClr val="tx1">
                  <a:lumMod val="75000"/>
                  <a:lumOff val="25000"/>
                </a:schemeClr>
              </a:solidFill>
              <a:cs typeface="+mn-ea"/>
            </a:endParaRP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调取外部音乐api，完成外部音乐api绑定；</a:t>
            </a:r>
            <a:endParaRPr lang="zh-CN" sz="1800" b="0" dirty="0">
              <a:solidFill>
                <a:schemeClr val="tx1">
                  <a:lumMod val="75000"/>
                  <a:lumOff val="25000"/>
                </a:schemeClr>
              </a:solidFill>
              <a:cs typeface="+mn-ea"/>
            </a:endParaRP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调取网络音乐榜单 ；</a:t>
            </a:r>
            <a:endParaRPr lang="zh-CN" sz="1800" b="0" dirty="0">
              <a:solidFill>
                <a:schemeClr val="tx1">
                  <a:lumMod val="75000"/>
                  <a:lumOff val="25000"/>
                </a:schemeClr>
              </a:solidFill>
              <a:cs typeface="+mn-ea"/>
            </a:endParaRP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完成账户的绑定与外部歌单的同步；</a:t>
            </a:r>
            <a:endParaRPr lang="zh-CN" sz="1800" b="0" dirty="0">
              <a:solidFill>
                <a:schemeClr val="tx1">
                  <a:lumMod val="75000"/>
                  <a:lumOff val="25000"/>
                </a:schemeClr>
              </a:solidFill>
              <a:cs typeface="+mn-ea"/>
            </a:endParaRP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本地歌单拉取手机本地的音乐；</a:t>
            </a:r>
            <a:endParaRPr lang="zh-CN" sz="1800" b="0" dirty="0">
              <a:solidFill>
                <a:schemeClr val="tx1">
                  <a:lumMod val="75000"/>
                  <a:lumOff val="25000"/>
                </a:schemeClr>
              </a:solidFill>
              <a:cs typeface="+mn-ea"/>
            </a:endParaRP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搜索音乐、外部歌单音乐以及本地歌单音乐在加入歌曲列表后方可播放；</a:t>
            </a:r>
            <a:endParaRPr lang="zh-CN"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3506470" y="3395980"/>
            <a:ext cx="4241165" cy="2584450"/>
          </a:xfrm>
          <a:prstGeom prst="rect">
            <a:avLst/>
          </a:prstGeom>
          <a:noFill/>
          <a:ln w="9525">
            <a:noFill/>
          </a:ln>
        </p:spPr>
        <p:txBody>
          <a:bodyPr wrap="square">
            <a:spAutoFit/>
          </a:bodyPr>
          <a:p>
            <a:pPr fontAlgn="auto">
              <a:lnSpc>
                <a:spcPct val="150000"/>
              </a:lnSpc>
              <a:buClrTx/>
              <a:buSzTx/>
              <a:buFontTx/>
            </a:pPr>
            <a:r>
              <a:rPr lang="zh-CN" b="0" dirty="0">
                <a:solidFill>
                  <a:schemeClr val="tx1">
                    <a:lumMod val="75000"/>
                    <a:lumOff val="25000"/>
                  </a:schemeClr>
                </a:solidFill>
                <a:cs typeface="+mn-ea"/>
              </a:rPr>
              <a:t>软件接口：</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1.需安装《幻听》音乐APP；</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2.需调用各大音乐平台音乐信息接口；</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3.需调用各大音乐平台用户登陆接口；</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4.需调用各大音乐平台排行榜内容接口；</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5.需调用各大音乐平台推荐内容接口；</a:t>
            </a:r>
            <a:endParaRPr lang="zh-CN" b="0" dirty="0">
              <a:solidFill>
                <a:schemeClr val="tx1">
                  <a:lumMod val="75000"/>
                  <a:lumOff val="25000"/>
                </a:schemeClr>
              </a:solidFill>
              <a:cs typeface="+mn-ea"/>
            </a:endParaRPr>
          </a:p>
        </p:txBody>
      </p:sp>
      <p:graphicFrame>
        <p:nvGraphicFramePr>
          <p:cNvPr id="3" name="表格 2"/>
          <p:cNvGraphicFramePr/>
          <p:nvPr/>
        </p:nvGraphicFramePr>
        <p:xfrm>
          <a:off x="3678555" y="1118870"/>
          <a:ext cx="3712845" cy="1864360"/>
        </p:xfrm>
        <a:graphic>
          <a:graphicData uri="http://schemas.openxmlformats.org/drawingml/2006/table">
            <a:tbl>
              <a:tblPr firstRow="1" bandRow="1">
                <a:tableStyleId>{5940675A-B579-460E-94D1-54222C63F5DA}</a:tableStyleId>
              </a:tblPr>
              <a:tblGrid>
                <a:gridCol w="3712845"/>
              </a:tblGrid>
              <a:tr h="466725">
                <a:tc>
                  <a:txBody>
                    <a:bodyPr/>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656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387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3678555" y="1118870"/>
          <a:ext cx="3712845" cy="1864360"/>
        </p:xfrm>
        <a:graphic>
          <a:graphicData uri="http://schemas.openxmlformats.org/drawingml/2006/table">
            <a:tbl>
              <a:tblPr firstRow="1" bandRow="1">
                <a:tableStyleId>{5940675A-B579-460E-94D1-54222C63F5DA}</a:tableStyleId>
              </a:tblPr>
              <a:tblGrid>
                <a:gridCol w="3712845"/>
              </a:tblGrid>
              <a:tr h="466725">
                <a:tc>
                  <a:txBody>
                    <a:bodyPr/>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656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387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928495" y="3458210"/>
            <a:ext cx="8983345" cy="1753235"/>
          </a:xfrm>
          <a:prstGeom prst="rect">
            <a:avLst/>
          </a:prstGeom>
          <a:noFill/>
          <a:ln w="9525">
            <a:noFill/>
          </a:ln>
        </p:spPr>
        <p:txBody>
          <a:bodyPr wrap="square">
            <a:spAutoFit/>
          </a:bodyPr>
          <a:p>
            <a:pPr fontAlgn="auto">
              <a:lnSpc>
                <a:spcPct val="150000"/>
              </a:lnSpc>
              <a:buClrTx/>
              <a:buSzTx/>
              <a:buFontTx/>
            </a:pPr>
            <a:r>
              <a:rPr lang="zh-CN" b="0" dirty="0">
                <a:solidFill>
                  <a:schemeClr val="tx1">
                    <a:lumMod val="75000"/>
                    <a:lumOff val="25000"/>
                  </a:schemeClr>
                </a:solidFill>
                <a:cs typeface="+mn-ea"/>
              </a:rPr>
              <a:t>硬件接口：</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1.移动终端硬件配置应遵循如下原则：具有高的可靠性，可用性和安全性；</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2.移动终端能够实现正常上网；</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3.移动终端能够调用扬声器权限，并正常播放音频；；</a:t>
            </a:r>
            <a:endParaRPr lang="zh-CN"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7489190" y="335915"/>
          <a:ext cx="3712845" cy="1864360"/>
        </p:xfrm>
        <a:graphic>
          <a:graphicData uri="http://schemas.openxmlformats.org/drawingml/2006/table">
            <a:tbl>
              <a:tblPr firstRow="1" bandRow="1">
                <a:tableStyleId>{5940675A-B579-460E-94D1-54222C63F5DA}</a:tableStyleId>
              </a:tblPr>
              <a:tblGrid>
                <a:gridCol w="3712845"/>
              </a:tblGrid>
              <a:tr h="466725">
                <a:tc>
                  <a:txBody>
                    <a:bodyPr/>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6565">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3870">
                <a:tc>
                  <a:txBody>
                    <a:bodyPr/>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007110" y="2117090"/>
            <a:ext cx="9990455" cy="4661535"/>
          </a:xfrm>
          <a:prstGeom prst="rect">
            <a:avLst/>
          </a:prstGeom>
          <a:noFill/>
          <a:ln w="9525">
            <a:noFill/>
          </a:ln>
        </p:spPr>
        <p:txBody>
          <a:bodyPr wrap="square">
            <a:spAutoFit/>
          </a:bodyPr>
          <a:p>
            <a:pPr fontAlgn="auto">
              <a:lnSpc>
                <a:spcPct val="150000"/>
              </a:lnSpc>
              <a:buClrTx/>
              <a:buSzTx/>
              <a:buFontTx/>
            </a:pPr>
            <a:r>
              <a:rPr lang="zh-CN" b="0" dirty="0">
                <a:solidFill>
                  <a:schemeClr val="tx1">
                    <a:lumMod val="75000"/>
                    <a:lumOff val="25000"/>
                  </a:schemeClr>
                </a:solidFill>
                <a:cs typeface="+mn-ea"/>
              </a:rPr>
              <a:t>内部接口：</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1.注册与登陆模块：用户进入时调用，用户注册或登陆，显示用户数据；</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2.主页模块：用户登陆后默认显示该模块，显示主页；</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3.搜索子模块：用户点击搜索按钮时调用该模块，显示热门搜索和搜索关键词，读取输入文本；</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4.排行榜子模块：用户点击排行榜模块时，调用该模块，显示排行榜内容；</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5.推荐内容子模块：用户在主页浏览时，调用该模块，显示推荐内容；</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6.播放模块：用户点击播放按钮时、从歌单点击音乐时调用该模块；</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7.歌单模块：歌单包含自建歌单与网络歌单模块，是一个歌曲信息的集合；</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8.自建歌单子模块：用户自己创建的歌单列表，存储在数据库内；</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9.网络歌单子模块：外部平台账号的歌单列表，使用音乐平台提供的API调用；</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10.播放列表子模块：程序内部的歌曲列表，用来存放即将播放的音乐；</a:t>
            </a:r>
            <a:endParaRPr lang="zh-CN"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系统出错处理设计</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p:nvPr>
            <p:custDataLst>
              <p:tags r:id="rId1"/>
            </p:custDataLst>
          </p:nvPr>
        </p:nvGraphicFramePr>
        <p:xfrm>
          <a:off x="1434147" y="1461135"/>
          <a:ext cx="9157335" cy="4792345"/>
        </p:xfrm>
        <a:graphic>
          <a:graphicData uri="http://schemas.openxmlformats.org/drawingml/2006/table">
            <a:tbl>
              <a:tblPr firstRow="1" bandRow="1">
                <a:tableStyleId>{5940675A-B579-460E-94D1-54222C63F5DA}</a:tableStyleId>
              </a:tblPr>
              <a:tblGrid>
                <a:gridCol w="4577080"/>
                <a:gridCol w="4580255"/>
              </a:tblGrid>
              <a:tr h="661035">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出错类型</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出错信息</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040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BUG</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系统弹出窗口显示出错信息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10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数据库连接错误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无法正常读取数据库内信息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167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数据库语句错误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报错提示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2677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同一时间用户超出使用上限，服务器宕机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服务器忙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040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网络未连接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10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API失效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播放源失效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补救措施</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818005" y="1651000"/>
            <a:ext cx="10373995" cy="4246245"/>
          </a:xfrm>
          <a:prstGeom prst="rect">
            <a:avLst/>
          </a:prstGeom>
          <a:noFill/>
          <a:ln w="9525">
            <a:noFill/>
          </a:ln>
        </p:spPr>
        <p:txBody>
          <a:bodyPr wrap="square">
            <a:spAutoFit/>
          </a:bodyPr>
          <a:p>
            <a:pPr fontAlgn="auto">
              <a:lnSpc>
                <a:spcPct val="150000"/>
              </a:lnSpc>
              <a:buClrTx/>
              <a:buSzTx/>
              <a:buFontTx/>
            </a:pPr>
            <a:r>
              <a:rPr lang="zh-CN" b="0" dirty="0">
                <a:solidFill>
                  <a:schemeClr val="tx1">
                    <a:lumMod val="75000"/>
                    <a:lumOff val="25000"/>
                  </a:schemeClr>
                </a:solidFill>
                <a:cs typeface="+mn-ea"/>
              </a:rPr>
              <a:t>1.数据库连接错误：这类错误主要由于数据库设置不正确引起，只要取消本次操作，通过反馈渠道，告知维护人员检查数据库；</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2.出现bug：当出现bug时，用户可以截图，然后退出软件，再重新启动，通过bug反馈渠道，反馈给开发人员；</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3.服务器宕机：断开网络，暂时使用离线模式运行软件；</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4.网络未连接：用户检查WIFI是否开启、移动数据（蜂窝）是否开启，是否授予软件网络访问权限；</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5.API失效：通过反馈渠道反馈给开发人员，注明哪一部分（歌曲）链接失效；</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6.其他操作错误：用户可以退出软件，再重新启动软件；</a:t>
            </a:r>
            <a:endParaRPr lang="zh-CN" b="0" dirty="0">
              <a:solidFill>
                <a:schemeClr val="tx1">
                  <a:lumMod val="75000"/>
                  <a:lumOff val="25000"/>
                </a:schemeClr>
              </a:solidFill>
              <a:cs typeface="+mn-ea"/>
            </a:endParaRPr>
          </a:p>
          <a:p>
            <a:pPr fontAlgn="auto">
              <a:lnSpc>
                <a:spcPct val="150000"/>
              </a:lnSpc>
              <a:buClrTx/>
              <a:buSzTx/>
              <a:buFontTx/>
            </a:pPr>
            <a:r>
              <a:rPr lang="zh-CN" b="0" dirty="0">
                <a:solidFill>
                  <a:schemeClr val="tx1">
                    <a:lumMod val="75000"/>
                    <a:lumOff val="25000"/>
                  </a:schemeClr>
                </a:solidFill>
                <a:cs typeface="+mn-ea"/>
              </a:rPr>
              <a:t>7.其他不可预知的错误：程序可能有其他我们不可预知的错误，要求我们开发人员及时对数据库进行备份；</a:t>
            </a:r>
            <a:endParaRPr lang="zh-CN"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4</a:t>
            </a:r>
            <a:endParaRPr lang="en-US" altLang="zh-CN"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会议记录及配置管理</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在软件管理的领域里存在着被称作“依赖地狱”的死亡之谷，系统规模越大，加入的包越多，你就越有可能在未来的某一天发现自己已深陷绝望之中。</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1</a:t>
            </a:r>
            <a:endParaRPr lang="zh-CN" altLang="en-US" sz="13800" dirty="0">
              <a:solidFill>
                <a:schemeClr val="bg1"/>
              </a:solidFill>
              <a:latin typeface="Agency FB" panose="020B0503020202020204" pitchFamily="34" charset="0"/>
              <a:cs typeface="+mn-ea"/>
              <a:sym typeface="+mn-lt"/>
            </a:endParaRPr>
          </a:p>
        </p:txBody>
      </p:sp>
      <p:sp>
        <p:nvSpPr>
          <p:cNvPr id="23" name="文本框 2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引言</a:t>
            </a:r>
            <a:endParaRPr lang="zh-CN" altLang="en-US" sz="4000" dirty="0">
              <a:solidFill>
                <a:schemeClr val="tx1">
                  <a:lumMod val="75000"/>
                  <a:lumOff val="25000"/>
                </a:schemeClr>
              </a:solidFill>
              <a:cs typeface="+mn-ea"/>
              <a:sym typeface="+mn-lt"/>
            </a:endParaRPr>
          </a:p>
        </p:txBody>
      </p:sp>
      <p:cxnSp>
        <p:nvCxnSpPr>
          <p:cNvPr id="24" name="直接连接符 2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62527" y="3809628"/>
            <a:ext cx="5277825" cy="521970"/>
          </a:xfrm>
          <a:prstGeom prst="rect">
            <a:avLst/>
          </a:prstGeom>
          <a:noFill/>
        </p:spPr>
        <p:txBody>
          <a:bodyPr wrap="square" rtlCol="0">
            <a:spAutoFit/>
          </a:bodyPr>
          <a:lstStyle/>
          <a:p>
            <a:r>
              <a:rPr lang="zh-CN" sz="1400" dirty="0">
                <a:solidFill>
                  <a:schemeClr val="tx1">
                    <a:lumMod val="50000"/>
                    <a:lumOff val="50000"/>
                  </a:schemeClr>
                </a:solidFill>
                <a:cs typeface="+mn-ea"/>
                <a:sym typeface="+mn-lt"/>
              </a:rPr>
              <a:t>中国数字音乐的不断兴起，带动了庞大的数字音乐竞争市场。在激烈的竞争下，用户面临的不便也随之而来。</a:t>
            </a:r>
            <a:endParaRPr lang="zh-CN" sz="14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会议记录</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377440" y="1816735"/>
            <a:ext cx="9163685" cy="4246245"/>
          </a:xfrm>
          <a:prstGeom prst="rect">
            <a:avLst/>
          </a:prstGeom>
          <a:noFill/>
        </p:spPr>
        <p:txBody>
          <a:bodyPr wrap="square" rtlCol="0" anchor="t">
            <a:spAutoFit/>
          </a:bodyPr>
          <a:p>
            <a:r>
              <a:rPr lang="zh-CN" altLang="en-US"/>
              <a:t>会议记录格式：</a:t>
            </a:r>
            <a:r>
              <a:rPr lang="en-US" altLang="zh-CN"/>
              <a:t>SE2020-G06-</a:t>
            </a:r>
            <a:r>
              <a:rPr lang="zh-CN" altLang="en-US"/>
              <a:t>会议纪要</a:t>
            </a:r>
            <a:r>
              <a:rPr lang="en-US" altLang="zh-CN"/>
              <a:t>_xxxx(</a:t>
            </a:r>
            <a:r>
              <a:rPr lang="zh-CN" altLang="en-US"/>
              <a:t>年</a:t>
            </a:r>
            <a:r>
              <a:rPr lang="en-US" altLang="zh-CN"/>
              <a:t>).xx(</a:t>
            </a:r>
            <a:r>
              <a:rPr lang="zh-CN" altLang="en-US"/>
              <a:t>月</a:t>
            </a:r>
            <a:r>
              <a:rPr lang="en-US" altLang="zh-CN"/>
              <a:t>).xx(</a:t>
            </a:r>
            <a:r>
              <a:rPr lang="zh-CN" altLang="en-US"/>
              <a:t>日</a:t>
            </a:r>
            <a:r>
              <a:rPr lang="en-US" altLang="zh-CN"/>
              <a:t>)</a:t>
            </a:r>
            <a:endParaRPr lang="en-US" altLang="zh-CN"/>
          </a:p>
          <a:p>
            <a:endParaRPr lang="en-US" altLang="zh-CN"/>
          </a:p>
          <a:p>
            <a:r>
              <a:rPr lang="zh-CN" altLang="en-US"/>
              <a:t>会议记录内容：</a:t>
            </a:r>
            <a:endParaRPr lang="zh-CN" altLang="en-US"/>
          </a:p>
          <a:p>
            <a:endParaRPr lang="zh-CN" altLang="en-US"/>
          </a:p>
          <a:p>
            <a:r>
              <a:t>I.基础信息</a:t>
            </a:r>
            <a:r>
              <a:rPr lang="zh-CN"/>
              <a:t>：主持人、日期、时间、地点、记录员、会议议题</a:t>
            </a:r>
            <a:endParaRPr lang="zh-CN"/>
          </a:p>
          <a:p/>
          <a:p>
            <a:r>
              <a:t>II.到场人员</a:t>
            </a:r>
          </a:p>
          <a:p/>
          <a:p>
            <a:r>
              <a:rPr lang="en-US" altLang="zh-CN"/>
              <a:t>III.上次会议的实行成果与不足</a:t>
            </a:r>
            <a:endParaRPr lang="en-US" altLang="zh-CN"/>
          </a:p>
          <a:p>
            <a:endParaRPr lang="en-US" altLang="zh-CN"/>
          </a:p>
          <a:p>
            <a:r>
              <a:rPr lang="en-US" altLang="zh-CN"/>
              <a:t>IV.本次会议未决问题</a:t>
            </a:r>
            <a:endParaRPr lang="en-US" altLang="zh-CN"/>
          </a:p>
          <a:p>
            <a:endParaRPr lang="en-US" altLang="zh-CN"/>
          </a:p>
          <a:p>
            <a:r>
              <a:rPr lang="en-US" altLang="zh-CN"/>
              <a:t>V.个体内容纪要</a:t>
            </a:r>
            <a:r>
              <a:rPr lang="zh-CN" altLang="en-US"/>
              <a:t>：</a:t>
            </a:r>
            <a:r>
              <a:rPr lang="zh-CN" altLang="en-US"/>
              <a:t>会议职责、个人任务</a:t>
            </a:r>
            <a:endParaRPr lang="zh-CN" altLang="en-US"/>
          </a:p>
          <a:p>
            <a:endParaRPr lang="zh-CN" altLang="en-US"/>
          </a:p>
          <a:p>
            <a:r>
              <a:rPr lang="zh-CN" altLang="en-US"/>
              <a:t>VI.休会：纪要提交、纪要审批</a:t>
            </a:r>
            <a:endParaRPr lang="zh-CN" altLang="en-US"/>
          </a:p>
        </p:txBody>
      </p:sp>
      <p:graphicFrame>
        <p:nvGraphicFramePr>
          <p:cNvPr id="5" name="对象 4">
            <a:hlinkClick r:id="" action="ppaction://ole?verb="/>
          </p:cNvPr>
          <p:cNvGraphicFramePr>
            <a:graphicFrameLocks noChangeAspect="1"/>
          </p:cNvGraphicFramePr>
          <p:nvPr/>
        </p:nvGraphicFramePr>
        <p:xfrm>
          <a:off x="5610225" y="637540"/>
          <a:ext cx="971550" cy="800100"/>
        </p:xfrm>
        <a:graphic>
          <a:graphicData uri="http://schemas.openxmlformats.org/presentationml/2006/ole">
            <mc:AlternateContent xmlns:mc="http://schemas.openxmlformats.org/markup-compatibility/2006">
              <mc:Choice xmlns:v="urn:schemas-microsoft-com:vml" Requires="v">
                <p:oleObj spid="_x0000_s1027" name="" showAsIcon="1" r:id="rId1" imgW="971550" imgH="800100" progId="Word.Document.12">
                  <p:embed/>
                </p:oleObj>
              </mc:Choice>
              <mc:Fallback>
                <p:oleObj name="" showAsIcon="1" r:id="rId1" imgW="971550" imgH="800100" progId="Word.Document.12">
                  <p:embed/>
                  <p:pic>
                    <p:nvPicPr>
                      <p:cNvPr id="0" name="图片 1026"/>
                      <p:cNvPicPr/>
                      <p:nvPr/>
                    </p:nvPicPr>
                    <p:blipFill>
                      <a:blip r:embed="rId2"/>
                      <a:stretch>
                        <a:fillRect/>
                      </a:stretch>
                    </p:blipFill>
                    <p:spPr>
                      <a:xfrm>
                        <a:off x="5610225" y="637540"/>
                        <a:ext cx="971550" cy="8001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7119620" y="637540"/>
          <a:ext cx="971550" cy="800100"/>
        </p:xfrm>
        <a:graphic>
          <a:graphicData uri="http://schemas.openxmlformats.org/presentationml/2006/ole">
            <mc:AlternateContent xmlns:mc="http://schemas.openxmlformats.org/markup-compatibility/2006">
              <mc:Choice xmlns:v="urn:schemas-microsoft-com:vml" Requires="v">
                <p:oleObj spid="_x0000_s1028" name="" showAsIcon="1" r:id="rId3" imgW="971550" imgH="800100" progId="Word.Document.12">
                  <p:embed/>
                </p:oleObj>
              </mc:Choice>
              <mc:Fallback>
                <p:oleObj name="" showAsIcon="1" r:id="rId3" imgW="971550" imgH="800100" progId="Word.Document.12">
                  <p:embed/>
                  <p:pic>
                    <p:nvPicPr>
                      <p:cNvPr id="0" name="图片 1027"/>
                      <p:cNvPicPr/>
                      <p:nvPr/>
                    </p:nvPicPr>
                    <p:blipFill>
                      <a:blip r:embed="rId4"/>
                      <a:stretch>
                        <a:fillRect/>
                      </a:stretch>
                    </p:blipFill>
                    <p:spPr>
                      <a:xfrm>
                        <a:off x="7119620" y="637540"/>
                        <a:ext cx="971550" cy="8001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610600" y="637540"/>
          <a:ext cx="971550" cy="800100"/>
        </p:xfrm>
        <a:graphic>
          <a:graphicData uri="http://schemas.openxmlformats.org/presentationml/2006/ole">
            <mc:AlternateContent xmlns:mc="http://schemas.openxmlformats.org/markup-compatibility/2006">
              <mc:Choice xmlns:v="urn:schemas-microsoft-com:vml" Requires="v">
                <p:oleObj spid="_x0000_s1029" name="" showAsIcon="1" r:id="rId5" imgW="971550" imgH="800100" progId="Word.Document.12">
                  <p:embed/>
                </p:oleObj>
              </mc:Choice>
              <mc:Fallback>
                <p:oleObj name="" showAsIcon="1" r:id="rId5" imgW="971550" imgH="800100" progId="Word.Document.12">
                  <p:embed/>
                  <p:pic>
                    <p:nvPicPr>
                      <p:cNvPr id="0" name="图片 1028"/>
                      <p:cNvPicPr/>
                      <p:nvPr/>
                    </p:nvPicPr>
                    <p:blipFill>
                      <a:blip r:embed="rId6"/>
                      <a:stretch>
                        <a:fillRect/>
                      </a:stretch>
                    </p:blipFill>
                    <p:spPr>
                      <a:xfrm>
                        <a:off x="8610600" y="637540"/>
                        <a:ext cx="971550" cy="8001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205" y="34138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配置管理</a:t>
            </a:r>
            <a:r>
              <a:rPr lang="en-US" altLang="zh-CN" sz="1200" dirty="0">
                <a:solidFill>
                  <a:schemeClr val="tx1">
                    <a:lumMod val="75000"/>
                    <a:lumOff val="25000"/>
                  </a:schemeClr>
                </a:solidFill>
                <a:cs typeface="+mn-ea"/>
                <a:sym typeface="+mn-lt"/>
              </a:rPr>
              <a:t>[5]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789747" y="108475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51635" y="1294765"/>
            <a:ext cx="9889490" cy="5077460"/>
          </a:xfrm>
          <a:prstGeom prst="rect">
            <a:avLst/>
          </a:prstGeom>
          <a:noFill/>
        </p:spPr>
        <p:txBody>
          <a:bodyPr wrap="square" rtlCol="0" anchor="t">
            <a:spAutoFit/>
          </a:bodyPr>
          <a:p>
            <a:r>
              <a:rPr lang="en-US" altLang="zh-CN"/>
              <a:t>1.</a:t>
            </a:r>
            <a:r>
              <a:rPr lang="zh-CN" altLang="en-US"/>
              <a:t>代码版本格式：主版本号.次版本号.修订号，版本号递增规则如下：</a:t>
            </a:r>
            <a:endParaRPr lang="zh-CN" altLang="en-US"/>
          </a:p>
          <a:p>
            <a:endParaRPr lang="zh-CN" altLang="en-US"/>
          </a:p>
          <a:p>
            <a:r>
              <a:rPr lang="en-US" altLang="zh-CN"/>
              <a:t>	</a:t>
            </a:r>
            <a:r>
              <a:rPr lang="zh-CN" altLang="en-US"/>
              <a:t>主版本号：当你做了不兼容的 API 修改，</a:t>
            </a:r>
            <a:endParaRPr lang="zh-CN" altLang="en-US"/>
          </a:p>
          <a:p>
            <a:endParaRPr lang="zh-CN" altLang="en-US"/>
          </a:p>
          <a:p>
            <a:r>
              <a:rPr lang="en-US" altLang="zh-CN"/>
              <a:t>	</a:t>
            </a:r>
            <a:r>
              <a:rPr lang="zh-CN" altLang="en-US"/>
              <a:t>次版本号：当你做了向下兼容的功能性新增，</a:t>
            </a:r>
            <a:endParaRPr lang="zh-CN" altLang="en-US"/>
          </a:p>
          <a:p>
            <a:endParaRPr lang="zh-CN" altLang="en-US"/>
          </a:p>
          <a:p>
            <a:r>
              <a:rPr lang="en-US" altLang="zh-CN"/>
              <a:t>	</a:t>
            </a:r>
            <a:r>
              <a:rPr lang="zh-CN" altLang="en-US"/>
              <a:t>修订号：当你做了向下兼容的问题修正。</a:t>
            </a:r>
            <a:endParaRPr lang="zh-CN" altLang="en-US"/>
          </a:p>
          <a:p>
            <a:endParaRPr lang="zh-CN" altLang="en-US"/>
          </a:p>
          <a:p>
            <a:r>
              <a:rPr lang="zh-CN" altLang="en-US"/>
              <a:t>注：先行版本号及版本编译元数据可以加到“主版本号.次版本号.修订号”的后面，作为延伸。</a:t>
            </a:r>
            <a:endParaRPr lang="zh-CN" altLang="en-US"/>
          </a:p>
          <a:p>
            <a:endParaRPr lang="zh-CN" altLang="en-US"/>
          </a:p>
          <a:p>
            <a:endParaRPr lang="zh-CN" altLang="en-US"/>
          </a:p>
          <a:p>
            <a:r>
              <a:rPr lang="en-US" altLang="zh-CN"/>
              <a:t>2.</a:t>
            </a:r>
            <a:r>
              <a:rPr lang="zh-CN" altLang="en-US"/>
              <a:t>报告（</a:t>
            </a:r>
            <a:r>
              <a:rPr lang="en-US" altLang="zh-CN"/>
              <a:t>PPT</a:t>
            </a:r>
            <a:r>
              <a:rPr lang="zh-CN" altLang="en-US"/>
              <a:t>）版本格式：正式版本号</a:t>
            </a:r>
            <a:r>
              <a:rPr lang="en-US" altLang="zh-CN"/>
              <a:t>.</a:t>
            </a:r>
            <a:r>
              <a:rPr lang="zh-CN" altLang="en-US"/>
              <a:t>评审版本号</a:t>
            </a:r>
            <a:r>
              <a:rPr lang="en-US" altLang="zh-CN"/>
              <a:t>.</a:t>
            </a:r>
            <a:r>
              <a:rPr lang="zh-CN" altLang="en-US"/>
              <a:t>自行迭代号，版本号递增规则如下：</a:t>
            </a:r>
            <a:endParaRPr lang="zh-CN" altLang="en-US"/>
          </a:p>
          <a:p>
            <a:r>
              <a:rPr lang="en-US" altLang="zh-CN"/>
              <a:t>	</a:t>
            </a:r>
            <a:endParaRPr lang="en-US" altLang="zh-CN"/>
          </a:p>
          <a:p>
            <a:r>
              <a:rPr lang="en-US" altLang="zh-CN"/>
              <a:t>	</a:t>
            </a:r>
            <a:r>
              <a:rPr lang="zh-CN" altLang="en-US"/>
              <a:t>正式版本号：正式评审过后的正式版本，一般为</a:t>
            </a:r>
            <a:r>
              <a:rPr lang="en-US" altLang="zh-CN"/>
              <a:t>1.0.0</a:t>
            </a:r>
            <a:r>
              <a:rPr lang="zh-CN" altLang="en-US"/>
              <a:t>，提交日期为评审当周的周日，</a:t>
            </a:r>
            <a:endParaRPr lang="zh-CN" altLang="en-US"/>
          </a:p>
          <a:p>
            <a:r>
              <a:rPr lang="en-US" altLang="zh-CN"/>
              <a:t>	</a:t>
            </a:r>
            <a:endParaRPr lang="en-US" altLang="zh-CN"/>
          </a:p>
          <a:p>
            <a:r>
              <a:rPr lang="en-US" altLang="zh-CN"/>
              <a:t>	</a:t>
            </a:r>
            <a:r>
              <a:rPr lang="zh-CN" altLang="en-US"/>
              <a:t>评审版本号：经过预评审或先行组评审后，根据其评审内容修改的版本，</a:t>
            </a:r>
            <a:endParaRPr lang="zh-CN" altLang="en-US"/>
          </a:p>
          <a:p>
            <a:r>
              <a:rPr lang="en-US" altLang="zh-CN"/>
              <a:t>	</a:t>
            </a:r>
            <a:endParaRPr lang="en-US" altLang="zh-CN"/>
          </a:p>
          <a:p>
            <a:r>
              <a:rPr lang="en-US" altLang="zh-CN"/>
              <a:t>	</a:t>
            </a:r>
            <a:r>
              <a:rPr lang="zh-CN" altLang="en-US"/>
              <a:t>自行迭代号：根据上课内容或小组会议后，对上一版本内容的修正。</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600960" y="826135"/>
            <a:ext cx="202120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配置管理</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718502" y="156925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2151380" y="1905000"/>
            <a:ext cx="9531985" cy="4578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5</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参考资料</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参考资料的意义在于，指出该部分内容的来源/出处，从而保障这段内容是客观真实的。</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右箭头 21"/>
          <p:cNvSpPr/>
          <p:nvPr/>
        </p:nvSpPr>
        <p:spPr>
          <a:xfrm>
            <a:off x="6247539" y="79756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21" name="圆角右箭头 20"/>
          <p:cNvSpPr/>
          <p:nvPr/>
        </p:nvSpPr>
        <p:spPr>
          <a:xfrm>
            <a:off x="6232791" y="203073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2" name="圆角右箭头 1"/>
          <p:cNvSpPr/>
          <p:nvPr/>
        </p:nvSpPr>
        <p:spPr>
          <a:xfrm flipH="1">
            <a:off x="4486132" y="2848610"/>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圆角右箭头 3"/>
          <p:cNvSpPr/>
          <p:nvPr/>
        </p:nvSpPr>
        <p:spPr>
          <a:xfrm>
            <a:off x="6247539" y="313563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5" name="圆角右箭头 4"/>
          <p:cNvSpPr/>
          <p:nvPr/>
        </p:nvSpPr>
        <p:spPr>
          <a:xfrm>
            <a:off x="6232791" y="485775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 name="圆角右箭头 5"/>
          <p:cNvSpPr/>
          <p:nvPr/>
        </p:nvSpPr>
        <p:spPr>
          <a:xfrm flipH="1">
            <a:off x="4227195" y="3871595"/>
            <a:ext cx="2225040" cy="2575560"/>
          </a:xfrm>
          <a:prstGeom prst="bentArrow">
            <a:avLst>
              <a:gd name="adj1" fmla="val 10048"/>
              <a:gd name="adj2" fmla="val 8262"/>
              <a:gd name="adj3" fmla="val 17780"/>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圆角右箭头 6"/>
          <p:cNvSpPr/>
          <p:nvPr/>
        </p:nvSpPr>
        <p:spPr>
          <a:xfrm flipH="1">
            <a:off x="4486132" y="5121275"/>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 name="文本框 7"/>
          <p:cNvSpPr txBox="1"/>
          <p:nvPr/>
        </p:nvSpPr>
        <p:spPr>
          <a:xfrm>
            <a:off x="133985" y="2369820"/>
            <a:ext cx="5323840"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[1] 2020上半年度中国数字音乐市场研究报告 2020/10/24 </a:t>
            </a:r>
            <a:endParaRPr lang="en-US" altLang="zh-CN" sz="1600" dirty="0">
              <a:solidFill>
                <a:schemeClr val="tx1">
                  <a:lumMod val="75000"/>
                  <a:lumOff val="25000"/>
                </a:schemeClr>
              </a:solidFill>
              <a:cs typeface="+mn-ea"/>
              <a:sym typeface="+mn-lt"/>
            </a:endParaRPr>
          </a:p>
        </p:txBody>
      </p:sp>
      <p:sp>
        <p:nvSpPr>
          <p:cNvPr id="9" name="文本框 8"/>
          <p:cNvSpPr txBox="1"/>
          <p:nvPr/>
        </p:nvSpPr>
        <p:spPr>
          <a:xfrm>
            <a:off x="117475" y="2707005"/>
            <a:ext cx="4019550"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https://new.qq.com/rain/a/20200921A0G4VI00</a:t>
            </a:r>
            <a:endParaRPr lang="zh-CN" altLang="en-US" sz="1400" dirty="0">
              <a:solidFill>
                <a:schemeClr val="tx1">
                  <a:lumMod val="65000"/>
                  <a:lumOff val="35000"/>
                </a:schemeClr>
              </a:solidFill>
              <a:cs typeface="+mn-ea"/>
              <a:sym typeface="+mn-lt"/>
            </a:endParaRPr>
          </a:p>
        </p:txBody>
      </p:sp>
      <p:sp>
        <p:nvSpPr>
          <p:cNvPr id="3" name="文本框 2"/>
          <p:cNvSpPr txBox="1"/>
          <p:nvPr/>
        </p:nvSpPr>
        <p:spPr>
          <a:xfrm>
            <a:off x="133985" y="3612515"/>
            <a:ext cx="517588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[2] FreeMusic</a:t>
            </a:r>
            <a:r>
              <a:rPr lang="zh-CN" altLang="en-US" sz="1600" dirty="0">
                <a:solidFill>
                  <a:schemeClr val="tx1">
                    <a:lumMod val="75000"/>
                    <a:lumOff val="25000"/>
                  </a:schemeClr>
                </a:solidFill>
                <a:cs typeface="+mn-ea"/>
                <a:sym typeface="+mn-lt"/>
              </a:rPr>
              <a:t>实现集各大音乐</a:t>
            </a:r>
            <a:r>
              <a:rPr lang="en-US" altLang="zh-CN" sz="1600" dirty="0">
                <a:solidFill>
                  <a:schemeClr val="tx1">
                    <a:lumMod val="75000"/>
                    <a:lumOff val="25000"/>
                  </a:schemeClr>
                </a:solidFill>
                <a:cs typeface="+mn-ea"/>
                <a:sym typeface="+mn-lt"/>
              </a:rPr>
              <a:t>API</a:t>
            </a:r>
            <a:r>
              <a:rPr lang="zh-CN" altLang="en-US" sz="1600" dirty="0">
                <a:solidFill>
                  <a:schemeClr val="tx1">
                    <a:lumMod val="75000"/>
                    <a:lumOff val="25000"/>
                  </a:schemeClr>
                </a:solidFill>
                <a:cs typeface="+mn-ea"/>
                <a:sym typeface="+mn-lt"/>
              </a:rPr>
              <a:t>为一体 </a:t>
            </a:r>
            <a:r>
              <a:rPr lang="en-US" altLang="zh-CN" sz="1600" dirty="0">
                <a:solidFill>
                  <a:schemeClr val="tx1">
                    <a:lumMod val="75000"/>
                    <a:lumOff val="25000"/>
                  </a:schemeClr>
                </a:solidFill>
                <a:cs typeface="+mn-ea"/>
                <a:sym typeface="+mn-lt"/>
              </a:rPr>
              <a:t>2020/10/24</a:t>
            </a:r>
            <a:endParaRPr lang="en-US" altLang="zh-CN" sz="1600" dirty="0">
              <a:solidFill>
                <a:schemeClr val="tx1">
                  <a:lumMod val="75000"/>
                  <a:lumOff val="25000"/>
                </a:schemeClr>
              </a:solidFill>
              <a:cs typeface="+mn-ea"/>
              <a:sym typeface="+mn-lt"/>
            </a:endParaRPr>
          </a:p>
        </p:txBody>
      </p:sp>
      <p:sp>
        <p:nvSpPr>
          <p:cNvPr id="16" name="文本框 15"/>
          <p:cNvSpPr txBox="1"/>
          <p:nvPr/>
        </p:nvSpPr>
        <p:spPr>
          <a:xfrm>
            <a:off x="133985" y="3949700"/>
            <a:ext cx="4003675" cy="521970"/>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https://blog.csdn.net/a496401006/article/details/103903131</a:t>
            </a:r>
            <a:endParaRPr lang="zh-CN" altLang="en-US" sz="1400" dirty="0">
              <a:solidFill>
                <a:schemeClr val="tx1">
                  <a:lumMod val="65000"/>
                  <a:lumOff val="35000"/>
                </a:schemeClr>
              </a:solidFill>
              <a:cs typeface="+mn-ea"/>
              <a:sym typeface="+mn-lt"/>
            </a:endParaRPr>
          </a:p>
        </p:txBody>
      </p:sp>
      <p:sp>
        <p:nvSpPr>
          <p:cNvPr id="17" name="文本框 16"/>
          <p:cNvSpPr txBox="1"/>
          <p:nvPr/>
        </p:nvSpPr>
        <p:spPr>
          <a:xfrm>
            <a:off x="133985" y="5055870"/>
            <a:ext cx="402018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[3] 倒带app</a:t>
            </a:r>
            <a:r>
              <a:rPr lang="zh-CN" altLang="en-US" sz="1600" dirty="0">
                <a:solidFill>
                  <a:schemeClr val="tx1">
                    <a:lumMod val="75000"/>
                    <a:lumOff val="25000"/>
                  </a:schemeClr>
                </a:solidFill>
                <a:cs typeface="+mn-ea"/>
                <a:sym typeface="+mn-lt"/>
              </a:rPr>
              <a:t>个人开发主页 </a:t>
            </a:r>
            <a:r>
              <a:rPr lang="en-US" altLang="zh-CN" sz="1600" dirty="0">
                <a:solidFill>
                  <a:schemeClr val="tx1">
                    <a:lumMod val="75000"/>
                    <a:lumOff val="25000"/>
                  </a:schemeClr>
                </a:solidFill>
                <a:cs typeface="+mn-ea"/>
                <a:sym typeface="+mn-lt"/>
              </a:rPr>
              <a:t>2020/10/24</a:t>
            </a:r>
            <a:endParaRPr lang="zh-CN" altLang="en-US" sz="1600" dirty="0">
              <a:solidFill>
                <a:schemeClr val="tx1">
                  <a:lumMod val="75000"/>
                  <a:lumOff val="25000"/>
                </a:schemeClr>
              </a:solidFill>
              <a:cs typeface="+mn-ea"/>
              <a:sym typeface="+mn-lt"/>
            </a:endParaRPr>
          </a:p>
        </p:txBody>
      </p:sp>
      <p:sp>
        <p:nvSpPr>
          <p:cNvPr id="18" name="文本框 17"/>
          <p:cNvSpPr txBox="1"/>
          <p:nvPr/>
        </p:nvSpPr>
        <p:spPr>
          <a:xfrm>
            <a:off x="150495" y="5393055"/>
            <a:ext cx="4003040"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https://dniwer.me/#/</a:t>
            </a:r>
            <a:endParaRPr lang="zh-CN" altLang="en-US" sz="1400" dirty="0">
              <a:solidFill>
                <a:schemeClr val="tx1">
                  <a:lumMod val="65000"/>
                  <a:lumOff val="35000"/>
                </a:schemeClr>
              </a:solidFill>
              <a:cs typeface="+mn-ea"/>
              <a:sym typeface="+mn-lt"/>
            </a:endParaRPr>
          </a:p>
        </p:txBody>
      </p:sp>
      <p:sp>
        <p:nvSpPr>
          <p:cNvPr id="25" name="文本框 24"/>
          <p:cNvSpPr txBox="1"/>
          <p:nvPr/>
        </p:nvSpPr>
        <p:spPr>
          <a:xfrm>
            <a:off x="8251825" y="601980"/>
            <a:ext cx="400240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[4] </a:t>
            </a:r>
            <a:r>
              <a:rPr lang="en-US" sz="1600" dirty="0">
                <a:solidFill>
                  <a:schemeClr val="tx1">
                    <a:lumMod val="75000"/>
                    <a:lumOff val="25000"/>
                  </a:schemeClr>
                </a:solidFill>
                <a:cs typeface="+mn-ea"/>
                <a:sym typeface="+mn-lt"/>
              </a:rPr>
              <a:t>Listen1app</a:t>
            </a:r>
            <a:r>
              <a:rPr lang="zh-CN" altLang="en-US" sz="1600" dirty="0">
                <a:solidFill>
                  <a:schemeClr val="tx1">
                    <a:lumMod val="75000"/>
                    <a:lumOff val="25000"/>
                  </a:schemeClr>
                </a:solidFill>
                <a:cs typeface="+mn-ea"/>
                <a:sym typeface="+mn-lt"/>
              </a:rPr>
              <a:t>开源</a:t>
            </a:r>
            <a:r>
              <a:rPr lang="en-US" altLang="zh-CN" sz="1600" dirty="0">
                <a:solidFill>
                  <a:schemeClr val="tx1">
                    <a:lumMod val="75000"/>
                    <a:lumOff val="25000"/>
                  </a:schemeClr>
                </a:solidFill>
                <a:cs typeface="+mn-ea"/>
                <a:sym typeface="+mn-lt"/>
              </a:rPr>
              <a:t>github </a:t>
            </a:r>
            <a:r>
              <a:rPr lang="en-US" altLang="zh-CN" sz="1600" dirty="0">
                <a:solidFill>
                  <a:schemeClr val="tx1">
                    <a:lumMod val="75000"/>
                    <a:lumOff val="25000"/>
                  </a:schemeClr>
                </a:solidFill>
                <a:cs typeface="+mn-ea"/>
                <a:sym typeface="+mn-lt"/>
              </a:rPr>
              <a:t>2020/10/24</a:t>
            </a:r>
            <a:endParaRPr lang="zh-CN" altLang="en-US" sz="1600" dirty="0">
              <a:solidFill>
                <a:schemeClr val="tx1">
                  <a:lumMod val="75000"/>
                  <a:lumOff val="25000"/>
                </a:schemeClr>
              </a:solidFill>
              <a:cs typeface="+mn-ea"/>
              <a:sym typeface="+mn-lt"/>
            </a:endParaRPr>
          </a:p>
        </p:txBody>
      </p:sp>
      <p:sp>
        <p:nvSpPr>
          <p:cNvPr id="26" name="文本框 25"/>
          <p:cNvSpPr txBox="1"/>
          <p:nvPr/>
        </p:nvSpPr>
        <p:spPr>
          <a:xfrm>
            <a:off x="8251825" y="939165"/>
            <a:ext cx="4003675"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http://listen1.github.io/listen1/</a:t>
            </a:r>
            <a:endParaRPr lang="zh-CN" altLang="en-US" sz="1400" dirty="0">
              <a:solidFill>
                <a:schemeClr val="tx1">
                  <a:lumMod val="65000"/>
                  <a:lumOff val="35000"/>
                </a:schemeClr>
              </a:solidFill>
              <a:cs typeface="+mn-ea"/>
              <a:sym typeface="+mn-lt"/>
            </a:endParaRPr>
          </a:p>
        </p:txBody>
      </p:sp>
      <p:sp>
        <p:nvSpPr>
          <p:cNvPr id="10" name="文本框 9"/>
          <p:cNvSpPr txBox="1"/>
          <p:nvPr/>
        </p:nvSpPr>
        <p:spPr>
          <a:xfrm>
            <a:off x="8250555" y="1693545"/>
            <a:ext cx="400240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[5] </a:t>
            </a:r>
            <a:r>
              <a:rPr lang="zh-CN" altLang="en-US" sz="1600" dirty="0">
                <a:solidFill>
                  <a:schemeClr val="tx1">
                    <a:lumMod val="75000"/>
                    <a:lumOff val="25000"/>
                  </a:schemeClr>
                </a:solidFill>
                <a:cs typeface="+mn-ea"/>
                <a:sym typeface="+mn-lt"/>
              </a:rPr>
              <a:t>版本号规则博客园参考 </a:t>
            </a:r>
            <a:r>
              <a:rPr lang="en-US" altLang="zh-CN" sz="1600" dirty="0">
                <a:solidFill>
                  <a:schemeClr val="tx1">
                    <a:lumMod val="75000"/>
                    <a:lumOff val="25000"/>
                  </a:schemeClr>
                </a:solidFill>
                <a:cs typeface="+mn-ea"/>
                <a:sym typeface="+mn-lt"/>
              </a:rPr>
              <a:t>2020/10/27</a:t>
            </a:r>
            <a:endParaRPr lang="zh-CN" altLang="en-US" sz="1600" dirty="0">
              <a:solidFill>
                <a:schemeClr val="tx1">
                  <a:lumMod val="75000"/>
                  <a:lumOff val="25000"/>
                </a:schemeClr>
              </a:solidFill>
              <a:cs typeface="+mn-ea"/>
              <a:sym typeface="+mn-lt"/>
            </a:endParaRPr>
          </a:p>
        </p:txBody>
      </p:sp>
      <p:sp>
        <p:nvSpPr>
          <p:cNvPr id="11" name="文本框 10"/>
          <p:cNvSpPr txBox="1"/>
          <p:nvPr/>
        </p:nvSpPr>
        <p:spPr>
          <a:xfrm>
            <a:off x="8250555" y="2030730"/>
            <a:ext cx="4003675" cy="521970"/>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https://www.cnblogs.com/duanlibo/p/10971995.html</a:t>
            </a:r>
            <a:endParaRPr lang="zh-CN" altLang="en-US" sz="1400" dirty="0">
              <a:solidFill>
                <a:schemeClr val="tx1">
                  <a:lumMod val="65000"/>
                  <a:lumOff val="35000"/>
                </a:schemeClr>
              </a:solidFill>
              <a:cs typeface="+mn-ea"/>
              <a:sym typeface="+mn-lt"/>
            </a:endParaRPr>
          </a:p>
        </p:txBody>
      </p:sp>
      <p:sp>
        <p:nvSpPr>
          <p:cNvPr id="12" name="文本框 11"/>
          <p:cNvSpPr txBox="1"/>
          <p:nvPr/>
        </p:nvSpPr>
        <p:spPr>
          <a:xfrm>
            <a:off x="8250555" y="3028950"/>
            <a:ext cx="4002405" cy="58356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[6] </a:t>
            </a:r>
            <a:r>
              <a:rPr sz="1600" dirty="0">
                <a:solidFill>
                  <a:schemeClr val="tx1">
                    <a:lumMod val="75000"/>
                    <a:lumOff val="25000"/>
                  </a:schemeClr>
                </a:solidFill>
                <a:cs typeface="+mn-ea"/>
                <a:sym typeface="+mn-lt"/>
              </a:rPr>
              <a:t>GB/T-8567-2006标准的软件工程项目开发计划书模板 </a:t>
            </a:r>
            <a:r>
              <a:rPr lang="en-US" sz="1600" dirty="0">
                <a:solidFill>
                  <a:schemeClr val="tx1">
                    <a:lumMod val="75000"/>
                    <a:lumOff val="25000"/>
                  </a:schemeClr>
                </a:solidFill>
                <a:cs typeface="+mn-ea"/>
                <a:sym typeface="+mn-lt"/>
              </a:rPr>
              <a:t>2020/11/12</a:t>
            </a:r>
            <a:endParaRPr lang="en-US" sz="1600" dirty="0">
              <a:solidFill>
                <a:schemeClr val="tx1">
                  <a:lumMod val="75000"/>
                  <a:lumOff val="25000"/>
                </a:schemeClr>
              </a:solidFill>
              <a:cs typeface="+mn-ea"/>
              <a:sym typeface="+mn-lt"/>
            </a:endParaRPr>
          </a:p>
        </p:txBody>
      </p:sp>
      <p:sp>
        <p:nvSpPr>
          <p:cNvPr id="15" name="文本框 14"/>
          <p:cNvSpPr txBox="1"/>
          <p:nvPr/>
        </p:nvSpPr>
        <p:spPr>
          <a:xfrm>
            <a:off x="8168640" y="4533265"/>
            <a:ext cx="3928110" cy="583565"/>
          </a:xfrm>
          <a:prstGeom prst="rect">
            <a:avLst/>
          </a:prstGeom>
          <a:noFill/>
        </p:spPr>
        <p:txBody>
          <a:bodyPr wrap="square" rtlCol="0">
            <a:spAutoFit/>
          </a:bodyPr>
          <a:p>
            <a:pPr algn="l">
              <a:buClrTx/>
              <a:buSzTx/>
              <a:buFontTx/>
            </a:pPr>
            <a:r>
              <a:rPr lang="en-US" altLang="zh-CN" sz="1600" dirty="0">
                <a:solidFill>
                  <a:schemeClr val="tx1">
                    <a:lumMod val="75000"/>
                    <a:lumOff val="25000"/>
                  </a:schemeClr>
                </a:solidFill>
                <a:cs typeface="+mn-ea"/>
                <a:sym typeface="+mn-lt"/>
              </a:rPr>
              <a:t>[7] 百度文库：软件工程系统设计报告书2020/12/1</a:t>
            </a:r>
            <a:endParaRPr lang="en-US" altLang="zh-CN" sz="1600" dirty="0">
              <a:solidFill>
                <a:schemeClr val="tx1">
                  <a:lumMod val="75000"/>
                  <a:lumOff val="25000"/>
                </a:schemeClr>
              </a:solidFill>
              <a:cs typeface="+mn-ea"/>
              <a:sym typeface="+mn-lt"/>
            </a:endParaRPr>
          </a:p>
        </p:txBody>
      </p:sp>
      <p:sp>
        <p:nvSpPr>
          <p:cNvPr id="23" name="文本框 22"/>
          <p:cNvSpPr txBox="1"/>
          <p:nvPr/>
        </p:nvSpPr>
        <p:spPr>
          <a:xfrm>
            <a:off x="8168640" y="5116830"/>
            <a:ext cx="4003675" cy="521970"/>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https://wenku.baidu.com/view/a7de3154b1717fd5360cba1aa8114431b80d8e47.html</a:t>
            </a:r>
            <a:endParaRPr lang="zh-CN" altLang="en-US" sz="14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6</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小组分工及评价</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一切使人团结的是善与美，一切使人分裂的是恶与丑。</a:t>
            </a:r>
            <a:endParaRPr lang="en-US" altLang="zh-CN" sz="1600" dirty="0">
              <a:solidFill>
                <a:schemeClr val="tx1">
                  <a:lumMod val="50000"/>
                  <a:lumOff val="50000"/>
                </a:schemeClr>
              </a:solidFill>
              <a:cs typeface="+mn-ea"/>
              <a:sym typeface="+mn-lt"/>
            </a:endParaRPr>
          </a:p>
          <a:p>
            <a:endParaRPr lang="en-US" altLang="zh-CN" sz="1600" dirty="0">
              <a:solidFill>
                <a:schemeClr val="tx1">
                  <a:lumMod val="50000"/>
                  <a:lumOff val="50000"/>
                </a:schemeClr>
              </a:solidFill>
              <a:cs typeface="+mn-ea"/>
              <a:sym typeface="+mn-lt"/>
            </a:endParaRPr>
          </a:p>
          <a:p>
            <a:pPr algn="r"/>
            <a:r>
              <a:rPr lang="en-US" altLang="zh-CN" sz="1600" dirty="0">
                <a:solidFill>
                  <a:schemeClr val="tx1">
                    <a:lumMod val="50000"/>
                    <a:lumOff val="50000"/>
                  </a:schemeClr>
                </a:solidFill>
                <a:cs typeface="+mn-ea"/>
                <a:sym typeface="+mn-lt"/>
              </a:rPr>
              <a:t> ——列夫·托尔斯泰</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pic>
        <p:nvPicPr>
          <p:cNvPr id="92" name="图片 91"/>
          <p:cNvPicPr>
            <a:picLocks noChangeAspect="1"/>
          </p:cNvPicPr>
          <p:nvPr/>
        </p:nvPicPr>
        <p:blipFill rotWithShape="1">
          <a:blip r:embed="rId1" cstate="screen"/>
          <a:srcRect/>
          <a:stretch>
            <a:fillRect/>
          </a:stretch>
        </p:blipFill>
        <p:spPr>
          <a:xfrm>
            <a:off x="1003476" y="1012188"/>
            <a:ext cx="2534710" cy="2534710"/>
          </a:xfrm>
          <a:prstGeom prst="ellipse">
            <a:avLst/>
          </a:prstGeom>
        </p:spPr>
      </p:pic>
      <p:pic>
        <p:nvPicPr>
          <p:cNvPr id="93" name="图片 92"/>
          <p:cNvPicPr>
            <a:picLocks noChangeAspect="1"/>
          </p:cNvPicPr>
          <p:nvPr/>
        </p:nvPicPr>
        <p:blipFill rotWithShape="1">
          <a:blip r:embed="rId1" cstate="screen"/>
          <a:srcRect/>
          <a:stretch>
            <a:fillRect/>
          </a:stretch>
        </p:blipFill>
        <p:spPr>
          <a:xfrm>
            <a:off x="4894685" y="1012188"/>
            <a:ext cx="2534710" cy="2534710"/>
          </a:xfrm>
          <a:prstGeom prst="ellipse">
            <a:avLst/>
          </a:prstGeom>
        </p:spPr>
      </p:pic>
      <p:pic>
        <p:nvPicPr>
          <p:cNvPr id="94" name="图片 93"/>
          <p:cNvPicPr>
            <a:picLocks noChangeAspect="1"/>
          </p:cNvPicPr>
          <p:nvPr/>
        </p:nvPicPr>
        <p:blipFill rotWithShape="1">
          <a:blip r:embed="rId1" cstate="screen"/>
          <a:srcRect/>
          <a:stretch>
            <a:fillRect/>
          </a:stretch>
        </p:blipFill>
        <p:spPr>
          <a:xfrm>
            <a:off x="8785894" y="1012188"/>
            <a:ext cx="2534710" cy="2534710"/>
          </a:xfrm>
          <a:prstGeom prst="ellipse">
            <a:avLst/>
          </a:prstGeom>
        </p:spPr>
      </p:pic>
      <p:sp>
        <p:nvSpPr>
          <p:cNvPr id="95" name="矩形 94"/>
          <p:cNvSpPr/>
          <p:nvPr/>
        </p:nvSpPr>
        <p:spPr>
          <a:xfrm>
            <a:off x="1446845" y="3699313"/>
            <a:ext cx="1554480" cy="645160"/>
          </a:xfrm>
          <a:prstGeom prst="rect">
            <a:avLst/>
          </a:prstGeom>
        </p:spPr>
        <p:txBody>
          <a:bodyPr wrap="none">
            <a:spAutoFit/>
          </a:bodyPr>
          <a:p>
            <a:r>
              <a:rPr lang="zh-CN" altLang="en-US" sz="3600" b="1" dirty="0"/>
              <a:t>邢海粟</a:t>
            </a:r>
            <a:endParaRPr lang="zh-CN" altLang="en-US" sz="3600" b="1" dirty="0"/>
          </a:p>
        </p:txBody>
      </p:sp>
      <p:sp>
        <p:nvSpPr>
          <p:cNvPr id="96" name="矩形 95"/>
          <p:cNvSpPr/>
          <p:nvPr/>
        </p:nvSpPr>
        <p:spPr>
          <a:xfrm>
            <a:off x="288290" y="4505325"/>
            <a:ext cx="3561080" cy="233108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协调小组成员矛盾</a:t>
            </a:r>
            <a:r>
              <a:rPr lang="zh-CN" sz="1600" dirty="0">
                <a:solidFill>
                  <a:schemeClr val="bg1">
                    <a:lumMod val="50000"/>
                  </a:schemeClr>
                </a:solidFill>
                <a:latin typeface="微软雅黑" panose="020B0503020204020204" charset="-122"/>
                <a:ea typeface="微软雅黑" panose="020B0503020204020204" charset="-122"/>
              </a:rPr>
              <a:t>，</a:t>
            </a:r>
            <a:r>
              <a:rPr sz="1600" dirty="0">
                <a:solidFill>
                  <a:schemeClr val="bg1">
                    <a:lumMod val="50000"/>
                  </a:schemeClr>
                </a:solidFill>
                <a:latin typeface="微软雅黑" panose="020B0503020204020204" charset="-122"/>
                <a:ea typeface="微软雅黑" panose="020B0503020204020204" charset="-122"/>
              </a:rPr>
              <a:t>团结一致向前冲</a:t>
            </a:r>
            <a:r>
              <a:rPr lang="zh-CN" sz="1600" dirty="0">
                <a:solidFill>
                  <a:schemeClr val="bg1">
                    <a:lumMod val="50000"/>
                  </a:schemeClr>
                </a:solidFill>
                <a:latin typeface="微软雅黑" panose="020B0503020204020204" charset="-122"/>
                <a:ea typeface="微软雅黑" panose="020B0503020204020204" charset="-122"/>
              </a:rPr>
              <a:t>；</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rPr>
              <a:t>该阶段</a:t>
            </a:r>
            <a:r>
              <a:rPr sz="1600" dirty="0">
                <a:solidFill>
                  <a:schemeClr val="bg1">
                    <a:lumMod val="50000"/>
                  </a:schemeClr>
                </a:solidFill>
                <a:latin typeface="微软雅黑" panose="020B0503020204020204" charset="-122"/>
                <a:ea typeface="微软雅黑" panose="020B0503020204020204" charset="-122"/>
              </a:rPr>
              <a:t>PPT的制作</a:t>
            </a:r>
            <a:r>
              <a:rPr lang="zh-CN" sz="1600" dirty="0">
                <a:solidFill>
                  <a:schemeClr val="bg1">
                    <a:lumMod val="50000"/>
                  </a:schemeClr>
                </a:solidFill>
                <a:latin typeface="微软雅黑" panose="020B0503020204020204" charset="-122"/>
                <a:ea typeface="微软雅黑" panose="020B0503020204020204" charset="-122"/>
              </a:rPr>
              <a:t>和后续更新；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负责总体设计文档的编写；</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en-US" altLang="zh-CN" sz="1600" dirty="0">
                <a:solidFill>
                  <a:schemeClr val="bg1">
                    <a:lumMod val="50000"/>
                  </a:schemeClr>
                </a:solidFill>
                <a:latin typeface="微软雅黑" panose="020B0503020204020204" charset="-122"/>
                <a:ea typeface="微软雅黑" panose="020B0503020204020204" charset="-122"/>
              </a:rPr>
              <a:t>HIPO</a:t>
            </a:r>
            <a:r>
              <a:rPr lang="zh-CN" altLang="en-US" sz="1600" dirty="0">
                <a:solidFill>
                  <a:schemeClr val="bg1">
                    <a:lumMod val="50000"/>
                  </a:schemeClr>
                </a:solidFill>
                <a:latin typeface="微软雅黑" panose="020B0503020204020204" charset="-122"/>
                <a:ea typeface="微软雅黑" panose="020B0503020204020204" charset="-122"/>
              </a:rPr>
              <a:t>图设计、业务流图设计；</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负责注册登录模块详细设计；</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负责分配下一阶段的任务；                </a:t>
            </a:r>
            <a:endParaRPr lang="en-US" altLang="zh-CN" sz="1600" dirty="0">
              <a:solidFill>
                <a:schemeClr val="bg1">
                  <a:lumMod val="50000"/>
                </a:schemeClr>
              </a:solidFill>
              <a:latin typeface="微软雅黑" panose="020B0503020204020204" charset="-122"/>
              <a:ea typeface="微软雅黑" panose="020B0503020204020204" charset="-122"/>
            </a:endParaRPr>
          </a:p>
        </p:txBody>
      </p:sp>
      <p:grpSp>
        <p:nvGrpSpPr>
          <p:cNvPr id="97" name="Group 11"/>
          <p:cNvGrpSpPr>
            <a:grpSpLocks noChangeAspect="1"/>
          </p:cNvGrpSpPr>
          <p:nvPr/>
        </p:nvGrpSpPr>
        <p:grpSpPr bwMode="auto">
          <a:xfrm>
            <a:off x="5715932" y="2030265"/>
            <a:ext cx="907982" cy="644666"/>
            <a:chOff x="1407" y="1098"/>
            <a:chExt cx="800" cy="568"/>
          </a:xfrm>
          <a:solidFill>
            <a:schemeClr val="tx1">
              <a:lumMod val="75000"/>
              <a:lumOff val="25000"/>
            </a:schemeClr>
          </a:solidFill>
        </p:grpSpPr>
        <p:sp>
          <p:nvSpPr>
            <p:cNvPr id="9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9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1"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2"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3"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4"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5"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grpSp>
        <p:nvGrpSpPr>
          <p:cNvPr id="106" name="Group 121"/>
          <p:cNvGrpSpPr>
            <a:grpSpLocks noChangeAspect="1"/>
          </p:cNvGrpSpPr>
          <p:nvPr/>
        </p:nvGrpSpPr>
        <p:grpSpPr bwMode="auto">
          <a:xfrm>
            <a:off x="1888648" y="2034805"/>
            <a:ext cx="754758" cy="642396"/>
            <a:chOff x="515" y="3088"/>
            <a:chExt cx="665" cy="566"/>
          </a:xfrm>
          <a:solidFill>
            <a:schemeClr val="tx1">
              <a:lumMod val="75000"/>
              <a:lumOff val="25000"/>
            </a:schemeClr>
          </a:solidFill>
        </p:grpSpPr>
        <p:sp>
          <p:nvSpPr>
            <p:cNvPr id="107"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9"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0"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1"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2"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3"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4"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5"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grpSp>
        <p:nvGrpSpPr>
          <p:cNvPr id="116" name="Group 32"/>
          <p:cNvGrpSpPr>
            <a:grpSpLocks noChangeAspect="1"/>
          </p:cNvGrpSpPr>
          <p:nvPr/>
        </p:nvGrpSpPr>
        <p:grpSpPr bwMode="auto">
          <a:xfrm>
            <a:off x="9631169" y="1973516"/>
            <a:ext cx="907980" cy="644666"/>
            <a:chOff x="4354" y="1098"/>
            <a:chExt cx="800" cy="568"/>
          </a:xfrm>
          <a:solidFill>
            <a:schemeClr val="tx1">
              <a:lumMod val="75000"/>
              <a:lumOff val="25000"/>
            </a:schemeClr>
          </a:solidFill>
        </p:grpSpPr>
        <p:sp>
          <p:nvSpPr>
            <p:cNvPr id="117"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8"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dirty="0">
                <a:solidFill>
                  <a:schemeClr val="bg1"/>
                </a:solidFill>
              </a:endParaRPr>
            </a:p>
          </p:txBody>
        </p:sp>
        <p:sp>
          <p:nvSpPr>
            <p:cNvPr id="119"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0"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1"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2"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pic>
        <p:nvPicPr>
          <p:cNvPr id="123" name="图片 122"/>
          <p:cNvPicPr>
            <a:picLocks noChangeAspect="1"/>
          </p:cNvPicPr>
          <p:nvPr/>
        </p:nvPicPr>
        <p:blipFill>
          <a:blip r:embed="rId2"/>
          <a:stretch>
            <a:fillRect/>
          </a:stretch>
        </p:blipFill>
        <p:spPr>
          <a:xfrm>
            <a:off x="1647190" y="1622425"/>
            <a:ext cx="1310005" cy="1314450"/>
          </a:xfrm>
          <a:prstGeom prst="rect">
            <a:avLst/>
          </a:prstGeom>
        </p:spPr>
      </p:pic>
      <p:sp>
        <p:nvSpPr>
          <p:cNvPr id="124" name="矩形 123"/>
          <p:cNvSpPr/>
          <p:nvPr/>
        </p:nvSpPr>
        <p:spPr>
          <a:xfrm>
            <a:off x="4536440" y="4505325"/>
            <a:ext cx="3249930" cy="201104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sym typeface="+mn-ea"/>
              </a:rPr>
              <a:t>用户手册</a:t>
            </a:r>
            <a:r>
              <a:rPr lang="zh-CN" sz="1600" dirty="0">
                <a:solidFill>
                  <a:schemeClr val="bg1">
                    <a:lumMod val="50000"/>
                  </a:schemeClr>
                </a:solidFill>
                <a:latin typeface="微软雅黑" panose="020B0503020204020204" charset="-122"/>
                <a:ea typeface="微软雅黑" panose="020B0503020204020204" charset="-122"/>
                <a:sym typeface="+mn-ea"/>
              </a:rPr>
              <a:t>文</a:t>
            </a:r>
            <a:r>
              <a:rPr lang="zh-CN" sz="1600" dirty="0">
                <a:solidFill>
                  <a:schemeClr val="bg1">
                    <a:lumMod val="50000"/>
                  </a:schemeClr>
                </a:solidFill>
                <a:latin typeface="微软雅黑" panose="020B0503020204020204" charset="-122"/>
                <a:ea typeface="微软雅黑" panose="020B0503020204020204" charset="-122"/>
              </a:rPr>
              <a:t>档的编写及修订；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负责软件原型图的绘制、界面设计；</a:t>
            </a:r>
            <a:endParaRPr lang="zh-CN" sz="1600" dirty="0">
              <a:solidFill>
                <a:schemeClr val="bg1">
                  <a:lumMod val="50000"/>
                </a:schemeClr>
              </a:solidFill>
              <a:latin typeface="微软雅黑" panose="020B0503020204020204" charset="-122"/>
              <a:ea typeface="微软雅黑" panose="020B0503020204020204" charset="-122"/>
              <a:sym typeface="+mn-ea"/>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负责总体设计文件的整理和修订；</a:t>
            </a:r>
            <a:endParaRPr lang="zh-CN" sz="1600" dirty="0">
              <a:solidFill>
                <a:schemeClr val="bg1">
                  <a:lumMod val="50000"/>
                </a:schemeClr>
              </a:solidFill>
              <a:latin typeface="微软雅黑" panose="020B0503020204020204" charset="-122"/>
              <a:ea typeface="微软雅黑" panose="020B0503020204020204" charset="-122"/>
              <a:sym typeface="+mn-ea"/>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sym typeface="+mn-ea"/>
              </a:rPr>
              <a:t>负责播放模块详细设计；</a:t>
            </a:r>
            <a:r>
              <a:rPr lang="en-US" altLang="zh-CN" sz="1600" dirty="0">
                <a:solidFill>
                  <a:schemeClr val="bg1">
                    <a:lumMod val="50000"/>
                  </a:schemeClr>
                </a:solidFill>
                <a:latin typeface="微软雅黑" panose="020B0503020204020204" charset="-122"/>
                <a:ea typeface="微软雅黑" panose="020B0503020204020204" charset="-122"/>
                <a:sym typeface="+mn-ea"/>
              </a:rPr>
              <a:t>	        </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r>
              <a:rPr lang="zh-CN" sz="1600" dirty="0">
                <a:solidFill>
                  <a:schemeClr val="bg1">
                    <a:lumMod val="50000"/>
                  </a:schemeClr>
                </a:solidFill>
                <a:latin typeface="微软雅黑" panose="020B0503020204020204" charset="-122"/>
                <a:ea typeface="微软雅黑" panose="020B0503020204020204" charset="-122"/>
              </a:rPr>
              <a:t>；          </a:t>
            </a:r>
            <a:r>
              <a:rPr lang="en-US" altLang="zh-CN" sz="1600" dirty="0">
                <a:solidFill>
                  <a:schemeClr val="bg1">
                    <a:lumMod val="50000"/>
                  </a:schemeClr>
                </a:solidFill>
                <a:latin typeface="微软雅黑" panose="020B0503020204020204" charset="-122"/>
                <a:ea typeface="微软雅黑" panose="020B0503020204020204" charset="-122"/>
              </a:rPr>
              <a:t>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5" name="矩形 124"/>
          <p:cNvSpPr/>
          <p:nvPr/>
        </p:nvSpPr>
        <p:spPr>
          <a:xfrm>
            <a:off x="8391525" y="4505325"/>
            <a:ext cx="3440430" cy="233108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负责小组会议的记录和整理；</a:t>
            </a:r>
            <a:r>
              <a:rPr lang="en-US" altLang="zh-CN" sz="1600" dirty="0">
                <a:solidFill>
                  <a:schemeClr val="bg1">
                    <a:lumMod val="50000"/>
                  </a:schemeClr>
                </a:solidFill>
                <a:latin typeface="微软雅黑" panose="020B0503020204020204" charset="-122"/>
                <a:ea typeface="微软雅黑" panose="020B0503020204020204" charset="-122"/>
              </a:rPr>
              <a:t>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作为配置管理员，负责配置管理；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负责软件测试说明文档的编写及修订；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负责该阶段</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的修订；</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sym typeface="+mn-ea"/>
              </a:rPr>
              <a:t>负责主页模块详细设计；</a:t>
            </a:r>
            <a:r>
              <a:rPr lang="zh-CN" altLang="en-US" sz="1600" dirty="0">
                <a:solidFill>
                  <a:schemeClr val="bg1">
                    <a:lumMod val="50000"/>
                  </a:schemeClr>
                </a:solidFill>
                <a:latin typeface="微软雅黑" panose="020B0503020204020204" charset="-122"/>
                <a:ea typeface="微软雅黑" panose="020B0503020204020204" charset="-122"/>
              </a:rPr>
              <a:t>                  </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为项目提供建设性建议；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6" name="矩形 125"/>
          <p:cNvSpPr/>
          <p:nvPr/>
        </p:nvSpPr>
        <p:spPr>
          <a:xfrm>
            <a:off x="5435915" y="3699313"/>
            <a:ext cx="1554480" cy="645160"/>
          </a:xfrm>
          <a:prstGeom prst="rect">
            <a:avLst/>
          </a:prstGeom>
        </p:spPr>
        <p:txBody>
          <a:bodyPr wrap="none">
            <a:spAutoFit/>
          </a:bodyPr>
          <a:p>
            <a:r>
              <a:rPr lang="zh-CN" altLang="en-US" sz="3600" b="1" dirty="0"/>
              <a:t>章拾瑜</a:t>
            </a:r>
            <a:endParaRPr lang="zh-CN" altLang="en-US" sz="3600" b="1" dirty="0"/>
          </a:p>
        </p:txBody>
      </p:sp>
      <p:sp>
        <p:nvSpPr>
          <p:cNvPr id="127" name="矩形 126"/>
          <p:cNvSpPr/>
          <p:nvPr/>
        </p:nvSpPr>
        <p:spPr>
          <a:xfrm>
            <a:off x="9466260" y="3699313"/>
            <a:ext cx="1554480" cy="645160"/>
          </a:xfrm>
          <a:prstGeom prst="rect">
            <a:avLst/>
          </a:prstGeom>
        </p:spPr>
        <p:txBody>
          <a:bodyPr wrap="none">
            <a:spAutoFit/>
          </a:bodyPr>
          <a:p>
            <a:r>
              <a:rPr lang="zh-CN" altLang="en-US" sz="3600" b="1" dirty="0"/>
              <a:t>黄德煜</a:t>
            </a:r>
            <a:endParaRPr lang="zh-CN" altLang="en-US" sz="3600" b="1" dirty="0"/>
          </a:p>
        </p:txBody>
      </p:sp>
      <p:pic>
        <p:nvPicPr>
          <p:cNvPr id="128" name="图片 127"/>
          <p:cNvPicPr>
            <a:picLocks noChangeAspect="1"/>
          </p:cNvPicPr>
          <p:nvPr/>
        </p:nvPicPr>
        <p:blipFill>
          <a:blip r:embed="rId3"/>
          <a:stretch>
            <a:fillRect/>
          </a:stretch>
        </p:blipFill>
        <p:spPr>
          <a:xfrm>
            <a:off x="5409565" y="1518285"/>
            <a:ext cx="1504315" cy="1504315"/>
          </a:xfrm>
          <a:prstGeom prst="rect">
            <a:avLst/>
          </a:prstGeom>
        </p:spPr>
      </p:pic>
      <p:pic>
        <p:nvPicPr>
          <p:cNvPr id="129" name="图片 128"/>
          <p:cNvPicPr>
            <a:picLocks noChangeAspect="1"/>
          </p:cNvPicPr>
          <p:nvPr/>
        </p:nvPicPr>
        <p:blipFill>
          <a:blip r:embed="rId4"/>
          <a:stretch>
            <a:fillRect/>
          </a:stretch>
        </p:blipFill>
        <p:spPr>
          <a:xfrm>
            <a:off x="9404350" y="1522730"/>
            <a:ext cx="1414145" cy="14141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11575" y="5490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小组分工评分规则</a:t>
            </a:r>
            <a:endParaRPr lang="zh-CN" altLang="en-US" sz="3200" dirty="0">
              <a:solidFill>
                <a:schemeClr val="tx1">
                  <a:lumMod val="75000"/>
                  <a:lumOff val="25000"/>
                </a:schemeClr>
              </a:solidFill>
              <a:cs typeface="+mn-ea"/>
              <a:sym typeface="+mn-lt"/>
            </a:endParaRPr>
          </a:p>
        </p:txBody>
      </p:sp>
      <p:sp>
        <p:nvSpPr>
          <p:cNvPr id="2" name="文本框 1"/>
          <p:cNvSpPr txBox="1"/>
          <p:nvPr/>
        </p:nvSpPr>
        <p:spPr>
          <a:xfrm>
            <a:off x="1932305" y="1771650"/>
            <a:ext cx="9230360" cy="3415030"/>
          </a:xfrm>
          <a:prstGeom prst="rect">
            <a:avLst/>
          </a:prstGeom>
          <a:noFill/>
        </p:spPr>
        <p:txBody>
          <a:bodyPr wrap="square" rtlCol="0" anchor="t">
            <a:spAutoFit/>
          </a:bodyPr>
          <a:p>
            <a:r>
              <a:rPr lang="zh-CN" altLang="en-US"/>
              <a:t>1.自我评价，满分100分；</a:t>
            </a:r>
            <a:endParaRPr lang="zh-CN" altLang="en-US"/>
          </a:p>
          <a:p>
            <a:endParaRPr lang="zh-CN" altLang="en-US"/>
          </a:p>
          <a:p>
            <a:r>
              <a:rPr lang="zh-CN" altLang="en-US"/>
              <a:t>2.其他组员1评分，满分100分；</a:t>
            </a:r>
            <a:endParaRPr lang="zh-CN" altLang="en-US"/>
          </a:p>
          <a:p>
            <a:endParaRPr lang="zh-CN" altLang="en-US"/>
          </a:p>
          <a:p>
            <a:r>
              <a:rPr lang="zh-CN" altLang="en-US"/>
              <a:t>3.其他组员2评分，满分100分；</a:t>
            </a:r>
            <a:endParaRPr lang="zh-CN" altLang="en-US"/>
          </a:p>
          <a:p>
            <a:endParaRPr lang="zh-CN" altLang="en-US"/>
          </a:p>
          <a:p>
            <a:r>
              <a:rPr lang="zh-CN" altLang="en-US"/>
              <a:t>4.组长评分，组长自己的组长评分为组长对其他组员评价的平均值，满分100分；</a:t>
            </a:r>
            <a:endParaRPr lang="zh-CN" altLang="en-US"/>
          </a:p>
          <a:p>
            <a:endParaRPr lang="zh-CN" altLang="en-US"/>
          </a:p>
          <a:p>
            <a:endParaRPr lang="zh-CN" altLang="en-US"/>
          </a:p>
          <a:p>
            <a:r>
              <a:rPr lang="zh-CN" altLang="en-US"/>
              <a:t>总分为100分，计算规则如下：</a:t>
            </a:r>
            <a:endParaRPr lang="zh-CN" altLang="en-US"/>
          </a:p>
          <a:p>
            <a:endParaRPr lang="zh-CN" altLang="en-US"/>
          </a:p>
          <a:p>
            <a:r>
              <a:rPr lang="zh-CN" altLang="en-US"/>
              <a:t>小组评分 = 自评 * 0.3 + 他评1 * 0.3 + 他评2 * 0.3 + 组长评分 * 0.1；</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970915" y="1106170"/>
          <a:ext cx="10645140" cy="5055870"/>
        </p:xfrm>
        <a:graphic>
          <a:graphicData uri="http://schemas.openxmlformats.org/drawingml/2006/table">
            <a:tbl>
              <a:tblPr firstRow="1" bandRow="1">
                <a:tableStyleId>{5C22544A-7EE6-4342-B048-85BDC9FD1C3A}</a:tableStyleId>
              </a:tblPr>
              <a:tblGrid>
                <a:gridCol w="1774190"/>
                <a:gridCol w="1774190"/>
                <a:gridCol w="1774190"/>
                <a:gridCol w="1774190"/>
                <a:gridCol w="1867535"/>
                <a:gridCol w="1680845"/>
              </a:tblGrid>
              <a:tr h="750570">
                <a:tc>
                  <a:txBody>
                    <a:bodyPr/>
                    <a:p>
                      <a:pPr algn="ctr">
                        <a:buNone/>
                      </a:pPr>
                      <a:r>
                        <a:rPr lang="zh-CN" altLang="en-US" sz="3200"/>
                        <a:t>组员</a:t>
                      </a:r>
                      <a:endParaRPr lang="zh-CN" altLang="en-US" sz="3200"/>
                    </a:p>
                  </a:txBody>
                  <a:tcPr/>
                </a:tc>
                <a:tc>
                  <a:txBody>
                    <a:bodyPr/>
                    <a:p>
                      <a:pPr algn="ctr">
                        <a:buClrTx/>
                        <a:buSzTx/>
                        <a:buFontTx/>
                        <a:buNone/>
                      </a:pPr>
                      <a:r>
                        <a:rPr lang="zh-CN" altLang="en-US" sz="3200"/>
                        <a:t>自评</a:t>
                      </a:r>
                      <a:endParaRPr lang="zh-CN" altLang="en-US" sz="3200"/>
                    </a:p>
                  </a:txBody>
                  <a:tcPr/>
                </a:tc>
                <a:tc>
                  <a:txBody>
                    <a:bodyPr/>
                    <a:p>
                      <a:pPr algn="ctr">
                        <a:buClrTx/>
                        <a:buSzTx/>
                        <a:buFontTx/>
                        <a:buNone/>
                      </a:pPr>
                      <a:r>
                        <a:rPr lang="zh-CN" altLang="en-US" sz="3200"/>
                        <a:t>他评1</a:t>
                      </a:r>
                      <a:endParaRPr lang="zh-CN" altLang="en-US" sz="3200"/>
                    </a:p>
                  </a:txBody>
                  <a:tcPr/>
                </a:tc>
                <a:tc>
                  <a:txBody>
                    <a:bodyPr/>
                    <a:p>
                      <a:pPr algn="ctr">
                        <a:buClrTx/>
                        <a:buSzTx/>
                        <a:buFontTx/>
                        <a:buNone/>
                      </a:pPr>
                      <a:r>
                        <a:rPr lang="zh-CN" altLang="en-US" sz="3200"/>
                        <a:t>他评2</a:t>
                      </a:r>
                      <a:endParaRPr lang="zh-CN" altLang="en-US" sz="3200"/>
                    </a:p>
                  </a:txBody>
                  <a:tcPr/>
                </a:tc>
                <a:tc>
                  <a:txBody>
                    <a:bodyPr/>
                    <a:p>
                      <a:pPr algn="ctr">
                        <a:buClrTx/>
                        <a:buSzTx/>
                        <a:buFontTx/>
                        <a:buNone/>
                      </a:pPr>
                      <a:r>
                        <a:rPr lang="zh-CN" altLang="en-US" sz="3200"/>
                        <a:t>组长评价</a:t>
                      </a:r>
                      <a:endParaRPr lang="zh-CN" altLang="en-US" sz="3200"/>
                    </a:p>
                  </a:txBody>
                  <a:tcPr/>
                </a:tc>
                <a:tc>
                  <a:txBody>
                    <a:bodyPr/>
                    <a:p>
                      <a:pPr algn="ctr">
                        <a:buClrTx/>
                        <a:buSzTx/>
                        <a:buFontTx/>
                        <a:buNone/>
                      </a:pPr>
                      <a:r>
                        <a:rPr lang="zh-CN" altLang="en-US" sz="3200"/>
                        <a:t>总评</a:t>
                      </a:r>
                      <a:endParaRPr lang="zh-CN" altLang="en-US" sz="3200"/>
                    </a:p>
                  </a:txBody>
                  <a:tcPr/>
                </a:tc>
              </a:tr>
              <a:tr h="1435100">
                <a:tc>
                  <a:txBody>
                    <a:bodyPr/>
                    <a:p>
                      <a:pPr>
                        <a:buNone/>
                      </a:pPr>
                      <a:endParaRPr lang="zh-CN" altLang="en-US"/>
                    </a:p>
                  </a:txBody>
                  <a:tcPr/>
                </a:tc>
                <a:tc>
                  <a:txBody>
                    <a:bodyPr/>
                    <a:p>
                      <a:pPr>
                        <a:buNone/>
                      </a:pPr>
                      <a:r>
                        <a:rPr lang="en-US" altLang="zh-CN"/>
                        <a:t>94</a:t>
                      </a:r>
                      <a:endParaRPr lang="en-US" altLang="zh-CN"/>
                    </a:p>
                  </a:txBody>
                  <a:tcPr/>
                </a:tc>
                <a:tc>
                  <a:txBody>
                    <a:bodyPr/>
                    <a:p>
                      <a:pPr>
                        <a:buNone/>
                      </a:pPr>
                      <a:r>
                        <a:rPr lang="en-US" altLang="zh-CN"/>
                        <a:t>95</a:t>
                      </a:r>
                      <a:endParaRPr lang="en-US" altLang="zh-CN"/>
                    </a:p>
                  </a:txBody>
                  <a:tcPr/>
                </a:tc>
                <a:tc>
                  <a:txBody>
                    <a:bodyPr/>
                    <a:p>
                      <a:pPr>
                        <a:buNone/>
                      </a:pPr>
                      <a:r>
                        <a:rPr lang="en-US" altLang="zh-CN"/>
                        <a:t>95</a:t>
                      </a:r>
                      <a:endParaRPr lang="en-US" altLang="zh-CN"/>
                    </a:p>
                  </a:txBody>
                  <a:tcPr/>
                </a:tc>
                <a:tc>
                  <a:txBody>
                    <a:bodyPr/>
                    <a:p>
                      <a:pPr>
                        <a:buNone/>
                      </a:pPr>
                      <a:r>
                        <a:rPr lang="en-US" altLang="zh-CN"/>
                        <a:t>96</a:t>
                      </a:r>
                      <a:endParaRPr lang="en-US" altLang="zh-CN"/>
                    </a:p>
                  </a:txBody>
                  <a:tcPr/>
                </a:tc>
                <a:tc>
                  <a:txBody>
                    <a:bodyPr/>
                    <a:p>
                      <a:pPr>
                        <a:buNone/>
                      </a:pPr>
                      <a:r>
                        <a:rPr lang="en-US" altLang="zh-CN"/>
                        <a:t>94.8</a:t>
                      </a:r>
                      <a:endParaRPr lang="en-US" altLang="zh-CN"/>
                    </a:p>
                  </a:txBody>
                  <a:tcPr/>
                </a:tc>
              </a:tr>
              <a:tr h="1435100">
                <a:tc>
                  <a:txBody>
                    <a:bodyPr/>
                    <a:p>
                      <a:pPr>
                        <a:buNone/>
                      </a:pPr>
                      <a:endParaRPr lang="zh-CN" altLang="en-US"/>
                    </a:p>
                  </a:txBody>
                  <a:tcPr/>
                </a:tc>
                <a:tc>
                  <a:txBody>
                    <a:bodyPr/>
                    <a:p>
                      <a:pPr>
                        <a:buNone/>
                      </a:pPr>
                      <a:r>
                        <a:rPr lang="en-US" altLang="zh-CN"/>
                        <a:t>95</a:t>
                      </a:r>
                      <a:endParaRPr lang="en-US" altLang="zh-CN"/>
                    </a:p>
                  </a:txBody>
                  <a:tcPr/>
                </a:tc>
                <a:tc>
                  <a:txBody>
                    <a:bodyPr/>
                    <a:p>
                      <a:pPr>
                        <a:buNone/>
                      </a:pPr>
                      <a:r>
                        <a:rPr lang="en-US" altLang="zh-CN"/>
                        <a:t>95</a:t>
                      </a:r>
                      <a:endParaRPr lang="en-US" altLang="zh-CN"/>
                    </a:p>
                  </a:txBody>
                  <a:tcPr/>
                </a:tc>
                <a:tc>
                  <a:txBody>
                    <a:bodyPr/>
                    <a:p>
                      <a:pPr>
                        <a:buNone/>
                      </a:pPr>
                      <a:r>
                        <a:rPr lang="en-US" altLang="zh-CN"/>
                        <a:t>96</a:t>
                      </a:r>
                      <a:endParaRPr lang="en-US" altLang="zh-CN"/>
                    </a:p>
                  </a:txBody>
                  <a:tcPr/>
                </a:tc>
                <a:tc>
                  <a:txBody>
                    <a:bodyPr/>
                    <a:p>
                      <a:pPr>
                        <a:buNone/>
                      </a:pPr>
                      <a:r>
                        <a:rPr lang="en-US" altLang="zh-CN"/>
                        <a:t>95</a:t>
                      </a:r>
                      <a:endParaRPr lang="en-US" altLang="zh-CN"/>
                    </a:p>
                  </a:txBody>
                  <a:tcPr/>
                </a:tc>
                <a:tc>
                  <a:txBody>
                    <a:bodyPr/>
                    <a:p>
                      <a:pPr>
                        <a:buNone/>
                      </a:pPr>
                      <a:r>
                        <a:rPr lang="en-US" altLang="zh-CN"/>
                        <a:t>95.3</a:t>
                      </a:r>
                      <a:endParaRPr lang="en-US" altLang="zh-CN"/>
                    </a:p>
                  </a:txBody>
                  <a:tcPr/>
                </a:tc>
              </a:tr>
              <a:tr h="1435100">
                <a:tc>
                  <a:txBody>
                    <a:bodyPr/>
                    <a:p>
                      <a:pPr>
                        <a:buNone/>
                      </a:pPr>
                      <a:endParaRPr lang="zh-CN" altLang="en-US"/>
                    </a:p>
                  </a:txBody>
                  <a:tcPr/>
                </a:tc>
                <a:tc>
                  <a:txBody>
                    <a:bodyPr/>
                    <a:p>
                      <a:pPr>
                        <a:buNone/>
                      </a:pPr>
                      <a:r>
                        <a:rPr lang="en-US" altLang="zh-CN"/>
                        <a:t>95</a:t>
                      </a:r>
                      <a:endParaRPr lang="en-US" altLang="zh-CN"/>
                    </a:p>
                  </a:txBody>
                  <a:tcPr/>
                </a:tc>
                <a:tc>
                  <a:txBody>
                    <a:bodyPr/>
                    <a:p>
                      <a:pPr>
                        <a:buNone/>
                      </a:pPr>
                      <a:r>
                        <a:rPr lang="en-US" altLang="zh-CN"/>
                        <a:t>97</a:t>
                      </a:r>
                      <a:endParaRPr lang="en-US" altLang="zh-CN"/>
                    </a:p>
                  </a:txBody>
                  <a:tcPr/>
                </a:tc>
                <a:tc>
                  <a:txBody>
                    <a:bodyPr/>
                    <a:p>
                      <a:pPr>
                        <a:buNone/>
                      </a:pPr>
                      <a:r>
                        <a:rPr lang="en-US" altLang="zh-CN"/>
                        <a:t>96</a:t>
                      </a:r>
                      <a:endParaRPr lang="en-US" altLang="zh-CN"/>
                    </a:p>
                  </a:txBody>
                  <a:tcPr/>
                </a:tc>
                <a:tc>
                  <a:txBody>
                    <a:bodyPr/>
                    <a:p>
                      <a:pPr>
                        <a:buNone/>
                      </a:pPr>
                      <a:r>
                        <a:rPr lang="en-US" altLang="zh-CN"/>
                        <a:t>97</a:t>
                      </a:r>
                      <a:endParaRPr lang="en-US" altLang="zh-CN"/>
                    </a:p>
                  </a:txBody>
                  <a:tcPr/>
                </a:tc>
                <a:tc>
                  <a:txBody>
                    <a:bodyPr/>
                    <a:p>
                      <a:pPr>
                        <a:buNone/>
                      </a:pPr>
                      <a:r>
                        <a:rPr lang="en-US" altLang="zh-CN"/>
                        <a:t>96.1</a:t>
                      </a:r>
                      <a:endParaRPr lang="en-US" altLang="zh-CN"/>
                    </a:p>
                  </a:txBody>
                  <a:tcPr/>
                </a:tc>
              </a:tr>
            </a:tbl>
          </a:graphicData>
        </a:graphic>
      </p:graphicFrame>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sp>
        <p:nvSpPr>
          <p:cNvPr id="95" name="矩形 94"/>
          <p:cNvSpPr/>
          <p:nvPr/>
        </p:nvSpPr>
        <p:spPr>
          <a:xfrm>
            <a:off x="1236345" y="2404110"/>
            <a:ext cx="1203960" cy="460375"/>
          </a:xfrm>
          <a:prstGeom prst="rect">
            <a:avLst/>
          </a:prstGeom>
        </p:spPr>
        <p:txBody>
          <a:bodyPr wrap="square">
            <a:spAutoFit/>
          </a:bodyPr>
          <a:p>
            <a:r>
              <a:rPr lang="zh-CN" altLang="en-US" sz="2400" b="1" dirty="0"/>
              <a:t>邢海粟</a:t>
            </a:r>
            <a:endParaRPr lang="zh-CN" altLang="en-US" sz="2400" b="1" dirty="0"/>
          </a:p>
        </p:txBody>
      </p:sp>
      <p:sp>
        <p:nvSpPr>
          <p:cNvPr id="126" name="矩形 125"/>
          <p:cNvSpPr/>
          <p:nvPr/>
        </p:nvSpPr>
        <p:spPr>
          <a:xfrm>
            <a:off x="1236660" y="3809803"/>
            <a:ext cx="1097280" cy="460375"/>
          </a:xfrm>
          <a:prstGeom prst="rect">
            <a:avLst/>
          </a:prstGeom>
        </p:spPr>
        <p:txBody>
          <a:bodyPr wrap="none">
            <a:spAutoFit/>
          </a:bodyPr>
          <a:p>
            <a:r>
              <a:rPr lang="zh-CN" altLang="en-US" sz="2400" b="1" dirty="0"/>
              <a:t>章拾瑜</a:t>
            </a:r>
            <a:endParaRPr lang="zh-CN" altLang="en-US" sz="2400" b="1" dirty="0"/>
          </a:p>
        </p:txBody>
      </p:sp>
      <p:sp>
        <p:nvSpPr>
          <p:cNvPr id="127" name="矩形 126"/>
          <p:cNvSpPr/>
          <p:nvPr/>
        </p:nvSpPr>
        <p:spPr>
          <a:xfrm>
            <a:off x="1236660" y="5202358"/>
            <a:ext cx="1097280" cy="460375"/>
          </a:xfrm>
          <a:prstGeom prst="rect">
            <a:avLst/>
          </a:prstGeom>
        </p:spPr>
        <p:txBody>
          <a:bodyPr wrap="none">
            <a:spAutoFit/>
          </a:bodyPr>
          <a:p>
            <a:r>
              <a:rPr lang="zh-CN" altLang="en-US" sz="2400" b="1" dirty="0"/>
              <a:t>黄德煜</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4932" y="2775168"/>
            <a:ext cx="5351566" cy="645160"/>
          </a:xfrm>
          <a:prstGeom prst="rect">
            <a:avLst/>
          </a:prstGeom>
          <a:noFill/>
        </p:spPr>
        <p:txBody>
          <a:bodyPr wrap="square" rtlCol="0">
            <a:spAutoFit/>
          </a:bodyPr>
          <a:lstStyle/>
          <a:p>
            <a:pPr algn="dist"/>
            <a:r>
              <a:rPr lang="en-US" altLang="zh-CN" sz="3600" dirty="0" smtClean="0">
                <a:solidFill>
                  <a:schemeClr val="tx1">
                    <a:lumMod val="75000"/>
                    <a:lumOff val="25000"/>
                  </a:schemeClr>
                </a:solidFill>
                <a:cs typeface="+mn-ea"/>
                <a:sym typeface="+mn-lt"/>
              </a:rPr>
              <a:t>SE2020-G06-</a:t>
            </a:r>
            <a:r>
              <a:rPr lang="zh-CN" altLang="en-US" sz="3600" dirty="0" smtClean="0">
                <a:solidFill>
                  <a:schemeClr val="tx1">
                    <a:lumMod val="75000"/>
                    <a:lumOff val="25000"/>
                  </a:schemeClr>
                </a:solidFill>
                <a:cs typeface="+mn-ea"/>
                <a:sym typeface="+mn-lt"/>
              </a:rPr>
              <a:t>项目计划</a:t>
            </a:r>
            <a:endParaRPr lang="zh-CN" altLang="en-US" sz="3600" dirty="0" smtClean="0">
              <a:solidFill>
                <a:schemeClr val="tx1">
                  <a:lumMod val="75000"/>
                  <a:lumOff val="25000"/>
                </a:schemeClr>
              </a:solidFill>
              <a:cs typeface="+mn-ea"/>
              <a:sym typeface="+mn-lt"/>
            </a:endParaRPr>
          </a:p>
        </p:txBody>
      </p:sp>
      <p:sp>
        <p:nvSpPr>
          <p:cNvPr id="3" name="文本框 2"/>
          <p:cNvSpPr txBox="1"/>
          <p:nvPr/>
        </p:nvSpPr>
        <p:spPr>
          <a:xfrm>
            <a:off x="5664932" y="1328507"/>
            <a:ext cx="5351566" cy="1446550"/>
          </a:xfrm>
          <a:prstGeom prst="rect">
            <a:avLst/>
          </a:prstGeom>
          <a:noFill/>
        </p:spPr>
        <p:txBody>
          <a:bodyPr wrap="square" rtlCol="0">
            <a:spAutoFit/>
          </a:bodyPr>
          <a:lstStyle/>
          <a:p>
            <a:pPr algn="dist"/>
            <a:r>
              <a:rPr lang="zh-CN" altLang="en-US" sz="8800" dirty="0">
                <a:solidFill>
                  <a:srgbClr val="37A866"/>
                </a:solidFill>
                <a:cs typeface="+mn-ea"/>
                <a:sym typeface="+mn-lt"/>
              </a:rPr>
              <a:t>谢</a:t>
            </a:r>
            <a:r>
              <a:rPr lang="zh-CN" altLang="en-US" sz="8800" dirty="0" smtClean="0">
                <a:solidFill>
                  <a:srgbClr val="37A866"/>
                </a:solidFill>
                <a:cs typeface="+mn-ea"/>
                <a:sym typeface="+mn-lt"/>
              </a:rPr>
              <a:t>谢观看</a:t>
            </a:r>
            <a:endParaRPr lang="zh-CN" altLang="en-US" sz="8800" dirty="0">
              <a:solidFill>
                <a:srgbClr val="37A866"/>
              </a:solidFill>
              <a:cs typeface="+mn-ea"/>
              <a:sym typeface="+mn-lt"/>
            </a:endParaRPr>
          </a:p>
        </p:txBody>
      </p:sp>
      <p:cxnSp>
        <p:nvCxnSpPr>
          <p:cNvPr id="4" name="直接连接符 3"/>
          <p:cNvCxnSpPr/>
          <p:nvPr/>
        </p:nvCxnSpPr>
        <p:spPr>
          <a:xfrm>
            <a:off x="5812415" y="36112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38673" y="3791802"/>
            <a:ext cx="5277825" cy="33718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感谢一路有你，最美好的陪伴莫过于倾听。</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项目背景</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505777" y="153623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任意多边形 4"/>
          <p:cNvSpPr/>
          <p:nvPr/>
        </p:nvSpPr>
        <p:spPr>
          <a:xfrm rot="1758189">
            <a:off x="4983461" y="3825708"/>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5"/>
          <p:cNvSpPr/>
          <p:nvPr/>
        </p:nvSpPr>
        <p:spPr>
          <a:xfrm rot="12558189">
            <a:off x="5852826" y="2276718"/>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任意多边形 6"/>
          <p:cNvSpPr/>
          <p:nvPr/>
        </p:nvSpPr>
        <p:spPr>
          <a:xfrm rot="17958189">
            <a:off x="6192639" y="3485895"/>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任意多边形 7"/>
          <p:cNvSpPr/>
          <p:nvPr/>
        </p:nvSpPr>
        <p:spPr>
          <a:xfrm rot="7158189">
            <a:off x="4643649" y="2616531"/>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p:cNvPicPr>
            <a:picLocks noChangeAspect="1"/>
          </p:cNvPicPr>
          <p:nvPr/>
        </p:nvPicPr>
        <p:blipFill>
          <a:blip r:embed="rId1" cstate="screen"/>
          <a:stretch>
            <a:fillRect/>
          </a:stretch>
        </p:blipFill>
        <p:spPr>
          <a:xfrm>
            <a:off x="6424459" y="2723306"/>
            <a:ext cx="506013" cy="506013"/>
          </a:xfrm>
          <a:prstGeom prst="rect">
            <a:avLst/>
          </a:prstGeom>
        </p:spPr>
      </p:pic>
      <p:pic>
        <p:nvPicPr>
          <p:cNvPr id="10" name="图片 9"/>
          <p:cNvPicPr>
            <a:picLocks noChangeAspect="1"/>
          </p:cNvPicPr>
          <p:nvPr/>
        </p:nvPicPr>
        <p:blipFill>
          <a:blip r:embed="rId2" cstate="screen"/>
          <a:stretch>
            <a:fillRect/>
          </a:stretch>
        </p:blipFill>
        <p:spPr>
          <a:xfrm>
            <a:off x="5391283" y="4587824"/>
            <a:ext cx="506013" cy="506013"/>
          </a:xfrm>
          <a:prstGeom prst="rect">
            <a:avLst/>
          </a:prstGeom>
        </p:spPr>
      </p:pic>
      <p:pic>
        <p:nvPicPr>
          <p:cNvPr id="11" name="图片 10"/>
          <p:cNvPicPr>
            <a:picLocks noChangeAspect="1"/>
          </p:cNvPicPr>
          <p:nvPr/>
        </p:nvPicPr>
        <p:blipFill>
          <a:blip r:embed="rId3" cstate="screen"/>
          <a:stretch>
            <a:fillRect/>
          </a:stretch>
        </p:blipFill>
        <p:spPr>
          <a:xfrm>
            <a:off x="6825338" y="4201019"/>
            <a:ext cx="467262" cy="467262"/>
          </a:xfrm>
          <a:prstGeom prst="rect">
            <a:avLst/>
          </a:prstGeom>
        </p:spPr>
      </p:pic>
      <p:pic>
        <p:nvPicPr>
          <p:cNvPr id="12" name="图片 11"/>
          <p:cNvPicPr>
            <a:picLocks noChangeAspect="1"/>
          </p:cNvPicPr>
          <p:nvPr/>
        </p:nvPicPr>
        <p:blipFill>
          <a:blip r:embed="rId4" cstate="screen"/>
          <a:stretch>
            <a:fillRect/>
          </a:stretch>
        </p:blipFill>
        <p:spPr>
          <a:xfrm>
            <a:off x="4910434" y="3213589"/>
            <a:ext cx="480849" cy="480849"/>
          </a:xfrm>
          <a:prstGeom prst="rect">
            <a:avLst/>
          </a:prstGeom>
        </p:spPr>
      </p:pic>
      <p:sp>
        <p:nvSpPr>
          <p:cNvPr id="13" name="文本框 12"/>
          <p:cNvSpPr txBox="1"/>
          <p:nvPr/>
        </p:nvSpPr>
        <p:spPr>
          <a:xfrm>
            <a:off x="599440" y="2791460"/>
            <a:ext cx="348488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r"/>
            <a:r>
              <a:rPr lang="zh-CN" altLang="en-US" dirty="0">
                <a:solidFill>
                  <a:schemeClr val="tx1">
                    <a:lumMod val="75000"/>
                    <a:lumOff val="25000"/>
                  </a:schemeClr>
                </a:solidFill>
                <a:effectLst/>
                <a:latin typeface="+mn-lt"/>
                <a:ea typeface="+mn-ea"/>
                <a:cs typeface="+mn-ea"/>
                <a:sym typeface="+mn-lt"/>
              </a:rPr>
              <a:t>中国数字音乐不断兴起 </a:t>
            </a:r>
            <a:r>
              <a:rPr lang="en-US" altLang="zh-CN" sz="900" dirty="0">
                <a:solidFill>
                  <a:schemeClr val="tx1">
                    <a:lumMod val="75000"/>
                    <a:lumOff val="25000"/>
                  </a:schemeClr>
                </a:solidFill>
                <a:effectLst/>
                <a:latin typeface="+mn-lt"/>
                <a:ea typeface="+mn-ea"/>
                <a:cs typeface="+mn-ea"/>
                <a:sym typeface="+mn-lt"/>
              </a:rPr>
              <a:t>[1]</a:t>
            </a:r>
            <a:endParaRPr lang="en-US" altLang="zh-CN" sz="900" dirty="0">
              <a:solidFill>
                <a:schemeClr val="tx1">
                  <a:lumMod val="75000"/>
                  <a:lumOff val="25000"/>
                </a:schemeClr>
              </a:solidFill>
              <a:effectLst/>
              <a:latin typeface="+mn-lt"/>
              <a:ea typeface="+mn-ea"/>
              <a:cs typeface="+mn-ea"/>
              <a:sym typeface="+mn-lt"/>
            </a:endParaRPr>
          </a:p>
        </p:txBody>
      </p:sp>
      <p:sp>
        <p:nvSpPr>
          <p:cNvPr id="14" name="文本框 13"/>
          <p:cNvSpPr txBox="1"/>
          <p:nvPr/>
        </p:nvSpPr>
        <p:spPr>
          <a:xfrm>
            <a:off x="1219472" y="3117460"/>
            <a:ext cx="2865120" cy="1168400"/>
          </a:xfrm>
          <a:prstGeom prst="rect">
            <a:avLst/>
          </a:prstGeom>
          <a:noFill/>
        </p:spPr>
        <p:txBody>
          <a:bodyPr wrap="square" rtlCol="0">
            <a:spAutoFit/>
          </a:bodyPr>
          <a:lstStyle/>
          <a:p>
            <a:pPr algn="r"/>
            <a:r>
              <a:rPr lang="zh-CN" altLang="en-US" sz="1400" dirty="0">
                <a:solidFill>
                  <a:schemeClr val="tx1">
                    <a:lumMod val="65000"/>
                    <a:lumOff val="35000"/>
                  </a:schemeClr>
                </a:solidFill>
                <a:cs typeface="+mn-ea"/>
                <a:sym typeface="+mn-lt"/>
              </a:rPr>
              <a:t>现阶段，数字音乐不断兴起，加之知识版权意识越来越强烈，并且国家各类政策保护。在这类因素的影响下，数字音乐付费市场又逐渐形成十分庞大的竞争市场。</a:t>
            </a:r>
            <a:endParaRPr lang="zh-CN" altLang="en-US" sz="1400" dirty="0">
              <a:solidFill>
                <a:schemeClr val="tx1">
                  <a:lumMod val="65000"/>
                  <a:lumOff val="35000"/>
                </a:schemeClr>
              </a:solidFill>
              <a:cs typeface="+mn-ea"/>
              <a:sym typeface="+mn-lt"/>
            </a:endParaRPr>
          </a:p>
        </p:txBody>
      </p:sp>
      <p:sp>
        <p:nvSpPr>
          <p:cNvPr id="15" name="文本框 14"/>
          <p:cNvSpPr txBox="1"/>
          <p:nvPr/>
        </p:nvSpPr>
        <p:spPr>
          <a:xfrm>
            <a:off x="1078230" y="4834890"/>
            <a:ext cx="300609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r"/>
            <a:r>
              <a:rPr lang="zh-CN" altLang="en-US" dirty="0">
                <a:solidFill>
                  <a:schemeClr val="tx1">
                    <a:lumMod val="75000"/>
                    <a:lumOff val="25000"/>
                  </a:schemeClr>
                </a:solidFill>
                <a:effectLst/>
                <a:latin typeface="+mn-lt"/>
                <a:ea typeface="+mn-ea"/>
                <a:cs typeface="+mn-ea"/>
                <a:sym typeface="+mn-lt"/>
              </a:rPr>
              <a:t>不同音乐</a:t>
            </a:r>
            <a:r>
              <a:rPr lang="en-US" altLang="zh-CN" dirty="0">
                <a:solidFill>
                  <a:schemeClr val="tx1">
                    <a:lumMod val="75000"/>
                    <a:lumOff val="25000"/>
                  </a:schemeClr>
                </a:solidFill>
                <a:effectLst/>
                <a:latin typeface="+mn-lt"/>
                <a:ea typeface="+mn-ea"/>
                <a:cs typeface="+mn-ea"/>
                <a:sym typeface="+mn-lt"/>
              </a:rPr>
              <a:t>APP</a:t>
            </a:r>
            <a:r>
              <a:rPr lang="zh-CN" altLang="en-US" dirty="0">
                <a:solidFill>
                  <a:schemeClr val="tx1">
                    <a:lumMod val="75000"/>
                    <a:lumOff val="25000"/>
                  </a:schemeClr>
                </a:solidFill>
                <a:effectLst/>
                <a:latin typeface="+mn-lt"/>
                <a:ea typeface="+mn-ea"/>
                <a:cs typeface="+mn-ea"/>
                <a:sym typeface="+mn-lt"/>
              </a:rPr>
              <a:t>功能各具特色</a:t>
            </a:r>
            <a:endParaRPr lang="zh-CN" altLang="en-US" dirty="0">
              <a:solidFill>
                <a:schemeClr val="tx1">
                  <a:lumMod val="75000"/>
                  <a:lumOff val="25000"/>
                </a:schemeClr>
              </a:solidFill>
              <a:effectLst/>
              <a:latin typeface="+mn-lt"/>
              <a:ea typeface="+mn-ea"/>
              <a:cs typeface="+mn-ea"/>
              <a:sym typeface="+mn-lt"/>
            </a:endParaRPr>
          </a:p>
        </p:txBody>
      </p:sp>
      <p:sp>
        <p:nvSpPr>
          <p:cNvPr id="16" name="文本框 15"/>
          <p:cNvSpPr txBox="1"/>
          <p:nvPr/>
        </p:nvSpPr>
        <p:spPr>
          <a:xfrm>
            <a:off x="1219472" y="5173369"/>
            <a:ext cx="2865120" cy="737235"/>
          </a:xfrm>
          <a:prstGeom prst="rect">
            <a:avLst/>
          </a:prstGeom>
          <a:noFill/>
        </p:spPr>
        <p:txBody>
          <a:bodyPr wrap="square" rtlCol="0">
            <a:spAutoFit/>
          </a:bodyPr>
          <a:lstStyle/>
          <a:p>
            <a:pPr algn="r"/>
            <a:r>
              <a:rPr lang="zh-CN" altLang="en-US" sz="1400" dirty="0">
                <a:solidFill>
                  <a:schemeClr val="tx1">
                    <a:lumMod val="65000"/>
                    <a:lumOff val="35000"/>
                  </a:schemeClr>
                </a:solidFill>
                <a:cs typeface="+mn-ea"/>
                <a:sym typeface="+mn-lt"/>
              </a:rPr>
              <a:t>网</a:t>
            </a:r>
            <a:r>
              <a:rPr lang="zh-CN" altLang="en-US" sz="1400" dirty="0">
                <a:solidFill>
                  <a:schemeClr val="tx1">
                    <a:lumMod val="65000"/>
                    <a:lumOff val="35000"/>
                  </a:schemeClr>
                </a:solidFill>
                <a:cs typeface="+mn-ea"/>
                <a:sym typeface="+mn-lt"/>
              </a:rPr>
              <a:t>抑</a:t>
            </a:r>
            <a:r>
              <a:rPr lang="zh-CN" altLang="en-US" sz="1400" dirty="0">
                <a:solidFill>
                  <a:schemeClr val="tx1">
                    <a:lumMod val="65000"/>
                    <a:lumOff val="35000"/>
                  </a:schemeClr>
                </a:solidFill>
                <a:cs typeface="+mn-ea"/>
                <a:sym typeface="+mn-lt"/>
              </a:rPr>
              <a:t>云、</a:t>
            </a:r>
            <a:r>
              <a:rPr lang="en-US" altLang="zh-CN" sz="1400" dirty="0">
                <a:solidFill>
                  <a:schemeClr val="tx1">
                    <a:lumMod val="65000"/>
                    <a:lumOff val="35000"/>
                  </a:schemeClr>
                </a:solidFill>
                <a:cs typeface="+mn-ea"/>
                <a:sym typeface="+mn-lt"/>
              </a:rPr>
              <a:t>QQ</a:t>
            </a:r>
            <a:r>
              <a:rPr lang="zh-CN" altLang="en-US" sz="1400" dirty="0">
                <a:solidFill>
                  <a:schemeClr val="tx1">
                    <a:lumMod val="65000"/>
                    <a:lumOff val="35000"/>
                  </a:schemeClr>
                </a:solidFill>
                <a:cs typeface="+mn-ea"/>
                <a:sym typeface="+mn-lt"/>
              </a:rPr>
              <a:t>音乐、虾米音乐、酷狗音乐、酷我音乐、海贝音乐、无名音乐、多米音乐、咪咕音乐。</a:t>
            </a:r>
            <a:endParaRPr lang="zh-CN" altLang="en-US" sz="1400" dirty="0">
              <a:solidFill>
                <a:schemeClr val="tx1">
                  <a:lumMod val="65000"/>
                  <a:lumOff val="35000"/>
                </a:schemeClr>
              </a:solidFill>
              <a:cs typeface="+mn-ea"/>
              <a:sym typeface="+mn-lt"/>
            </a:endParaRPr>
          </a:p>
        </p:txBody>
      </p:sp>
      <p:sp>
        <p:nvSpPr>
          <p:cNvPr id="23" name="文本框 22"/>
          <p:cNvSpPr txBox="1"/>
          <p:nvPr/>
        </p:nvSpPr>
        <p:spPr>
          <a:xfrm>
            <a:off x="8129270" y="1828165"/>
            <a:ext cx="300609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音乐版权问题带来的不便</a:t>
            </a:r>
            <a:endParaRPr lang="en-US" altLang="zh-CN" dirty="0">
              <a:solidFill>
                <a:schemeClr val="tx1">
                  <a:lumMod val="75000"/>
                  <a:lumOff val="25000"/>
                </a:schemeClr>
              </a:solidFill>
              <a:effectLst/>
              <a:latin typeface="+mn-lt"/>
              <a:ea typeface="+mn-ea"/>
              <a:cs typeface="+mn-ea"/>
              <a:sym typeface="+mn-lt"/>
            </a:endParaRPr>
          </a:p>
        </p:txBody>
      </p:sp>
      <p:sp>
        <p:nvSpPr>
          <p:cNvPr id="24" name="文本框 23"/>
          <p:cNvSpPr txBox="1"/>
          <p:nvPr/>
        </p:nvSpPr>
        <p:spPr>
          <a:xfrm>
            <a:off x="8129089" y="2197568"/>
            <a:ext cx="2865120" cy="1168400"/>
          </a:xfrm>
          <a:prstGeom prst="rect">
            <a:avLst/>
          </a:prstGeom>
          <a:noFill/>
        </p:spPr>
        <p:txBody>
          <a:bodyPr wrap="square" rtlCol="0">
            <a:spAutoFit/>
          </a:bodyPr>
          <a:lstStyle/>
          <a:p>
            <a:r>
              <a:rPr lang="zh-CN" altLang="en-US" sz="1400" dirty="0">
                <a:solidFill>
                  <a:schemeClr val="tx1">
                    <a:lumMod val="65000"/>
                    <a:lumOff val="35000"/>
                  </a:schemeClr>
                </a:solidFill>
                <a:cs typeface="+mn-ea"/>
                <a:sym typeface="+mn-lt"/>
              </a:rPr>
              <a:t>近些年来国内众多音乐公司越来越重视音乐的版权问题，因此有些音乐的版权一旦被某一个音乐App买断，就不会在其他的同类型App上被搜索到。</a:t>
            </a:r>
            <a:endParaRPr lang="zh-CN" altLang="en-US" sz="1400" dirty="0">
              <a:solidFill>
                <a:schemeClr val="tx1">
                  <a:lumMod val="65000"/>
                  <a:lumOff val="35000"/>
                </a:schemeClr>
              </a:solidFill>
              <a:cs typeface="+mn-ea"/>
              <a:sym typeface="+mn-lt"/>
            </a:endParaRPr>
          </a:p>
        </p:txBody>
      </p:sp>
      <p:sp>
        <p:nvSpPr>
          <p:cNvPr id="25" name="文本框 24"/>
          <p:cNvSpPr txBox="1"/>
          <p:nvPr/>
        </p:nvSpPr>
        <p:spPr>
          <a:xfrm>
            <a:off x="8129089" y="3871445"/>
            <a:ext cx="222504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先行者</a:t>
            </a:r>
            <a:endParaRPr lang="zh-CN" altLang="en-US" dirty="0">
              <a:solidFill>
                <a:schemeClr val="tx1">
                  <a:lumMod val="75000"/>
                  <a:lumOff val="25000"/>
                </a:schemeClr>
              </a:solidFill>
              <a:effectLst/>
              <a:latin typeface="+mn-lt"/>
              <a:ea typeface="+mn-ea"/>
              <a:cs typeface="+mn-ea"/>
              <a:sym typeface="+mn-lt"/>
            </a:endParaRPr>
          </a:p>
        </p:txBody>
      </p:sp>
      <p:sp>
        <p:nvSpPr>
          <p:cNvPr id="26" name="文本框 25"/>
          <p:cNvSpPr txBox="1"/>
          <p:nvPr/>
        </p:nvSpPr>
        <p:spPr>
          <a:xfrm>
            <a:off x="8129089" y="4240777"/>
            <a:ext cx="2865120" cy="953135"/>
          </a:xfrm>
          <a:prstGeom prst="rect">
            <a:avLst/>
          </a:prstGeom>
          <a:noFill/>
        </p:spPr>
        <p:txBody>
          <a:bodyPr wrap="square" rtlCol="0">
            <a:spAutoFit/>
          </a:bodyPr>
          <a:lstStyle/>
          <a:p>
            <a:r>
              <a:rPr lang="zh-CN" altLang="en-US" sz="1400" dirty="0">
                <a:solidFill>
                  <a:schemeClr val="tx1">
                    <a:lumMod val="65000"/>
                    <a:lumOff val="35000"/>
                  </a:schemeClr>
                </a:solidFill>
                <a:cs typeface="+mn-ea"/>
                <a:sym typeface="+mn-lt"/>
              </a:rPr>
              <a:t>也有希望能通过一个</a:t>
            </a:r>
            <a:r>
              <a:rPr lang="en-US" altLang="zh-CN" sz="1400" dirty="0">
                <a:solidFill>
                  <a:schemeClr val="tx1">
                    <a:lumMod val="65000"/>
                    <a:lumOff val="35000"/>
                  </a:schemeClr>
                </a:solidFill>
                <a:cs typeface="+mn-ea"/>
                <a:sym typeface="+mn-lt"/>
              </a:rPr>
              <a:t>APP</a:t>
            </a:r>
            <a:r>
              <a:rPr lang="zh-CN" altLang="en-US" sz="1400" dirty="0">
                <a:solidFill>
                  <a:schemeClr val="tx1">
                    <a:lumMod val="65000"/>
                    <a:lumOff val="35000"/>
                  </a:schemeClr>
                </a:solidFill>
                <a:cs typeface="+mn-ea"/>
                <a:sym typeface="+mn-lt"/>
              </a:rPr>
              <a:t>集成大部分音乐</a:t>
            </a:r>
            <a:r>
              <a:rPr lang="en-US" altLang="zh-CN" sz="1400" dirty="0">
                <a:solidFill>
                  <a:schemeClr val="tx1">
                    <a:lumMod val="65000"/>
                    <a:lumOff val="35000"/>
                  </a:schemeClr>
                </a:solidFill>
                <a:cs typeface="+mn-ea"/>
                <a:sym typeface="+mn-lt"/>
              </a:rPr>
              <a:t>APP</a:t>
            </a:r>
            <a:r>
              <a:rPr lang="zh-CN" altLang="en-US" sz="1400" dirty="0">
                <a:solidFill>
                  <a:schemeClr val="tx1">
                    <a:lumMod val="65000"/>
                    <a:lumOff val="35000"/>
                  </a:schemeClr>
                </a:solidFill>
                <a:cs typeface="+mn-ea"/>
                <a:sym typeface="+mn-lt"/>
              </a:rPr>
              <a:t>的</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先行者</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，未完成的</a:t>
            </a:r>
            <a:r>
              <a:rPr lang="en-US" altLang="zh-CN" sz="1400" dirty="0">
                <a:solidFill>
                  <a:schemeClr val="tx1">
                    <a:lumMod val="65000"/>
                    <a:lumOff val="35000"/>
                  </a:schemeClr>
                </a:solidFill>
                <a:cs typeface="+mn-ea"/>
                <a:sym typeface="+mn-lt"/>
              </a:rPr>
              <a:t>FreeMusic </a:t>
            </a:r>
            <a:r>
              <a:rPr lang="en-US" altLang="zh-CN" sz="900" dirty="0">
                <a:solidFill>
                  <a:schemeClr val="tx1">
                    <a:lumMod val="75000"/>
                    <a:lumOff val="25000"/>
                  </a:schemeClr>
                </a:solidFill>
                <a:effectLst/>
                <a:cs typeface="+mn-ea"/>
                <a:sym typeface="+mn-lt"/>
              </a:rPr>
              <a:t>[2]</a:t>
            </a:r>
            <a:r>
              <a:rPr lang="zh-CN" altLang="en-US" sz="1400" dirty="0">
                <a:solidFill>
                  <a:schemeClr val="tx1">
                    <a:lumMod val="65000"/>
                    <a:lumOff val="35000"/>
                  </a:schemeClr>
                </a:solidFill>
                <a:cs typeface="+mn-ea"/>
                <a:sym typeface="+mn-lt"/>
              </a:rPr>
              <a:t>、已下架的倒带 </a:t>
            </a:r>
            <a:r>
              <a:rPr lang="en-US" altLang="zh-CN" sz="900" dirty="0">
                <a:solidFill>
                  <a:schemeClr val="tx1">
                    <a:lumMod val="75000"/>
                    <a:lumOff val="25000"/>
                  </a:schemeClr>
                </a:solidFill>
                <a:effectLst/>
                <a:cs typeface="+mn-ea"/>
                <a:sym typeface="+mn-lt"/>
              </a:rPr>
              <a:t>[3]</a:t>
            </a:r>
            <a:r>
              <a:rPr lang="zh-CN" altLang="en-US" sz="1400" dirty="0">
                <a:solidFill>
                  <a:schemeClr val="tx1">
                    <a:lumMod val="65000"/>
                    <a:lumOff val="35000"/>
                  </a:schemeClr>
                </a:solidFill>
                <a:cs typeface="+mn-ea"/>
                <a:sym typeface="+mn-lt"/>
              </a:rPr>
              <a:t>、跨平台的</a:t>
            </a:r>
            <a:r>
              <a:rPr lang="en-US" altLang="zh-CN" sz="1400" dirty="0">
                <a:solidFill>
                  <a:schemeClr val="tx1">
                    <a:lumMod val="65000"/>
                    <a:lumOff val="35000"/>
                  </a:schemeClr>
                </a:solidFill>
                <a:cs typeface="+mn-ea"/>
                <a:sym typeface="+mn-lt"/>
              </a:rPr>
              <a:t>listen1 </a:t>
            </a:r>
            <a:r>
              <a:rPr lang="en-US" altLang="zh-CN" sz="900" dirty="0">
                <a:solidFill>
                  <a:schemeClr val="tx1">
                    <a:lumMod val="75000"/>
                    <a:lumOff val="25000"/>
                  </a:schemeClr>
                </a:solidFill>
                <a:effectLst/>
                <a:cs typeface="+mn-ea"/>
                <a:sym typeface="+mn-lt"/>
              </a:rPr>
              <a:t>[4]</a:t>
            </a:r>
            <a:r>
              <a:rPr lang="zh-CN" altLang="en-US" sz="1400" dirty="0">
                <a:solidFill>
                  <a:schemeClr val="tx1">
                    <a:lumMod val="65000"/>
                    <a:lumOff val="35000"/>
                  </a:schemeClr>
                </a:solidFill>
                <a:cs typeface="+mn-ea"/>
                <a:sym typeface="+mn-lt"/>
              </a:rPr>
              <a:t>。</a:t>
            </a:r>
            <a:endParaRPr lang="zh-CN" altLang="en-US" sz="14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551058" y="4748349"/>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dirty="0">
                <a:solidFill>
                  <a:schemeClr val="tx1">
                    <a:lumMod val="75000"/>
                    <a:lumOff val="25000"/>
                  </a:schemeClr>
                </a:solidFill>
                <a:cs typeface="+mn-ea"/>
                <a:sym typeface="+mn-lt"/>
              </a:rPr>
              <a:t>除了音乐功能以外，我们希望在完成原有设想的基础上，再加入很多其他的玩法。</a:t>
            </a:r>
            <a:endParaRPr lang="zh-CN" altLang="en-US" sz="1400" dirty="0">
              <a:solidFill>
                <a:schemeClr val="tx1">
                  <a:lumMod val="75000"/>
                  <a:lumOff val="25000"/>
                </a:schemeClr>
              </a:solidFill>
              <a:cs typeface="+mn-ea"/>
              <a:sym typeface="+mn-lt"/>
            </a:endParaRPr>
          </a:p>
        </p:txBody>
      </p:sp>
      <p:sp>
        <p:nvSpPr>
          <p:cNvPr id="32" name="矩形 31"/>
          <p:cNvSpPr/>
          <p:nvPr/>
        </p:nvSpPr>
        <p:spPr>
          <a:xfrm>
            <a:off x="7551058" y="2156944"/>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cs typeface="+mn-ea"/>
                <a:sym typeface="+mn-lt"/>
              </a:rPr>
              <a:t>让用户只需下载一个App就能聆听其他主流音乐平台的音乐资源。</a:t>
            </a:r>
            <a:endParaRPr lang="zh-CN" altLang="en-US" sz="1400" dirty="0">
              <a:solidFill>
                <a:schemeClr val="tx1">
                  <a:lumMod val="75000"/>
                  <a:lumOff val="25000"/>
                </a:schemeClr>
              </a:solidFill>
              <a:cs typeface="+mn-ea"/>
              <a:sym typeface="+mn-lt"/>
            </a:endParaRPr>
          </a:p>
        </p:txBody>
      </p:sp>
      <p:sp>
        <p:nvSpPr>
          <p:cNvPr id="31" name="矩形 30"/>
          <p:cNvSpPr/>
          <p:nvPr/>
        </p:nvSpPr>
        <p:spPr>
          <a:xfrm>
            <a:off x="2497908" y="4969933"/>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dirty="0">
                <a:solidFill>
                  <a:schemeClr val="tx1">
                    <a:lumMod val="75000"/>
                    <a:lumOff val="25000"/>
                  </a:schemeClr>
                </a:solidFill>
                <a:cs typeface="+mn-ea"/>
                <a:sym typeface="+mn-lt"/>
              </a:rPr>
              <a:t>并不是去做盗版音乐播放器，本质上还是通过各大音乐平台提供的公开接口。</a:t>
            </a:r>
            <a:endParaRPr lang="zh-CN" altLang="en-US" sz="1400" dirty="0">
              <a:solidFill>
                <a:schemeClr val="tx1">
                  <a:lumMod val="75000"/>
                  <a:lumOff val="25000"/>
                </a:schemeClr>
              </a:solidFill>
              <a:cs typeface="+mn-ea"/>
              <a:sym typeface="+mn-lt"/>
            </a:endParaRPr>
          </a:p>
        </p:txBody>
      </p:sp>
      <p:sp>
        <p:nvSpPr>
          <p:cNvPr id="30" name="矩形 29"/>
          <p:cNvSpPr/>
          <p:nvPr/>
        </p:nvSpPr>
        <p:spPr>
          <a:xfrm>
            <a:off x="2497908" y="2338009"/>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cs typeface="+mn-ea"/>
                <a:sym typeface="+mn-lt"/>
              </a:rPr>
              <a:t>在App里可以享受到最基本的听歌功能。</a:t>
            </a:r>
            <a:endParaRPr lang="zh-CN" altLang="en-US" sz="1400" dirty="0">
              <a:solidFill>
                <a:schemeClr val="tx1">
                  <a:lumMod val="75000"/>
                  <a:lumOff val="25000"/>
                </a:schemeClr>
              </a:solidFill>
              <a:cs typeface="+mn-ea"/>
              <a:sym typeface="+mn-lt"/>
            </a:endParaRP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项目介绍</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505777" y="153623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96000" y="1960638"/>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943600" y="1960638"/>
            <a:ext cx="304800" cy="304800"/>
          </a:xfrm>
          <a:prstGeom prst="ellipse">
            <a:avLst/>
          </a:prstGeom>
          <a:solidFill>
            <a:schemeClr val="bg1"/>
          </a:solidFill>
          <a:ln w="76200">
            <a:solidFill>
              <a:srgbClr val="0055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5943600" y="5908524"/>
            <a:ext cx="304800" cy="304800"/>
          </a:xfrm>
          <a:prstGeom prst="ellipse">
            <a:avLst/>
          </a:prstGeom>
          <a:solidFill>
            <a:schemeClr val="bg1"/>
          </a:solidFill>
          <a:ln w="76200">
            <a:solidFill>
              <a:srgbClr val="0055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5943600" y="3276600"/>
            <a:ext cx="304800" cy="304800"/>
          </a:xfrm>
          <a:prstGeom prst="ellipse">
            <a:avLst/>
          </a:prstGeom>
          <a:solidFill>
            <a:schemeClr val="bg1"/>
          </a:solidFill>
          <a:ln w="76200">
            <a:solidFill>
              <a:srgbClr val="37A8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5936343" y="4592562"/>
            <a:ext cx="304800" cy="304800"/>
          </a:xfrm>
          <a:prstGeom prst="ellipse">
            <a:avLst/>
          </a:prstGeom>
          <a:solidFill>
            <a:schemeClr val="bg1"/>
          </a:solidFill>
          <a:ln w="76200">
            <a:solidFill>
              <a:srgbClr val="37A8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25"/>
          <p:cNvSpPr/>
          <p:nvPr/>
        </p:nvSpPr>
        <p:spPr>
          <a:xfrm>
            <a:off x="2482668" y="188806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音乐播放器</a:t>
            </a:r>
            <a:endParaRPr lang="zh-CN" altLang="en-US" dirty="0">
              <a:cs typeface="+mn-ea"/>
              <a:sym typeface="+mn-lt"/>
            </a:endParaRPr>
          </a:p>
        </p:txBody>
      </p:sp>
      <p:sp>
        <p:nvSpPr>
          <p:cNvPr id="27" name="任意多边形 26"/>
          <p:cNvSpPr/>
          <p:nvPr/>
        </p:nvSpPr>
        <p:spPr>
          <a:xfrm>
            <a:off x="2494279" y="4519990"/>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不是盗版</a:t>
            </a:r>
            <a:endParaRPr lang="zh-CN" altLang="en-US" dirty="0">
              <a:cs typeface="+mn-ea"/>
              <a:sym typeface="+mn-lt"/>
            </a:endParaRPr>
          </a:p>
        </p:txBody>
      </p:sp>
      <p:sp>
        <p:nvSpPr>
          <p:cNvPr id="28" name="任意多边形 27"/>
          <p:cNvSpPr/>
          <p:nvPr/>
        </p:nvSpPr>
        <p:spPr>
          <a:xfrm rot="10800000" flipV="1">
            <a:off x="7437120" y="3208927"/>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集各大平台资源</a:t>
            </a:r>
            <a:endParaRPr lang="zh-CN" altLang="en-US" dirty="0">
              <a:cs typeface="+mn-ea"/>
              <a:sym typeface="+mn-lt"/>
            </a:endParaRPr>
          </a:p>
        </p:txBody>
      </p:sp>
      <p:sp>
        <p:nvSpPr>
          <p:cNvPr id="34" name="任意多边形 33"/>
          <p:cNvSpPr/>
          <p:nvPr/>
        </p:nvSpPr>
        <p:spPr>
          <a:xfrm rot="10800000" flipV="1">
            <a:off x="7421880" y="5812244"/>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音乐</a:t>
            </a:r>
            <a:r>
              <a:rPr lang="en-US" altLang="zh-CN" dirty="0">
                <a:cs typeface="+mn-ea"/>
                <a:sym typeface="+mn-lt"/>
              </a:rPr>
              <a:t>+</a:t>
            </a:r>
            <a:endParaRPr lang="en-US" altLang="zh-CN" dirty="0">
              <a:cs typeface="+mn-ea"/>
              <a:sym typeface="+mn-lt"/>
            </a:endParaRPr>
          </a:p>
        </p:txBody>
      </p:sp>
      <p:cxnSp>
        <p:nvCxnSpPr>
          <p:cNvPr id="36" name="直接连接符 35"/>
          <p:cNvCxnSpPr>
            <a:endCxn id="22" idx="2"/>
          </p:cNvCxnSpPr>
          <p:nvPr/>
        </p:nvCxnSpPr>
        <p:spPr>
          <a:xfrm>
            <a:off x="4731658" y="2113038"/>
            <a:ext cx="1211942" cy="0"/>
          </a:xfrm>
          <a:prstGeom prst="line">
            <a:avLst/>
          </a:prstGeom>
          <a:ln w="25400">
            <a:solidFill>
              <a:srgbClr val="00554E"/>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6282510" y="3421865"/>
            <a:ext cx="1166222" cy="15239"/>
          </a:xfrm>
          <a:prstGeom prst="line">
            <a:avLst/>
          </a:prstGeom>
          <a:ln w="25400">
            <a:solidFill>
              <a:srgbClr val="37A866"/>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6297749" y="6014599"/>
            <a:ext cx="1166222" cy="15239"/>
          </a:xfrm>
          <a:prstGeom prst="line">
            <a:avLst/>
          </a:prstGeom>
          <a:ln w="25400">
            <a:solidFill>
              <a:srgbClr val="00554E"/>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5" idx="2"/>
          </p:cNvCxnSpPr>
          <p:nvPr/>
        </p:nvCxnSpPr>
        <p:spPr>
          <a:xfrm flipV="1">
            <a:off x="4743269" y="4744962"/>
            <a:ext cx="1193074" cy="15239"/>
          </a:xfrm>
          <a:prstGeom prst="line">
            <a:avLst/>
          </a:prstGeom>
          <a:ln w="25400">
            <a:solidFill>
              <a:srgbClr val="37A866"/>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2</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45694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总体实现方案选择</a:t>
            </a:r>
            <a:r>
              <a:rPr lang="en-US" altLang="zh-CN" sz="1200" dirty="0">
                <a:solidFill>
                  <a:schemeClr val="tx1">
                    <a:lumMod val="75000"/>
                    <a:lumOff val="25000"/>
                  </a:schemeClr>
                </a:solidFill>
                <a:cs typeface="+mn-ea"/>
                <a:sym typeface="+mn-lt"/>
              </a:rPr>
              <a:t>[6]</a:t>
            </a:r>
            <a:endParaRPr lang="en-US" alt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设想供选择的方案，选取合理的方案，推荐最佳方案，组成系统的物理元素清单；成本效益分析</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858895" y="257175"/>
            <a:ext cx="526542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设计阶段项目计划</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987232" y="93933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1" cstate="screen"/>
          <a:stretch>
            <a:fillRect/>
          </a:stretch>
        </p:blipFill>
        <p:spPr>
          <a:xfrm>
            <a:off x="7753898" y="2647702"/>
            <a:ext cx="506013" cy="506013"/>
          </a:xfrm>
          <a:prstGeom prst="rect">
            <a:avLst/>
          </a:prstGeom>
        </p:spPr>
      </p:pic>
      <p:pic>
        <p:nvPicPr>
          <p:cNvPr id="10" name="图片 9"/>
          <p:cNvPicPr>
            <a:picLocks noChangeAspect="1"/>
          </p:cNvPicPr>
          <p:nvPr/>
        </p:nvPicPr>
        <p:blipFill>
          <a:blip r:embed="rId2" cstate="print"/>
          <a:stretch>
            <a:fillRect/>
          </a:stretch>
        </p:blipFill>
        <p:spPr>
          <a:xfrm>
            <a:off x="10110002" y="2492375"/>
            <a:ext cx="816668" cy="816666"/>
          </a:xfrm>
          <a:prstGeom prst="rect">
            <a:avLst/>
          </a:prstGeom>
        </p:spPr>
      </p:pic>
      <p:pic>
        <p:nvPicPr>
          <p:cNvPr id="11" name="图片 10"/>
          <p:cNvPicPr>
            <a:picLocks noChangeAspect="1"/>
          </p:cNvPicPr>
          <p:nvPr/>
        </p:nvPicPr>
        <p:blipFill>
          <a:blip r:embed="rId3" cstate="screen"/>
          <a:stretch>
            <a:fillRect/>
          </a:stretch>
        </p:blipFill>
        <p:spPr>
          <a:xfrm>
            <a:off x="8773017" y="1557707"/>
            <a:ext cx="564699" cy="564699"/>
          </a:xfrm>
          <a:prstGeom prst="rect">
            <a:avLst/>
          </a:prstGeom>
        </p:spPr>
      </p:pic>
      <p:pic>
        <p:nvPicPr>
          <p:cNvPr id="12" name="图片 11"/>
          <p:cNvPicPr>
            <a:picLocks noChangeAspect="1"/>
          </p:cNvPicPr>
          <p:nvPr/>
        </p:nvPicPr>
        <p:blipFill>
          <a:blip r:embed="rId4" cstate="screen"/>
          <a:stretch>
            <a:fillRect/>
          </a:stretch>
        </p:blipFill>
        <p:spPr>
          <a:xfrm>
            <a:off x="8818295" y="3679013"/>
            <a:ext cx="564699" cy="564699"/>
          </a:xfrm>
          <a:prstGeom prst="rect">
            <a:avLst/>
          </a:prstGeom>
        </p:spPr>
      </p:pic>
      <p:pic>
        <p:nvPicPr>
          <p:cNvPr id="2" name="图片 1"/>
          <p:cNvPicPr>
            <a:picLocks noChangeAspect="1"/>
          </p:cNvPicPr>
          <p:nvPr/>
        </p:nvPicPr>
        <p:blipFill>
          <a:blip r:embed="rId5"/>
          <a:stretch>
            <a:fillRect/>
          </a:stretch>
        </p:blipFill>
        <p:spPr>
          <a:xfrm>
            <a:off x="1927225" y="1100455"/>
            <a:ext cx="9260840" cy="5572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1</a:t>
            </a:r>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3027680"/>
            <a:ext cx="11539220" cy="2999740"/>
          </a:xfrm>
          <a:prstGeom prst="rect">
            <a:avLst/>
          </a:prstGeom>
          <a:noFill/>
          <a:ln w="9525">
            <a:noFill/>
          </a:ln>
        </p:spPr>
        <p:txBody>
          <a:bodyPr wrap="square">
            <a:spAutoFit/>
          </a:bodyPr>
          <a:p>
            <a:pPr algn="l" fontAlgn="auto">
              <a:lnSpc>
                <a:spcPct val="150000"/>
              </a:lnSpc>
              <a:buClrTx/>
              <a:buSzTx/>
              <a:buFontTx/>
            </a:pPr>
            <a:r>
              <a:rPr lang="zh-CN" sz="1800" b="0" dirty="0">
                <a:solidFill>
                  <a:schemeClr val="tx1">
                    <a:lumMod val="75000"/>
                    <a:lumOff val="25000"/>
                  </a:schemeClr>
                </a:solidFill>
                <a:cs typeface="+mn-ea"/>
              </a:rPr>
              <a:t>成本效益分析：</a:t>
            </a:r>
            <a:endParaRPr lang="zh-CN" sz="1800" b="0" dirty="0">
              <a:solidFill>
                <a:schemeClr val="tx1">
                  <a:lumMod val="75000"/>
                  <a:lumOff val="25000"/>
                </a:schemeClr>
              </a:solidFill>
              <a:cs typeface="+mn-ea"/>
            </a:endParaRPr>
          </a:p>
          <a:p>
            <a:pPr algn="l" fontAlgn="auto">
              <a:lnSpc>
                <a:spcPct val="150000"/>
              </a:lnSpc>
              <a:buClrTx/>
              <a:buSzTx/>
              <a:buFontTx/>
            </a:pPr>
            <a:r>
              <a:rPr lang="zh-CN" sz="1800" b="0" dirty="0">
                <a:solidFill>
                  <a:schemeClr val="tx1">
                    <a:lumMod val="75000"/>
                    <a:lumOff val="25000"/>
                  </a:schemeClr>
                </a:solidFill>
                <a:cs typeface="+mn-ea"/>
              </a:rPr>
              <a:t>成本：</a:t>
            </a:r>
            <a:endParaRPr lang="zh-CN" sz="1800" b="0"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lang="zh-CN" dirty="0">
                <a:solidFill>
                  <a:schemeClr val="tx1">
                    <a:lumMod val="75000"/>
                    <a:lumOff val="25000"/>
                  </a:schemeClr>
                </a:solidFill>
                <a:cs typeface="+mn-ea"/>
                <a:sym typeface="+mn-ea"/>
              </a:rPr>
              <a:t>原生Android+原生IOS</a:t>
            </a:r>
            <a:r>
              <a:rPr lang="zh-CN" dirty="0">
                <a:solidFill>
                  <a:schemeClr val="tx1">
                    <a:lumMod val="75000"/>
                    <a:lumOff val="25000"/>
                  </a:schemeClr>
                </a:solidFill>
                <a:cs typeface="+mn-ea"/>
              </a:rPr>
              <a:t>学习成本太高；</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）原生</a:t>
            </a:r>
            <a:r>
              <a:rPr lang="zh-CN" dirty="0">
                <a:solidFill>
                  <a:schemeClr val="tx1">
                    <a:lumMod val="75000"/>
                    <a:lumOff val="25000"/>
                  </a:schemeClr>
                </a:solidFill>
                <a:cs typeface="+mn-ea"/>
              </a:rPr>
              <a:t>开发周期长，且需要开发Android端和IOS端两套系统。</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sym typeface="+mn-ea"/>
              </a:rPr>
              <a:t>效益：</a:t>
            </a:r>
            <a:endParaRPr lang="zh-CN" dirty="0">
              <a:solidFill>
                <a:schemeClr val="tx1">
                  <a:lumMod val="75000"/>
                  <a:lumOff val="25000"/>
                </a:schemeClr>
              </a:solidFill>
              <a:cs typeface="+mn-ea"/>
              <a:sym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原生移动端开发兼容性好；</a:t>
            </a:r>
            <a:endParaRPr lang="zh-CN" dirty="0">
              <a:solidFill>
                <a:schemeClr val="tx1">
                  <a:lumMod val="75000"/>
                  <a:lumOff val="25000"/>
                </a:schemeClr>
              </a:solidFill>
              <a:cs typeface="+mn-ea"/>
              <a:sym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altLang="en-US" dirty="0">
                <a:solidFill>
                  <a:schemeClr val="tx1">
                    <a:lumMod val="75000"/>
                    <a:lumOff val="25000"/>
                  </a:schemeClr>
                </a:solidFill>
                <a:cs typeface="+mn-ea"/>
                <a:sym typeface="+mn-ea"/>
              </a:rPr>
              <a:t>）原生开发</a:t>
            </a:r>
            <a:r>
              <a:rPr lang="zh-CN" dirty="0">
                <a:solidFill>
                  <a:schemeClr val="tx1">
                    <a:lumMod val="75000"/>
                    <a:lumOff val="25000"/>
                  </a:schemeClr>
                </a:solidFill>
                <a:cs typeface="+mn-ea"/>
                <a:sym typeface="+mn-ea"/>
              </a:rPr>
              <a:t>功能更完善更强大；</a:t>
            </a: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gridCol w="4464685"/>
              </a:tblGrid>
              <a:tr h="365760">
                <a:tc>
                  <a:txBody>
                    <a:bodyPr/>
                    <a:p>
                      <a:pPr>
                        <a:buNone/>
                      </a:pPr>
                      <a:r>
                        <a:rPr lang="zh-CN" altLang="en-US">
                          <a:solidFill>
                            <a:srgbClr val="646464"/>
                          </a:solidFill>
                        </a:rPr>
                        <a:t>前端</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b="0">
                          <a:solidFill>
                            <a:srgbClr val="646464"/>
                          </a:solidFill>
                        </a:rPr>
                        <a:t>原生Android+原生IOS </a:t>
                      </a:r>
                      <a:endParaRPr lang="zh-CN" altLang="en-US" b="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后端</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Java</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数据库</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1</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gridCol w="7566660"/>
              </a:tblGrid>
              <a:tr h="758190">
                <a:tc>
                  <a:txBody>
                    <a:bodyPr/>
                    <a:p>
                      <a:pPr>
                        <a:buNone/>
                      </a:pPr>
                      <a:r>
                        <a:rPr lang="zh-CN" altLang="en-US">
                          <a:solidFill>
                            <a:srgbClr val="646464"/>
                          </a:solidFill>
                        </a:rPr>
                        <a:t>总体元素</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lgn="ctr">
                        <a:buNone/>
                      </a:pPr>
                      <a:r>
                        <a:rPr lang="zh-CN" altLang="en-US">
                          <a:solidFill>
                            <a:srgbClr val="646464"/>
                          </a:solidFill>
                        </a:rPr>
                        <a:t> 作用与功能</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100">
                <a:tc>
                  <a:txBody>
                    <a:bodyPr/>
                    <a:p>
                      <a:pPr>
                        <a:buNone/>
                      </a:pPr>
                      <a:r>
                        <a:rPr lang="zh-CN" altLang="en-US" b="1">
                          <a:solidFill>
                            <a:srgbClr val="646464"/>
                          </a:solidFill>
                        </a:rPr>
                        <a:t>前端：原生Android+原生IOS </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是整个系统的核心元素，系统的页面展示，功能交互都需要在前端完成。</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735">
                <a:tc>
                  <a:txBody>
                    <a:bodyPr/>
                    <a:p>
                      <a:pPr>
                        <a:buNone/>
                      </a:pPr>
                      <a:r>
                        <a:rPr lang="zh-CN" altLang="en-US" sz="1800" b="1">
                          <a:solidFill>
                            <a:srgbClr val="646464"/>
                          </a:solidFill>
                          <a:sym typeface="+mn-ea"/>
                        </a:rPr>
                        <a:t>后端：Java</a:t>
                      </a:r>
                      <a:endParaRPr lang="zh-CN" altLang="en-US" sz="1800" b="1">
                        <a:solidFill>
                          <a:srgbClr val="646464"/>
                        </a:solidFill>
                        <a:sym typeface="+mn-ea"/>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758190">
                <a:tc>
                  <a:txBody>
                    <a:bodyPr/>
                    <a:p>
                      <a:pPr>
                        <a:buNone/>
                      </a:pPr>
                      <a:r>
                        <a:rPr lang="zh-CN" altLang="en-US" sz="1800" b="1">
                          <a:solidFill>
                            <a:srgbClr val="646464"/>
                          </a:solidFill>
                        </a:rPr>
                        <a:t>数据库：Mysql</a:t>
                      </a:r>
                      <a:endParaRPr lang="zh-CN" altLang="en-US" sz="1800"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数据库存放数据，反映了平台的设计结构。</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100">
                <a:tc>
                  <a:txBody>
                    <a:bodyPr/>
                    <a:p>
                      <a:pPr>
                        <a:buNone/>
                      </a:pPr>
                      <a:r>
                        <a:rPr lang="zh-CN" altLang="en-US" sz="1800" b="1">
                          <a:solidFill>
                            <a:srgbClr val="646464"/>
                          </a:solidFill>
                        </a:rPr>
                        <a:t>数据分析接口</a:t>
                      </a:r>
                      <a:endParaRPr lang="zh-CN" altLang="en-US" sz="1800"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系统通过调用接口获取核心功能信息，是完成平台数据处理功能的模块。</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00100">
                <a:tc>
                  <a:txBody>
                    <a:bodyPr/>
                    <a:p>
                      <a:pPr>
                        <a:buNone/>
                      </a:pPr>
                      <a:r>
                        <a:rPr lang="zh-CN" altLang="en-US" sz="1800" b="1">
                          <a:solidFill>
                            <a:srgbClr val="646464"/>
                          </a:solidFill>
                        </a:rPr>
                        <a:t>总体平台</a:t>
                      </a:r>
                      <a:endParaRPr lang="zh-CN" altLang="en-US" sz="1800"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sz="1600">
                          <a:solidFill>
                            <a:srgbClr val="646464"/>
                          </a:solidFill>
                        </a:rPr>
                        <a:t>包括主页面、搜索页面、用户页面、播放页面、用户反馈页面等。整个项目的功能以平台为载体来实现。</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10.xml><?xml version="1.0" encoding="utf-8"?>
<p:tagLst xmlns:p="http://schemas.openxmlformats.org/presentationml/2006/main">
  <p:tag name="ISPRING_PRESENTATION_TITLE" val="演示文稿24"/>
</p:tagLst>
</file>

<file path=ppt/tags/tag2.xml><?xml version="1.0" encoding="utf-8"?>
<p:tagLst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3.xml><?xml version="1.0" encoding="utf-8"?>
<p:tagLst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4.xml><?xml version="1.0" encoding="utf-8"?>
<p:tagLst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5.xml><?xml version="1.0" encoding="utf-8"?>
<p:tagLst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6.xml><?xml version="1.0" encoding="utf-8"?>
<p:tagLst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7.xml><?xml version="1.0" encoding="utf-8"?>
<p:tagLst xmlns:p="http://schemas.openxmlformats.org/presentationml/2006/main">
  <p:tag name="KSO_WM_UNIT_PLACING_PICTURE_USER_VIEWPORT" val="{&quot;height&quot;:8568,&quot;width&quot;:11016}"/>
</p:tagLst>
</file>

<file path=ppt/tags/tag8.xml><?xml version="1.0" encoding="utf-8"?>
<p:tagLst xmlns:p="http://schemas.openxmlformats.org/presentationml/2006/main">
  <p:tag name="KSO_WM_UNIT_TABLE_BEAUTIFY" val="smartTable{bce68bfc-301f-4921-b332-9f4738b1e7be}"/>
  <p:tag name="TABLE_ENDDRAG_ORIGIN_RECT" val="721*377"/>
  <p:tag name="TABLE_ENDDRAG_RECT" val="165*121*721*377"/>
</p:tagLst>
</file>

<file path=ppt/tags/tag9.xml><?xml version="1.0" encoding="utf-8"?>
<p:tagLst xmlns:p="http://schemas.openxmlformats.org/presentationml/2006/main">
  <p:tag name="KSO_WM_UNIT_TABLE_BEAUTIFY" val="smartTable{20b6c4bb-a82c-451e-99af-35b6d1ab303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2dbxcf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5291</Words>
  <Application>WPS 演示</Application>
  <PresentationFormat>自定义</PresentationFormat>
  <Paragraphs>577</Paragraphs>
  <Slides>39</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39</vt:i4>
      </vt:variant>
    </vt:vector>
  </HeadingPairs>
  <TitlesOfParts>
    <vt:vector size="57" baseType="lpstr">
      <vt:lpstr>Arial</vt:lpstr>
      <vt:lpstr>宋体</vt:lpstr>
      <vt:lpstr>Wingdings</vt:lpstr>
      <vt:lpstr>Calibri</vt:lpstr>
      <vt:lpstr>Agency FB</vt:lpstr>
      <vt:lpstr>Trebuchet MS</vt:lpstr>
      <vt:lpstr>FZZhengHeiS-DB-GB</vt:lpstr>
      <vt:lpstr>Verdana</vt:lpstr>
      <vt:lpstr>微软雅黑</vt:lpstr>
      <vt:lpstr>Arial Unicode MS</vt:lpstr>
      <vt:lpstr>等线</vt:lpstr>
      <vt:lpstr>Calibri</vt:lpstr>
      <vt:lpstr>第一PPT，www.1ppt.com</vt:lpstr>
      <vt:lpstr>Word.Document.12</vt:lpstr>
      <vt:lpstr>Word.Document.12</vt:lpstr>
      <vt:lpstr>Word.Document.12</vt:lpstr>
      <vt:lpstr>Package</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绿色多边形</dc:title>
  <dc:creator>第一PPT</dc:creator>
  <cp:keywords>www.1ppt.com</cp:keywords>
  <dc:description>www.1ppt.com</dc:description>
  <cp:lastModifiedBy>Shark</cp:lastModifiedBy>
  <cp:revision>1379</cp:revision>
  <dcterms:created xsi:type="dcterms:W3CDTF">2017-12-05T11:58:00Z</dcterms:created>
  <dcterms:modified xsi:type="dcterms:W3CDTF">2020-12-02T12:55:46Z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