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6" r:id="rId4"/>
    <p:sldMasterId id="2147483675" r:id="rId5"/>
  </p:sldMasterIdLst>
  <p:sldIdLst>
    <p:sldId id="259" r:id="rId6"/>
    <p:sldId id="265" r:id="rId7"/>
    <p:sldId id="266" r:id="rId8"/>
    <p:sldId id="300" r:id="rId9"/>
    <p:sldId id="320" r:id="rId10"/>
    <p:sldId id="301" r:id="rId11"/>
    <p:sldId id="321" r:id="rId12"/>
    <p:sldId id="341" r:id="rId13"/>
    <p:sldId id="342" r:id="rId14"/>
    <p:sldId id="343" r:id="rId15"/>
    <p:sldId id="344" r:id="rId16"/>
    <p:sldId id="345" r:id="rId17"/>
    <p:sldId id="348" r:id="rId18"/>
    <p:sldId id="349" r:id="rId19"/>
    <p:sldId id="293" r:id="rId20"/>
    <p:sldId id="302" r:id="rId21"/>
    <p:sldId id="303" r:id="rId22"/>
    <p:sldId id="304" r:id="rId23"/>
    <p:sldId id="305" r:id="rId24"/>
    <p:sldId id="350" r:id="rId25"/>
    <p:sldId id="351" r:id="rId26"/>
    <p:sldId id="352" r:id="rId27"/>
    <p:sldId id="353" r:id="rId28"/>
    <p:sldId id="354" r:id="rId29"/>
    <p:sldId id="356" r:id="rId30"/>
    <p:sldId id="355" r:id="rId31"/>
    <p:sldId id="357" r:id="rId32"/>
    <p:sldId id="358" r:id="rId33"/>
    <p:sldId id="359" r:id="rId34"/>
    <p:sldId id="360" r:id="rId35"/>
    <p:sldId id="295" r:id="rId36"/>
    <p:sldId id="306" r:id="rId37"/>
    <p:sldId id="307" r:id="rId38"/>
    <p:sldId id="308" r:id="rId39"/>
    <p:sldId id="361" r:id="rId40"/>
    <p:sldId id="362" r:id="rId41"/>
    <p:sldId id="294" r:id="rId42"/>
    <p:sldId id="297" r:id="rId43"/>
    <p:sldId id="378" r:id="rId44"/>
    <p:sldId id="298" r:id="rId45"/>
    <p:sldId id="299" r:id="rId46"/>
    <p:sldId id="311" r:id="rId47"/>
    <p:sldId id="272" r:id="rId4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Segoe UI" panose="020B0502040204020203" charset="0"/>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p:restoredTop sz="94303"/>
  </p:normalViewPr>
  <p:slideViewPr>
    <p:cSldViewPr snapToGrid="0" snapToObjects="1" showGuides="1">
      <p:cViewPr varScale="1">
        <p:scale>
          <a:sx n="104" d="100"/>
          <a:sy n="104" d="100"/>
        </p:scale>
        <p:origin x="-762" y="-90"/>
      </p:cViewPr>
      <p:guideLst>
        <p:guide orient="horz" pos="2160"/>
        <p:guide orient="horz" pos="231"/>
        <p:guide orient="horz" pos="4132"/>
        <p:guide pos="3840"/>
        <p:guide pos="632"/>
      </p:guideLst>
    </p:cSldViewPr>
  </p:slideViewPr>
  <p:notesTextViewPr>
    <p:cViewPr>
      <p:scale>
        <a:sx n="1" d="1"/>
        <a:sy n="1" d="1"/>
      </p:scale>
      <p:origin x="0" y="0"/>
    </p:cViewPr>
  </p:notesTextViewPr>
  <p:sorterViewPr>
    <p:cViewPr>
      <p:scale>
        <a:sx n="75" d="100"/>
        <a:sy n="7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Master" Target="slideMasters/slideMaster4.xml"/><Relationship Id="rId49" Type="http://schemas.openxmlformats.org/officeDocument/2006/relationships/presProps" Target="presProps.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0" y="1181451"/>
            <a:ext cx="4495104" cy="4495104"/>
          </a:xfrm>
          <a:prstGeom prst="ellipse">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1266" name="图片 2"/>
          <p:cNvPicPr>
            <a:picLocks noChangeAspect="1"/>
          </p:cNvPicPr>
          <p:nvPr userDrawn="1"/>
        </p:nvPicPr>
        <p:blipFill>
          <a:blip r:embed="rId2"/>
          <a:srcRect t="22049" r="54675" b="21936"/>
          <a:stretch>
            <a:fillRect/>
          </a:stretch>
        </p:blipFill>
        <p:spPr>
          <a:xfrm>
            <a:off x="952500" y="-12700"/>
            <a:ext cx="10493375" cy="6858000"/>
          </a:xfrm>
          <a:prstGeom prst="rect">
            <a:avLst/>
          </a:prstGeom>
          <a:noFill/>
          <a:ln w="9525">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2290" name="图片 2"/>
          <p:cNvPicPr>
            <a:picLocks noChangeAspect="1"/>
          </p:cNvPicPr>
          <p:nvPr userDrawn="1"/>
        </p:nvPicPr>
        <p:blipFill>
          <a:blip r:embed="rId2"/>
          <a:srcRect t="15839" r="78197" b="16675"/>
          <a:stretch>
            <a:fillRect/>
          </a:stretch>
        </p:blipFill>
        <p:spPr>
          <a:xfrm>
            <a:off x="8015288" y="-12700"/>
            <a:ext cx="4189412" cy="6858000"/>
          </a:xfrm>
          <a:prstGeom prst="rect">
            <a:avLst/>
          </a:prstGeom>
          <a:noFill/>
          <a:ln w="9525">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13314" name="图片 3"/>
          <p:cNvPicPr>
            <a:picLocks noChangeAspect="1"/>
          </p:cNvPicPr>
          <p:nvPr userDrawn="1"/>
        </p:nvPicPr>
        <p:blipFill>
          <a:blip r:embed="rId2"/>
          <a:srcRect t="15839" r="78197" b="16675"/>
          <a:stretch>
            <a:fillRect/>
          </a:stretch>
        </p:blipFill>
        <p:spPr>
          <a:xfrm flipH="1">
            <a:off x="0" y="-12700"/>
            <a:ext cx="4189413" cy="6858000"/>
          </a:xfrm>
          <a:prstGeom prst="rect">
            <a:avLst/>
          </a:prstGeom>
          <a:noFill/>
          <a:ln w="9525">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4338" name="图片 2"/>
          <p:cNvPicPr>
            <a:picLocks noChangeAspect="1"/>
          </p:cNvPicPr>
          <p:nvPr userDrawn="1"/>
        </p:nvPicPr>
        <p:blipFill>
          <a:blip r:embed="rId2"/>
          <a:srcRect l="54115" t="20375" r="25555" b="20378"/>
          <a:stretch>
            <a:fillRect/>
          </a:stretch>
        </p:blipFill>
        <p:spPr>
          <a:xfrm>
            <a:off x="7739063" y="0"/>
            <a:ext cx="4452937" cy="6862763"/>
          </a:xfrm>
          <a:prstGeom prst="rect">
            <a:avLst/>
          </a:prstGeom>
          <a:noFill/>
          <a:ln w="9525">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CLICK</a:t>
            </a:r>
            <a:r>
              <a:rPr kumimoji="1" lang="zh-CN" altLang="en-US" strike="noStrike" noProof="1" dirty="0" smtClean="0"/>
              <a:t> </a:t>
            </a:r>
            <a:r>
              <a:rPr kumimoji="1" lang="en-US" altLang="zh-CN" strike="noStrike" noProof="1" dirty="0" smtClean="0"/>
              <a:t>HERE</a:t>
            </a:r>
            <a:r>
              <a:rPr kumimoji="1" lang="zh-CN" altLang="en-US" strike="noStrike" noProof="1" dirty="0" smtClean="0"/>
              <a:t> </a:t>
            </a:r>
            <a:r>
              <a:rPr kumimoji="1" lang="en-US" altLang="zh-CN" strike="noStrike" noProof="1" dirty="0" smtClean="0"/>
              <a:t>TO</a:t>
            </a:r>
            <a:r>
              <a:rPr kumimoji="1" lang="zh-CN" altLang="en-US" strike="noStrike" noProof="1" dirty="0" smtClean="0"/>
              <a:t> </a:t>
            </a:r>
            <a:r>
              <a:rPr kumimoji="1" lang="en-US" altLang="zh-CN" strike="noStrike" noProof="1" dirty="0" smtClean="0"/>
              <a:t>ADD</a:t>
            </a:r>
            <a:r>
              <a:rPr kumimoji="1" lang="zh-CN" altLang="en-US" strike="noStrike" noProof="1" dirty="0" smtClean="0"/>
              <a:t> </a:t>
            </a:r>
            <a:r>
              <a:rPr kumimoji="1" lang="en-US" altLang="zh-CN" strike="noStrike" noProof="1" dirty="0" smtClean="0"/>
              <a:t>YOUR</a:t>
            </a:r>
            <a:r>
              <a:rPr kumimoji="1" lang="zh-CN" altLang="en-US" strike="noStrike" noProof="1" dirty="0" smtClean="0"/>
              <a:t> </a:t>
            </a:r>
            <a:r>
              <a:rPr kumimoji="1" lang="en-US" altLang="zh-CN" strike="noStrike" noProof="1" dirty="0" smtClean="0"/>
              <a:t>TITLE</a:t>
            </a:r>
            <a:endParaRPr kumimoji="1" lang="zh-CN" altLang="en-US" strike="noStrike" noProof="1"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01</a:t>
            </a:r>
            <a:endParaRPr kumimoji="1" lang="zh-CN" altLang="en-US" strike="noStrike" noProof="1"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pPr fontAlgn="auto"/>
            <a:r>
              <a:rPr kumimoji="1" lang="en-US" altLang="zh-CN" sz="1600" b="1" strike="noStrike" noProof="1" dirty="0" smtClean="0"/>
              <a:t>LOGO&amp;PIC</a:t>
            </a:r>
            <a:r>
              <a:rPr kumimoji="1" lang="zh-CN" altLang="en-US" sz="1600" b="1" strike="noStrike" noProof="1" dirty="0" smtClean="0"/>
              <a:t> </a:t>
            </a:r>
            <a:r>
              <a:rPr kumimoji="1" lang="en-US" altLang="zh-CN" sz="1600" b="1" strike="noStrike" noProof="1" dirty="0" smtClean="0"/>
              <a:t>HERE</a:t>
            </a:r>
            <a:endParaRPr kumimoji="1"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5362" name="矩形 3"/>
          <p:cNvSpPr/>
          <p:nvPr userDrawn="1"/>
        </p:nvSpPr>
        <p:spPr>
          <a:xfrm>
            <a:off x="441325" y="760413"/>
            <a:ext cx="1568450" cy="368300"/>
          </a:xfrm>
          <a:prstGeom prst="rect">
            <a:avLst/>
          </a:prstGeom>
          <a:noFill/>
          <a:ln w="9525">
            <a:noFill/>
          </a:ln>
        </p:spPr>
        <p:txBody>
          <a:bodyPr wrap="none" anchor="t" anchorCtr="0">
            <a:spAutoFit/>
          </a:bodyPr>
          <a:p>
            <a:pPr lvl="0" defTabSz="609600"/>
            <a:r>
              <a:rPr lang="zh-CN" altLang="en-US" dirty="0">
                <a:solidFill>
                  <a:srgbClr val="404040"/>
                </a:solidFill>
                <a:latin typeface="Segoe UI Light" panose="020B0502040204020203"/>
                <a:ea typeface="微软雅黑" panose="020B0503020204020204" charset="-122"/>
              </a:rPr>
              <a:t>背景图片素材</a:t>
            </a:r>
            <a:endParaRPr lang="zh-CN" altLang="en-US" dirty="0">
              <a:solidFill>
                <a:srgbClr val="404040"/>
              </a:solidFill>
              <a:latin typeface="Segoe UI Light" panose="020B0502040204020203"/>
              <a:ea typeface="微软雅黑" panose="020B0503020204020204" charset="-122"/>
            </a:endParaRPr>
          </a:p>
        </p:txBody>
      </p:sp>
      <p:sp>
        <p:nvSpPr>
          <p:cNvPr id="15363" name="矩形 4"/>
          <p:cNvSpPr/>
          <p:nvPr userDrawn="1"/>
        </p:nvSpPr>
        <p:spPr>
          <a:xfrm>
            <a:off x="441325" y="182563"/>
            <a:ext cx="776288" cy="246062"/>
          </a:xfrm>
          <a:prstGeom prst="rect">
            <a:avLst/>
          </a:prstGeom>
          <a:noFill/>
          <a:ln w="9525">
            <a:noFill/>
          </a:ln>
        </p:spPr>
        <p:txBody>
          <a:bodyPr wrap="none" anchor="t" anchorCtr="0">
            <a:spAutoFit/>
          </a:bodyPr>
          <a:p>
            <a:pPr lvl="0" defTabSz="609600"/>
            <a:r>
              <a:rPr lang="en-US" altLang="zh-CN" sz="1000" dirty="0">
                <a:solidFill>
                  <a:srgbClr val="404040"/>
                </a:solidFill>
                <a:latin typeface="Segoe UI Light" panose="020B0502040204020203"/>
                <a:ea typeface="微软雅黑" panose="020B0503020204020204" charset="-122"/>
              </a:rPr>
              <a:t>OfficePLUS</a:t>
            </a:r>
            <a:endParaRPr lang="zh-CN" altLang="en-US" sz="1000" dirty="0">
              <a:solidFill>
                <a:srgbClr val="404040"/>
              </a:solidFill>
              <a:latin typeface="Segoe UI Light" panose="020B0502040204020203"/>
              <a:ea typeface="微软雅黑" panose="020B050302020402020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0" y="1181451"/>
            <a:ext cx="4495104" cy="4495104"/>
          </a:xfrm>
          <a:prstGeom prst="ellipse">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7410" name="图片 2"/>
          <p:cNvPicPr>
            <a:picLocks noChangeAspect="1"/>
          </p:cNvPicPr>
          <p:nvPr userDrawn="1"/>
        </p:nvPicPr>
        <p:blipFill>
          <a:blip r:embed="rId2"/>
          <a:srcRect t="22049" r="54675" b="21936"/>
          <a:stretch>
            <a:fillRect/>
          </a:stretch>
        </p:blipFill>
        <p:spPr>
          <a:xfrm>
            <a:off x="952500" y="-12700"/>
            <a:ext cx="10493375" cy="6858000"/>
          </a:xfrm>
          <a:prstGeom prst="rect">
            <a:avLst/>
          </a:prstGeom>
          <a:noFill/>
          <a:ln w="9525">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09" y="1181451"/>
            <a:ext cx="4495104" cy="4495104"/>
          </a:xfrm>
          <a:prstGeom prst="ellipse">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8434" name="图片 2"/>
          <p:cNvPicPr>
            <a:picLocks noChangeAspect="1"/>
          </p:cNvPicPr>
          <p:nvPr userDrawn="1"/>
        </p:nvPicPr>
        <p:blipFill>
          <a:blip r:embed="rId2"/>
          <a:srcRect t="15839" r="78197" b="16675"/>
          <a:stretch>
            <a:fillRect/>
          </a:stretch>
        </p:blipFill>
        <p:spPr>
          <a:xfrm>
            <a:off x="8015288" y="-12700"/>
            <a:ext cx="4189412" cy="6858000"/>
          </a:xfrm>
          <a:prstGeom prst="rect">
            <a:avLst/>
          </a:prstGeom>
          <a:noFill/>
          <a:ln w="9525">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19458" name="图片 3"/>
          <p:cNvPicPr>
            <a:picLocks noChangeAspect="1"/>
          </p:cNvPicPr>
          <p:nvPr userDrawn="1"/>
        </p:nvPicPr>
        <p:blipFill>
          <a:blip r:embed="rId2"/>
          <a:srcRect t="15839" r="78197" b="16675"/>
          <a:stretch>
            <a:fillRect/>
          </a:stretch>
        </p:blipFill>
        <p:spPr>
          <a:xfrm flipH="1">
            <a:off x="0" y="-12700"/>
            <a:ext cx="4189413" cy="6858000"/>
          </a:xfrm>
          <a:prstGeom prst="rect">
            <a:avLst/>
          </a:prstGeom>
          <a:noFill/>
          <a:ln w="9525">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0482" name="图片 2"/>
          <p:cNvPicPr>
            <a:picLocks noChangeAspect="1"/>
          </p:cNvPicPr>
          <p:nvPr userDrawn="1"/>
        </p:nvPicPr>
        <p:blipFill>
          <a:blip r:embed="rId2"/>
          <a:srcRect l="54115" t="20375" r="25555" b="20378"/>
          <a:stretch>
            <a:fillRect/>
          </a:stretch>
        </p:blipFill>
        <p:spPr>
          <a:xfrm>
            <a:off x="7739063" y="0"/>
            <a:ext cx="4452937" cy="6862763"/>
          </a:xfrm>
          <a:prstGeom prst="rect">
            <a:avLst/>
          </a:prstGeom>
          <a:noFill/>
          <a:ln w="9525">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CLICK</a:t>
            </a:r>
            <a:r>
              <a:rPr kumimoji="1" lang="zh-CN" altLang="en-US" strike="noStrike" noProof="1" dirty="0" smtClean="0"/>
              <a:t> </a:t>
            </a:r>
            <a:r>
              <a:rPr kumimoji="1" lang="en-US" altLang="zh-CN" strike="noStrike" noProof="1" dirty="0" smtClean="0"/>
              <a:t>HERE</a:t>
            </a:r>
            <a:r>
              <a:rPr kumimoji="1" lang="zh-CN" altLang="en-US" strike="noStrike" noProof="1" dirty="0" smtClean="0"/>
              <a:t> </a:t>
            </a:r>
            <a:r>
              <a:rPr kumimoji="1" lang="en-US" altLang="zh-CN" strike="noStrike" noProof="1" dirty="0" smtClean="0"/>
              <a:t>TO</a:t>
            </a:r>
            <a:r>
              <a:rPr kumimoji="1" lang="zh-CN" altLang="en-US" strike="noStrike" noProof="1" dirty="0" smtClean="0"/>
              <a:t> </a:t>
            </a:r>
            <a:r>
              <a:rPr kumimoji="1" lang="en-US" altLang="zh-CN" strike="noStrike" noProof="1" dirty="0" smtClean="0"/>
              <a:t>ADD</a:t>
            </a:r>
            <a:r>
              <a:rPr kumimoji="1" lang="zh-CN" altLang="en-US" strike="noStrike" noProof="1" dirty="0" smtClean="0"/>
              <a:t> </a:t>
            </a:r>
            <a:r>
              <a:rPr kumimoji="1" lang="en-US" altLang="zh-CN" strike="noStrike" noProof="1" dirty="0" smtClean="0"/>
              <a:t>YOUR</a:t>
            </a:r>
            <a:r>
              <a:rPr kumimoji="1" lang="zh-CN" altLang="en-US" strike="noStrike" noProof="1" dirty="0" smtClean="0"/>
              <a:t> </a:t>
            </a:r>
            <a:r>
              <a:rPr kumimoji="1" lang="en-US" altLang="zh-CN" strike="noStrike" noProof="1" dirty="0" smtClean="0"/>
              <a:t>TITLE</a:t>
            </a:r>
            <a:endParaRPr kumimoji="1" lang="zh-CN" altLang="en-US" strike="noStrike" noProof="1"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01</a:t>
            </a:r>
            <a:endParaRPr kumimoji="1" lang="zh-CN" altLang="en-US" strike="noStrike" noProof="1"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pPr fontAlgn="auto"/>
            <a:r>
              <a:rPr kumimoji="1" lang="en-US" altLang="zh-CN" sz="1600" b="1" strike="noStrike" noProof="1" dirty="0" smtClean="0"/>
              <a:t>LOGO&amp;PIC</a:t>
            </a:r>
            <a:r>
              <a:rPr kumimoji="1" lang="zh-CN" altLang="en-US" sz="1600" b="1" strike="noStrike" noProof="1" dirty="0" smtClean="0"/>
              <a:t> </a:t>
            </a:r>
            <a:r>
              <a:rPr kumimoji="1" lang="en-US" altLang="zh-CN" sz="1600" b="1" strike="noStrike" noProof="1" dirty="0" smtClean="0"/>
              <a:t>HERE</a:t>
            </a:r>
            <a:endParaRPr kumimoji="1"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1506" name="矩形 3"/>
          <p:cNvSpPr/>
          <p:nvPr userDrawn="1"/>
        </p:nvSpPr>
        <p:spPr>
          <a:xfrm>
            <a:off x="441325" y="760413"/>
            <a:ext cx="1568450" cy="368300"/>
          </a:xfrm>
          <a:prstGeom prst="rect">
            <a:avLst/>
          </a:prstGeom>
          <a:noFill/>
          <a:ln w="9525">
            <a:noFill/>
          </a:ln>
        </p:spPr>
        <p:txBody>
          <a:bodyPr wrap="none" anchor="t" anchorCtr="0">
            <a:spAutoFit/>
          </a:bodyPr>
          <a:p>
            <a:pPr lvl="0" defTabSz="609600"/>
            <a:r>
              <a:rPr lang="zh-CN" altLang="en-US" dirty="0">
                <a:solidFill>
                  <a:srgbClr val="404040"/>
                </a:solidFill>
                <a:latin typeface="Segoe UI Light" panose="020B0502040204020203"/>
                <a:ea typeface="微软雅黑" panose="020B0503020204020204" charset="-122"/>
              </a:rPr>
              <a:t>背景图片素材</a:t>
            </a:r>
            <a:endParaRPr lang="zh-CN" altLang="en-US" dirty="0">
              <a:solidFill>
                <a:srgbClr val="404040"/>
              </a:solidFill>
              <a:latin typeface="Segoe UI Light" panose="020B0502040204020203"/>
              <a:ea typeface="微软雅黑" panose="020B0503020204020204" charset="-122"/>
            </a:endParaRPr>
          </a:p>
        </p:txBody>
      </p:sp>
      <p:sp>
        <p:nvSpPr>
          <p:cNvPr id="21507" name="矩形 4"/>
          <p:cNvSpPr/>
          <p:nvPr userDrawn="1"/>
        </p:nvSpPr>
        <p:spPr>
          <a:xfrm>
            <a:off x="441325" y="182563"/>
            <a:ext cx="776288" cy="246062"/>
          </a:xfrm>
          <a:prstGeom prst="rect">
            <a:avLst/>
          </a:prstGeom>
          <a:noFill/>
          <a:ln w="9525">
            <a:noFill/>
          </a:ln>
        </p:spPr>
        <p:txBody>
          <a:bodyPr wrap="none" anchor="t" anchorCtr="0">
            <a:spAutoFit/>
          </a:bodyPr>
          <a:p>
            <a:pPr lvl="0" defTabSz="609600"/>
            <a:r>
              <a:rPr lang="en-US" altLang="zh-CN" sz="1000" dirty="0">
                <a:solidFill>
                  <a:srgbClr val="404040"/>
                </a:solidFill>
                <a:latin typeface="Segoe UI Light" panose="020B0502040204020203"/>
                <a:ea typeface="微软雅黑" panose="020B0503020204020204" charset="-122"/>
              </a:rPr>
              <a:t>OfficePLUS</a:t>
            </a:r>
            <a:endParaRPr lang="zh-CN" altLang="en-US" sz="1000" dirty="0">
              <a:solidFill>
                <a:srgbClr val="404040"/>
              </a:solidFill>
              <a:latin typeface="Segoe UI Light" panose="020B0502040204020203"/>
              <a:ea typeface="微软雅黑" panose="020B0503020204020204"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0" y="1181451"/>
            <a:ext cx="4495104" cy="4495104"/>
          </a:xfrm>
          <a:prstGeom prst="ellipse">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7410" name="图片 2"/>
          <p:cNvPicPr>
            <a:picLocks noChangeAspect="1"/>
          </p:cNvPicPr>
          <p:nvPr userDrawn="1"/>
        </p:nvPicPr>
        <p:blipFill>
          <a:blip r:embed="rId2"/>
          <a:srcRect t="22049" r="54675" b="21936"/>
          <a:stretch>
            <a:fillRect/>
          </a:stretch>
        </p:blipFill>
        <p:spPr>
          <a:xfrm>
            <a:off x="952500" y="-12700"/>
            <a:ext cx="10493375" cy="6858000"/>
          </a:xfrm>
          <a:prstGeom prst="rect">
            <a:avLst/>
          </a:prstGeom>
          <a:noFill/>
          <a:ln w="9525">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8434" name="图片 2"/>
          <p:cNvPicPr>
            <a:picLocks noChangeAspect="1"/>
          </p:cNvPicPr>
          <p:nvPr userDrawn="1"/>
        </p:nvPicPr>
        <p:blipFill>
          <a:blip r:embed="rId2"/>
          <a:srcRect t="15839" r="78197" b="16675"/>
          <a:stretch>
            <a:fillRect/>
          </a:stretch>
        </p:blipFill>
        <p:spPr>
          <a:xfrm>
            <a:off x="8015288" y="-12700"/>
            <a:ext cx="4189412" cy="6858000"/>
          </a:xfrm>
          <a:prstGeom prst="rect">
            <a:avLst/>
          </a:prstGeom>
          <a:noFill/>
          <a:ln w="9525">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19458" name="图片 3"/>
          <p:cNvPicPr>
            <a:picLocks noChangeAspect="1"/>
          </p:cNvPicPr>
          <p:nvPr userDrawn="1"/>
        </p:nvPicPr>
        <p:blipFill>
          <a:blip r:embed="rId2"/>
          <a:srcRect t="15839" r="78197" b="16675"/>
          <a:stretch>
            <a:fillRect/>
          </a:stretch>
        </p:blipFill>
        <p:spPr>
          <a:xfrm flipH="1">
            <a:off x="0" y="-12700"/>
            <a:ext cx="4189413" cy="685800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122" name="图片 2"/>
          <p:cNvPicPr>
            <a:picLocks noChangeAspect="1"/>
          </p:cNvPicPr>
          <p:nvPr userDrawn="1"/>
        </p:nvPicPr>
        <p:blipFill>
          <a:blip r:embed="rId2"/>
          <a:srcRect t="22049" r="54675" b="21936"/>
          <a:stretch>
            <a:fillRect/>
          </a:stretch>
        </p:blipFill>
        <p:spPr>
          <a:xfrm>
            <a:off x="952500" y="-12700"/>
            <a:ext cx="10493375" cy="6858000"/>
          </a:xfrm>
          <a:prstGeom prst="rect">
            <a:avLst/>
          </a:prstGeom>
          <a:noFill/>
          <a:ln w="9525">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0482" name="图片 2"/>
          <p:cNvPicPr>
            <a:picLocks noChangeAspect="1"/>
          </p:cNvPicPr>
          <p:nvPr userDrawn="1"/>
        </p:nvPicPr>
        <p:blipFill>
          <a:blip r:embed="rId2"/>
          <a:srcRect l="54115" t="20375" r="25555" b="20378"/>
          <a:stretch>
            <a:fillRect/>
          </a:stretch>
        </p:blipFill>
        <p:spPr>
          <a:xfrm>
            <a:off x="7739063" y="0"/>
            <a:ext cx="4452937" cy="6862763"/>
          </a:xfrm>
          <a:prstGeom prst="rect">
            <a:avLst/>
          </a:prstGeom>
          <a:noFill/>
          <a:ln w="9525">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CLICK</a:t>
            </a:r>
            <a:r>
              <a:rPr kumimoji="1" lang="zh-CN" altLang="en-US" strike="noStrike" noProof="1" dirty="0" smtClean="0"/>
              <a:t> </a:t>
            </a:r>
            <a:r>
              <a:rPr kumimoji="1" lang="en-US" altLang="zh-CN" strike="noStrike" noProof="1" dirty="0" smtClean="0"/>
              <a:t>HERE</a:t>
            </a:r>
            <a:r>
              <a:rPr kumimoji="1" lang="zh-CN" altLang="en-US" strike="noStrike" noProof="1" dirty="0" smtClean="0"/>
              <a:t> </a:t>
            </a:r>
            <a:r>
              <a:rPr kumimoji="1" lang="en-US" altLang="zh-CN" strike="noStrike" noProof="1" dirty="0" smtClean="0"/>
              <a:t>TO</a:t>
            </a:r>
            <a:r>
              <a:rPr kumimoji="1" lang="zh-CN" altLang="en-US" strike="noStrike" noProof="1" dirty="0" smtClean="0"/>
              <a:t> </a:t>
            </a:r>
            <a:r>
              <a:rPr kumimoji="1" lang="en-US" altLang="zh-CN" strike="noStrike" noProof="1" dirty="0" smtClean="0"/>
              <a:t>ADD</a:t>
            </a:r>
            <a:r>
              <a:rPr kumimoji="1" lang="zh-CN" altLang="en-US" strike="noStrike" noProof="1" dirty="0" smtClean="0"/>
              <a:t> </a:t>
            </a:r>
            <a:r>
              <a:rPr kumimoji="1" lang="en-US" altLang="zh-CN" strike="noStrike" noProof="1" dirty="0" smtClean="0"/>
              <a:t>YOUR</a:t>
            </a:r>
            <a:r>
              <a:rPr kumimoji="1" lang="zh-CN" altLang="en-US" strike="noStrike" noProof="1" dirty="0" smtClean="0"/>
              <a:t> </a:t>
            </a:r>
            <a:r>
              <a:rPr kumimoji="1" lang="en-US" altLang="zh-CN" strike="noStrike" noProof="1" dirty="0" smtClean="0"/>
              <a:t>TITLE</a:t>
            </a:r>
            <a:endParaRPr kumimoji="1" lang="zh-CN" altLang="en-US" strike="noStrike" noProof="1"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01</a:t>
            </a:r>
            <a:endParaRPr kumimoji="1" lang="zh-CN" altLang="en-US" strike="noStrike" noProof="1"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pPr fontAlgn="auto"/>
            <a:r>
              <a:rPr kumimoji="1" lang="en-US" altLang="zh-CN" sz="1600" b="1" strike="noStrike" noProof="1" dirty="0" smtClean="0"/>
              <a:t>LOGO&amp;PIC</a:t>
            </a:r>
            <a:r>
              <a:rPr kumimoji="1" lang="zh-CN" altLang="en-US" sz="1600" b="1" strike="noStrike" noProof="1" dirty="0" smtClean="0"/>
              <a:t> </a:t>
            </a:r>
            <a:r>
              <a:rPr kumimoji="1" lang="en-US" altLang="zh-CN" sz="1600" b="1" strike="noStrike" noProof="1" dirty="0" smtClean="0"/>
              <a:t>HERE</a:t>
            </a:r>
            <a:endParaRPr kumimoji="1"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1506" name="矩形 3"/>
          <p:cNvSpPr/>
          <p:nvPr userDrawn="1"/>
        </p:nvSpPr>
        <p:spPr>
          <a:xfrm>
            <a:off x="441325" y="760413"/>
            <a:ext cx="1568450" cy="368300"/>
          </a:xfrm>
          <a:prstGeom prst="rect">
            <a:avLst/>
          </a:prstGeom>
          <a:noFill/>
          <a:ln w="9525">
            <a:noFill/>
          </a:ln>
        </p:spPr>
        <p:txBody>
          <a:bodyPr wrap="none" anchor="t" anchorCtr="0">
            <a:spAutoFit/>
          </a:bodyPr>
          <a:p>
            <a:pPr lvl="0" defTabSz="609600"/>
            <a:r>
              <a:rPr lang="zh-CN" altLang="en-US" dirty="0">
                <a:solidFill>
                  <a:srgbClr val="404040"/>
                </a:solidFill>
                <a:latin typeface="Segoe UI Light" panose="020B0502040204020203"/>
                <a:ea typeface="微软雅黑" panose="020B0503020204020204" charset="-122"/>
              </a:rPr>
              <a:t>背景图片素材</a:t>
            </a:r>
            <a:endParaRPr lang="zh-CN" altLang="en-US" dirty="0">
              <a:solidFill>
                <a:srgbClr val="404040"/>
              </a:solidFill>
              <a:latin typeface="Segoe UI Light" panose="020B0502040204020203"/>
              <a:ea typeface="微软雅黑" panose="020B0503020204020204" charset="-122"/>
            </a:endParaRPr>
          </a:p>
        </p:txBody>
      </p:sp>
      <p:sp>
        <p:nvSpPr>
          <p:cNvPr id="21507" name="矩形 4"/>
          <p:cNvSpPr/>
          <p:nvPr userDrawn="1"/>
        </p:nvSpPr>
        <p:spPr>
          <a:xfrm>
            <a:off x="441325" y="182563"/>
            <a:ext cx="776288" cy="246062"/>
          </a:xfrm>
          <a:prstGeom prst="rect">
            <a:avLst/>
          </a:prstGeom>
          <a:noFill/>
          <a:ln w="9525">
            <a:noFill/>
          </a:ln>
        </p:spPr>
        <p:txBody>
          <a:bodyPr wrap="none" anchor="t" anchorCtr="0">
            <a:spAutoFit/>
          </a:bodyPr>
          <a:p>
            <a:pPr lvl="0" defTabSz="609600"/>
            <a:r>
              <a:rPr lang="en-US" altLang="zh-CN" sz="1000" dirty="0">
                <a:solidFill>
                  <a:srgbClr val="404040"/>
                </a:solidFill>
                <a:latin typeface="Segoe UI Light" panose="020B0502040204020203"/>
                <a:ea typeface="微软雅黑" panose="020B0503020204020204" charset="-122"/>
              </a:rPr>
              <a:t>OfficePLUS</a:t>
            </a:r>
            <a:endParaRPr lang="zh-CN" altLang="en-US" sz="1000" dirty="0">
              <a:solidFill>
                <a:srgbClr val="404040"/>
              </a:solidFill>
              <a:latin typeface="Segoe UI Light" panose="020B0502040204020203"/>
              <a:ea typeface="微软雅黑" panose="020B050302020402020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146" name="图片 2"/>
          <p:cNvPicPr>
            <a:picLocks noChangeAspect="1"/>
          </p:cNvPicPr>
          <p:nvPr userDrawn="1"/>
        </p:nvPicPr>
        <p:blipFill>
          <a:blip r:embed="rId2"/>
          <a:srcRect t="15839" r="78197" b="16675"/>
          <a:stretch>
            <a:fillRect/>
          </a:stretch>
        </p:blipFill>
        <p:spPr>
          <a:xfrm>
            <a:off x="8015288" y="-12700"/>
            <a:ext cx="4189412" cy="68580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7170" name="图片 3"/>
          <p:cNvPicPr>
            <a:picLocks noChangeAspect="1"/>
          </p:cNvPicPr>
          <p:nvPr userDrawn="1"/>
        </p:nvPicPr>
        <p:blipFill>
          <a:blip r:embed="rId2"/>
          <a:srcRect t="15839" r="78197" b="16675"/>
          <a:stretch>
            <a:fillRect/>
          </a:stretch>
        </p:blipFill>
        <p:spPr>
          <a:xfrm flipH="1">
            <a:off x="0" y="-12700"/>
            <a:ext cx="4189413" cy="6858000"/>
          </a:xfrm>
          <a:prstGeom prst="rect">
            <a:avLst/>
          </a:prstGeom>
          <a:noFill/>
          <a:ln w="9525">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8194" name="图片 2"/>
          <p:cNvPicPr>
            <a:picLocks noChangeAspect="1"/>
          </p:cNvPicPr>
          <p:nvPr userDrawn="1"/>
        </p:nvPicPr>
        <p:blipFill>
          <a:blip r:embed="rId2"/>
          <a:srcRect l="54115" t="20375" r="25555" b="20378"/>
          <a:stretch>
            <a:fillRect/>
          </a:stretch>
        </p:blipFill>
        <p:spPr>
          <a:xfrm>
            <a:off x="7739063" y="0"/>
            <a:ext cx="4452937" cy="6862763"/>
          </a:xfrm>
          <a:prstGeom prst="rect">
            <a:avLst/>
          </a:prstGeom>
          <a:noFill/>
          <a:ln w="9525">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CLICK</a:t>
            </a:r>
            <a:r>
              <a:rPr kumimoji="1" lang="zh-CN" altLang="en-US" strike="noStrike" noProof="1" dirty="0" smtClean="0"/>
              <a:t> </a:t>
            </a:r>
            <a:r>
              <a:rPr kumimoji="1" lang="en-US" altLang="zh-CN" strike="noStrike" noProof="1" dirty="0" smtClean="0"/>
              <a:t>HERE</a:t>
            </a:r>
            <a:r>
              <a:rPr kumimoji="1" lang="zh-CN" altLang="en-US" strike="noStrike" noProof="1" dirty="0" smtClean="0"/>
              <a:t> </a:t>
            </a:r>
            <a:r>
              <a:rPr kumimoji="1" lang="en-US" altLang="zh-CN" strike="noStrike" noProof="1" dirty="0" smtClean="0"/>
              <a:t>TO</a:t>
            </a:r>
            <a:r>
              <a:rPr kumimoji="1" lang="zh-CN" altLang="en-US" strike="noStrike" noProof="1" dirty="0" smtClean="0"/>
              <a:t> </a:t>
            </a:r>
            <a:r>
              <a:rPr kumimoji="1" lang="en-US" altLang="zh-CN" strike="noStrike" noProof="1" dirty="0" smtClean="0"/>
              <a:t>ADD</a:t>
            </a:r>
            <a:r>
              <a:rPr kumimoji="1" lang="zh-CN" altLang="en-US" strike="noStrike" noProof="1" dirty="0" smtClean="0"/>
              <a:t> </a:t>
            </a:r>
            <a:r>
              <a:rPr kumimoji="1" lang="en-US" altLang="zh-CN" strike="noStrike" noProof="1" dirty="0" smtClean="0"/>
              <a:t>YOUR</a:t>
            </a:r>
            <a:r>
              <a:rPr kumimoji="1" lang="zh-CN" altLang="en-US" strike="noStrike" noProof="1" dirty="0" smtClean="0"/>
              <a:t> </a:t>
            </a:r>
            <a:r>
              <a:rPr kumimoji="1" lang="en-US" altLang="zh-CN" strike="noStrike" noProof="1" dirty="0" smtClean="0"/>
              <a:t>TITLE</a:t>
            </a:r>
            <a:endParaRPr kumimoji="1" lang="zh-CN" altLang="en-US" strike="noStrike" noProof="1"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fontAlgn="auto"/>
            <a:r>
              <a:rPr kumimoji="1" lang="en-US" altLang="zh-CN" strike="noStrike" noProof="1" dirty="0" smtClean="0"/>
              <a:t>01</a:t>
            </a:r>
            <a:endParaRPr kumimoji="1" lang="zh-CN" altLang="en-US" strike="noStrike" noProof="1"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pPr fontAlgn="auto"/>
            <a:r>
              <a:rPr kumimoji="1" lang="en-US" altLang="zh-CN" sz="1600" b="1" strike="noStrike" noProof="1" dirty="0" smtClean="0"/>
              <a:t>LOGO&amp;PIC</a:t>
            </a:r>
            <a:r>
              <a:rPr kumimoji="1" lang="zh-CN" altLang="en-US" sz="1600" b="1" strike="noStrike" noProof="1" dirty="0" smtClean="0"/>
              <a:t> </a:t>
            </a:r>
            <a:r>
              <a:rPr kumimoji="1" lang="en-US" altLang="zh-CN" sz="1600" b="1" strike="noStrike" noProof="1" dirty="0" smtClean="0"/>
              <a:t>HERE</a:t>
            </a:r>
            <a:endParaRPr kumimoji="1"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9218" name="矩形 3"/>
          <p:cNvSpPr/>
          <p:nvPr userDrawn="1"/>
        </p:nvSpPr>
        <p:spPr>
          <a:xfrm>
            <a:off x="441325" y="760413"/>
            <a:ext cx="1568450" cy="368300"/>
          </a:xfrm>
          <a:prstGeom prst="rect">
            <a:avLst/>
          </a:prstGeom>
          <a:noFill/>
          <a:ln w="9525">
            <a:noFill/>
          </a:ln>
        </p:spPr>
        <p:txBody>
          <a:bodyPr wrap="none" anchor="t" anchorCtr="0">
            <a:spAutoFit/>
          </a:bodyPr>
          <a:p>
            <a:pPr lvl="0" defTabSz="609600"/>
            <a:r>
              <a:rPr lang="zh-CN" altLang="en-US" dirty="0">
                <a:solidFill>
                  <a:srgbClr val="404040"/>
                </a:solidFill>
                <a:latin typeface="Segoe UI Light" panose="020B0502040204020203"/>
                <a:ea typeface="微软雅黑" panose="020B0503020204020204" charset="-122"/>
              </a:rPr>
              <a:t>背景图片素材</a:t>
            </a:r>
            <a:endParaRPr lang="zh-CN" altLang="en-US" dirty="0">
              <a:solidFill>
                <a:srgbClr val="404040"/>
              </a:solidFill>
              <a:latin typeface="Segoe UI Light" panose="020B0502040204020203"/>
              <a:ea typeface="微软雅黑" panose="020B0503020204020204" charset="-122"/>
            </a:endParaRPr>
          </a:p>
        </p:txBody>
      </p:sp>
      <p:sp>
        <p:nvSpPr>
          <p:cNvPr id="9219" name="矩形 4"/>
          <p:cNvSpPr/>
          <p:nvPr userDrawn="1"/>
        </p:nvSpPr>
        <p:spPr>
          <a:xfrm>
            <a:off x="441325" y="182563"/>
            <a:ext cx="776288" cy="246062"/>
          </a:xfrm>
          <a:prstGeom prst="rect">
            <a:avLst/>
          </a:prstGeom>
          <a:noFill/>
          <a:ln w="9525">
            <a:noFill/>
          </a:ln>
        </p:spPr>
        <p:txBody>
          <a:bodyPr wrap="none" anchor="t" anchorCtr="0">
            <a:spAutoFit/>
          </a:bodyPr>
          <a:p>
            <a:pPr lvl="0" defTabSz="609600"/>
            <a:r>
              <a:rPr lang="en-US" altLang="zh-CN" sz="1000" dirty="0">
                <a:solidFill>
                  <a:srgbClr val="404040"/>
                </a:solidFill>
                <a:latin typeface="Segoe UI Light" panose="020B0502040204020203"/>
                <a:ea typeface="微软雅黑" panose="020B0503020204020204" charset="-122"/>
              </a:rPr>
              <a:t>OfficePLUS</a:t>
            </a:r>
            <a:endParaRPr lang="zh-CN" altLang="en-US" sz="1000" dirty="0">
              <a:solidFill>
                <a:srgbClr val="404040"/>
              </a:solidFill>
              <a:latin typeface="Segoe UI Light" panose="020B0502040204020203"/>
              <a:ea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9" Type="http://schemas.openxmlformats.org/officeDocument/2006/relationships/theme" Target="../theme/theme4.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6.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hyperlink" Target="..\&#29992;&#25143;&#25163;&#20876;\SRA2021-G05-&#29992;&#25143;&#25163;&#20876;v0.0.1.docx" TargetMode="External"/><Relationship Id="rId2" Type="http://schemas.openxmlformats.org/officeDocument/2006/relationships/image" Target="../media/image1.sv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4"/>
          <p:cNvSpPr/>
          <p:nvPr/>
        </p:nvSpPr>
        <p:spPr>
          <a:xfrm>
            <a:off x="2111375" y="2360613"/>
            <a:ext cx="7969250" cy="830262"/>
          </a:xfrm>
          <a:prstGeom prst="rect">
            <a:avLst/>
          </a:prstGeom>
          <a:noFill/>
          <a:ln w="9525">
            <a:noFill/>
          </a:ln>
        </p:spPr>
        <p:txBody>
          <a:bodyPr wrap="none" anchor="t" anchorCtr="0">
            <a:spAutoFit/>
          </a:bodyPr>
          <a:p>
            <a:pPr algn="ctr"/>
            <a:r>
              <a:rPr lang="zh-CN" altLang="en-US" sz="4800" b="1" dirty="0">
                <a:latin typeface="Segoe UI" panose="020B0502040204020203" charset="0"/>
                <a:ea typeface="微软雅黑" panose="020B0503020204020204" charset="-122"/>
              </a:rPr>
              <a:t>软件需求规格说明书</a:t>
            </a:r>
            <a:r>
              <a:rPr lang="en-US" altLang="zh-CN" sz="4800" b="1" dirty="0">
                <a:latin typeface="Segoe UI" panose="020B0502040204020203" charset="0"/>
                <a:ea typeface="微软雅黑" panose="020B0503020204020204" charset="-122"/>
              </a:rPr>
              <a:t>SRS</a:t>
            </a:r>
            <a:r>
              <a:rPr lang="zh-CN" altLang="en-US" sz="4800" b="1" dirty="0">
                <a:latin typeface="Segoe UI" panose="020B0502040204020203" charset="0"/>
                <a:ea typeface="微软雅黑" panose="020B0503020204020204" charset="-122"/>
              </a:rPr>
              <a:t>评审</a:t>
            </a:r>
            <a:endParaRPr lang="zh-CN" altLang="en-US" sz="4800" b="1" dirty="0">
              <a:latin typeface="Segoe UI" panose="020B0502040204020203" charset="0"/>
              <a:ea typeface="微软雅黑" panose="020B0503020204020204" charset="-122"/>
            </a:endParaRPr>
          </a:p>
        </p:txBody>
      </p:sp>
      <p:sp>
        <p:nvSpPr>
          <p:cNvPr id="14" name="矩形 13"/>
          <p:cNvSpPr/>
          <p:nvPr/>
        </p:nvSpPr>
        <p:spPr>
          <a:xfrm>
            <a:off x="4754563" y="3365500"/>
            <a:ext cx="2684463" cy="806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2000" b="1" strike="noStrike" noProof="1" dirty="0" smtClean="0">
                <a:solidFill>
                  <a:schemeClr val="tx1"/>
                </a:solidFill>
              </a:rPr>
              <a:t>报告人</a:t>
            </a:r>
            <a:endParaRPr lang="en-US" altLang="zh-CN" sz="2000" b="1" strike="noStrike" noProof="1" dirty="0" smtClean="0">
              <a:solidFill>
                <a:schemeClr val="tx1"/>
              </a:solidFill>
            </a:endParaRPr>
          </a:p>
          <a:p>
            <a:pPr algn="ctr" fontAlgn="auto"/>
            <a:r>
              <a:rPr lang="en-US" altLang="zh-CN" sz="2000" b="1" strike="noStrike" noProof="1" dirty="0" smtClean="0">
                <a:solidFill>
                  <a:schemeClr val="tx1"/>
                </a:solidFill>
              </a:rPr>
              <a:t>G05</a:t>
            </a:r>
            <a:endParaRPr lang="en-US" altLang="zh-CN" sz="2000" b="1" strike="noStrike" noProof="1" dirty="0" smtClean="0">
              <a:solidFill>
                <a:schemeClr val="tx1"/>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矩形 1"/>
          <p:cNvSpPr/>
          <p:nvPr/>
        </p:nvSpPr>
        <p:spPr>
          <a:xfrm>
            <a:off x="0" y="60325"/>
            <a:ext cx="1852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TWO </a:t>
            </a:r>
            <a:r>
              <a:rPr lang="zh-CN" altLang="en-US" sz="1400" b="1" dirty="0">
                <a:latin typeface="Segoe UI" panose="020B0502040204020203" charset="0"/>
                <a:ea typeface="微软雅黑" panose="020B0503020204020204" charset="-122"/>
              </a:rPr>
              <a:t>用户识别</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graphicFrame>
        <p:nvGraphicFramePr>
          <p:cNvPr id="6" name="表格 5"/>
          <p:cNvGraphicFramePr/>
          <p:nvPr/>
        </p:nvGraphicFramePr>
        <p:xfrm>
          <a:off x="357188" y="561975"/>
          <a:ext cx="7756525" cy="5732463"/>
        </p:xfrm>
        <a:graphic>
          <a:graphicData uri="http://schemas.openxmlformats.org/drawingml/2006/table">
            <a:tbl>
              <a:tblPr firstRow="1" bandRow="1">
                <a:tableStyleId>{5940675A-B579-460E-94D1-54222C63F5DA}</a:tableStyleId>
              </a:tblPr>
              <a:tblGrid>
                <a:gridCol w="409575"/>
                <a:gridCol w="1121410"/>
                <a:gridCol w="1075690"/>
                <a:gridCol w="1061085"/>
                <a:gridCol w="1099820"/>
                <a:gridCol w="1514475"/>
                <a:gridCol w="1473835"/>
              </a:tblGrid>
              <a:tr h="741045">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用户类别</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当前身份</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用户简介</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选择原因</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用户姓名</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用户邮箱</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solidFill>
                            <a:srgbClr val="000000"/>
                          </a:solidFill>
                          <a:latin typeface="等线" panose="02010600030101010101" charset="-122"/>
                          <a:ea typeface="等线" panose="02010600030101010101" charset="-122"/>
                          <a:cs typeface="宋体" panose="02010600030101010101" pitchFamily="2" charset="-122"/>
                        </a:rPr>
                        <a:t>用户电话号码</a:t>
                      </a:r>
                      <a:endParaRPr lang="en-US" altLang="en-US" sz="1200" b="1">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165">
                <a:tc rowSpan="8">
                  <a:txBody>
                    <a:bodyPr/>
                    <a:p>
                      <a:pPr indent="0">
                        <a:buNone/>
                      </a:pPr>
                      <a:r>
                        <a:rPr lang="en-US" sz="1200" b="1">
                          <a:solidFill>
                            <a:srgbClr val="000000"/>
                          </a:solidFill>
                          <a:latin typeface="等线" panose="02010600030101010101" charset="-122"/>
                          <a:ea typeface="等线" panose="02010600030101010101" charset="-122"/>
                          <a:cs typeface="等线" panose="02010600030101010101" charset="-122"/>
                        </a:rPr>
                        <a:t>直接用户</a:t>
                      </a:r>
                      <a:endParaRPr lang="en-US" sz="1200" b="1">
                        <a:solidFill>
                          <a:srgbClr val="000000"/>
                        </a:solidFill>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项目下达者</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项目的发起方</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作为项目发起方对项目有深刻的理解</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杨枨</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yangc@zucc.edu.cn</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13357102333</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4104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社区团长</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选择有从事团购团长工作的人</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拥有商品售卖经历，并有意愿从事的电子商务的兼职</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刘先生</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暂无</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15669084801</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1122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普通用户</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对于团购有自己相关的需求且愿意尝试的人</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等线" panose="02010600030101010101" charset="-122"/>
                          <a:ea typeface="等线" panose="02010600030101010101" charset="-122"/>
                          <a:cs typeface="等线" panose="02010600030101010101" charset="-122"/>
                        </a:rPr>
                        <a:t>学习认真，对</a:t>
                      </a:r>
                      <a:r>
                        <a:rPr lang="en-US" sz="1200" b="0">
                          <a:latin typeface="等线" panose="02010600030101010101" charset="-122"/>
                          <a:ea typeface="等线" panose="02010600030101010101" charset="-122"/>
                          <a:cs typeface="等线" panose="02010600030101010101" charset="-122"/>
                        </a:rPr>
                        <a:t>APP</a:t>
                      </a:r>
                      <a:r>
                        <a:rPr lang="en-US" sz="1200" b="0">
                          <a:solidFill>
                            <a:srgbClr val="000000"/>
                          </a:solidFill>
                          <a:latin typeface="等线" panose="02010600030101010101" charset="-122"/>
                          <a:ea typeface="等线" panose="02010600030101010101" charset="-122"/>
                          <a:cs typeface="等线" panose="02010600030101010101" charset="-122"/>
                        </a:rPr>
                        <a:t>相关内容感兴趣的学生</a:t>
                      </a:r>
                      <a:endParaRPr lang="en-US" altLang="en-US" sz="1200" b="0">
                        <a:solidFill>
                          <a:srgbClr val="000000"/>
                        </a:solidFill>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李以昕</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31801343@stu.zucc.edu.cn</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13567892950</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4104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管理员</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负责平台管理并提供意 见</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有担任管理员的丰富经验，能提供宝贵意见和建议</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岑盛泽</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31801334@stu.zucc.edu.cn</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19883126654</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16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开发者代表</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负责开发的人员</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有经验，是项目开发小组组长</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邢海粟</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31801347@stu.zucc.edu.c</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18867964303</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16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指导用户</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负责审核项目进度</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宋体" panose="02010600030101010101" pitchFamily="2" charset="-122"/>
                        </a:rPr>
                        <a:t>作为指导用户，对项目有深刻的理解</a:t>
                      </a:r>
                      <a:endParaRPr lang="en-US" altLang="en-US" sz="1200" b="0">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徐先生</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暂无</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15669084801</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799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rowSpan="2">
                  <a:txBody>
                    <a:bodyPr/>
                    <a:p>
                      <a:pPr indent="0">
                        <a:buNone/>
                      </a:pPr>
                      <a:r>
                        <a:rPr lang="en-US" sz="1200" b="0">
                          <a:solidFill>
                            <a:srgbClr val="000000"/>
                          </a:solidFill>
                          <a:latin typeface="等线" panose="02010600030101010101" charset="-122"/>
                          <a:ea typeface="等线" panose="02010600030101010101" charset="-122"/>
                          <a:cs typeface="等线" panose="02010600030101010101" charset="-122"/>
                        </a:rPr>
                        <a:t>协助用户</a:t>
                      </a:r>
                      <a:endParaRPr lang="en-US" sz="1200" b="0">
                        <a:solidFill>
                          <a:srgbClr val="000000"/>
                        </a:solidFill>
                        <a:latin typeface="等线" panose="02010600030101010101" charset="-122"/>
                        <a:ea typeface="等线" panose="02010600030101010101" charset="-122"/>
                        <a:cs typeface="等线" panose="02010600030101010101" charset="-122"/>
                      </a:endParaRPr>
                    </a:p>
                    <a:p>
                      <a:pPr indent="0">
                        <a:buNone/>
                      </a:pPr>
                      <a:r>
                        <a:rPr lang="en-US" altLang="zh-CN" sz="1200">
                          <a:solidFill>
                            <a:srgbClr val="000000"/>
                          </a:solidFill>
                          <a:latin typeface="等线" panose="02010600030101010101" charset="-122"/>
                          <a:ea typeface="等线" panose="02010600030101010101" charset="-122"/>
                          <a:cs typeface="等线" panose="02010600030101010101" charset="-122"/>
                        </a:rPr>
                        <a:t> </a:t>
                      </a:r>
                      <a:endParaRPr lang="en-US" altLang="zh-CN" sz="1200" b="0">
                        <a:solidFill>
                          <a:srgbClr val="000000"/>
                        </a:solidFill>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buNone/>
                      </a:pPr>
                      <a:r>
                        <a:rPr lang="en-US" sz="1200" b="0">
                          <a:solidFill>
                            <a:srgbClr val="000000"/>
                          </a:solidFill>
                          <a:latin typeface="等线" panose="02010600030101010101" charset="-122"/>
                          <a:ea typeface="等线" panose="02010600030101010101" charset="-122"/>
                          <a:cs typeface="等线" panose="02010600030101010101" charset="-122"/>
                        </a:rPr>
                        <a:t>负责协助项目开发</a:t>
                      </a:r>
                      <a:endParaRPr lang="en-US" sz="1200" b="0">
                        <a:solidFill>
                          <a:srgbClr val="000000"/>
                        </a:solidFill>
                        <a:latin typeface="等线" panose="02010600030101010101" charset="-122"/>
                        <a:ea typeface="等线" panose="02010600030101010101" charset="-122"/>
                        <a:cs typeface="等线" panose="02010600030101010101" charset="-122"/>
                      </a:endParaRPr>
                    </a:p>
                    <a:p>
                      <a:pPr indent="0">
                        <a:buNone/>
                      </a:pPr>
                      <a:r>
                        <a:rPr lang="en-US" altLang="zh-CN" sz="1200">
                          <a:solidFill>
                            <a:srgbClr val="000000"/>
                          </a:solidFill>
                          <a:latin typeface="等线" panose="02010600030101010101" charset="-122"/>
                          <a:ea typeface="等线" panose="02010600030101010101" charset="-122"/>
                          <a:cs typeface="等线" panose="02010600030101010101" charset="-122"/>
                        </a:rPr>
                        <a:t> </a:t>
                      </a:r>
                      <a:endParaRPr lang="en-US" altLang="zh-CN" sz="1200" b="0">
                        <a:solidFill>
                          <a:srgbClr val="000000"/>
                        </a:solidFill>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buNone/>
                      </a:pPr>
                      <a:r>
                        <a:rPr lang="en-US" sz="1200" b="0">
                          <a:latin typeface="等线" panose="02010600030101010101" charset="-122"/>
                          <a:ea typeface="等线" panose="02010600030101010101" charset="-122"/>
                          <a:cs typeface="等线" panose="02010600030101010101" charset="-122"/>
                        </a:rPr>
                        <a:t>作为协助用户，协助项目开发小组理解指导用户的意图</a:t>
                      </a:r>
                      <a:endParaRPr lang="en-US" sz="1200" b="0">
                        <a:latin typeface="等线" panose="02010600030101010101" charset="-122"/>
                        <a:ea typeface="等线" panose="02010600030101010101" charset="-122"/>
                        <a:cs typeface="等线" panose="02010600030101010101" charset="-122"/>
                      </a:endParaRPr>
                    </a:p>
                    <a:p>
                      <a:pPr indent="0">
                        <a:buNone/>
                      </a:pPr>
                      <a:r>
                        <a:rPr lang="en-US" altLang="zh-CN" sz="1200">
                          <a:latin typeface="等线" panose="02010600030101010101" charset="-122"/>
                          <a:ea typeface="等线" panose="02010600030101010101" charset="-122"/>
                          <a:cs typeface="等线" panose="02010600030101010101" charset="-122"/>
                        </a:rPr>
                        <a:t> </a:t>
                      </a:r>
                      <a:endParaRPr lang="en-US" altLang="zh-CN"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陈幼安</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youanchen@harmonycloud.cn</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暂无</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6715">
                <a:tc vMerge="1">
                  <a:tcPr marL="0" marR="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vMerge="1">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等线" panose="02010600030101010101" charset="-122"/>
                          <a:ea typeface="等线" panose="02010600030101010101" charset="-122"/>
                          <a:cs typeface="宋体" panose="02010600030101010101" pitchFamily="2" charset="-122"/>
                        </a:rPr>
                        <a:t>陈炜舜</a:t>
                      </a:r>
                      <a:endParaRPr lang="en-US" altLang="en-US" sz="1200" b="0">
                        <a:solidFill>
                          <a:srgbClr val="000000"/>
                        </a:solidFill>
                        <a:latin typeface="等线" panose="02010600030101010101" charset="-122"/>
                        <a:ea typeface="等线" panose="02010600030101010101" charset="-122"/>
                        <a:cs typeface="宋体" panose="02010600030101010101" pitchFamily="2"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weishunchen@harmonycloud.cn</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等线" panose="02010600030101010101" charset="-122"/>
                        </a:rPr>
                        <a:t>暂无</a:t>
                      </a:r>
                      <a:endParaRPr lang="en-US" altLang="en-US" sz="1200" b="0">
                        <a:latin typeface="等线" panose="02010600030101010101" charset="-122"/>
                        <a:ea typeface="等线" panose="02010600030101010101" charset="-122"/>
                        <a:cs typeface="等线" panose="02010600030101010101" charset="-122"/>
                      </a:endParaRPr>
                    </a:p>
                  </a:txBody>
                  <a:tcPr marL="55880" marR="55880" marT="9525"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矩形 1"/>
          <p:cNvSpPr/>
          <p:nvPr/>
        </p:nvSpPr>
        <p:spPr>
          <a:xfrm>
            <a:off x="0" y="60325"/>
            <a:ext cx="1852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TWO </a:t>
            </a:r>
            <a:r>
              <a:rPr lang="zh-CN" altLang="en-US" sz="1400" b="1" dirty="0">
                <a:latin typeface="Segoe UI" panose="020B0502040204020203" charset="0"/>
                <a:ea typeface="微软雅黑" panose="020B0503020204020204" charset="-122"/>
              </a:rPr>
              <a:t>用户识别</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graphicFrame>
        <p:nvGraphicFramePr>
          <p:cNvPr id="2" name="表格 1"/>
          <p:cNvGraphicFramePr/>
          <p:nvPr/>
        </p:nvGraphicFramePr>
        <p:xfrm>
          <a:off x="398463" y="668338"/>
          <a:ext cx="7802563" cy="5641975"/>
        </p:xfrm>
        <a:graphic>
          <a:graphicData uri="http://schemas.openxmlformats.org/drawingml/2006/table">
            <a:tbl>
              <a:tblPr firstRow="1" bandRow="1">
                <a:tableStyleId>{5940675A-B579-460E-94D1-54222C63F5DA}</a:tableStyleId>
              </a:tblPr>
              <a:tblGrid>
                <a:gridCol w="3108960"/>
                <a:gridCol w="4693920"/>
              </a:tblGrid>
              <a:tr h="238125">
                <a:tc>
                  <a:txBody>
                    <a:bodyPr/>
                    <a:p>
                      <a:pPr indent="0">
                        <a:buNone/>
                      </a:pPr>
                      <a:r>
                        <a:rPr lang="en-US" sz="1400" b="0">
                          <a:latin typeface="等线" panose="02010600030101010101" charset="-122"/>
                          <a:ea typeface="等线" panose="02010600030101010101" charset="-122"/>
                          <a:cs typeface="宋体" panose="02010600030101010101" pitchFamily="2" charset="-122"/>
                        </a:rPr>
                        <a:t>用户类</a:t>
                      </a:r>
                      <a:endParaRPr lang="en-US" altLang="en-US" sz="14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1400" b="0">
                          <a:latin typeface="等线" panose="02010600030101010101" charset="-122"/>
                          <a:ea typeface="等线" panose="02010600030101010101" charset="-122"/>
                          <a:cs typeface="等线" panose="02010600030101010101" charset="-122"/>
                        </a:rPr>
                        <a:t>说明 </a:t>
                      </a:r>
                      <a:endParaRPr lang="en-US" altLang="en-US" sz="14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r>
              <a:tr h="648335">
                <a:tc>
                  <a:txBody>
                    <a:bodyPr/>
                    <a:p>
                      <a:pPr indent="0">
                        <a:buNone/>
                      </a:pPr>
                      <a:r>
                        <a:rPr lang="en-US" sz="1400" b="0">
                          <a:latin typeface="等线" panose="02010600030101010101" charset="-122"/>
                          <a:ea typeface="等线" panose="02010600030101010101" charset="-122"/>
                          <a:cs typeface="宋体" panose="02010600030101010101" pitchFamily="2" charset="-122"/>
                        </a:rPr>
                        <a:t>项目下达者（直接）</a:t>
                      </a:r>
                      <a:endParaRPr lang="en-US" altLang="en-US" sz="14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等线" panose="02010600030101010101" charset="-122"/>
                          <a:ea typeface="等线" panose="02010600030101010101" charset="-122"/>
                          <a:cs typeface="等线" panose="02010600030101010101" charset="-122"/>
                        </a:rPr>
                        <a:t>任务下达者为帮助教师与学生之间的互动学习，有更多的交流机会和专业课程的资料，发布了“基于社区化网络的视频动态团购APP”项目。</a:t>
                      </a:r>
                      <a:endParaRPr lang="en-US" altLang="en-US" sz="14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081405">
                <a:tc>
                  <a:txBody>
                    <a:bodyPr/>
                    <a:p>
                      <a:pPr indent="0">
                        <a:buNone/>
                      </a:pPr>
                      <a:r>
                        <a:rPr lang="en-US" sz="1400" b="0">
                          <a:solidFill>
                            <a:srgbClr val="000000"/>
                          </a:solidFill>
                          <a:latin typeface="等线" panose="02010600030101010101" charset="-122"/>
                          <a:ea typeface="等线" panose="02010600030101010101" charset="-122"/>
                          <a:cs typeface="宋体" panose="02010600030101010101" pitchFamily="2" charset="-122"/>
                        </a:rPr>
                        <a:t>社区团长</a:t>
                      </a:r>
                      <a:r>
                        <a:rPr lang="en-US" sz="1400" b="0">
                          <a:latin typeface="等线" panose="02010600030101010101" charset="-122"/>
                          <a:ea typeface="等线" panose="02010600030101010101" charset="-122"/>
                          <a:cs typeface="宋体" panose="02010600030101010101" pitchFamily="2" charset="-122"/>
                        </a:rPr>
                        <a:t>（重要）（直接）</a:t>
                      </a:r>
                      <a:endParaRPr lang="en-US" altLang="en-US" sz="1400" b="0">
                        <a:solidFill>
                          <a:srgbClr val="000000"/>
                        </a:solidFill>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charset="-122"/>
                          <a:ea typeface="等线" panose="02010600030101010101" charset="-122"/>
                          <a:cs typeface="等线" panose="02010600030101010101" charset="-122"/>
                        </a:rPr>
                        <a:t>团长是基于社区化网络的视频动态团购APP的主要用户。团长通过APP发布开团信息</a:t>
                      </a:r>
                      <a:r>
                        <a:rPr lang="en-US" sz="1400" b="0">
                          <a:solidFill>
                            <a:srgbClr val="000000"/>
                          </a:solidFill>
                          <a:latin typeface="等线" panose="02010600030101010101" charset="-122"/>
                          <a:ea typeface="等线" panose="02010600030101010101" charset="-122"/>
                          <a:cs typeface="等线" panose="02010600030101010101" charset="-122"/>
                        </a:rPr>
                        <a:t>，上传水果生鲜视频、文字并回答用户们提出的问题疑惑、分享专业知识和供应商资料等。并通过</a:t>
                      </a:r>
                      <a:r>
                        <a:rPr lang="en-US" sz="1400" b="0">
                          <a:latin typeface="等线" panose="02010600030101010101" charset="-122"/>
                          <a:ea typeface="等线" panose="02010600030101010101" charset="-122"/>
                          <a:cs typeface="等线" panose="02010600030101010101" charset="-122"/>
                        </a:rPr>
                        <a:t>APP在供应商与平台之间进行商品的交易与对接。</a:t>
                      </a:r>
                      <a:endParaRPr lang="en-US" altLang="en-US" sz="14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80770">
                <a:tc>
                  <a:txBody>
                    <a:bodyPr/>
                    <a:p>
                      <a:pPr indent="0">
                        <a:buNone/>
                      </a:pPr>
                      <a:r>
                        <a:rPr lang="en-US" sz="1400" b="0">
                          <a:latin typeface="等线" panose="02010600030101010101" charset="-122"/>
                          <a:ea typeface="等线" panose="02010600030101010101" charset="-122"/>
                          <a:cs typeface="宋体" panose="02010600030101010101" pitchFamily="2" charset="-122"/>
                        </a:rPr>
                        <a:t>普通用户（重要）（直接）</a:t>
                      </a:r>
                      <a:endParaRPr lang="en-US" altLang="en-US" sz="14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等线" panose="02010600030101010101" charset="-122"/>
                          <a:ea typeface="等线" panose="02010600030101010101" charset="-122"/>
                          <a:cs typeface="等线" panose="02010600030101010101" charset="-122"/>
                        </a:rPr>
                        <a:t>普通用户是基于社区化网络的视频动态团购APP的主要用户。</a:t>
                      </a:r>
                      <a:r>
                        <a:rPr lang="en-US" sz="1400" b="0">
                          <a:solidFill>
                            <a:srgbClr val="000000"/>
                          </a:solidFill>
                          <a:latin typeface="等线" panose="02010600030101010101" charset="-122"/>
                          <a:ea typeface="等线" panose="02010600030101010101" charset="-122"/>
                          <a:cs typeface="等线" panose="02010600030101010101" charset="-122"/>
                        </a:rPr>
                        <a:t>在该</a:t>
                      </a:r>
                      <a:r>
                        <a:rPr lang="en-US" sz="1400" b="0">
                          <a:latin typeface="等线" panose="02010600030101010101" charset="-122"/>
                          <a:ea typeface="等线" panose="02010600030101010101" charset="-122"/>
                          <a:cs typeface="等线" panose="02010600030101010101" charset="-122"/>
                        </a:rPr>
                        <a:t>APP</a:t>
                      </a:r>
                      <a:r>
                        <a:rPr lang="en-US" sz="1400" b="0">
                          <a:solidFill>
                            <a:srgbClr val="000000"/>
                          </a:solidFill>
                          <a:latin typeface="等线" panose="02010600030101010101" charset="-122"/>
                          <a:ea typeface="等线" panose="02010600030101010101" charset="-122"/>
                          <a:cs typeface="等线" panose="02010600030101010101" charset="-122"/>
                        </a:rPr>
                        <a:t>上，普通用户可以对自己感兴趣的水果生鲜发起购买，自动匹配相应的商品所具有的团中，并在次日凭平台二维码在分块区域团长处取得自己的水果生鲜。</a:t>
                      </a:r>
                      <a:endParaRPr lang="en-US" altLang="en-US" sz="14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864235">
                <a:tc>
                  <a:txBody>
                    <a:bodyPr/>
                    <a:p>
                      <a:pPr indent="0">
                        <a:buNone/>
                      </a:pPr>
                      <a:r>
                        <a:rPr lang="en-US" sz="1400" b="0">
                          <a:latin typeface="等线" panose="02010600030101010101" charset="-122"/>
                          <a:ea typeface="等线" panose="02010600030101010101" charset="-122"/>
                          <a:cs typeface="宋体" panose="02010600030101010101" pitchFamily="2" charset="-122"/>
                        </a:rPr>
                        <a:t>平台管理员（重要）（直接）</a:t>
                      </a:r>
                      <a:endParaRPr lang="en-US" altLang="en-US" sz="14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等线" panose="02010600030101010101" charset="-122"/>
                          <a:ea typeface="等线" panose="02010600030101010101" charset="-122"/>
                          <a:cs typeface="等线" panose="02010600030101010101" charset="-122"/>
                        </a:rPr>
                        <a:t>APP管理员管理基于社区化网络的视频动态团购APP，确保APP正常运行，对APP进行资源管理，进行安全备份，并确认用户信息，定期审核团长、供应商是否具备资格以及是否取消资格。</a:t>
                      </a:r>
                      <a:endParaRPr lang="en-US" altLang="en-US" sz="14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864870">
                <a:tc>
                  <a:txBody>
                    <a:bodyPr/>
                    <a:p>
                      <a:pPr indent="0">
                        <a:buNone/>
                      </a:pPr>
                      <a:r>
                        <a:rPr lang="en-US" sz="1400" b="0">
                          <a:latin typeface="等线" panose="02010600030101010101" charset="-122"/>
                          <a:ea typeface="等线" panose="02010600030101010101" charset="-122"/>
                          <a:cs typeface="宋体" panose="02010600030101010101" pitchFamily="2" charset="-122"/>
                        </a:rPr>
                        <a:t>指导用户（重要）（直接）</a:t>
                      </a:r>
                      <a:endParaRPr lang="en-US" altLang="en-US" sz="14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等线" panose="02010600030101010101" charset="-122"/>
                          <a:ea typeface="等线" panose="02010600030101010101" charset="-122"/>
                          <a:cs typeface="等线" panose="02010600030101010101" charset="-122"/>
                        </a:rPr>
                        <a:t>指导用户是基于社区化网络的视频动态团购APP的指导用户。负责项目进度的审核，负责提出修改意见，对APP的功能具有通过和否决的权力，确保项目没有偏离预期。</a:t>
                      </a:r>
                      <a:endParaRPr lang="en-US" altLang="en-US" sz="14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864870">
                <a:tc>
                  <a:txBody>
                    <a:bodyPr/>
                    <a:p>
                      <a:pPr indent="0">
                        <a:buNone/>
                      </a:pPr>
                      <a:r>
                        <a:rPr lang="en-US" sz="1400" b="0">
                          <a:latin typeface="等线" panose="02010600030101010101" charset="-122"/>
                          <a:ea typeface="等线" panose="02010600030101010101" charset="-122"/>
                          <a:cs typeface="宋体" panose="02010600030101010101" pitchFamily="2" charset="-122"/>
                        </a:rPr>
                        <a:t>协助用户（重要）</a:t>
                      </a:r>
                      <a:endParaRPr lang="en-US" altLang="en-US" sz="14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等线" panose="02010600030101010101" charset="-122"/>
                          <a:ea typeface="等线" panose="02010600030101010101" charset="-122"/>
                          <a:cs typeface="等线" panose="02010600030101010101" charset="-122"/>
                        </a:rPr>
                        <a:t>协助用户是基于社区化网络的视频动态团购APP的协助用户。负责项目进度的审核，负责提出修改意见，协助项目开发小组进行项目开发，确保项目没有偏离预期。</a:t>
                      </a:r>
                      <a:endParaRPr lang="en-US" altLang="en-US" sz="14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1"/>
          <p:cNvSpPr txBox="1"/>
          <p:nvPr/>
        </p:nvSpPr>
        <p:spPr>
          <a:xfrm>
            <a:off x="4294188" y="3279775"/>
            <a:ext cx="3603625" cy="881063"/>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a:t>
            </a:r>
            <a:r>
              <a:rPr lang="zh-CN" altLang="en-US" sz="4400" b="1" dirty="0">
                <a:latin typeface="Segoe UI" panose="020B0502040204020203" charset="0"/>
                <a:ea typeface="微软雅黑" panose="020B0503020204020204" charset="-122"/>
              </a:rPr>
              <a:t> </a:t>
            </a:r>
            <a:r>
              <a:rPr lang="en-US" altLang="zh-CN" sz="4400" b="1" dirty="0">
                <a:latin typeface="Segoe UI" panose="020B0502040204020203" charset="0"/>
                <a:ea typeface="微软雅黑" panose="020B0503020204020204" charset="-122"/>
              </a:rPr>
              <a:t>THREE</a:t>
            </a:r>
            <a:endParaRPr lang="en-US" altLang="zh-CN" sz="4400" b="1" dirty="0">
              <a:latin typeface="Segoe UI" panose="020B0502040204020203" charset="0"/>
              <a:ea typeface="微软雅黑" panose="020B0503020204020204" charset="-122"/>
            </a:endParaRPr>
          </a:p>
        </p:txBody>
      </p:sp>
      <p:sp>
        <p:nvSpPr>
          <p:cNvPr id="33794" name="文本框 2"/>
          <p:cNvSpPr txBox="1"/>
          <p:nvPr/>
        </p:nvSpPr>
        <p:spPr>
          <a:xfrm>
            <a:off x="3937000" y="2417763"/>
            <a:ext cx="4318000"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界面原型</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矩形 1"/>
          <p:cNvSpPr/>
          <p:nvPr/>
        </p:nvSpPr>
        <p:spPr>
          <a:xfrm>
            <a:off x="0" y="60325"/>
            <a:ext cx="197802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THREE </a:t>
            </a:r>
            <a:r>
              <a:rPr lang="zh-CN" altLang="en-US" sz="1400" b="1" dirty="0">
                <a:latin typeface="Segoe UI" panose="020B0502040204020203" charset="0"/>
                <a:ea typeface="微软雅黑" panose="020B0503020204020204" charset="-122"/>
              </a:rPr>
              <a:t>界面原型</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978025" y="157163"/>
            <a:ext cx="131763" cy="1127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pic>
        <p:nvPicPr>
          <p:cNvPr id="2" name="图片 1"/>
          <p:cNvPicPr>
            <a:picLocks noChangeAspect="1"/>
          </p:cNvPicPr>
          <p:nvPr>
            <p:custDataLst>
              <p:tags r:id="rId1"/>
            </p:custDataLst>
          </p:nvPr>
        </p:nvPicPr>
        <p:blipFill>
          <a:blip r:embed="rId2"/>
          <a:stretch>
            <a:fillRect/>
          </a:stretch>
        </p:blipFill>
        <p:spPr>
          <a:xfrm>
            <a:off x="4962525" y="269875"/>
            <a:ext cx="5597525" cy="6303010"/>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图片 3"/>
          <p:cNvPicPr>
            <a:picLocks noChangeAspect="1"/>
          </p:cNvPicPr>
          <p:nvPr/>
        </p:nvPicPr>
        <p:blipFill>
          <a:blip r:embed="rId1"/>
          <a:stretch>
            <a:fillRect/>
          </a:stretch>
        </p:blipFill>
        <p:spPr>
          <a:xfrm>
            <a:off x="4987925" y="738188"/>
            <a:ext cx="2490788" cy="5691187"/>
          </a:xfrm>
          <a:prstGeom prst="rect">
            <a:avLst/>
          </a:prstGeom>
          <a:noFill/>
          <a:ln w="9525">
            <a:noFill/>
          </a:ln>
        </p:spPr>
      </p:pic>
      <p:pic>
        <p:nvPicPr>
          <p:cNvPr id="35842" name="图片 5"/>
          <p:cNvPicPr>
            <a:picLocks noChangeAspect="1"/>
          </p:cNvPicPr>
          <p:nvPr/>
        </p:nvPicPr>
        <p:blipFill>
          <a:blip r:embed="rId2"/>
          <a:stretch>
            <a:fillRect/>
          </a:stretch>
        </p:blipFill>
        <p:spPr>
          <a:xfrm>
            <a:off x="8429625" y="738188"/>
            <a:ext cx="2689225" cy="5713412"/>
          </a:xfrm>
          <a:prstGeom prst="rect">
            <a:avLst/>
          </a:prstGeom>
          <a:noFill/>
          <a:ln w="9525">
            <a:noFill/>
          </a:ln>
        </p:spPr>
      </p:pic>
      <p:sp>
        <p:nvSpPr>
          <p:cNvPr id="35843" name="矩形 1"/>
          <p:cNvSpPr/>
          <p:nvPr/>
        </p:nvSpPr>
        <p:spPr>
          <a:xfrm>
            <a:off x="0" y="60325"/>
            <a:ext cx="197802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THREE </a:t>
            </a:r>
            <a:r>
              <a:rPr lang="zh-CN" altLang="en-US" sz="1400" b="1" dirty="0">
                <a:latin typeface="Segoe UI" panose="020B0502040204020203" charset="0"/>
                <a:ea typeface="微软雅黑" panose="020B0503020204020204" charset="-122"/>
              </a:rPr>
              <a:t>界面原型</a:t>
            </a:r>
            <a:endParaRPr lang="zh-CN" altLang="en-US" sz="1400" b="1" dirty="0">
              <a:latin typeface="Segoe UI" panose="020B0502040204020203" charset="0"/>
              <a:ea typeface="微软雅黑" panose="020B0503020204020204" charset="-122"/>
            </a:endParaRPr>
          </a:p>
        </p:txBody>
      </p:sp>
      <p:sp>
        <p:nvSpPr>
          <p:cNvPr id="8" name="椭圆 7"/>
          <p:cNvSpPr/>
          <p:nvPr/>
        </p:nvSpPr>
        <p:spPr>
          <a:xfrm>
            <a:off x="1978025" y="157163"/>
            <a:ext cx="131763" cy="1127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z="4400" strike="noStrike" noProof="1"/>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FOUR</a:t>
            </a:r>
            <a:endParaRPr lang="en-US" altLang="zh-CN" sz="4400" b="1" dirty="0">
              <a:latin typeface="Segoe UI" panose="020B0502040204020203" charset="0"/>
              <a:ea typeface="微软雅黑" panose="020B0503020204020204" charset="-122"/>
            </a:endParaRPr>
          </a:p>
        </p:txBody>
      </p:sp>
      <p:sp>
        <p:nvSpPr>
          <p:cNvPr id="36866" name="文本框 2"/>
          <p:cNvSpPr txBox="1"/>
          <p:nvPr/>
        </p:nvSpPr>
        <p:spPr>
          <a:xfrm>
            <a:off x="3937000" y="2417763"/>
            <a:ext cx="4318000" cy="1290637"/>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用户用例</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矩形 1"/>
          <p:cNvSpPr/>
          <p:nvPr/>
        </p:nvSpPr>
        <p:spPr>
          <a:xfrm>
            <a:off x="0" y="60325"/>
            <a:ext cx="19034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FOUR </a:t>
            </a:r>
            <a:r>
              <a:rPr lang="zh-CN" altLang="en-US" sz="1400" b="1" dirty="0">
                <a:latin typeface="Segoe UI" panose="020B0502040204020203" charset="0"/>
                <a:ea typeface="微软雅黑" panose="020B0503020204020204" charset="-122"/>
              </a:rPr>
              <a:t>用户用例</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37891" name="文本框 10"/>
          <p:cNvSpPr txBox="1"/>
          <p:nvPr/>
        </p:nvSpPr>
        <p:spPr>
          <a:xfrm>
            <a:off x="282575" y="549275"/>
            <a:ext cx="1568450" cy="398463"/>
          </a:xfrm>
          <a:prstGeom prst="rect">
            <a:avLst/>
          </a:prstGeom>
          <a:noFill/>
          <a:ln w="9525">
            <a:noFill/>
          </a:ln>
        </p:spPr>
        <p:txBody>
          <a:bodyPr wrap="square" anchor="t" anchorCtr="0">
            <a:spAutoFit/>
          </a:bodyPr>
          <a:p>
            <a:r>
              <a:rPr lang="zh-CN" altLang="en-US" sz="2000" b="1">
                <a:latin typeface="等线" panose="02010600030101010101" charset="-122"/>
                <a:ea typeface="等线" panose="02010600030101010101" charset="-122"/>
              </a:rPr>
              <a:t>用户用例图</a:t>
            </a:r>
            <a:endParaRPr lang="zh-CN" altLang="en-US" sz="2000" b="1">
              <a:latin typeface="等线" panose="02010600030101010101" charset="-122"/>
              <a:ea typeface="等线" panose="02010600030101010101" charset="-122"/>
            </a:endParaRPr>
          </a:p>
        </p:txBody>
      </p:sp>
      <p:pic>
        <p:nvPicPr>
          <p:cNvPr id="2" name="图片 1" descr="用户"/>
          <p:cNvPicPr>
            <a:picLocks noChangeAspect="1"/>
          </p:cNvPicPr>
          <p:nvPr/>
        </p:nvPicPr>
        <p:blipFill>
          <a:blip r:embed="rId1"/>
          <a:stretch>
            <a:fillRect/>
          </a:stretch>
        </p:blipFill>
        <p:spPr>
          <a:xfrm>
            <a:off x="1852930" y="421005"/>
            <a:ext cx="3134360" cy="6308725"/>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1"/>
          <p:cNvSpPr/>
          <p:nvPr/>
        </p:nvSpPr>
        <p:spPr>
          <a:xfrm>
            <a:off x="0" y="60325"/>
            <a:ext cx="19034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FOUR </a:t>
            </a:r>
            <a:r>
              <a:rPr lang="zh-CN" altLang="en-US" sz="1400" b="1" dirty="0">
                <a:latin typeface="Segoe UI" panose="020B0502040204020203" charset="0"/>
                <a:ea typeface="微软雅黑" panose="020B0503020204020204" charset="-122"/>
              </a:rPr>
              <a:t>用户用例</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38915" name="文本框 10"/>
          <p:cNvSpPr txBox="1"/>
          <p:nvPr/>
        </p:nvSpPr>
        <p:spPr>
          <a:xfrm>
            <a:off x="282575" y="549275"/>
            <a:ext cx="2152650" cy="398463"/>
          </a:xfrm>
          <a:prstGeom prst="rect">
            <a:avLst/>
          </a:prstGeom>
          <a:noFill/>
          <a:ln w="9525">
            <a:noFill/>
          </a:ln>
        </p:spPr>
        <p:txBody>
          <a:bodyPr wrap="square" anchor="t" anchorCtr="0">
            <a:spAutoFit/>
          </a:bodyPr>
          <a:p>
            <a:r>
              <a:rPr lang="zh-CN" altLang="en-US" sz="2000" b="1">
                <a:latin typeface="等线" panose="02010600030101010101" charset="-122"/>
                <a:ea typeface="等线" panose="02010600030101010101" charset="-122"/>
              </a:rPr>
              <a:t>用户用例示例：</a:t>
            </a:r>
            <a:endParaRPr lang="zh-CN" altLang="en-US" sz="2000" b="1">
              <a:latin typeface="等线" panose="02010600030101010101" charset="-122"/>
              <a:ea typeface="等线" panose="02010600030101010101" charset="-122"/>
            </a:endParaRPr>
          </a:p>
        </p:txBody>
      </p:sp>
      <p:graphicFrame>
        <p:nvGraphicFramePr>
          <p:cNvPr id="5" name="表格 4"/>
          <p:cNvGraphicFramePr/>
          <p:nvPr>
            <p:custDataLst>
              <p:tags r:id="rId1"/>
            </p:custDataLst>
          </p:nvPr>
        </p:nvGraphicFramePr>
        <p:xfrm>
          <a:off x="2065020" y="549275"/>
          <a:ext cx="6068060" cy="6038215"/>
        </p:xfrm>
        <a:graphic>
          <a:graphicData uri="http://schemas.openxmlformats.org/drawingml/2006/table">
            <a:tbl>
              <a:tblPr firstRow="1" bandRow="1">
                <a:tableStyleId>{5940675A-B579-460E-94D1-54222C63F5DA}</a:tableStyleId>
              </a:tblPr>
              <a:tblGrid>
                <a:gridCol w="1515745"/>
                <a:gridCol w="1515745"/>
                <a:gridCol w="1517650"/>
                <a:gridCol w="1518920"/>
              </a:tblGrid>
              <a:tr h="3041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ID和名称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Times New Roman" panose="02020603050405020304" charset="0"/>
                          <a:cs typeface="Times New Roman" panose="02020603050405020304" charset="0"/>
                        </a:rPr>
                        <a:t>TL</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13</a:t>
                      </a:r>
                      <a:r>
                        <a:rPr lang="en-US" sz="1800" b="0">
                          <a:latin typeface="宋体" panose="02010600030101010101" pitchFamily="2" charset="-122"/>
                          <a:ea typeface="宋体" panose="02010600030101010101" pitchFamily="2" charset="-122"/>
                          <a:cs typeface="宋体" panose="02010600030101010101" pitchFamily="2" charset="-122"/>
                        </a:rPr>
                        <a:t>：创建团购-团单描述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60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创建人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黄德煜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创建日期：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20</a:t>
                      </a:r>
                      <a:r>
                        <a:rPr lang="en-US" sz="1800" b="0">
                          <a:latin typeface="宋体" panose="02010600030101010101" pitchFamily="2" charset="-122"/>
                          <a:ea typeface="宋体" panose="02010600030101010101" pitchFamily="2" charset="-122"/>
                          <a:cs typeface="宋体" panose="02010600030101010101" pitchFamily="2" charset="-122"/>
                        </a:rPr>
                        <a:t>21/05/</a:t>
                      </a:r>
                      <a:r>
                        <a:rPr lang="en-US" sz="1800" b="0">
                          <a:latin typeface="Times New Roman" panose="02020603050405020304" charset="0"/>
                          <a:cs typeface="Times New Roman" panose="02020603050405020304" charset="0"/>
                        </a:rPr>
                        <a:t>17</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1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主要操作者</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次要操作者：</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开团APP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670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为想要售卖的团购商品</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添加团单介绍</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708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触发器：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成为团长，</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创建团单</a:t>
                      </a:r>
                      <a:r>
                        <a:rPr lang="en-US" sz="1800" b="0">
                          <a:latin typeface="宋体" panose="02010600030101010101" pitchFamily="2" charset="-122"/>
                          <a:ea typeface="宋体" panose="02010600030101010101" pitchFamily="2" charset="-122"/>
                          <a:cs typeface="宋体" panose="02010600030101010101" pitchFamily="2" charset="-122"/>
                        </a:rPr>
                        <a:t>，点击</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添加标签</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solidFill>
                            <a:srgbClr val="4F81BD"/>
                          </a:solidFill>
                          <a:latin typeface="宋体" panose="02010600030101010101" pitchFamily="2" charset="-122"/>
                          <a:ea typeface="宋体" panose="02010600030101010101" pitchFamily="2" charset="-122"/>
                          <a:cs typeface="宋体" panose="02010600030101010101" pitchFamily="2" charset="-122"/>
                        </a:rPr>
                        <a:t>输入标题和内容</a:t>
                      </a:r>
                      <a:endParaRPr lang="en-US" altLang="en-US" sz="1800" b="0">
                        <a:solidFill>
                          <a:srgbClr val="4F81B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54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PRE-1：用户进行账户授权，创建团单</a:t>
                      </a: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54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POST-</a:t>
                      </a:r>
                      <a:r>
                        <a:rPr lang="en-US" sz="1800" b="0">
                          <a:latin typeface="Times New Roman" panose="02020603050405020304" charset="0"/>
                          <a:cs typeface="Times New Roman" panose="02020603050405020304" charset="0"/>
                        </a:rPr>
                        <a:t>1</a:t>
                      </a:r>
                      <a:r>
                        <a:rPr lang="en-US" sz="1800" b="0">
                          <a:latin typeface="宋体" panose="02010600030101010101" pitchFamily="2" charset="-122"/>
                          <a:ea typeface="宋体" panose="02010600030101010101" pitchFamily="2" charset="-122"/>
                          <a:cs typeface="宋体" panose="02010600030101010101" pitchFamily="2" charset="-122"/>
                        </a:rPr>
                        <a:t>：返回团购订单发起页</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715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一般性流程：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点击</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发起团购</a:t>
                      </a:r>
                      <a:r>
                        <a:rPr lang="en-US" sz="1800" b="0">
                          <a:latin typeface="宋体" panose="02010600030101010101" pitchFamily="2" charset="-122"/>
                          <a:ea typeface="宋体" panose="02010600030101010101" pitchFamily="2" charset="-122"/>
                          <a:cs typeface="宋体" panose="02010600030101010101" pitchFamily="2" charset="-122"/>
                        </a:rPr>
                        <a:t>点击</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添加标签</a:t>
                      </a:r>
                      <a:r>
                        <a:rPr lang="en-US" sz="1800" b="0">
                          <a:latin typeface="宋体" panose="02010600030101010101" pitchFamily="2" charset="-122"/>
                          <a:ea typeface="宋体" panose="02010600030101010101" pitchFamily="2" charset="-122"/>
                          <a:cs typeface="宋体" panose="02010600030101010101" pitchFamily="2" charset="-122"/>
                        </a:rPr>
                        <a:t>输入</a:t>
                      </a:r>
                      <a:r>
                        <a:rPr lang="en-US" sz="1800" b="0">
                          <a:solidFill>
                            <a:srgbClr val="4F81BD"/>
                          </a:solidFill>
                          <a:latin typeface="宋体" panose="02010600030101010101" pitchFamily="2" charset="-122"/>
                          <a:ea typeface="宋体" panose="02010600030101010101" pitchFamily="2" charset="-122"/>
                          <a:cs typeface="宋体" panose="02010600030101010101" pitchFamily="2" charset="-122"/>
                        </a:rPr>
                        <a:t>标题</a:t>
                      </a:r>
                      <a:r>
                        <a:rPr lang="en-US" sz="1800" b="0">
                          <a:latin typeface="宋体" panose="02010600030101010101" pitchFamily="2" charset="-122"/>
                          <a:ea typeface="宋体" panose="02010600030101010101" pitchFamily="2" charset="-122"/>
                          <a:cs typeface="宋体" panose="02010600030101010101" pitchFamily="2" charset="-122"/>
                        </a:rPr>
                        <a:t>输入</a:t>
                      </a:r>
                      <a:r>
                        <a:rPr lang="en-US" sz="1800" b="0">
                          <a:solidFill>
                            <a:srgbClr val="4F81BD"/>
                          </a:solidFill>
                          <a:latin typeface="宋体" panose="02010600030101010101" pitchFamily="2" charset="-122"/>
                          <a:ea typeface="宋体" panose="02010600030101010101" pitchFamily="2" charset="-122"/>
                          <a:cs typeface="宋体" panose="02010600030101010101" pitchFamily="2" charset="-122"/>
                        </a:rPr>
                        <a:t>内容</a:t>
                      </a:r>
                      <a:endParaRPr lang="en-US" altLang="en-US" sz="1800" b="0">
                        <a:solidFill>
                          <a:srgbClr val="4F81B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1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选择性流程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102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异常：</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团购页</a:t>
                      </a:r>
                      <a:r>
                        <a:rPr lang="en-US" sz="1800" b="0">
                          <a:latin typeface="宋体" panose="02010600030101010101" pitchFamily="2" charset="-122"/>
                          <a:ea typeface="宋体" panose="02010600030101010101" pitchFamily="2" charset="-122"/>
                          <a:cs typeface="宋体" panose="02010600030101010101" pitchFamily="2" charset="-122"/>
                        </a:rPr>
                        <a:t>打开失败网络连接失败</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1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60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使用频率：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1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业务规则：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54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其他信息：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54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假设：</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1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需求来源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徐先生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200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需求标识符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FunReq-CGP-CreD-0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1"/>
          <p:cNvSpPr/>
          <p:nvPr/>
        </p:nvSpPr>
        <p:spPr>
          <a:xfrm>
            <a:off x="0" y="60325"/>
            <a:ext cx="19034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FOUR </a:t>
            </a:r>
            <a:r>
              <a:rPr lang="zh-CN" altLang="en-US" sz="1400" b="1" dirty="0">
                <a:latin typeface="Segoe UI" panose="020B0502040204020203" charset="0"/>
                <a:ea typeface="微软雅黑" panose="020B0503020204020204" charset="-122"/>
              </a:rPr>
              <a:t>用户用例</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39939" name="文本框 10"/>
          <p:cNvSpPr txBox="1"/>
          <p:nvPr/>
        </p:nvSpPr>
        <p:spPr>
          <a:xfrm>
            <a:off x="282575" y="549275"/>
            <a:ext cx="1971675" cy="398463"/>
          </a:xfrm>
          <a:prstGeom prst="rect">
            <a:avLst/>
          </a:prstGeom>
          <a:noFill/>
          <a:ln w="9525">
            <a:noFill/>
          </a:ln>
        </p:spPr>
        <p:txBody>
          <a:bodyPr wrap="square" anchor="t" anchorCtr="0">
            <a:spAutoFit/>
          </a:bodyPr>
          <a:p>
            <a:r>
              <a:rPr lang="zh-CN" altLang="en-US" sz="2000" b="1">
                <a:latin typeface="等线" panose="02010600030101010101" charset="-122"/>
                <a:ea typeface="等线" panose="02010600030101010101" charset="-122"/>
              </a:rPr>
              <a:t>管理员用例图</a:t>
            </a:r>
            <a:endParaRPr lang="zh-CN" altLang="en-US" sz="2000" b="1">
              <a:latin typeface="等线" panose="02010600030101010101" charset="-122"/>
              <a:ea typeface="等线" panose="02010600030101010101" charset="-122"/>
            </a:endParaRPr>
          </a:p>
        </p:txBody>
      </p:sp>
      <p:pic>
        <p:nvPicPr>
          <p:cNvPr id="-2147482595" name="图片 4" descr="管理员"/>
          <p:cNvPicPr>
            <a:picLocks noChangeAspect="1"/>
          </p:cNvPicPr>
          <p:nvPr/>
        </p:nvPicPr>
        <p:blipFill>
          <a:blip r:embed="rId1"/>
          <a:stretch>
            <a:fillRect/>
          </a:stretch>
        </p:blipFill>
        <p:spPr>
          <a:xfrm>
            <a:off x="2123440" y="549275"/>
            <a:ext cx="5270500" cy="5808980"/>
          </a:xfrm>
          <a:prstGeom prst="rect">
            <a:avLst/>
          </a:prstGeom>
          <a:noFill/>
          <a:ln w="9525">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1"/>
          <p:cNvSpPr/>
          <p:nvPr/>
        </p:nvSpPr>
        <p:spPr>
          <a:xfrm>
            <a:off x="0" y="60325"/>
            <a:ext cx="19034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FOUR </a:t>
            </a:r>
            <a:r>
              <a:rPr lang="zh-CN" altLang="en-US" sz="1400" b="1" dirty="0">
                <a:latin typeface="Segoe UI" panose="020B0502040204020203" charset="0"/>
                <a:ea typeface="微软雅黑" panose="020B0503020204020204" charset="-122"/>
              </a:rPr>
              <a:t>用户用例</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40963" name="文本框 10"/>
          <p:cNvSpPr txBox="1"/>
          <p:nvPr/>
        </p:nvSpPr>
        <p:spPr>
          <a:xfrm>
            <a:off x="152400" y="549275"/>
            <a:ext cx="2154238" cy="398463"/>
          </a:xfrm>
          <a:prstGeom prst="rect">
            <a:avLst/>
          </a:prstGeom>
          <a:noFill/>
          <a:ln w="9525">
            <a:noFill/>
          </a:ln>
        </p:spPr>
        <p:txBody>
          <a:bodyPr wrap="square" anchor="t" anchorCtr="0">
            <a:spAutoFit/>
          </a:bodyPr>
          <a:p>
            <a:r>
              <a:rPr lang="zh-CN" altLang="en-US" sz="2000" b="1">
                <a:latin typeface="等线" panose="02010600030101010101" charset="-122"/>
                <a:ea typeface="等线" panose="02010600030101010101" charset="-122"/>
              </a:rPr>
              <a:t>管理员用例示例</a:t>
            </a:r>
            <a:r>
              <a:rPr lang="en-US" altLang="zh-CN" sz="2000" b="1">
                <a:latin typeface="等线" panose="02010600030101010101" charset="-122"/>
                <a:ea typeface="等线" panose="02010600030101010101" charset="-122"/>
              </a:rPr>
              <a:t>1</a:t>
            </a:r>
            <a:r>
              <a:rPr lang="zh-CN" altLang="en-US" sz="2000" b="1">
                <a:latin typeface="等线" panose="02010600030101010101" charset="-122"/>
                <a:ea typeface="等线" panose="02010600030101010101" charset="-122"/>
              </a:rPr>
              <a:t>：</a:t>
            </a:r>
            <a:endParaRPr lang="zh-CN" altLang="en-US" sz="2000" b="1">
              <a:latin typeface="等线" panose="02010600030101010101" charset="-122"/>
              <a:ea typeface="等线" panose="02010600030101010101" charset="-122"/>
            </a:endParaRPr>
          </a:p>
        </p:txBody>
      </p:sp>
      <p:graphicFrame>
        <p:nvGraphicFramePr>
          <p:cNvPr id="4" name="表格 3"/>
          <p:cNvGraphicFramePr/>
          <p:nvPr>
            <p:custDataLst>
              <p:tags r:id="rId1"/>
            </p:custDataLst>
          </p:nvPr>
        </p:nvGraphicFramePr>
        <p:xfrm>
          <a:off x="2298700" y="576580"/>
          <a:ext cx="5869940" cy="5883275"/>
        </p:xfrm>
        <a:graphic>
          <a:graphicData uri="http://schemas.openxmlformats.org/drawingml/2006/table">
            <a:tbl>
              <a:tblPr firstRow="1" bandRow="1">
                <a:tableStyleId>{5940675A-B579-460E-94D1-54222C63F5DA}</a:tableStyleId>
              </a:tblPr>
              <a:tblGrid>
                <a:gridCol w="1466215"/>
                <a:gridCol w="1466215"/>
                <a:gridCol w="1468755"/>
                <a:gridCol w="1468755"/>
              </a:tblGrid>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ID和名称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AD-</a:t>
                      </a:r>
                      <a:r>
                        <a:rPr lang="en-US" sz="1600" b="0">
                          <a:latin typeface="Times New Roman" panose="02020603050405020304" charset="0"/>
                          <a:cs typeface="Times New Roman" panose="02020603050405020304" charset="0"/>
                        </a:rPr>
                        <a:t>2</a:t>
                      </a:r>
                      <a:r>
                        <a:rPr lang="en-US" sz="1600" b="0">
                          <a:latin typeface="宋体" panose="02010600030101010101" pitchFamily="2" charset="-122"/>
                          <a:ea typeface="宋体" panose="02010600030101010101" pitchFamily="2" charset="-122"/>
                          <a:cs typeface="宋体" panose="02010600030101010101" pitchFamily="2" charset="-122"/>
                        </a:rPr>
                        <a:t>：订单举报处理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创建人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黄德煜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创建日期：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charset="0"/>
                          <a:cs typeface="Times New Roman" panose="02020603050405020304" charset="0"/>
                        </a:rPr>
                        <a:t>20</a:t>
                      </a:r>
                      <a:r>
                        <a:rPr lang="en-US" sz="1600" b="0">
                          <a:latin typeface="宋体" panose="02010600030101010101" pitchFamily="2" charset="-122"/>
                          <a:ea typeface="宋体" panose="02010600030101010101" pitchFamily="2" charset="-122"/>
                          <a:cs typeface="宋体" panose="02010600030101010101" pitchFamily="2" charset="-122"/>
                        </a:rPr>
                        <a:t>21/05/0</a:t>
                      </a:r>
                      <a:r>
                        <a:rPr lang="en-US" sz="1600" b="0">
                          <a:latin typeface="Times New Roman" panose="02020603050405020304" charset="0"/>
                          <a:cs typeface="Times New Roman" panose="02020603050405020304" charset="0"/>
                        </a:rPr>
                        <a:t>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主要操作者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管理员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次要操作者：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开团APP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管理员审核被举报团单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触发器：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登陆后进入</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管理员界面</a:t>
                      </a:r>
                      <a:r>
                        <a:rPr lang="en-US" sz="1600" b="0">
                          <a:latin typeface="宋体" panose="02010600030101010101" pitchFamily="2" charset="-122"/>
                          <a:ea typeface="宋体" panose="02010600030101010101" pitchFamily="2" charset="-122"/>
                          <a:cs typeface="宋体" panose="02010600030101010101" pitchFamily="2" charset="-122"/>
                        </a:rPr>
                        <a:t>点击</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社区动态管理页</a:t>
                      </a:r>
                      <a:endParaRPr lang="en-US" altLang="en-US" sz="16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PRE-1：用户进行账户授权，用户为管理员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POST-</a:t>
                      </a:r>
                      <a:r>
                        <a:rPr lang="en-US" sz="1600" b="0">
                          <a:latin typeface="Times New Roman" panose="02020603050405020304" charset="0"/>
                          <a:cs typeface="Times New Roman" panose="02020603050405020304" charset="0"/>
                        </a:rPr>
                        <a:t>1</a:t>
                      </a:r>
                      <a:r>
                        <a:rPr lang="en-US" sz="1600" b="0">
                          <a:latin typeface="宋体" panose="02010600030101010101" pitchFamily="2" charset="-122"/>
                          <a:ea typeface="宋体" panose="02010600030101010101" pitchFamily="2" charset="-122"/>
                          <a:cs typeface="宋体" panose="02010600030101010101" pitchFamily="2" charset="-122"/>
                        </a:rPr>
                        <a:t>：举报信息审核结果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83502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一般性流程：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登录app进入</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管理员界面</a:t>
                      </a:r>
                      <a:r>
                        <a:rPr lang="en-US" sz="1600" b="0">
                          <a:latin typeface="宋体" panose="02010600030101010101" pitchFamily="2" charset="-122"/>
                          <a:ea typeface="宋体" panose="02010600030101010101" pitchFamily="2" charset="-122"/>
                          <a:cs typeface="宋体" panose="02010600030101010101" pitchFamily="2" charset="-122"/>
                        </a:rPr>
                        <a:t>打开</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社区动态管理页</a:t>
                      </a:r>
                      <a:r>
                        <a:rPr lang="en-US" sz="1600" b="0">
                          <a:latin typeface="宋体" panose="02010600030101010101" pitchFamily="2" charset="-122"/>
                          <a:ea typeface="宋体" panose="02010600030101010101" pitchFamily="2" charset="-122"/>
                          <a:cs typeface="宋体" panose="02010600030101010101" pitchFamily="2" charset="-122"/>
                        </a:rPr>
                        <a:t>审核</a:t>
                      </a:r>
                      <a:r>
                        <a:rPr lang="en-US" sz="1600" b="0">
                          <a:solidFill>
                            <a:srgbClr val="4F81BD"/>
                          </a:solidFill>
                          <a:latin typeface="宋体" panose="02010600030101010101" pitchFamily="2" charset="-122"/>
                          <a:ea typeface="宋体" panose="02010600030101010101" pitchFamily="2" charset="-122"/>
                          <a:cs typeface="宋体" panose="02010600030101010101" pitchFamily="2" charset="-122"/>
                        </a:rPr>
                        <a:t>举报信息</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驳回</a:t>
                      </a:r>
                      <a:endParaRPr lang="en-US" altLang="en-US" sz="16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8994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选择性流程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登录app进入</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管理员界面</a:t>
                      </a:r>
                      <a:r>
                        <a:rPr lang="en-US" sz="1600" b="0">
                          <a:latin typeface="宋体" panose="02010600030101010101" pitchFamily="2" charset="-122"/>
                          <a:ea typeface="宋体" panose="02010600030101010101" pitchFamily="2" charset="-122"/>
                          <a:cs typeface="宋体" panose="02010600030101010101" pitchFamily="2" charset="-122"/>
                        </a:rPr>
                        <a:t>打开</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社区动态管理页</a:t>
                      </a:r>
                      <a:r>
                        <a:rPr lang="en-US" sz="1600" b="0">
                          <a:latin typeface="宋体" panose="02010600030101010101" pitchFamily="2" charset="-122"/>
                          <a:ea typeface="宋体" panose="02010600030101010101" pitchFamily="2" charset="-122"/>
                          <a:cs typeface="宋体" panose="02010600030101010101" pitchFamily="2" charset="-122"/>
                        </a:rPr>
                        <a:t>审核</a:t>
                      </a:r>
                      <a:r>
                        <a:rPr lang="en-US" sz="1600" b="0">
                          <a:solidFill>
                            <a:srgbClr val="4F81BD"/>
                          </a:solidFill>
                          <a:latin typeface="宋体" panose="02010600030101010101" pitchFamily="2" charset="-122"/>
                          <a:ea typeface="宋体" panose="02010600030101010101" pitchFamily="2" charset="-122"/>
                          <a:cs typeface="宋体" panose="02010600030101010101" pitchFamily="2" charset="-122"/>
                        </a:rPr>
                        <a:t>举报信息</a:t>
                      </a:r>
                      <a:r>
                        <a:rPr lang="en-US" sz="1600" b="0">
                          <a:solidFill>
                            <a:srgbClr val="FF0000"/>
                          </a:solidFill>
                          <a:latin typeface="宋体" panose="02010600030101010101" pitchFamily="2" charset="-122"/>
                          <a:ea typeface="宋体" panose="02010600030101010101" pitchFamily="2" charset="-122"/>
                          <a:cs typeface="宋体" panose="02010600030101010101" pitchFamily="2" charset="-122"/>
                        </a:rPr>
                        <a:t>删除团单</a:t>
                      </a:r>
                      <a:endParaRPr lang="en-US" altLang="en-US" sz="16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314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异常：</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非管理员用户网络连接失败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优先级：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中</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使用频率：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中</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业务规则：</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Times New Roman" panose="02020603050405020304" charset="0"/>
                          <a:cs typeface="Times New Roman" panose="02020603050405020304" charset="0"/>
                        </a:rPr>
                        <a:t>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其他信息：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Times New Roman" panose="02020603050405020304" charset="0"/>
                          <a:cs typeface="Times New Roman" panose="02020603050405020304" charset="0"/>
                        </a:rPr>
                        <a:t>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假设：</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Times New Roman" panose="02020603050405020304" charset="0"/>
                          <a:cs typeface="Times New Roman" panose="02020603050405020304" charset="0"/>
                        </a:rPr>
                        <a:t>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60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需求来源</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徐先生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74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需求标识符</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FunReq-ORH-0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14"/>
          <p:cNvSpPr/>
          <p:nvPr/>
        </p:nvSpPr>
        <p:spPr>
          <a:xfrm>
            <a:off x="5219700" y="415925"/>
            <a:ext cx="1724025" cy="1385888"/>
          </a:xfrm>
          <a:prstGeom prst="rect">
            <a:avLst/>
          </a:prstGeom>
          <a:noFill/>
          <a:ln w="9525">
            <a:noFill/>
          </a:ln>
        </p:spPr>
        <p:txBody>
          <a:bodyPr wrap="none" anchor="t" anchorCtr="0">
            <a:spAutoFit/>
          </a:bodyPr>
          <a:p>
            <a:pPr algn="ctr"/>
            <a:r>
              <a:rPr lang="zh-CN" altLang="en-US" sz="6000" dirty="0">
                <a:latin typeface="Segoe UI" panose="020B0502040204020203" charset="0"/>
                <a:ea typeface="微软雅黑" panose="020B0503020204020204" charset="-122"/>
              </a:rPr>
              <a:t>目录</a:t>
            </a:r>
            <a:endParaRPr lang="en-US" altLang="zh-CN" sz="6000" dirty="0">
              <a:latin typeface="Segoe UI" panose="020B0502040204020203" charset="0"/>
              <a:ea typeface="微软雅黑" panose="020B0503020204020204" charset="-122"/>
            </a:endParaRPr>
          </a:p>
          <a:p>
            <a:pPr algn="ctr"/>
            <a:r>
              <a:rPr lang="en-US" altLang="zh-CN" sz="2400" dirty="0">
                <a:latin typeface="Segoe UI" panose="020B0502040204020203" charset="0"/>
                <a:ea typeface="微软雅黑" panose="020B0503020204020204" charset="-122"/>
              </a:rPr>
              <a:t>CONTENT</a:t>
            </a:r>
            <a:endParaRPr lang="en-US" altLang="zh-CN" sz="2400" dirty="0">
              <a:latin typeface="Segoe UI" panose="020B0502040204020203" charset="0"/>
              <a:ea typeface="微软雅黑" panose="020B0503020204020204" charset="-122"/>
            </a:endParaRPr>
          </a:p>
        </p:txBody>
      </p:sp>
      <p:sp>
        <p:nvSpPr>
          <p:cNvPr id="23554" name="文本框 21"/>
          <p:cNvSpPr txBox="1"/>
          <p:nvPr/>
        </p:nvSpPr>
        <p:spPr>
          <a:xfrm>
            <a:off x="479425" y="1801813"/>
            <a:ext cx="2759075" cy="730250"/>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1.</a:t>
            </a:r>
            <a:r>
              <a:rPr lang="zh-CN" altLang="en-US" sz="3200" b="1" dirty="0">
                <a:latin typeface="Segoe UI" panose="020B0502040204020203" charset="0"/>
                <a:ea typeface="微软雅黑" panose="020B0503020204020204" charset="-122"/>
              </a:rPr>
              <a:t>愿景与范围</a:t>
            </a:r>
            <a:endParaRPr lang="zh-CN" altLang="en-US" sz="3200" b="1" dirty="0">
              <a:latin typeface="Segoe UI" panose="020B0502040204020203" charset="0"/>
              <a:ea typeface="微软雅黑" panose="020B0503020204020204" charset="-122"/>
            </a:endParaRPr>
          </a:p>
        </p:txBody>
      </p:sp>
      <p:sp>
        <p:nvSpPr>
          <p:cNvPr id="23555" name="文本框 22"/>
          <p:cNvSpPr txBox="1"/>
          <p:nvPr/>
        </p:nvSpPr>
        <p:spPr>
          <a:xfrm>
            <a:off x="3495675" y="1801813"/>
            <a:ext cx="2551113" cy="730250"/>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2.</a:t>
            </a:r>
            <a:r>
              <a:rPr lang="zh-CN" altLang="en-US" sz="3200" b="1" dirty="0">
                <a:latin typeface="Segoe UI" panose="020B0502040204020203" charset="0"/>
                <a:ea typeface="微软雅黑" panose="020B0503020204020204" charset="-122"/>
              </a:rPr>
              <a:t>用户识别</a:t>
            </a:r>
            <a:endParaRPr lang="zh-CN" altLang="en-US" sz="3200" b="1" dirty="0">
              <a:latin typeface="Segoe UI" panose="020B0502040204020203" charset="0"/>
              <a:ea typeface="微软雅黑" panose="020B0503020204020204" charset="-122"/>
            </a:endParaRPr>
          </a:p>
        </p:txBody>
      </p:sp>
      <p:sp>
        <p:nvSpPr>
          <p:cNvPr id="23556" name="文本框 23"/>
          <p:cNvSpPr txBox="1"/>
          <p:nvPr/>
        </p:nvSpPr>
        <p:spPr>
          <a:xfrm>
            <a:off x="9507538" y="1801813"/>
            <a:ext cx="2198687" cy="730250"/>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4.</a:t>
            </a:r>
            <a:r>
              <a:rPr lang="zh-CN" altLang="en-US" sz="3200" b="1" dirty="0">
                <a:latin typeface="Segoe UI" panose="020B0502040204020203" charset="0"/>
                <a:ea typeface="微软雅黑" panose="020B0503020204020204" charset="-122"/>
              </a:rPr>
              <a:t>用户用例</a:t>
            </a:r>
            <a:endParaRPr lang="zh-CN" altLang="en-US" sz="3200" b="1" dirty="0">
              <a:latin typeface="Segoe UI" panose="020B0502040204020203" charset="0"/>
              <a:ea typeface="微软雅黑" panose="020B0503020204020204" charset="-122"/>
            </a:endParaRPr>
          </a:p>
        </p:txBody>
      </p:sp>
      <p:sp>
        <p:nvSpPr>
          <p:cNvPr id="23557" name="文本框 24"/>
          <p:cNvSpPr txBox="1"/>
          <p:nvPr/>
        </p:nvSpPr>
        <p:spPr>
          <a:xfrm>
            <a:off x="485775" y="3416300"/>
            <a:ext cx="2682875" cy="730250"/>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5.</a:t>
            </a:r>
            <a:r>
              <a:rPr lang="zh-CN" altLang="en-US" sz="3200" b="1" dirty="0">
                <a:latin typeface="Segoe UI" panose="020B0502040204020203" charset="0"/>
                <a:ea typeface="微软雅黑" panose="020B0503020204020204" charset="-122"/>
              </a:rPr>
              <a:t>需求冲突</a:t>
            </a:r>
            <a:endParaRPr lang="zh-CN" altLang="en-US" sz="3200" b="1" dirty="0">
              <a:latin typeface="Segoe UI" panose="020B0502040204020203" charset="0"/>
              <a:ea typeface="微软雅黑" panose="020B0503020204020204" charset="-122"/>
            </a:endParaRPr>
          </a:p>
        </p:txBody>
      </p:sp>
      <p:sp>
        <p:nvSpPr>
          <p:cNvPr id="23558" name="文本框 25"/>
          <p:cNvSpPr txBox="1"/>
          <p:nvPr/>
        </p:nvSpPr>
        <p:spPr>
          <a:xfrm>
            <a:off x="3495675" y="3416300"/>
            <a:ext cx="2646363" cy="730250"/>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6.</a:t>
            </a:r>
            <a:r>
              <a:rPr lang="zh-CN" altLang="en-US" sz="3200" b="1" dirty="0">
                <a:latin typeface="Segoe UI" panose="020B0502040204020203" charset="0"/>
                <a:ea typeface="微软雅黑" panose="020B0503020204020204" charset="-122"/>
              </a:rPr>
              <a:t>需求优先级</a:t>
            </a:r>
            <a:endParaRPr lang="zh-CN" altLang="en-US" sz="3200" b="1" dirty="0">
              <a:latin typeface="Segoe UI" panose="020B0502040204020203" charset="0"/>
              <a:ea typeface="微软雅黑" panose="020B0503020204020204" charset="-122"/>
            </a:endParaRPr>
          </a:p>
        </p:txBody>
      </p:sp>
      <p:sp>
        <p:nvSpPr>
          <p:cNvPr id="23559" name="文本框 26"/>
          <p:cNvSpPr txBox="1"/>
          <p:nvPr/>
        </p:nvSpPr>
        <p:spPr>
          <a:xfrm>
            <a:off x="9507538" y="3416300"/>
            <a:ext cx="2317750" cy="730250"/>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8.</a:t>
            </a:r>
            <a:r>
              <a:rPr lang="zh-CN" altLang="en-US" sz="3200" b="1" dirty="0">
                <a:latin typeface="Segoe UI" panose="020B0502040204020203" charset="0"/>
                <a:ea typeface="微软雅黑" panose="020B0503020204020204" charset="-122"/>
              </a:rPr>
              <a:t>数据字典</a:t>
            </a:r>
            <a:endParaRPr lang="zh-CN" altLang="en-US" sz="3200" b="1" dirty="0">
              <a:latin typeface="Segoe UI" panose="020B0502040204020203" charset="0"/>
              <a:ea typeface="微软雅黑" panose="020B0503020204020204" charset="-122"/>
            </a:endParaRPr>
          </a:p>
        </p:txBody>
      </p:sp>
      <p:sp>
        <p:nvSpPr>
          <p:cNvPr id="23560" name="文本框 3"/>
          <p:cNvSpPr txBox="1"/>
          <p:nvPr/>
        </p:nvSpPr>
        <p:spPr>
          <a:xfrm>
            <a:off x="6365875" y="1801813"/>
            <a:ext cx="2198688" cy="731837"/>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3.</a:t>
            </a:r>
            <a:r>
              <a:rPr lang="zh-CN" altLang="en-US" sz="3200" b="1" dirty="0">
                <a:latin typeface="Segoe UI" panose="020B0502040204020203" charset="0"/>
                <a:ea typeface="微软雅黑" panose="020B0503020204020204" charset="-122"/>
              </a:rPr>
              <a:t>界面原型</a:t>
            </a:r>
            <a:endParaRPr lang="zh-CN" altLang="en-US" sz="3200" b="1" dirty="0">
              <a:latin typeface="Segoe UI" panose="020B0502040204020203" charset="0"/>
              <a:ea typeface="微软雅黑" panose="020B0503020204020204" charset="-122"/>
            </a:endParaRPr>
          </a:p>
        </p:txBody>
      </p:sp>
      <p:sp>
        <p:nvSpPr>
          <p:cNvPr id="23561" name="文本框 4"/>
          <p:cNvSpPr txBox="1"/>
          <p:nvPr/>
        </p:nvSpPr>
        <p:spPr>
          <a:xfrm>
            <a:off x="6365875" y="3416300"/>
            <a:ext cx="3122613" cy="731838"/>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7.</a:t>
            </a:r>
            <a:r>
              <a:rPr lang="zh-CN" altLang="en-US" sz="3200" b="1" dirty="0">
                <a:latin typeface="Segoe UI" panose="020B0502040204020203" charset="0"/>
                <a:ea typeface="微软雅黑" panose="020B0503020204020204" charset="-122"/>
              </a:rPr>
              <a:t>非功能性需求</a:t>
            </a:r>
            <a:endParaRPr lang="zh-CN" altLang="en-US" sz="3200" b="1" dirty="0">
              <a:latin typeface="Segoe UI" panose="020B0502040204020203" charset="0"/>
              <a:ea typeface="微软雅黑" panose="020B0503020204020204" charset="-122"/>
            </a:endParaRPr>
          </a:p>
        </p:txBody>
      </p:sp>
      <p:sp>
        <p:nvSpPr>
          <p:cNvPr id="23562" name="文本框 24"/>
          <p:cNvSpPr txBox="1"/>
          <p:nvPr/>
        </p:nvSpPr>
        <p:spPr>
          <a:xfrm>
            <a:off x="488950" y="5030788"/>
            <a:ext cx="2679700" cy="731837"/>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9.</a:t>
            </a:r>
            <a:r>
              <a:rPr lang="zh-CN" altLang="en-US" sz="3200" b="1" dirty="0">
                <a:latin typeface="Segoe UI" panose="020B0502040204020203" charset="0"/>
                <a:ea typeface="微软雅黑" panose="020B0503020204020204" charset="-122"/>
              </a:rPr>
              <a:t>系统环境</a:t>
            </a:r>
            <a:endParaRPr lang="zh-CN" altLang="en-US" sz="3200" b="1" dirty="0">
              <a:latin typeface="Segoe UI" panose="020B0502040204020203" charset="0"/>
              <a:ea typeface="微软雅黑" panose="020B0503020204020204" charset="-122"/>
            </a:endParaRPr>
          </a:p>
        </p:txBody>
      </p:sp>
      <p:sp>
        <p:nvSpPr>
          <p:cNvPr id="23563" name="文本框 25"/>
          <p:cNvSpPr txBox="1"/>
          <p:nvPr/>
        </p:nvSpPr>
        <p:spPr>
          <a:xfrm>
            <a:off x="3495675" y="5030788"/>
            <a:ext cx="2646363" cy="731837"/>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10.</a:t>
            </a:r>
            <a:r>
              <a:rPr lang="zh-CN" altLang="en-US" sz="3200" b="1" dirty="0">
                <a:latin typeface="Segoe UI" panose="020B0502040204020203" charset="0"/>
                <a:ea typeface="微软雅黑" panose="020B0503020204020204" charset="-122"/>
              </a:rPr>
              <a:t>测试用例</a:t>
            </a:r>
            <a:endParaRPr lang="zh-CN" altLang="en-US" sz="3200" b="1" dirty="0">
              <a:latin typeface="Segoe UI" panose="020B0502040204020203" charset="0"/>
              <a:ea typeface="微软雅黑" panose="020B0503020204020204" charset="-122"/>
            </a:endParaRPr>
          </a:p>
        </p:txBody>
      </p:sp>
      <p:sp>
        <p:nvSpPr>
          <p:cNvPr id="23564" name="文本框 26"/>
          <p:cNvSpPr txBox="1"/>
          <p:nvPr/>
        </p:nvSpPr>
        <p:spPr>
          <a:xfrm>
            <a:off x="9507538" y="5030788"/>
            <a:ext cx="2468562" cy="731837"/>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12.</a:t>
            </a:r>
            <a:r>
              <a:rPr lang="zh-CN" altLang="en-US" sz="3200" b="1" dirty="0">
                <a:latin typeface="Segoe UI" panose="020B0502040204020203" charset="0"/>
                <a:ea typeface="微软雅黑" panose="020B0503020204020204" charset="-122"/>
              </a:rPr>
              <a:t>参考文献</a:t>
            </a:r>
            <a:endParaRPr lang="zh-CN" altLang="en-US" sz="3200" b="1" dirty="0">
              <a:latin typeface="Segoe UI" panose="020B0502040204020203" charset="0"/>
              <a:ea typeface="微软雅黑" panose="020B0503020204020204" charset="-122"/>
            </a:endParaRPr>
          </a:p>
        </p:txBody>
      </p:sp>
      <p:sp>
        <p:nvSpPr>
          <p:cNvPr id="23565" name="文本框 4"/>
          <p:cNvSpPr txBox="1"/>
          <p:nvPr/>
        </p:nvSpPr>
        <p:spPr>
          <a:xfrm>
            <a:off x="6365875" y="5030788"/>
            <a:ext cx="2560638" cy="731837"/>
          </a:xfrm>
          <a:prstGeom prst="rect">
            <a:avLst/>
          </a:prstGeom>
          <a:noFill/>
          <a:ln w="9525">
            <a:noFill/>
          </a:ln>
        </p:spPr>
        <p:txBody>
          <a:bodyPr wrap="square" anchor="t" anchorCtr="0">
            <a:spAutoFit/>
          </a:bodyPr>
          <a:p>
            <a:pPr defTabSz="609600">
              <a:lnSpc>
                <a:spcPct val="130000"/>
              </a:lnSpc>
            </a:pPr>
            <a:r>
              <a:rPr lang="en-US" altLang="zh-CN" sz="3200" b="1" dirty="0">
                <a:latin typeface="Segoe UI" panose="020B0502040204020203" charset="0"/>
                <a:ea typeface="微软雅黑" panose="020B0503020204020204" charset="-122"/>
              </a:rPr>
              <a:t>11.</a:t>
            </a:r>
            <a:r>
              <a:rPr lang="zh-CN" altLang="en-US" sz="3200" b="1" dirty="0">
                <a:latin typeface="Segoe UI" panose="020B0502040204020203" charset="0"/>
                <a:ea typeface="微软雅黑" panose="020B0503020204020204" charset="-122"/>
              </a:rPr>
              <a:t>用户手册</a:t>
            </a:r>
            <a:endParaRPr lang="zh-CN" altLang="en-US" sz="3200" b="1" dirty="0">
              <a:latin typeface="Segoe UI" panose="020B0502040204020203" charset="0"/>
              <a:ea typeface="微软雅黑" panose="020B0503020204020204"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FIVE</a:t>
            </a:r>
            <a:endParaRPr lang="en-US" altLang="zh-CN" sz="4400" b="1" dirty="0">
              <a:latin typeface="Segoe UI" panose="020B0502040204020203" charset="0"/>
              <a:ea typeface="微软雅黑" panose="020B0503020204020204" charset="-122"/>
            </a:endParaRPr>
          </a:p>
        </p:txBody>
      </p:sp>
      <p:sp>
        <p:nvSpPr>
          <p:cNvPr id="41986" name="文本框 2"/>
          <p:cNvSpPr txBox="1"/>
          <p:nvPr/>
        </p:nvSpPr>
        <p:spPr>
          <a:xfrm>
            <a:off x="3937000" y="2417763"/>
            <a:ext cx="4318000"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需求冲突</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1"/>
          <p:cNvSpPr/>
          <p:nvPr/>
        </p:nvSpPr>
        <p:spPr>
          <a:xfrm>
            <a:off x="0" y="60325"/>
            <a:ext cx="179387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FIVE </a:t>
            </a:r>
            <a:r>
              <a:rPr lang="zh-CN" altLang="en-US" sz="1400" b="1" dirty="0">
                <a:latin typeface="Segoe UI" panose="020B0502040204020203" charset="0"/>
                <a:ea typeface="微软雅黑" panose="020B0503020204020204" charset="-122"/>
              </a:rPr>
              <a:t>需求冲突</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793875"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pic>
        <p:nvPicPr>
          <p:cNvPr id="43011" name="图片 1"/>
          <p:cNvPicPr>
            <a:picLocks noChangeAspect="1"/>
          </p:cNvPicPr>
          <p:nvPr/>
        </p:nvPicPr>
        <p:blipFill>
          <a:blip r:embed="rId1"/>
          <a:stretch>
            <a:fillRect/>
          </a:stretch>
        </p:blipFill>
        <p:spPr>
          <a:xfrm>
            <a:off x="4816475" y="541338"/>
            <a:ext cx="2559050" cy="5775325"/>
          </a:xfrm>
          <a:prstGeom prst="rect">
            <a:avLst/>
          </a:prstGeom>
          <a:noFill/>
          <a:ln w="9525">
            <a:noFill/>
          </a:ln>
        </p:spPr>
      </p:pic>
      <p:sp>
        <p:nvSpPr>
          <p:cNvPr id="43012" name="文本框 99"/>
          <p:cNvSpPr txBox="1"/>
          <p:nvPr/>
        </p:nvSpPr>
        <p:spPr>
          <a:xfrm>
            <a:off x="7586663" y="1563688"/>
            <a:ext cx="4232275" cy="3371850"/>
          </a:xfrm>
          <a:prstGeom prst="rect">
            <a:avLst/>
          </a:prstGeom>
          <a:noFill/>
          <a:ln w="9525">
            <a:noFill/>
          </a:ln>
        </p:spPr>
        <p:txBody>
          <a:bodyPr wrap="square" anchor="t" anchorCtr="0">
            <a:spAutoFit/>
          </a:bodyPr>
          <a:p>
            <a:pPr indent="304800">
              <a:lnSpc>
                <a:spcPct val="130000"/>
              </a:lnSpc>
            </a:pPr>
            <a:r>
              <a:rPr lang="zh-CN" altLang="zh-CN" sz="2400" b="1">
                <a:latin typeface="等线" panose="02010600030101010101" charset="-122"/>
                <a:ea typeface="等线" panose="02010600030101010101" charset="-122"/>
              </a:rPr>
              <a:t>冲突描述</a:t>
            </a:r>
            <a:r>
              <a:rPr lang="en-US" altLang="zh-CN" sz="2400" b="1">
                <a:latin typeface="等线" panose="02010600030101010101" charset="-122"/>
                <a:ea typeface="等线" panose="02010600030101010101" charset="-122"/>
              </a:rPr>
              <a:t>1</a:t>
            </a:r>
            <a:r>
              <a:rPr lang="zh-CN" altLang="en-US" sz="2400" b="1">
                <a:latin typeface="等线" panose="02010600030101010101" charset="-122"/>
                <a:ea typeface="等线" panose="02010600030101010101" charset="-122"/>
              </a:rPr>
              <a:t>：</a:t>
            </a:r>
            <a:endParaRPr lang="zh-CN" altLang="en-US" sz="2400" b="1">
              <a:latin typeface="等线" panose="02010600030101010101" charset="-122"/>
              <a:ea typeface="等线" panose="02010600030101010101" charset="-122"/>
            </a:endParaRPr>
          </a:p>
          <a:p>
            <a:pPr indent="304800">
              <a:lnSpc>
                <a:spcPct val="130000"/>
              </a:lnSpc>
            </a:pPr>
            <a:endParaRPr lang="zh-CN" altLang="zh-CN" sz="2000">
              <a:latin typeface="等线" panose="02010600030101010101" charset="-122"/>
              <a:ea typeface="等线" panose="02010600030101010101" charset="-122"/>
            </a:endParaRPr>
          </a:p>
          <a:p>
            <a:pPr indent="304800">
              <a:lnSpc>
                <a:spcPct val="130000"/>
              </a:lnSpc>
            </a:pPr>
            <a:r>
              <a:rPr lang="zh-CN" altLang="zh-CN" sz="2000">
                <a:latin typeface="等线" panose="02010600030101010101" charset="-122"/>
                <a:ea typeface="等线" panose="02010600030101010101" charset="-122"/>
              </a:rPr>
              <a:t>普通用户代表李以昕：购物车功能可以添加多个团购订单。</a:t>
            </a:r>
            <a:endParaRPr lang="zh-CN" altLang="zh-CN" sz="2000">
              <a:latin typeface="等线" panose="02010600030101010101" charset="-122"/>
              <a:ea typeface="等线" panose="02010600030101010101" charset="-122"/>
            </a:endParaRPr>
          </a:p>
          <a:p>
            <a:pPr indent="304800">
              <a:lnSpc>
                <a:spcPct val="130000"/>
              </a:lnSpc>
            </a:pPr>
            <a:endParaRPr lang="zh-CN" altLang="zh-CN" sz="2000">
              <a:latin typeface="等线" panose="02010600030101010101" charset="-122"/>
              <a:ea typeface="等线" panose="02010600030101010101" charset="-122"/>
            </a:endParaRPr>
          </a:p>
          <a:p>
            <a:pPr indent="304800">
              <a:lnSpc>
                <a:spcPct val="130000"/>
              </a:lnSpc>
            </a:pPr>
            <a:r>
              <a:rPr lang="zh-CN" altLang="zh-CN" sz="2000">
                <a:latin typeface="等线" panose="02010600030101010101" charset="-122"/>
                <a:ea typeface="等线" panose="02010600030101010101" charset="-122"/>
              </a:rPr>
              <a:t>指导用户代表徐先生：购物车功能突兀，不太符合产品的定位，考虑去除或者换一种表达方式。</a:t>
            </a:r>
            <a:endParaRPr lang="zh-CN" altLang="en-US" sz="2000">
              <a:latin typeface="等线" panose="02010600030101010101" charset="-122"/>
              <a:ea typeface="等线" panose="02010600030101010101"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矩形 1"/>
          <p:cNvSpPr/>
          <p:nvPr/>
        </p:nvSpPr>
        <p:spPr>
          <a:xfrm>
            <a:off x="0" y="60325"/>
            <a:ext cx="179387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FIVE </a:t>
            </a:r>
            <a:r>
              <a:rPr lang="zh-CN" altLang="en-US" sz="1400" b="1" dirty="0">
                <a:latin typeface="Segoe UI" panose="020B0502040204020203" charset="0"/>
                <a:ea typeface="微软雅黑" panose="020B0503020204020204" charset="-122"/>
              </a:rPr>
              <a:t>需求冲突</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793875"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44035" name="文本框 99"/>
          <p:cNvSpPr txBox="1"/>
          <p:nvPr/>
        </p:nvSpPr>
        <p:spPr>
          <a:xfrm>
            <a:off x="7586663" y="1563688"/>
            <a:ext cx="4232275" cy="2170112"/>
          </a:xfrm>
          <a:prstGeom prst="rect">
            <a:avLst/>
          </a:prstGeom>
          <a:noFill/>
          <a:ln w="9525">
            <a:noFill/>
          </a:ln>
        </p:spPr>
        <p:txBody>
          <a:bodyPr wrap="square" anchor="t" anchorCtr="0">
            <a:spAutoFit/>
          </a:bodyPr>
          <a:p>
            <a:pPr indent="304800">
              <a:lnSpc>
                <a:spcPct val="130000"/>
              </a:lnSpc>
            </a:pPr>
            <a:r>
              <a:rPr lang="zh-CN" altLang="zh-CN" sz="2400" b="1">
                <a:latin typeface="等线" panose="02010600030101010101" charset="-122"/>
                <a:ea typeface="等线" panose="02010600030101010101" charset="-122"/>
              </a:rPr>
              <a:t>需求冲突解决</a:t>
            </a:r>
            <a:r>
              <a:rPr lang="en-US" altLang="zh-CN" sz="2400" b="1">
                <a:latin typeface="等线" panose="02010600030101010101" charset="-122"/>
                <a:ea typeface="等线" panose="02010600030101010101" charset="-122"/>
              </a:rPr>
              <a:t>1</a:t>
            </a:r>
            <a:r>
              <a:rPr lang="zh-CN" altLang="en-US" sz="2400" b="1">
                <a:latin typeface="等线" panose="02010600030101010101" charset="-122"/>
                <a:ea typeface="等线" panose="02010600030101010101" charset="-122"/>
              </a:rPr>
              <a:t>：</a:t>
            </a:r>
            <a:endParaRPr lang="zh-CN" altLang="en-US" sz="2400" b="1">
              <a:latin typeface="等线" panose="02010600030101010101" charset="-122"/>
              <a:ea typeface="等线" panose="02010600030101010101" charset="-122"/>
            </a:endParaRPr>
          </a:p>
          <a:p>
            <a:pPr indent="304800">
              <a:lnSpc>
                <a:spcPct val="130000"/>
              </a:lnSpc>
            </a:pPr>
            <a:endParaRPr lang="zh-CN" altLang="zh-CN" sz="2000">
              <a:latin typeface="等线" panose="02010600030101010101" charset="-122"/>
              <a:ea typeface="等线" panose="02010600030101010101" charset="-122"/>
            </a:endParaRPr>
          </a:p>
          <a:p>
            <a:pPr indent="304800">
              <a:lnSpc>
                <a:spcPct val="130000"/>
              </a:lnSpc>
            </a:pPr>
            <a:r>
              <a:rPr lang="zh-CN" altLang="zh-CN" sz="2000">
                <a:latin typeface="等线" panose="02010600030101010101" charset="-122"/>
                <a:ea typeface="等线" panose="02010600030101010101" charset="-122"/>
              </a:rPr>
              <a:t>在SRA2021-G05-界面原型高保真0.0.6版本中，购物车功能改为加入团单功能，并相对弱化。</a:t>
            </a:r>
            <a:endParaRPr lang="zh-CN" altLang="zh-CN" sz="2000">
              <a:latin typeface="等线" panose="02010600030101010101" charset="-122"/>
              <a:ea typeface="等线" panose="02010600030101010101" charset="-122"/>
            </a:endParaRPr>
          </a:p>
        </p:txBody>
      </p:sp>
      <p:pic>
        <p:nvPicPr>
          <p:cNvPr id="44036" name="图片 3"/>
          <p:cNvPicPr>
            <a:picLocks noChangeAspect="1"/>
          </p:cNvPicPr>
          <p:nvPr/>
        </p:nvPicPr>
        <p:blipFill>
          <a:blip r:embed="rId1"/>
          <a:stretch>
            <a:fillRect/>
          </a:stretch>
        </p:blipFill>
        <p:spPr>
          <a:xfrm>
            <a:off x="4873625" y="668338"/>
            <a:ext cx="2411413" cy="5443537"/>
          </a:xfrm>
          <a:prstGeom prst="rect">
            <a:avLst/>
          </a:prstGeom>
          <a:noFill/>
          <a:ln w="9525">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矩形 1"/>
          <p:cNvSpPr/>
          <p:nvPr/>
        </p:nvSpPr>
        <p:spPr>
          <a:xfrm>
            <a:off x="0" y="60325"/>
            <a:ext cx="179387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FIVE </a:t>
            </a:r>
            <a:r>
              <a:rPr lang="zh-CN" altLang="en-US" sz="1400" b="1" dirty="0">
                <a:latin typeface="Segoe UI" panose="020B0502040204020203" charset="0"/>
                <a:ea typeface="微软雅黑" panose="020B0503020204020204" charset="-122"/>
              </a:rPr>
              <a:t>需求冲突</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793875"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45059" name="文本框 99"/>
          <p:cNvSpPr txBox="1"/>
          <p:nvPr/>
        </p:nvSpPr>
        <p:spPr>
          <a:xfrm>
            <a:off x="7586663" y="1563688"/>
            <a:ext cx="4232275" cy="3371850"/>
          </a:xfrm>
          <a:prstGeom prst="rect">
            <a:avLst/>
          </a:prstGeom>
          <a:noFill/>
          <a:ln w="9525">
            <a:noFill/>
          </a:ln>
        </p:spPr>
        <p:txBody>
          <a:bodyPr wrap="square" anchor="t" anchorCtr="0">
            <a:spAutoFit/>
          </a:bodyPr>
          <a:p>
            <a:pPr indent="304800">
              <a:lnSpc>
                <a:spcPct val="130000"/>
              </a:lnSpc>
            </a:pPr>
            <a:r>
              <a:rPr lang="zh-CN" altLang="zh-CN" sz="2400" b="1">
                <a:latin typeface="等线" panose="02010600030101010101" charset="-122"/>
                <a:ea typeface="等线" panose="02010600030101010101" charset="-122"/>
              </a:rPr>
              <a:t>冲突描述</a:t>
            </a:r>
            <a:r>
              <a:rPr lang="en-US" altLang="zh-CN" sz="2400" b="1">
                <a:latin typeface="等线" panose="02010600030101010101" charset="-122"/>
                <a:ea typeface="等线" panose="02010600030101010101" charset="-122"/>
              </a:rPr>
              <a:t>1</a:t>
            </a:r>
            <a:r>
              <a:rPr lang="zh-CN" altLang="en-US" sz="2400" b="1">
                <a:latin typeface="等线" panose="02010600030101010101" charset="-122"/>
                <a:ea typeface="等线" panose="02010600030101010101" charset="-122"/>
              </a:rPr>
              <a:t>：</a:t>
            </a:r>
            <a:endParaRPr lang="zh-CN" altLang="en-US" sz="2400" b="1">
              <a:latin typeface="等线" panose="02010600030101010101" charset="-122"/>
              <a:ea typeface="等线" panose="02010600030101010101" charset="-122"/>
            </a:endParaRPr>
          </a:p>
          <a:p>
            <a:pPr indent="304800">
              <a:lnSpc>
                <a:spcPct val="130000"/>
              </a:lnSpc>
            </a:pPr>
            <a:endParaRPr lang="zh-CN" altLang="zh-CN" sz="2000">
              <a:latin typeface="等线" panose="02010600030101010101" charset="-122"/>
              <a:ea typeface="等线" panose="02010600030101010101" charset="-122"/>
            </a:endParaRPr>
          </a:p>
          <a:p>
            <a:pPr indent="304800">
              <a:lnSpc>
                <a:spcPct val="130000"/>
              </a:lnSpc>
            </a:pPr>
            <a:r>
              <a:rPr lang="zh-CN" altLang="zh-CN" sz="2000">
                <a:latin typeface="等线" panose="02010600030101010101" charset="-122"/>
                <a:ea typeface="等线" panose="02010600030101010101" charset="-122"/>
              </a:rPr>
              <a:t>普通用户代表李以昕：社区功能可以查看用户分享的菜谱。</a:t>
            </a:r>
            <a:endParaRPr lang="zh-CN" altLang="zh-CN" sz="2000">
              <a:latin typeface="等线" panose="02010600030101010101" charset="-122"/>
              <a:ea typeface="等线" panose="02010600030101010101" charset="-122"/>
            </a:endParaRPr>
          </a:p>
          <a:p>
            <a:pPr indent="304800">
              <a:lnSpc>
                <a:spcPct val="130000"/>
              </a:lnSpc>
            </a:pPr>
            <a:endParaRPr lang="zh-CN" altLang="zh-CN" sz="2000">
              <a:latin typeface="等线" panose="02010600030101010101" charset="-122"/>
              <a:ea typeface="等线" panose="02010600030101010101" charset="-122"/>
            </a:endParaRPr>
          </a:p>
          <a:p>
            <a:pPr indent="304800">
              <a:lnSpc>
                <a:spcPct val="130000"/>
              </a:lnSpc>
            </a:pPr>
            <a:r>
              <a:rPr lang="zh-CN" altLang="zh-CN" sz="2000">
                <a:latin typeface="等线" panose="02010600030101010101" charset="-122"/>
                <a:ea typeface="等线" panose="02010600030101010101" charset="-122"/>
              </a:rPr>
              <a:t>协助用户企业助教陈幼安：菜谱功能突兀，不太符合产品的定位，考虑去除，只保留简单的社区页面。</a:t>
            </a:r>
            <a:endParaRPr lang="zh-CN" altLang="zh-CN" sz="2000">
              <a:latin typeface="等线" panose="02010600030101010101" charset="-122"/>
              <a:ea typeface="等线" panose="02010600030101010101" charset="-122"/>
            </a:endParaRPr>
          </a:p>
        </p:txBody>
      </p:sp>
      <p:pic>
        <p:nvPicPr>
          <p:cNvPr id="45060" name="图片 4"/>
          <p:cNvPicPr>
            <a:picLocks noChangeAspect="1"/>
          </p:cNvPicPr>
          <p:nvPr/>
        </p:nvPicPr>
        <p:blipFill>
          <a:blip r:embed="rId1"/>
          <a:stretch>
            <a:fillRect/>
          </a:stretch>
        </p:blipFill>
        <p:spPr>
          <a:xfrm>
            <a:off x="4705350" y="288925"/>
            <a:ext cx="2781300" cy="6280150"/>
          </a:xfrm>
          <a:prstGeom prst="rect">
            <a:avLst/>
          </a:prstGeom>
          <a:noFill/>
          <a:ln w="9525">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1"/>
          <p:cNvSpPr/>
          <p:nvPr/>
        </p:nvSpPr>
        <p:spPr>
          <a:xfrm>
            <a:off x="0" y="60325"/>
            <a:ext cx="179387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FIVE </a:t>
            </a:r>
            <a:r>
              <a:rPr lang="zh-CN" altLang="en-US" sz="1400" b="1" dirty="0">
                <a:latin typeface="Segoe UI" panose="020B0502040204020203" charset="0"/>
                <a:ea typeface="微软雅黑" panose="020B0503020204020204" charset="-122"/>
              </a:rPr>
              <a:t>需求冲突</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793875"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46083" name="文本框 99"/>
          <p:cNvSpPr txBox="1"/>
          <p:nvPr/>
        </p:nvSpPr>
        <p:spPr>
          <a:xfrm>
            <a:off x="7586663" y="1563688"/>
            <a:ext cx="4232275" cy="2170112"/>
          </a:xfrm>
          <a:prstGeom prst="rect">
            <a:avLst/>
          </a:prstGeom>
          <a:noFill/>
          <a:ln w="9525">
            <a:noFill/>
          </a:ln>
        </p:spPr>
        <p:txBody>
          <a:bodyPr wrap="square" anchor="t" anchorCtr="0">
            <a:spAutoFit/>
          </a:bodyPr>
          <a:p>
            <a:pPr indent="304800">
              <a:lnSpc>
                <a:spcPct val="130000"/>
              </a:lnSpc>
            </a:pPr>
            <a:r>
              <a:rPr lang="zh-CN" altLang="zh-CN" sz="2400" b="1">
                <a:latin typeface="等线" panose="02010600030101010101" charset="-122"/>
                <a:ea typeface="等线" panose="02010600030101010101" charset="-122"/>
              </a:rPr>
              <a:t>需求冲突解决</a:t>
            </a:r>
            <a:r>
              <a:rPr lang="en-US" altLang="zh-CN" sz="2400" b="1">
                <a:latin typeface="等线" panose="02010600030101010101" charset="-122"/>
                <a:ea typeface="等线" panose="02010600030101010101" charset="-122"/>
              </a:rPr>
              <a:t>1</a:t>
            </a:r>
            <a:r>
              <a:rPr lang="zh-CN" altLang="en-US" sz="2400" b="1">
                <a:latin typeface="等线" panose="02010600030101010101" charset="-122"/>
                <a:ea typeface="等线" panose="02010600030101010101" charset="-122"/>
              </a:rPr>
              <a:t>：</a:t>
            </a:r>
            <a:endParaRPr lang="zh-CN" altLang="en-US" sz="2400" b="1">
              <a:latin typeface="等线" panose="02010600030101010101" charset="-122"/>
              <a:ea typeface="等线" panose="02010600030101010101" charset="-122"/>
            </a:endParaRPr>
          </a:p>
          <a:p>
            <a:pPr indent="304800">
              <a:lnSpc>
                <a:spcPct val="130000"/>
              </a:lnSpc>
            </a:pPr>
            <a:endParaRPr lang="zh-CN" altLang="zh-CN" sz="2000">
              <a:latin typeface="等线" panose="02010600030101010101" charset="-122"/>
              <a:ea typeface="等线" panose="02010600030101010101" charset="-122"/>
            </a:endParaRPr>
          </a:p>
          <a:p>
            <a:pPr indent="304800">
              <a:lnSpc>
                <a:spcPct val="130000"/>
              </a:lnSpc>
            </a:pPr>
            <a:r>
              <a:rPr lang="zh-CN" altLang="zh-CN" sz="2000">
                <a:latin typeface="等线" panose="02010600030101010101" charset="-122"/>
                <a:ea typeface="等线" panose="02010600030101010101" charset="-122"/>
              </a:rPr>
              <a:t>在SRA2021-G05-界面原型高保真0.0.6版本中，移除菜谱功能，设立简单的社区界面，只包含团购单。</a:t>
            </a:r>
            <a:endParaRPr lang="zh-CN" altLang="zh-CN" sz="2000">
              <a:latin typeface="等线" panose="02010600030101010101" charset="-122"/>
              <a:ea typeface="等线" panose="02010600030101010101" charset="-122"/>
            </a:endParaRPr>
          </a:p>
        </p:txBody>
      </p:sp>
      <p:pic>
        <p:nvPicPr>
          <p:cNvPr id="46084" name="图片 3"/>
          <p:cNvPicPr>
            <a:picLocks noChangeAspect="1"/>
          </p:cNvPicPr>
          <p:nvPr/>
        </p:nvPicPr>
        <p:blipFill>
          <a:blip r:embed="rId1"/>
          <a:stretch>
            <a:fillRect/>
          </a:stretch>
        </p:blipFill>
        <p:spPr>
          <a:xfrm>
            <a:off x="4873625" y="668338"/>
            <a:ext cx="2411413" cy="5443537"/>
          </a:xfrm>
          <a:prstGeom prst="rect">
            <a:avLst/>
          </a:prstGeom>
          <a:noFill/>
          <a:ln w="9525">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矩形 1"/>
          <p:cNvSpPr/>
          <p:nvPr/>
        </p:nvSpPr>
        <p:spPr>
          <a:xfrm>
            <a:off x="0" y="60325"/>
            <a:ext cx="179387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FIVE </a:t>
            </a:r>
            <a:r>
              <a:rPr lang="zh-CN" altLang="en-US" sz="1400" b="1" dirty="0">
                <a:latin typeface="Segoe UI" panose="020B0502040204020203" charset="0"/>
                <a:ea typeface="微软雅黑" panose="020B0503020204020204" charset="-122"/>
              </a:rPr>
              <a:t>需求冲突</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793875"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pic>
        <p:nvPicPr>
          <p:cNvPr id="47107" name="图片 3"/>
          <p:cNvPicPr>
            <a:picLocks noChangeAspect="1"/>
          </p:cNvPicPr>
          <p:nvPr/>
        </p:nvPicPr>
        <p:blipFill>
          <a:blip r:embed="rId1"/>
          <a:stretch>
            <a:fillRect/>
          </a:stretch>
        </p:blipFill>
        <p:spPr>
          <a:xfrm>
            <a:off x="4611688" y="269875"/>
            <a:ext cx="4970462" cy="6370638"/>
          </a:xfrm>
          <a:prstGeom prst="rect">
            <a:avLst/>
          </a:prstGeom>
          <a:noFill/>
          <a:ln w="9525">
            <a:noFill/>
          </a:ln>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1"/>
          <p:cNvSpPr txBox="1"/>
          <p:nvPr/>
        </p:nvSpPr>
        <p:spPr>
          <a:xfrm>
            <a:off x="4294188" y="3279775"/>
            <a:ext cx="3603625" cy="881063"/>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SIX</a:t>
            </a:r>
            <a:endParaRPr lang="en-US" altLang="zh-CN" sz="4400" b="1" dirty="0">
              <a:latin typeface="Segoe UI" panose="020B0502040204020203" charset="0"/>
              <a:ea typeface="微软雅黑" panose="020B0503020204020204" charset="-122"/>
            </a:endParaRPr>
          </a:p>
        </p:txBody>
      </p:sp>
      <p:sp>
        <p:nvSpPr>
          <p:cNvPr id="48130" name="文本框 2"/>
          <p:cNvSpPr txBox="1"/>
          <p:nvPr/>
        </p:nvSpPr>
        <p:spPr>
          <a:xfrm>
            <a:off x="2995613" y="2400300"/>
            <a:ext cx="6199187"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需求优先级</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矩形 1"/>
          <p:cNvSpPr/>
          <p:nvPr/>
        </p:nvSpPr>
        <p:spPr>
          <a:xfrm>
            <a:off x="0" y="60325"/>
            <a:ext cx="188277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SIX </a:t>
            </a:r>
            <a:r>
              <a:rPr lang="zh-CN" altLang="en-US" sz="1400" b="1" dirty="0">
                <a:latin typeface="Segoe UI" panose="020B0502040204020203" charset="0"/>
                <a:ea typeface="微软雅黑" panose="020B0503020204020204" charset="-122"/>
              </a:rPr>
              <a:t>需求优先级</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81188" y="155575"/>
            <a:ext cx="130175" cy="114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49155" name="文本框 4"/>
          <p:cNvSpPr txBox="1"/>
          <p:nvPr/>
        </p:nvSpPr>
        <p:spPr>
          <a:xfrm>
            <a:off x="514350" y="2328863"/>
            <a:ext cx="7659688" cy="1814512"/>
          </a:xfrm>
          <a:prstGeom prst="rect">
            <a:avLst/>
          </a:prstGeom>
          <a:noFill/>
          <a:ln w="9525">
            <a:noFill/>
          </a:ln>
        </p:spPr>
        <p:txBody>
          <a:bodyPr wrap="square" anchor="t" anchorCtr="0">
            <a:spAutoFit/>
          </a:bodyPr>
          <a:p>
            <a:pPr indent="457200">
              <a:lnSpc>
                <a:spcPct val="150000"/>
              </a:lnSpc>
            </a:pPr>
            <a:r>
              <a:rPr lang="zh-CN" altLang="en-US" sz="2800" dirty="0">
                <a:latin typeface="Segoe UI" panose="020B0502040204020203" charset="0"/>
                <a:ea typeface="微软雅黑" panose="020B0503020204020204" charset="-122"/>
              </a:rPr>
              <a:t>我们小组采用</a:t>
            </a:r>
            <a:r>
              <a:rPr lang="en-US" altLang="zh-CN" sz="2800" dirty="0">
                <a:latin typeface="Segoe UI" panose="020B0502040204020203" charset="0"/>
                <a:ea typeface="微软雅黑" panose="020B0503020204020204" charset="-122"/>
              </a:rPr>
              <a:t>QFD</a:t>
            </a:r>
            <a:r>
              <a:rPr lang="zh-CN" altLang="en-US" sz="2800" dirty="0">
                <a:latin typeface="Segoe UI" panose="020B0502040204020203" charset="0"/>
                <a:ea typeface="微软雅黑" panose="020B0503020204020204" charset="-122"/>
              </a:rPr>
              <a:t>的优先级打分方法，对需求的收益和损失以及成本和风险进行评估。</a:t>
            </a:r>
            <a:endParaRPr lang="en-US" altLang="zh-CN" sz="2800" dirty="0">
              <a:latin typeface="Segoe UI" panose="020B0502040204020203" charset="0"/>
              <a:ea typeface="微软雅黑" panose="020B0503020204020204" charset="-122"/>
            </a:endParaRPr>
          </a:p>
          <a:p>
            <a:pPr indent="457200"/>
            <a:endParaRPr lang="en-US" altLang="zh-CN" sz="2800" dirty="0">
              <a:latin typeface="Segoe UI" panose="020B0502040204020203" charset="0"/>
              <a:ea typeface="微软雅黑" panose="020B0503020204020204"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SEVEN</a:t>
            </a:r>
            <a:endParaRPr lang="en-US" altLang="zh-CN" sz="4400" b="1" dirty="0">
              <a:latin typeface="Segoe UI" panose="020B0502040204020203" charset="0"/>
              <a:ea typeface="微软雅黑" panose="020B0503020204020204" charset="-122"/>
            </a:endParaRPr>
          </a:p>
        </p:txBody>
      </p:sp>
      <p:sp>
        <p:nvSpPr>
          <p:cNvPr id="50178" name="文本框 2"/>
          <p:cNvSpPr txBox="1"/>
          <p:nvPr/>
        </p:nvSpPr>
        <p:spPr>
          <a:xfrm>
            <a:off x="3463925" y="2425700"/>
            <a:ext cx="5264150"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非功能性需求</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1"/>
          <p:cNvSpPr/>
          <p:nvPr/>
        </p:nvSpPr>
        <p:spPr>
          <a:xfrm>
            <a:off x="0" y="60325"/>
            <a:ext cx="2336800"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SEVEN </a:t>
            </a:r>
            <a:r>
              <a:rPr lang="zh-CN" altLang="en-US" sz="1400" b="1" dirty="0">
                <a:latin typeface="Segoe UI" panose="020B0502040204020203" charset="0"/>
                <a:ea typeface="微软雅黑" panose="020B0503020204020204" charset="-122"/>
              </a:rPr>
              <a:t>非功能性需求</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2336800"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51203" name="矩形 3"/>
          <p:cNvSpPr/>
          <p:nvPr/>
        </p:nvSpPr>
        <p:spPr>
          <a:xfrm>
            <a:off x="3789363" y="1095375"/>
            <a:ext cx="8148637" cy="4338638"/>
          </a:xfrm>
          <a:prstGeom prst="rect">
            <a:avLst/>
          </a:prstGeom>
          <a:noFill/>
          <a:ln w="9525">
            <a:noFill/>
          </a:ln>
        </p:spPr>
        <p:txBody>
          <a:bodyPr wrap="square" anchor="t" anchorCtr="0">
            <a:spAutoFit/>
          </a:bodyPr>
          <a:p>
            <a:pPr indent="457200">
              <a:lnSpc>
                <a:spcPct val="150000"/>
              </a:lnSpc>
            </a:pPr>
            <a:r>
              <a:rPr lang="en-US" altLang="zh-CN" sz="2000" b="1" dirty="0">
                <a:solidFill>
                  <a:srgbClr val="000000"/>
                </a:solidFill>
                <a:latin typeface="等线" panose="02010600030101010101" charset="-122"/>
                <a:ea typeface="等线" panose="02010600030101010101" charset="-122"/>
              </a:rPr>
              <a:t>1</a:t>
            </a:r>
            <a:r>
              <a:rPr lang="zh-CN" altLang="en-US" sz="2000" b="1" dirty="0">
                <a:solidFill>
                  <a:srgbClr val="000000"/>
                </a:solidFill>
                <a:latin typeface="等线" panose="02010600030101010101" charset="-122"/>
                <a:ea typeface="等线" panose="02010600030101010101" charset="-122"/>
              </a:rPr>
              <a:t>、</a:t>
            </a:r>
            <a:r>
              <a:rPr lang="zh-CN" altLang="zh-CN" sz="2000" b="1" dirty="0">
                <a:solidFill>
                  <a:srgbClr val="000000"/>
                </a:solidFill>
                <a:latin typeface="等线" panose="02010600030101010101" charset="-122"/>
                <a:ea typeface="等线" panose="02010600030101010101" charset="-122"/>
              </a:rPr>
              <a:t>安全设施需求</a:t>
            </a:r>
            <a:endParaRPr lang="en-US" altLang="zh-CN" sz="2000" b="1" dirty="0">
              <a:solidFill>
                <a:srgbClr val="000000"/>
              </a:solidFill>
              <a:latin typeface="等线" panose="02010600030101010101" charset="-122"/>
              <a:ea typeface="等线" panose="02010600030101010101" charset="-122"/>
            </a:endParaRPr>
          </a:p>
          <a:p>
            <a:pPr indent="457200">
              <a:lnSpc>
                <a:spcPct val="150000"/>
              </a:lnSpc>
            </a:pPr>
            <a:r>
              <a:rPr lang="zh-CN" altLang="zh-CN" sz="1600" dirty="0">
                <a:latin typeface="等线" panose="02010600030101010101" charset="-122"/>
                <a:ea typeface="等线" panose="02010600030101010101" charset="-122"/>
              </a:rPr>
              <a:t>如果</a:t>
            </a:r>
            <a:r>
              <a:rPr lang="en-US" altLang="zh-CN" sz="1600" dirty="0">
                <a:latin typeface="等线" panose="02010600030101010101" charset="-122"/>
                <a:ea typeface="等线" panose="02010600030101010101" charset="-122"/>
              </a:rPr>
              <a:t>APP</a:t>
            </a:r>
            <a:r>
              <a:rPr lang="zh-CN" altLang="zh-CN" sz="1600" dirty="0">
                <a:latin typeface="等线" panose="02010600030101010101" charset="-122"/>
                <a:ea typeface="等线" panose="02010600030101010101" charset="-122"/>
              </a:rPr>
              <a:t>在线用户超过了规定的</a:t>
            </a:r>
            <a:r>
              <a:rPr lang="en-US" altLang="zh-CN" sz="1600" dirty="0">
                <a:latin typeface="等线" panose="02010600030101010101" charset="-122"/>
                <a:ea typeface="等线" panose="02010600030101010101" charset="-122"/>
              </a:rPr>
              <a:t>2000</a:t>
            </a:r>
            <a:r>
              <a:rPr lang="zh-CN" altLang="zh-CN" sz="1600" dirty="0">
                <a:latin typeface="等线" panose="02010600030101010101" charset="-122"/>
                <a:ea typeface="等线" panose="02010600030101010101" charset="-122"/>
              </a:rPr>
              <a:t>人，那么必须在</a:t>
            </a:r>
            <a:r>
              <a:rPr lang="en-US" altLang="zh-CN" sz="1600" dirty="0">
                <a:latin typeface="等线" panose="02010600030101010101" charset="-122"/>
                <a:ea typeface="等线" panose="02010600030101010101" charset="-122"/>
              </a:rPr>
              <a:t>1</a:t>
            </a:r>
            <a:r>
              <a:rPr lang="zh-CN" altLang="zh-CN" sz="1600" dirty="0">
                <a:latin typeface="等线" panose="02010600030101010101" charset="-122"/>
                <a:ea typeface="等线" panose="02010600030101010101" charset="-122"/>
              </a:rPr>
              <a:t>秒种内终止操作。</a:t>
            </a:r>
            <a:endParaRPr lang="zh-CN" altLang="zh-CN" sz="1600" dirty="0">
              <a:latin typeface="等线" panose="02010600030101010101" charset="-122"/>
              <a:ea typeface="等线" panose="02010600030101010101" charset="-122"/>
            </a:endParaRPr>
          </a:p>
          <a:p>
            <a:pPr indent="457200">
              <a:lnSpc>
                <a:spcPct val="150000"/>
              </a:lnSpc>
            </a:pPr>
            <a:r>
              <a:rPr lang="en-US" altLang="zh-CN" sz="2000" b="1" dirty="0">
                <a:solidFill>
                  <a:srgbClr val="000000"/>
                </a:solidFill>
                <a:latin typeface="等线" panose="02010600030101010101" charset="-122"/>
                <a:ea typeface="等线" panose="02010600030101010101" charset="-122"/>
              </a:rPr>
              <a:t>2</a:t>
            </a:r>
            <a:r>
              <a:rPr lang="zh-CN" altLang="en-US" sz="2000" b="1" dirty="0">
                <a:solidFill>
                  <a:srgbClr val="000000"/>
                </a:solidFill>
                <a:latin typeface="等线" panose="02010600030101010101" charset="-122"/>
                <a:ea typeface="等线" panose="02010600030101010101" charset="-122"/>
              </a:rPr>
              <a:t>、</a:t>
            </a:r>
            <a:r>
              <a:rPr lang="zh-CN" altLang="zh-CN" sz="2000" b="1" dirty="0">
                <a:solidFill>
                  <a:srgbClr val="000000"/>
                </a:solidFill>
                <a:latin typeface="等线" panose="02010600030101010101" charset="-122"/>
                <a:ea typeface="等线" panose="02010600030101010101" charset="-122"/>
              </a:rPr>
              <a:t>安全性需求</a:t>
            </a:r>
            <a:r>
              <a:rPr lang="zh-CN" altLang="en-US" sz="2000" b="1" dirty="0">
                <a:solidFill>
                  <a:srgbClr val="000000"/>
                </a:solidFill>
                <a:latin typeface="等线" panose="02010600030101010101" charset="-122"/>
                <a:ea typeface="等线" panose="02010600030101010101" charset="-122"/>
              </a:rPr>
              <a:t> </a:t>
            </a:r>
            <a:endParaRPr lang="en-US" altLang="zh-CN" sz="1600" b="1" dirty="0">
              <a:solidFill>
                <a:srgbClr val="000000"/>
              </a:solidFill>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1</a:t>
            </a:r>
            <a:r>
              <a:rPr lang="zh-CN" altLang="zh-CN" sz="1600" dirty="0">
                <a:latin typeface="等线" panose="02010600030101010101" charset="-122"/>
                <a:ea typeface="等线" panose="02010600030101010101" charset="-122"/>
              </a:rPr>
              <a:t>）权限控制根据不同用户角色，设置相应权限，用户的重要操作都做相应的日志记录以备查看，没有权限的用户禁止使用系统。用户只可查看自己的订单详情，开团团长只可查看本团用户的参团信息。</a:t>
            </a:r>
            <a:endParaRPr lang="en-US" altLang="zh-CN" sz="1600" dirty="0">
              <a:latin typeface="等线" panose="02010600030101010101" charset="-122"/>
              <a:ea typeface="等线" panose="02010600030101010101" charset="-122"/>
            </a:endParaRPr>
          </a:p>
          <a:p>
            <a:pPr indent="457200">
              <a:lnSpc>
                <a:spcPct val="150000"/>
              </a:lnSpc>
            </a:pPr>
            <a:r>
              <a:rPr lang="zh-CN" altLang="zh-CN"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2</a:t>
            </a:r>
            <a:r>
              <a:rPr lang="zh-CN" altLang="zh-CN" sz="1600" dirty="0">
                <a:latin typeface="等线" panose="02010600030101010101" charset="-122"/>
                <a:ea typeface="等线" panose="02010600030101010101" charset="-122"/>
              </a:rPr>
              <a:t>）重要数据加密对一些重要的数据按一定的算法进行加密，如用户密码、重要参数等。</a:t>
            </a:r>
            <a:endParaRPr lang="en-US" altLang="zh-CN" sz="1600" dirty="0">
              <a:latin typeface="等线" panose="02010600030101010101" charset="-122"/>
              <a:ea typeface="等线" panose="02010600030101010101" charset="-122"/>
            </a:endParaRPr>
          </a:p>
          <a:p>
            <a:pPr indent="457200">
              <a:lnSpc>
                <a:spcPct val="150000"/>
              </a:lnSpc>
            </a:pPr>
            <a:r>
              <a:rPr lang="zh-CN" altLang="zh-CN"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3</a:t>
            </a:r>
            <a:r>
              <a:rPr lang="zh-CN" altLang="zh-CN" sz="1600" dirty="0">
                <a:latin typeface="等线" panose="02010600030101010101" charset="-122"/>
                <a:ea typeface="等线" panose="02010600030101010101" charset="-122"/>
              </a:rPr>
              <a:t>）数据备份允许用户进行数据的备份和恢复，以弥补数据的破坏和丢失。</a:t>
            </a:r>
            <a:endParaRPr lang="en-US" altLang="zh-CN" sz="1600" dirty="0">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4</a:t>
            </a:r>
            <a:r>
              <a:rPr lang="zh-CN" altLang="zh-CN" sz="1600" dirty="0">
                <a:latin typeface="等线" panose="02010600030101010101" charset="-122"/>
                <a:ea typeface="等线" panose="02010600030101010101" charset="-122"/>
              </a:rPr>
              <a:t>）记录日志本系统应该能够记录系统运行时所发生的所有错误，包括本机错误和网络错误。这些错误记录便于查找错误的原因。日志同时记录用户的关键性操作信息。</a:t>
            </a:r>
            <a:endParaRPr lang="zh-CN" altLang="zh-CN" sz="1200" dirty="0">
              <a:latin typeface="等线" panose="02010600030101010101" charset="-122"/>
              <a:ea typeface="等线" panose="02010600030101010101"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
          <p:cNvSpPr txBox="1"/>
          <p:nvPr/>
        </p:nvSpPr>
        <p:spPr>
          <a:xfrm>
            <a:off x="4294188" y="3279775"/>
            <a:ext cx="3603625" cy="881063"/>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a:t>
            </a:r>
            <a:r>
              <a:rPr lang="zh-CN" altLang="en-US" sz="4400" b="1" dirty="0">
                <a:latin typeface="Segoe UI" panose="020B0502040204020203" charset="0"/>
                <a:ea typeface="微软雅黑" panose="020B0503020204020204" charset="-122"/>
              </a:rPr>
              <a:t> </a:t>
            </a:r>
            <a:r>
              <a:rPr lang="en-US" altLang="zh-CN" sz="4400" b="1" dirty="0">
                <a:latin typeface="Segoe UI" panose="020B0502040204020203" charset="0"/>
                <a:ea typeface="微软雅黑" panose="020B0503020204020204" charset="-122"/>
              </a:rPr>
              <a:t>ONE</a:t>
            </a:r>
            <a:endParaRPr lang="zh-CN" altLang="en-US" sz="4400" b="1" dirty="0">
              <a:latin typeface="Segoe UI" panose="020B0502040204020203" charset="0"/>
              <a:ea typeface="微软雅黑" panose="020B0503020204020204" charset="-122"/>
            </a:endParaRPr>
          </a:p>
        </p:txBody>
      </p:sp>
      <p:sp>
        <p:nvSpPr>
          <p:cNvPr id="24578" name="文本框 2"/>
          <p:cNvSpPr txBox="1"/>
          <p:nvPr/>
        </p:nvSpPr>
        <p:spPr>
          <a:xfrm>
            <a:off x="3937000" y="2417763"/>
            <a:ext cx="4318000" cy="1290637"/>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愿景与范围</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矩形 1"/>
          <p:cNvSpPr/>
          <p:nvPr/>
        </p:nvSpPr>
        <p:spPr>
          <a:xfrm>
            <a:off x="0" y="60325"/>
            <a:ext cx="2336800"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SEVEN </a:t>
            </a:r>
            <a:r>
              <a:rPr lang="zh-CN" altLang="en-US" sz="1400" b="1" dirty="0">
                <a:latin typeface="Segoe UI" panose="020B0502040204020203" charset="0"/>
                <a:ea typeface="微软雅黑" panose="020B0503020204020204" charset="-122"/>
              </a:rPr>
              <a:t>非功能性需求</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2336800"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52227" name="矩形 4"/>
          <p:cNvSpPr/>
          <p:nvPr/>
        </p:nvSpPr>
        <p:spPr>
          <a:xfrm>
            <a:off x="3402013" y="1169988"/>
            <a:ext cx="8704262" cy="4338637"/>
          </a:xfrm>
          <a:prstGeom prst="rect">
            <a:avLst/>
          </a:prstGeom>
          <a:noFill/>
          <a:ln w="9525">
            <a:noFill/>
          </a:ln>
        </p:spPr>
        <p:txBody>
          <a:bodyPr wrap="square" anchor="t" anchorCtr="0">
            <a:spAutoFit/>
          </a:bodyPr>
          <a:p>
            <a:pPr indent="457200">
              <a:lnSpc>
                <a:spcPct val="150000"/>
              </a:lnSpc>
            </a:pPr>
            <a:r>
              <a:rPr lang="en-US" altLang="zh-CN" sz="2000" b="1" dirty="0">
                <a:latin typeface="等线" panose="02010600030101010101" charset="-122"/>
                <a:ea typeface="等线" panose="02010600030101010101" charset="-122"/>
              </a:rPr>
              <a:t>3</a:t>
            </a:r>
            <a:r>
              <a:rPr lang="zh-CN" altLang="en-US" sz="2000" b="1" dirty="0">
                <a:latin typeface="等线" panose="02010600030101010101" charset="-122"/>
                <a:ea typeface="等线" panose="02010600030101010101" charset="-122"/>
              </a:rPr>
              <a:t>、软件质量标准属性</a:t>
            </a:r>
            <a:endParaRPr lang="en-US" altLang="zh-CN" sz="2000" b="1" dirty="0">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1</a:t>
            </a:r>
            <a:r>
              <a:rPr lang="zh-CN" altLang="en-US" sz="1600" dirty="0">
                <a:latin typeface="等线" panose="02010600030101010101" charset="-122"/>
                <a:ea typeface="等线" panose="02010600030101010101" charset="-122"/>
              </a:rPr>
              <a:t>）记录日志本系统应该能够记录系统运行时所发生的所有错误，包括本机错误和网络错误。这些错误记录便于查找错误的原因。</a:t>
            </a:r>
            <a:endParaRPr lang="en-US" altLang="zh-CN" sz="1600" dirty="0">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2</a:t>
            </a:r>
            <a:r>
              <a:rPr lang="zh-CN" altLang="en-US" sz="1600" dirty="0">
                <a:latin typeface="等线" panose="02010600030101010101" charset="-122"/>
                <a:ea typeface="等线" panose="02010600030101010101" charset="-122"/>
              </a:rPr>
              <a:t>）验证权限本系统的所有功能都应该进行功能权限的判断和控制。</a:t>
            </a:r>
            <a:endParaRPr lang="en-US" altLang="zh-CN" sz="1600" dirty="0">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3</a:t>
            </a:r>
            <a:r>
              <a:rPr lang="zh-CN" altLang="en-US" sz="1600" dirty="0">
                <a:latin typeface="等线" panose="02010600030101010101" charset="-122"/>
                <a:ea typeface="等线" panose="02010600030101010101" charset="-122"/>
              </a:rPr>
              <a:t>）控制必录入项本系统能够对必须录入的项目进行控制，使用户能够确保信息录入的完整。</a:t>
            </a:r>
            <a:endParaRPr lang="en-US" altLang="zh-CN" sz="1600" dirty="0">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4</a:t>
            </a:r>
            <a:r>
              <a:rPr lang="zh-CN" altLang="en-US" sz="1600" dirty="0">
                <a:latin typeface="等线" panose="02010600030101010101" charset="-122"/>
                <a:ea typeface="等线" panose="02010600030101010101" charset="-122"/>
              </a:rPr>
              <a:t>）方便操作尽量从用户角度出发，以方便使用本产品。</a:t>
            </a:r>
            <a:endParaRPr lang="en-US" altLang="zh-CN" sz="1600" dirty="0">
              <a:latin typeface="等线" panose="02010600030101010101" charset="-122"/>
              <a:ea typeface="等线" panose="02010600030101010101" charset="-122"/>
            </a:endParaRPr>
          </a:p>
          <a:p>
            <a:pPr indent="457200">
              <a:lnSpc>
                <a:spcPct val="150000"/>
              </a:lnSpc>
            </a:pPr>
            <a:r>
              <a:rPr lang="zh-CN" altLang="en-US" sz="1600" dirty="0">
                <a:latin typeface="等线" panose="02010600030101010101" charset="-122"/>
                <a:ea typeface="等线" panose="02010600030101010101" charset="-122"/>
              </a:rPr>
              <a:t>（</a:t>
            </a:r>
            <a:r>
              <a:rPr lang="en-US" altLang="zh-CN" sz="1600" dirty="0">
                <a:latin typeface="等线" panose="02010600030101010101" charset="-122"/>
                <a:ea typeface="等线" panose="02010600030101010101" charset="-122"/>
              </a:rPr>
              <a:t>5</a:t>
            </a:r>
            <a:r>
              <a:rPr lang="zh-CN" altLang="en-US" sz="1600" dirty="0">
                <a:latin typeface="等线" panose="02010600030101010101" charset="-122"/>
                <a:ea typeface="等线" panose="02010600030101010101" charset="-122"/>
              </a:rPr>
              <a:t>）用户可自定义为了满足业务的不断变化，一些重要的参数应该可以灵活设置。 </a:t>
            </a:r>
            <a:endParaRPr lang="zh-CN" altLang="en-US" sz="1600" dirty="0">
              <a:latin typeface="等线" panose="02010600030101010101" charset="-122"/>
              <a:ea typeface="等线" panose="02010600030101010101" charset="-122"/>
            </a:endParaRPr>
          </a:p>
          <a:p>
            <a:pPr indent="457200">
              <a:lnSpc>
                <a:spcPct val="150000"/>
              </a:lnSpc>
            </a:pPr>
            <a:r>
              <a:rPr lang="en-US" altLang="zh-CN" sz="2000" b="1" dirty="0">
                <a:latin typeface="等线" panose="02010600030101010101" charset="-122"/>
                <a:ea typeface="等线" panose="02010600030101010101" charset="-122"/>
              </a:rPr>
              <a:t>4</a:t>
            </a:r>
            <a:r>
              <a:rPr lang="zh-CN" altLang="en-US" sz="2000" b="1" dirty="0">
                <a:latin typeface="等线" panose="02010600030101010101" charset="-122"/>
                <a:ea typeface="等线" panose="02010600030101010101" charset="-122"/>
              </a:rPr>
              <a:t>、业务规则</a:t>
            </a:r>
            <a:endParaRPr lang="zh-CN" altLang="en-US" sz="1600" b="1" dirty="0">
              <a:latin typeface="等线" panose="02010600030101010101" charset="-122"/>
              <a:ea typeface="等线" panose="02010600030101010101" charset="-122"/>
            </a:endParaRPr>
          </a:p>
          <a:p>
            <a:pPr indent="457200">
              <a:lnSpc>
                <a:spcPct val="150000"/>
              </a:lnSpc>
            </a:pPr>
            <a:r>
              <a:rPr lang="en-US" altLang="zh-CN" sz="1600" dirty="0">
                <a:latin typeface="等线" panose="02010600030101010101" charset="-122"/>
                <a:ea typeface="等线" panose="02010600030101010101" charset="-122"/>
              </a:rPr>
              <a:t>1.</a:t>
            </a:r>
            <a:r>
              <a:rPr lang="zh-CN" altLang="en-US" sz="1600" dirty="0">
                <a:latin typeface="等线" panose="02010600030101010101" charset="-122"/>
                <a:ea typeface="等线" panose="02010600030101010101" charset="-122"/>
              </a:rPr>
              <a:t>只有持有管理员密码的用户才能执行删除用户操作。</a:t>
            </a:r>
            <a:endParaRPr lang="zh-CN" altLang="en-US" sz="1600" dirty="0">
              <a:latin typeface="等线" panose="02010600030101010101" charset="-122"/>
              <a:ea typeface="等线" panose="02010600030101010101" charset="-122"/>
            </a:endParaRPr>
          </a:p>
          <a:p>
            <a:pPr indent="457200">
              <a:lnSpc>
                <a:spcPct val="150000"/>
              </a:lnSpc>
            </a:pPr>
            <a:r>
              <a:rPr lang="en-US" altLang="zh-CN" sz="1600" dirty="0">
                <a:latin typeface="等线" panose="02010600030101010101" charset="-122"/>
                <a:ea typeface="等线" panose="02010600030101010101" charset="-122"/>
              </a:rPr>
              <a:t>2.</a:t>
            </a:r>
            <a:r>
              <a:rPr lang="zh-CN" altLang="en-US" sz="1600" dirty="0">
                <a:latin typeface="等线" panose="02010600030101010101" charset="-122"/>
                <a:ea typeface="等线" panose="02010600030101010101" charset="-122"/>
              </a:rPr>
              <a:t>账号绑定在相关授权账号上，原则上不进行出借。</a:t>
            </a:r>
            <a:endParaRPr lang="zh-CN" altLang="en-US" sz="1600" dirty="0">
              <a:latin typeface="等线" panose="02010600030101010101" charset="-122"/>
              <a:ea typeface="等线" panose="02010600030101010101" charset="-122"/>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EIGHT</a:t>
            </a:r>
            <a:endParaRPr lang="en-US" altLang="zh-CN" sz="4400" b="1" dirty="0">
              <a:latin typeface="Segoe UI" panose="020B0502040204020203" charset="0"/>
              <a:ea typeface="微软雅黑" panose="020B0503020204020204" charset="-122"/>
            </a:endParaRPr>
          </a:p>
        </p:txBody>
      </p:sp>
      <p:sp>
        <p:nvSpPr>
          <p:cNvPr id="53250" name="文本框 2"/>
          <p:cNvSpPr txBox="1"/>
          <p:nvPr/>
        </p:nvSpPr>
        <p:spPr>
          <a:xfrm>
            <a:off x="3937000" y="2417763"/>
            <a:ext cx="4318000" cy="1290637"/>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数据字典</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矩形 1"/>
          <p:cNvSpPr/>
          <p:nvPr/>
        </p:nvSpPr>
        <p:spPr>
          <a:xfrm>
            <a:off x="0" y="60325"/>
            <a:ext cx="1949450"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EIGHT </a:t>
            </a:r>
            <a:r>
              <a:rPr lang="zh-CN" altLang="en-US" sz="1400" b="1" dirty="0">
                <a:latin typeface="Segoe UI" panose="020B0502040204020203" charset="0"/>
                <a:ea typeface="微软雅黑" panose="020B0503020204020204" charset="-122"/>
              </a:rPr>
              <a:t>数据字典</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903413" y="157163"/>
            <a:ext cx="131763" cy="1127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54385" name="文本框 4"/>
          <p:cNvSpPr txBox="1"/>
          <p:nvPr/>
        </p:nvSpPr>
        <p:spPr>
          <a:xfrm>
            <a:off x="104775" y="498475"/>
            <a:ext cx="1798638" cy="400050"/>
          </a:xfrm>
          <a:prstGeom prst="rect">
            <a:avLst/>
          </a:prstGeom>
          <a:noFill/>
          <a:ln w="9525">
            <a:noFill/>
          </a:ln>
        </p:spPr>
        <p:txBody>
          <a:bodyPr wrap="square" anchor="t" anchorCtr="0">
            <a:spAutoFit/>
          </a:bodyPr>
          <a:p>
            <a:r>
              <a:rPr lang="zh-CN" altLang="en-US" sz="2000" b="1">
                <a:latin typeface="等线" panose="02010600030101010101" charset="-122"/>
                <a:ea typeface="等线" panose="02010600030101010101" charset="-122"/>
              </a:rPr>
              <a:t>用户数据字典：</a:t>
            </a:r>
            <a:endParaRPr lang="zh-CN" altLang="en-US" sz="2000" b="1">
              <a:latin typeface="等线" panose="02010600030101010101" charset="-122"/>
              <a:ea typeface="等线" panose="02010600030101010101" charset="-122"/>
            </a:endParaRPr>
          </a:p>
        </p:txBody>
      </p:sp>
      <p:graphicFrame>
        <p:nvGraphicFramePr>
          <p:cNvPr id="5" name="表格 4"/>
          <p:cNvGraphicFramePr/>
          <p:nvPr>
            <p:custDataLst>
              <p:tags r:id="rId1"/>
            </p:custDataLst>
          </p:nvPr>
        </p:nvGraphicFramePr>
        <p:xfrm>
          <a:off x="2051685" y="521335"/>
          <a:ext cx="6269990" cy="6086475"/>
        </p:xfrm>
        <a:graphic>
          <a:graphicData uri="http://schemas.openxmlformats.org/drawingml/2006/table">
            <a:tbl>
              <a:tblPr firstRow="1" bandRow="1">
                <a:tableStyleId>{5940675A-B579-460E-94D1-54222C63F5DA}</a:tableStyleId>
              </a:tblPr>
              <a:tblGrid>
                <a:gridCol w="608965"/>
                <a:gridCol w="973455"/>
                <a:gridCol w="915035"/>
                <a:gridCol w="738505"/>
                <a:gridCol w="450850"/>
                <a:gridCol w="978535"/>
                <a:gridCol w="810260"/>
                <a:gridCol w="794385"/>
              </a:tblGrid>
              <a:tr h="1524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goods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83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数据元素名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数据别名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描述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数据构成或数据类型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数据长度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数据取值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数据来源</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团购I</a:t>
                      </a:r>
                      <a:r>
                        <a:rPr lang="en-US" sz="1200" b="0">
                          <a:latin typeface="Times New Roman" panose="02020603050405020304" charset="0"/>
                          <a:cs typeface="Times New Roman" panose="02020603050405020304" charset="0"/>
                        </a:rPr>
                        <a:t>D</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group_id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用于标明该商品隶属的团购唯一标识符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a:t>
                      </a:r>
                      <a:r>
                        <a:rPr lang="en-US" sz="1200" b="0">
                          <a:latin typeface="宋体" panose="02010600030101010101" pitchFamily="2" charset="-122"/>
                          <a:ea typeface="宋体" panose="02010600030101010101" pitchFamily="2" charset="-122"/>
                          <a:cs typeface="宋体" panose="02010600030101010101" pitchFamily="2" charset="-122"/>
                        </a:rPr>
                        <a:t>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成功发起团购后由系统自动生成</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商品名称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goods</a:t>
                      </a:r>
                      <a:r>
                        <a:rPr lang="en-US" sz="1200" b="0">
                          <a:latin typeface="Times New Roman" panose="02020603050405020304" charset="0"/>
                          <a:cs typeface="Times New Roman" panose="02020603050405020304" charset="0"/>
                        </a:rPr>
                        <a:t>_name</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该商品的名称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String</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团长在为团购添加商品时输入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13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商品生产日期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goods</a:t>
                      </a:r>
                      <a:r>
                        <a:rPr lang="en-US" sz="1200" b="0">
                          <a:latin typeface="Times New Roman" panose="02020603050405020304" charset="0"/>
                          <a:cs typeface="Times New Roman" panose="02020603050405020304" charset="0"/>
                        </a:rPr>
                        <a:t>_starttime</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该商品的生产日期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D</a:t>
                      </a:r>
                      <a:r>
                        <a:rPr lang="en-US" sz="1200" b="0">
                          <a:latin typeface="Times New Roman" panose="02020603050405020304" charset="0"/>
                          <a:cs typeface="Times New Roman" panose="02020603050405020304" charset="0"/>
                        </a:rPr>
                        <a:t>ate</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团长在为团购添加商品时输入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商品保质期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a:t>
                      </a:r>
                      <a:r>
                        <a:rPr lang="en-US" sz="1200" b="0">
                          <a:latin typeface="Times New Roman" panose="02020603050405020304" charset="0"/>
                          <a:cs typeface="Times New Roman" panose="02020603050405020304" charset="0"/>
                        </a:rPr>
                        <a:t>oods_periods</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该商品可保存的时间长度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I</a:t>
                      </a:r>
                      <a:r>
                        <a:rPr lang="en-US" sz="1200" b="0">
                          <a:latin typeface="宋体" panose="02010600030101010101" pitchFamily="2" charset="-122"/>
                          <a:ea typeface="宋体" panose="02010600030101010101" pitchFamily="2" charset="-122"/>
                          <a:cs typeface="宋体" panose="02010600030101010101" pitchFamily="2" charset="-122"/>
                        </a:rPr>
                        <a:t>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团长在为团购添加商品时输入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商品规格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goods</a:t>
                      </a:r>
                      <a:r>
                        <a:rPr lang="en-US" sz="1200" b="0">
                          <a:latin typeface="Times New Roman" panose="02020603050405020304" charset="0"/>
                          <a:cs typeface="Times New Roman" panose="02020603050405020304" charset="0"/>
                        </a:rPr>
                        <a:t>_specs</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该商品的规格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a:t>
                      </a:r>
                      <a:r>
                        <a:rPr lang="en-US" sz="1200" b="0">
                          <a:latin typeface="Times New Roman" panose="02020603050405020304" charset="0"/>
                          <a:cs typeface="Times New Roman" panose="02020603050405020304" charset="0"/>
                        </a:rPr>
                        <a:t>tring</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r>
                        <a:rPr lang="en-US" sz="1200" b="0">
                          <a:latin typeface="Times New Roman" panose="02020603050405020304" charset="0"/>
                          <a:cs typeface="Times New Roman" panose="02020603050405020304" charset="0"/>
                        </a:rPr>
                        <a:t>0</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团长在为团购添加商品时输入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商品价格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a:t>
                      </a:r>
                      <a:r>
                        <a:rPr lang="en-US" sz="1200" b="0">
                          <a:latin typeface="Times New Roman" panose="02020603050405020304" charset="0"/>
                          <a:cs typeface="Times New Roman" panose="02020603050405020304" charset="0"/>
                        </a:rPr>
                        <a:t>oods_price</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该商品的总计价格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D</a:t>
                      </a:r>
                      <a:r>
                        <a:rPr lang="en-US" sz="1200" b="0">
                          <a:latin typeface="宋体" panose="02010600030101010101" pitchFamily="2" charset="-122"/>
                          <a:ea typeface="宋体" panose="02010600030101010101" pitchFamily="2" charset="-122"/>
                          <a:cs typeface="宋体" panose="02010600030101010101" pitchFamily="2" charset="-122"/>
                        </a:rPr>
                        <a:t>ouble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团长在为团购添加商品时输入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商品产地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goods</a:t>
                      </a:r>
                      <a:r>
                        <a:rPr lang="en-US" sz="1200" b="0">
                          <a:latin typeface="Times New Roman" panose="02020603050405020304" charset="0"/>
                          <a:cs typeface="Times New Roman" panose="02020603050405020304" charset="0"/>
                        </a:rPr>
                        <a:t>_origination</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该商品的生产地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a:t>
                      </a:r>
                      <a:r>
                        <a:rPr lang="en-US" sz="1200" b="0">
                          <a:latin typeface="Times New Roman" panose="02020603050405020304" charset="0"/>
                          <a:cs typeface="Times New Roman" panose="02020603050405020304" charset="0"/>
                        </a:rPr>
                        <a:t>tring</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r>
                        <a:rPr lang="en-US" sz="1200" b="0">
                          <a:latin typeface="Times New Roman" panose="02020603050405020304" charset="0"/>
                          <a:cs typeface="Times New Roman" panose="02020603050405020304" charset="0"/>
                        </a:rPr>
                        <a:t>55</a:t>
                      </a:r>
                      <a:endParaRPr lang="en-US" altLang="en-US" sz="12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团长在为团购添加商品时输入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矩形 1"/>
          <p:cNvSpPr/>
          <p:nvPr/>
        </p:nvSpPr>
        <p:spPr>
          <a:xfrm>
            <a:off x="0" y="60325"/>
            <a:ext cx="1949450"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EIGHT </a:t>
            </a:r>
            <a:r>
              <a:rPr lang="zh-CN" altLang="en-US" sz="1400" b="1" dirty="0">
                <a:latin typeface="Segoe UI" panose="020B0502040204020203" charset="0"/>
                <a:ea typeface="微软雅黑" panose="020B0503020204020204" charset="-122"/>
              </a:rPr>
              <a:t>数据字典</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903413" y="157163"/>
            <a:ext cx="131763" cy="1127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55299" name="文本框 4"/>
          <p:cNvSpPr txBox="1"/>
          <p:nvPr/>
        </p:nvSpPr>
        <p:spPr>
          <a:xfrm>
            <a:off x="104775" y="498475"/>
            <a:ext cx="2032000" cy="706438"/>
          </a:xfrm>
          <a:prstGeom prst="rect">
            <a:avLst/>
          </a:prstGeom>
          <a:noFill/>
          <a:ln w="9525">
            <a:noFill/>
          </a:ln>
        </p:spPr>
        <p:txBody>
          <a:bodyPr wrap="square" anchor="t" anchorCtr="0">
            <a:spAutoFit/>
          </a:bodyPr>
          <a:p>
            <a:r>
              <a:rPr lang="zh-CN" altLang="en-US" sz="2000" b="1">
                <a:latin typeface="等线" panose="02010600030101010101" charset="-122"/>
                <a:ea typeface="等线" panose="02010600030101010101" charset="-122"/>
              </a:rPr>
              <a:t>管理员举报处理数据字典：</a:t>
            </a:r>
            <a:endParaRPr lang="zh-CN" altLang="en-US" sz="2000" b="1">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2035175" y="498475"/>
          <a:ext cx="7148195" cy="6343015"/>
        </p:xfrm>
        <a:graphic>
          <a:graphicData uri="http://schemas.openxmlformats.org/drawingml/2006/table">
            <a:tbl>
              <a:tblPr firstRow="1" bandRow="1">
                <a:tableStyleId>{5940675A-B579-460E-94D1-54222C63F5DA}</a:tableStyleId>
              </a:tblPr>
              <a:tblGrid>
                <a:gridCol w="630555"/>
                <a:gridCol w="1548765"/>
                <a:gridCol w="829310"/>
                <a:gridCol w="855345"/>
                <a:gridCol w="476885"/>
                <a:gridCol w="483235"/>
                <a:gridCol w="612775"/>
                <a:gridCol w="1711325"/>
              </a:tblGrid>
              <a:tr h="21336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表名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report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数据元素名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数据别名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描述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数据构成或数据类型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数据长度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数据取值</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备注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数据来源</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680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举报id</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report</a:t>
                      </a:r>
                      <a:r>
                        <a:rPr lang="en-US" sz="1400" b="0">
                          <a:latin typeface="Times New Roman" panose="02020603050405020304" charset="0"/>
                          <a:cs typeface="Times New Roman" panose="02020603050405020304" charset="0"/>
                        </a:rPr>
                        <a:t>_id</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标识一条举报信息的唯一标识符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I</a:t>
                      </a:r>
                      <a:r>
                        <a:rPr lang="en-US" sz="1400" b="0">
                          <a:latin typeface="宋体" panose="02010600030101010101" pitchFamily="2" charset="-122"/>
                          <a:ea typeface="宋体" panose="02010600030101010101" pitchFamily="2" charset="-122"/>
                          <a:cs typeface="宋体" panose="02010600030101010101" pitchFamily="2" charset="-122"/>
                        </a:rPr>
                        <a:t>nt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创建举报信息时由系统自动记录</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00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举报原因</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r</a:t>
                      </a:r>
                      <a:r>
                        <a:rPr lang="en-US" sz="1400" b="0">
                          <a:latin typeface="Times New Roman" panose="02020603050405020304" charset="0"/>
                          <a:cs typeface="Times New Roman" panose="02020603050405020304" charset="0"/>
                        </a:rPr>
                        <a:t>eport_cause</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举报该内容的原因</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String</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255</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由用户在举报的时候输入</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358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r</a:t>
                      </a:r>
                      <a:r>
                        <a:rPr lang="en-US" sz="1400" b="0">
                          <a:latin typeface="Times New Roman" panose="02020603050405020304" charset="0"/>
                          <a:cs typeface="Times New Roman" panose="02020603050405020304" charset="0"/>
                        </a:rPr>
                        <a:t>eport_time</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创建该举报的时间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D</a:t>
                      </a:r>
                      <a:r>
                        <a:rPr lang="en-US" sz="1400" b="0">
                          <a:latin typeface="宋体" panose="02010600030101010101" pitchFamily="2" charset="-122"/>
                          <a:ea typeface="宋体" panose="02010600030101010101" pitchFamily="2" charset="-122"/>
                          <a:cs typeface="宋体" panose="02010600030101010101" pitchFamily="2" charset="-122"/>
                        </a:rPr>
                        <a:t>ate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用户完成创建举报的时候自动生成</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385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举报类型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r</a:t>
                      </a:r>
                      <a:r>
                        <a:rPr lang="en-US" sz="1400" b="0">
                          <a:latin typeface="Times New Roman" panose="02020603050405020304" charset="0"/>
                          <a:cs typeface="Times New Roman" panose="02020603050405020304" charset="0"/>
                        </a:rPr>
                        <a:t>eport_type</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标识该举报的是什么内容</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I</a:t>
                      </a:r>
                      <a:r>
                        <a:rPr lang="en-US" sz="1400" b="0">
                          <a:latin typeface="宋体" panose="02010600030101010101" pitchFamily="2" charset="-122"/>
                          <a:ea typeface="宋体" panose="02010600030101010101" pitchFamily="2" charset="-122"/>
                          <a:cs typeface="宋体" panose="02010600030101010101" pitchFamily="2" charset="-122"/>
                        </a:rPr>
                        <a:t>nt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0，1，2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举报内容为团购，则标识为0；未评论则标识为1；为用户则标识为2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8717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举报状态</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r</a:t>
                      </a:r>
                      <a:r>
                        <a:rPr lang="en-US" sz="1400" b="0">
                          <a:latin typeface="Times New Roman" panose="02020603050405020304" charset="0"/>
                          <a:cs typeface="Times New Roman" panose="02020603050405020304" charset="0"/>
                        </a:rPr>
                        <a:t>eport_state</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描述该举报的状态，是否被处理</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I</a:t>
                      </a:r>
                      <a:r>
                        <a:rPr lang="en-US" sz="1400" b="0">
                          <a:latin typeface="宋体" panose="02010600030101010101" pitchFamily="2" charset="-122"/>
                          <a:ea typeface="宋体" panose="02010600030101010101" pitchFamily="2" charset="-122"/>
                          <a:cs typeface="宋体" panose="02010600030101010101" pitchFamily="2" charset="-122"/>
                        </a:rPr>
                        <a:t>nt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0，1，2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尚未被处理的举报标识为0，举报被通过则标识为1，未通过则标识为2。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1"/>
          <p:cNvSpPr/>
          <p:nvPr/>
        </p:nvSpPr>
        <p:spPr>
          <a:xfrm>
            <a:off x="0" y="60325"/>
            <a:ext cx="1949450"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EIGHT </a:t>
            </a:r>
            <a:r>
              <a:rPr lang="zh-CN" altLang="en-US" sz="1400" b="1" dirty="0">
                <a:latin typeface="Segoe UI" panose="020B0502040204020203" charset="0"/>
                <a:ea typeface="微软雅黑" panose="020B0503020204020204" charset="-122"/>
              </a:rPr>
              <a:t>数据字典</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903413" y="157163"/>
            <a:ext cx="131763" cy="1127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56323" name="文本框 4"/>
          <p:cNvSpPr txBox="1"/>
          <p:nvPr/>
        </p:nvSpPr>
        <p:spPr>
          <a:xfrm>
            <a:off x="104775" y="498475"/>
            <a:ext cx="1798638" cy="400050"/>
          </a:xfrm>
          <a:prstGeom prst="rect">
            <a:avLst/>
          </a:prstGeom>
          <a:noFill/>
          <a:ln w="9525">
            <a:noFill/>
          </a:ln>
        </p:spPr>
        <p:txBody>
          <a:bodyPr wrap="square" anchor="t" anchorCtr="0">
            <a:spAutoFit/>
          </a:bodyPr>
          <a:p>
            <a:r>
              <a:rPr lang="en-US" altLang="zh-CN" sz="2000" b="1">
                <a:latin typeface="等线" panose="02010600030101010101" charset="-122"/>
                <a:ea typeface="等线" panose="02010600030101010101" charset="-122"/>
              </a:rPr>
              <a:t>ER</a:t>
            </a:r>
            <a:r>
              <a:rPr lang="zh-CN" altLang="en-US" sz="2000" b="1">
                <a:latin typeface="等线" panose="02010600030101010101" charset="-122"/>
                <a:ea typeface="等线" panose="02010600030101010101" charset="-122"/>
              </a:rPr>
              <a:t>图：</a:t>
            </a:r>
            <a:endParaRPr lang="zh-CN" altLang="en-US" sz="2000" b="1">
              <a:latin typeface="等线" panose="02010600030101010101" charset="-122"/>
              <a:ea typeface="等线" panose="02010600030101010101" charset="-122"/>
            </a:endParaRPr>
          </a:p>
        </p:txBody>
      </p:sp>
      <p:pic>
        <p:nvPicPr>
          <p:cNvPr id="-2147482621" name="图片 311" descr="er图"/>
          <p:cNvPicPr>
            <a:picLocks noChangeAspect="1"/>
          </p:cNvPicPr>
          <p:nvPr/>
        </p:nvPicPr>
        <p:blipFill>
          <a:blip r:embed="rId1"/>
          <a:stretch>
            <a:fillRect/>
          </a:stretch>
        </p:blipFill>
        <p:spPr>
          <a:xfrm>
            <a:off x="906145" y="728345"/>
            <a:ext cx="9888220" cy="5695315"/>
          </a:xfrm>
          <a:prstGeom prst="rect">
            <a:avLst/>
          </a:prstGeom>
          <a:noFill/>
          <a:ln w="9525">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a:t>
            </a:r>
            <a:r>
              <a:rPr lang="zh-CN" altLang="en-US" sz="4400" b="1" dirty="0">
                <a:latin typeface="Segoe UI" panose="020B0502040204020203" charset="0"/>
                <a:ea typeface="微软雅黑" panose="020B0503020204020204" charset="-122"/>
              </a:rPr>
              <a:t> </a:t>
            </a:r>
            <a:r>
              <a:rPr lang="en-US" altLang="zh-CN" sz="4400" b="1" dirty="0">
                <a:latin typeface="Segoe UI" panose="020B0502040204020203" charset="0"/>
                <a:ea typeface="微软雅黑" panose="020B0503020204020204" charset="-122"/>
              </a:rPr>
              <a:t>NINE</a:t>
            </a:r>
            <a:endParaRPr lang="en-US" altLang="zh-CN" sz="4400" b="1" dirty="0">
              <a:latin typeface="Segoe UI" panose="020B0502040204020203" charset="0"/>
              <a:ea typeface="微软雅黑" panose="020B0503020204020204" charset="-122"/>
            </a:endParaRPr>
          </a:p>
        </p:txBody>
      </p:sp>
      <p:sp>
        <p:nvSpPr>
          <p:cNvPr id="57346" name="文本框 2"/>
          <p:cNvSpPr txBox="1"/>
          <p:nvPr/>
        </p:nvSpPr>
        <p:spPr>
          <a:xfrm>
            <a:off x="3937000" y="2417763"/>
            <a:ext cx="4318000"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系统环境</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1"/>
          <p:cNvSpPr/>
          <p:nvPr/>
        </p:nvSpPr>
        <p:spPr>
          <a:xfrm>
            <a:off x="0" y="60325"/>
            <a:ext cx="1863725"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a:t>
            </a:r>
            <a:r>
              <a:rPr lang="en-US" altLang="zh-CN" sz="1400" b="1" dirty="0">
                <a:latin typeface="Segoe UI" panose="020B0502040204020203" charset="0"/>
                <a:ea typeface="微软雅黑" panose="020B0503020204020204" charset="-122"/>
                <a:sym typeface="微软雅黑" panose="020B0503020204020204" charset="-122"/>
              </a:rPr>
              <a:t>NINE </a:t>
            </a:r>
            <a:r>
              <a:rPr lang="zh-CN" altLang="en-US" sz="1400" b="1" dirty="0">
                <a:latin typeface="Segoe UI" panose="020B0502040204020203" charset="0"/>
                <a:ea typeface="微软雅黑" panose="020B0503020204020204" charset="-122"/>
              </a:rPr>
              <a:t>系统环境</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63725" y="157163"/>
            <a:ext cx="131763" cy="1127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58371" name="文本框 99"/>
          <p:cNvSpPr txBox="1"/>
          <p:nvPr/>
        </p:nvSpPr>
        <p:spPr>
          <a:xfrm>
            <a:off x="625475" y="890588"/>
            <a:ext cx="8096250" cy="5076825"/>
          </a:xfrm>
          <a:prstGeom prst="rect">
            <a:avLst/>
          </a:prstGeom>
          <a:noFill/>
          <a:ln w="9525">
            <a:noFill/>
          </a:ln>
        </p:spPr>
        <p:txBody>
          <a:bodyPr wrap="square" anchor="t" anchorCtr="0">
            <a:spAutoFit/>
          </a:bodyPr>
          <a:p>
            <a:pPr>
              <a:lnSpc>
                <a:spcPct val="150000"/>
              </a:lnSpc>
            </a:pPr>
            <a:r>
              <a:rPr lang="zh-CN" altLang="en-US" sz="2400" b="1">
                <a:latin typeface="Segoe UI" panose="020B0502040204020203" charset="0"/>
                <a:ea typeface="微软雅黑" panose="020B0503020204020204" charset="-122"/>
              </a:rPr>
              <a:t>运行环境</a:t>
            </a:r>
            <a:r>
              <a:rPr lang="zh-CN" altLang="en-US" sz="2400">
                <a:latin typeface="Segoe UI" panose="020B0502040204020203" charset="0"/>
                <a:ea typeface="微软雅黑" panose="020B0503020204020204" charset="-122"/>
              </a:rPr>
              <a:t>：安卓端</a:t>
            </a:r>
            <a:endParaRPr lang="zh-CN" altLang="en-US" sz="2400">
              <a:latin typeface="Segoe UI" panose="020B0502040204020203" charset="0"/>
              <a:ea typeface="微软雅黑" panose="020B0503020204020204" charset="-122"/>
            </a:endParaRPr>
          </a:p>
          <a:p>
            <a:pPr>
              <a:lnSpc>
                <a:spcPct val="150000"/>
              </a:lnSpc>
            </a:pPr>
            <a:endParaRPr lang="zh-CN" altLang="en-US" sz="2400">
              <a:latin typeface="Segoe UI" panose="020B0502040204020203" charset="0"/>
              <a:ea typeface="微软雅黑" panose="020B0503020204020204" charset="-122"/>
            </a:endParaRPr>
          </a:p>
          <a:p>
            <a:pPr>
              <a:lnSpc>
                <a:spcPct val="150000"/>
              </a:lnSpc>
            </a:pPr>
            <a:r>
              <a:rPr lang="zh-CN" altLang="en-US" sz="2400" b="1">
                <a:latin typeface="Segoe UI" panose="020B0502040204020203" charset="0"/>
                <a:ea typeface="微软雅黑" panose="020B0503020204020204" charset="-122"/>
              </a:rPr>
              <a:t>硬件环境</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1M</a:t>
            </a:r>
            <a:r>
              <a:rPr lang="zh-CN" altLang="en-US" sz="2400">
                <a:latin typeface="Segoe UI" panose="020B0502040204020203" charset="0"/>
                <a:ea typeface="微软雅黑" panose="020B0503020204020204" charset="-122"/>
              </a:rPr>
              <a:t>带宽以上的可联网的</a:t>
            </a:r>
            <a:r>
              <a:rPr lang="en-US" altLang="zh-CN" sz="2400">
                <a:latin typeface="Segoe UI" panose="020B0502040204020203" charset="0"/>
                <a:ea typeface="微软雅黑" panose="020B0503020204020204" charset="-122"/>
              </a:rPr>
              <a:t>Windows</a:t>
            </a:r>
            <a:r>
              <a:rPr lang="zh-CN" altLang="en-US" sz="2400">
                <a:latin typeface="Segoe UI" panose="020B0502040204020203" charset="0"/>
                <a:ea typeface="微软雅黑" panose="020B0503020204020204" charset="-122"/>
              </a:rPr>
              <a:t>系统电脑</a:t>
            </a:r>
            <a:endParaRPr lang="zh-CN" altLang="en-US" sz="2400">
              <a:latin typeface="Segoe UI" panose="020B0502040204020203" charset="0"/>
              <a:ea typeface="微软雅黑" panose="020B0503020204020204" charset="-122"/>
            </a:endParaRPr>
          </a:p>
          <a:p>
            <a:pPr>
              <a:lnSpc>
                <a:spcPct val="150000"/>
              </a:lnSpc>
            </a:pPr>
            <a:endParaRPr lang="zh-CN" altLang="en-US" sz="2400">
              <a:latin typeface="Segoe UI" panose="020B0502040204020203" charset="0"/>
              <a:ea typeface="微软雅黑" panose="020B0503020204020204" charset="-122"/>
            </a:endParaRPr>
          </a:p>
          <a:p>
            <a:pPr>
              <a:lnSpc>
                <a:spcPct val="150000"/>
              </a:lnSpc>
            </a:pPr>
            <a:r>
              <a:rPr lang="zh-CN" altLang="en-US" sz="2400" b="1">
                <a:latin typeface="Segoe UI" panose="020B0502040204020203" charset="0"/>
                <a:ea typeface="微软雅黑" panose="020B0503020204020204" charset="-122"/>
              </a:rPr>
              <a:t>计算机系统</a:t>
            </a:r>
            <a:r>
              <a:rPr lang="zh-CN" altLang="en-US" sz="2400">
                <a:latin typeface="Segoe UI" panose="020B0502040204020203" charset="0"/>
                <a:ea typeface="微软雅黑" panose="020B0503020204020204" charset="-122"/>
              </a:rPr>
              <a:t>： </a:t>
            </a:r>
            <a:r>
              <a:rPr lang="en-US" altLang="zh-CN" sz="2400">
                <a:latin typeface="Segoe UI" panose="020B0502040204020203" charset="0"/>
                <a:ea typeface="微软雅黑" panose="020B0503020204020204" charset="-122"/>
              </a:rPr>
              <a:t>Ubuntu 12.04 LTS</a:t>
            </a:r>
            <a:r>
              <a:rPr lang="zh-CN" altLang="en-US" sz="2400">
                <a:latin typeface="Segoe UI" panose="020B0502040204020203" charset="0"/>
                <a:ea typeface="微软雅黑" panose="020B0503020204020204" charset="-122"/>
              </a:rPr>
              <a:t>，运行在一台</a:t>
            </a:r>
            <a:r>
              <a:rPr lang="en-US" altLang="zh-CN" sz="2400">
                <a:latin typeface="Segoe UI" panose="020B0502040204020203" charset="0"/>
                <a:ea typeface="微软雅黑" panose="020B0503020204020204" charset="-122"/>
              </a:rPr>
              <a:t>2</a:t>
            </a:r>
            <a:r>
              <a:rPr lang="zh-CN" altLang="en-US" sz="2400">
                <a:latin typeface="Segoe UI" panose="020B0502040204020203" charset="0"/>
                <a:ea typeface="微软雅黑" panose="020B0503020204020204" charset="-122"/>
              </a:rPr>
              <a:t>核</a:t>
            </a:r>
            <a:r>
              <a:rPr lang="en-US" altLang="zh-CN" sz="2400">
                <a:latin typeface="Segoe UI" panose="020B0502040204020203" charset="0"/>
                <a:ea typeface="微软雅黑" panose="020B0503020204020204" charset="-122"/>
              </a:rPr>
              <a:t>cpu</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4G</a:t>
            </a:r>
            <a:r>
              <a:rPr lang="zh-CN" altLang="en-US" sz="2400">
                <a:latin typeface="Segoe UI" panose="020B0502040204020203" charset="0"/>
                <a:ea typeface="微软雅黑" panose="020B0503020204020204" charset="-122"/>
              </a:rPr>
              <a:t>内存，</a:t>
            </a:r>
            <a:r>
              <a:rPr lang="en-US" altLang="zh-CN" sz="2400">
                <a:latin typeface="Segoe UI" panose="020B0502040204020203" charset="0"/>
                <a:ea typeface="微软雅黑" panose="020B0503020204020204" charset="-122"/>
              </a:rPr>
              <a:t>100M</a:t>
            </a:r>
            <a:r>
              <a:rPr lang="zh-CN" altLang="en-US" sz="2400">
                <a:latin typeface="Segoe UI" panose="020B0502040204020203" charset="0"/>
                <a:ea typeface="微软雅黑" panose="020B0503020204020204" charset="-122"/>
              </a:rPr>
              <a:t>以上带宽，以及包括</a:t>
            </a:r>
            <a:r>
              <a:rPr lang="en-US" altLang="zh-CN" sz="2400">
                <a:latin typeface="Segoe UI" panose="020B0502040204020203" charset="0"/>
                <a:ea typeface="微软雅黑" panose="020B0503020204020204" charset="-122"/>
              </a:rPr>
              <a:t>40G</a:t>
            </a:r>
            <a:r>
              <a:rPr lang="zh-CN" altLang="en-US" sz="2400">
                <a:latin typeface="Segoe UI" panose="020B0502040204020203" charset="0"/>
                <a:ea typeface="微软雅黑" panose="020B0503020204020204" charset="-122"/>
              </a:rPr>
              <a:t>云存储的服务器上。</a:t>
            </a:r>
            <a:endParaRPr lang="zh-CN" altLang="en-US" sz="2400">
              <a:latin typeface="Segoe UI" panose="020B0502040204020203" charset="0"/>
              <a:ea typeface="微软雅黑" panose="020B0503020204020204" charset="-122"/>
            </a:endParaRPr>
          </a:p>
          <a:p>
            <a:pPr>
              <a:lnSpc>
                <a:spcPct val="150000"/>
              </a:lnSpc>
            </a:pPr>
            <a:endParaRPr lang="zh-CN" altLang="en-US" sz="2400">
              <a:latin typeface="Segoe UI" panose="020B0502040204020203" charset="0"/>
              <a:ea typeface="微软雅黑" panose="020B0503020204020204" charset="-122"/>
            </a:endParaRPr>
          </a:p>
          <a:p>
            <a:pPr>
              <a:lnSpc>
                <a:spcPct val="150000"/>
              </a:lnSpc>
            </a:pPr>
            <a:r>
              <a:rPr lang="zh-CN" altLang="en-US" sz="2400" b="1">
                <a:latin typeface="Segoe UI" panose="020B0502040204020203" charset="0"/>
                <a:ea typeface="微软雅黑" panose="020B0503020204020204" charset="-122"/>
              </a:rPr>
              <a:t>使用软件</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StarUML</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process on</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Project, Git</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Microsoft Office</a:t>
            </a:r>
            <a:r>
              <a:rPr lang="zh-CN" altLang="en-US" sz="2400">
                <a:latin typeface="Segoe UI" panose="020B0502040204020203" charset="0"/>
                <a:ea typeface="微软雅黑" panose="020B0503020204020204" charset="-122"/>
              </a:rPr>
              <a:t>，</a:t>
            </a:r>
            <a:r>
              <a:rPr lang="en-US" altLang="zh-CN" sz="2400">
                <a:latin typeface="Segoe UI" panose="020B0502040204020203" charset="0"/>
                <a:ea typeface="微软雅黑" panose="020B0503020204020204" charset="-122"/>
              </a:rPr>
              <a:t>AdobeXD</a:t>
            </a:r>
            <a:endParaRPr lang="en-US" altLang="zh-CN" sz="2400">
              <a:latin typeface="Segoe UI" panose="020B0502040204020203" charset="0"/>
              <a:ea typeface="微软雅黑" panose="020B0503020204020204" charset="-122"/>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a:t>
            </a:r>
            <a:r>
              <a:rPr lang="zh-CN" altLang="en-US" sz="4400" b="1" dirty="0">
                <a:latin typeface="Segoe UI" panose="020B0502040204020203" charset="0"/>
                <a:ea typeface="微软雅黑" panose="020B0503020204020204" charset="-122"/>
              </a:rPr>
              <a:t> </a:t>
            </a:r>
            <a:r>
              <a:rPr lang="en-US" altLang="zh-CN" sz="4400" b="1" dirty="0">
                <a:latin typeface="Segoe UI" panose="020B0502040204020203" charset="0"/>
                <a:ea typeface="微软雅黑" panose="020B0503020204020204" charset="-122"/>
              </a:rPr>
              <a:t>TEN</a:t>
            </a:r>
            <a:endParaRPr lang="en-US" altLang="zh-CN" sz="4400" b="1" dirty="0">
              <a:latin typeface="Segoe UI" panose="020B0502040204020203" charset="0"/>
              <a:ea typeface="微软雅黑" panose="020B0503020204020204" charset="-122"/>
            </a:endParaRPr>
          </a:p>
        </p:txBody>
      </p:sp>
      <p:sp>
        <p:nvSpPr>
          <p:cNvPr id="59394" name="文本框 2"/>
          <p:cNvSpPr txBox="1"/>
          <p:nvPr/>
        </p:nvSpPr>
        <p:spPr>
          <a:xfrm>
            <a:off x="3937000" y="2417763"/>
            <a:ext cx="4318000" cy="1290637"/>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测试用例</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1"/>
          <p:cNvSpPr txBox="1"/>
          <p:nvPr/>
        </p:nvSpPr>
        <p:spPr>
          <a:xfrm>
            <a:off x="4225925" y="3282950"/>
            <a:ext cx="3740150" cy="969963"/>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ELEVEB</a:t>
            </a:r>
            <a:endParaRPr lang="en-US" altLang="zh-CN" sz="4400" b="1" dirty="0">
              <a:latin typeface="Segoe UI" panose="020B0502040204020203" charset="0"/>
              <a:ea typeface="微软雅黑" panose="020B0503020204020204" charset="-122"/>
            </a:endParaRPr>
          </a:p>
        </p:txBody>
      </p:sp>
      <p:sp>
        <p:nvSpPr>
          <p:cNvPr id="60418" name="文本框 2"/>
          <p:cNvSpPr txBox="1"/>
          <p:nvPr/>
        </p:nvSpPr>
        <p:spPr>
          <a:xfrm>
            <a:off x="2995613" y="2400300"/>
            <a:ext cx="6199187"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用户手册</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1"/>
          <p:cNvSpPr/>
          <p:nvPr/>
        </p:nvSpPr>
        <p:spPr>
          <a:xfrm>
            <a:off x="0" y="60325"/>
            <a:ext cx="2066290" cy="306705"/>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a:t>
            </a:r>
            <a:r>
              <a:rPr lang="en-US" altLang="zh-CN" sz="1400" b="1" dirty="0">
                <a:latin typeface="Segoe UI" panose="020B0502040204020203" charset="0"/>
                <a:ea typeface="微软雅黑" panose="020B0503020204020204" charset="-122"/>
                <a:sym typeface="微软雅黑" panose="020B0503020204020204" charset="-122"/>
              </a:rPr>
              <a:t>ELEVEN </a:t>
            </a:r>
            <a:r>
              <a:rPr lang="zh-CN" altLang="en-US" sz="1400" b="1" dirty="0">
                <a:latin typeface="Segoe UI" panose="020B0502040204020203" charset="0"/>
                <a:ea typeface="微软雅黑" panose="020B0503020204020204" charset="-122"/>
                <a:sym typeface="微软雅黑" panose="020B0503020204020204" charset="-122"/>
              </a:rPr>
              <a:t>用户手册</a:t>
            </a:r>
            <a:endParaRPr lang="zh-CN" altLang="en-US" sz="1400" b="1" dirty="0">
              <a:latin typeface="Segoe UI" panose="020B0502040204020203" charset="0"/>
              <a:ea typeface="微软雅黑" panose="020B0503020204020204" charset="-122"/>
              <a:sym typeface="微软雅黑" panose="020B0503020204020204" charset="-122"/>
            </a:endParaRPr>
          </a:p>
        </p:txBody>
      </p:sp>
      <p:sp>
        <p:nvSpPr>
          <p:cNvPr id="3" name="椭圆 2"/>
          <p:cNvSpPr/>
          <p:nvPr/>
        </p:nvSpPr>
        <p:spPr>
          <a:xfrm>
            <a:off x="2066290" y="157163"/>
            <a:ext cx="131763" cy="1127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grpSp>
        <p:nvGrpSpPr>
          <p:cNvPr id="5" name="组合 4"/>
          <p:cNvGrpSpPr/>
          <p:nvPr/>
        </p:nvGrpSpPr>
        <p:grpSpPr>
          <a:xfrm>
            <a:off x="2531745" y="2075180"/>
            <a:ext cx="4455160" cy="3413125"/>
            <a:chOff x="3987" y="3268"/>
            <a:chExt cx="7016" cy="5375"/>
          </a:xfrm>
        </p:grpSpPr>
        <p:pic>
          <p:nvPicPr>
            <p:cNvPr id="2" name="图片 1" descr="31393935333939383b31373432363534363bcae9bca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364" y="3268"/>
              <a:ext cx="4263" cy="4263"/>
            </a:xfrm>
            <a:prstGeom prst="rect">
              <a:avLst/>
            </a:prstGeom>
          </p:spPr>
        </p:pic>
        <p:sp>
          <p:nvSpPr>
            <p:cNvPr id="4" name="文本框 3">
              <a:hlinkClick r:id="rId3" tooltip="" action="ppaction://hlinkfile"/>
            </p:cNvPr>
            <p:cNvSpPr txBox="1"/>
            <p:nvPr/>
          </p:nvSpPr>
          <p:spPr>
            <a:xfrm>
              <a:off x="3987" y="7531"/>
              <a:ext cx="7016" cy="1113"/>
            </a:xfrm>
            <a:prstGeom prst="rect">
              <a:avLst/>
            </a:prstGeom>
            <a:noFill/>
          </p:spPr>
          <p:txBody>
            <a:bodyPr wrap="square" rtlCol="0">
              <a:spAutoFit/>
            </a:bodyPr>
            <a:p>
              <a:pPr algn="ctr"/>
              <a:r>
                <a:rPr lang="zh-CN" altLang="en-US" sz="4000"/>
                <a:t>用户手册</a:t>
              </a:r>
              <a:r>
                <a:rPr lang="en-US" altLang="zh-CN" sz="4000"/>
                <a:t>v0.0.1</a:t>
              </a:r>
              <a:endParaRPr lang="en-US" altLang="zh-CN" sz="4000"/>
            </a:p>
          </p:txBody>
        </p:sp>
      </p:gr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1"/>
          <p:cNvSpPr/>
          <p:nvPr/>
        </p:nvSpPr>
        <p:spPr>
          <a:xfrm>
            <a:off x="0" y="60325"/>
            <a:ext cx="1979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ONE </a:t>
            </a:r>
            <a:r>
              <a:rPr lang="zh-CN" altLang="en-US" sz="1400" b="1" dirty="0">
                <a:latin typeface="Segoe UI" panose="020B0502040204020203" charset="0"/>
                <a:ea typeface="微软雅黑" panose="020B0503020204020204" charset="-122"/>
              </a:rPr>
              <a:t>愿景与范围</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979613" y="157163"/>
            <a:ext cx="130175"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25603" name="文本框 99"/>
          <p:cNvSpPr txBox="1"/>
          <p:nvPr/>
        </p:nvSpPr>
        <p:spPr>
          <a:xfrm>
            <a:off x="454025" y="1812925"/>
            <a:ext cx="7521575" cy="2368550"/>
          </a:xfrm>
          <a:prstGeom prst="rect">
            <a:avLst/>
          </a:prstGeom>
          <a:noFill/>
          <a:ln w="9525">
            <a:noFill/>
          </a:ln>
        </p:spPr>
        <p:txBody>
          <a:bodyPr wrap="square" anchor="t" anchorCtr="0">
            <a:spAutoFit/>
          </a:bodyPr>
          <a:p>
            <a:r>
              <a:rPr lang="en-US" altLang="zh-CN" sz="2800" b="1">
                <a:latin typeface="等线" panose="02010600030101010101" charset="-122"/>
                <a:ea typeface="等线" panose="02010600030101010101" charset="-122"/>
              </a:rPr>
              <a:t>1.</a:t>
            </a:r>
            <a:r>
              <a:rPr lang="zh-CN" altLang="zh-CN" sz="2800" b="1">
                <a:latin typeface="等线" panose="02010600030101010101" charset="-122"/>
                <a:ea typeface="等线" panose="02010600030101010101" charset="-122"/>
              </a:rPr>
              <a:t>愿景陈述</a:t>
            </a:r>
            <a:endParaRPr lang="zh-CN" altLang="zh-CN" sz="2800" b="1">
              <a:latin typeface="等线" panose="02010600030101010101" charset="-122"/>
              <a:ea typeface="等线" panose="02010600030101010101" charset="-122"/>
            </a:endParaRPr>
          </a:p>
          <a:p>
            <a:r>
              <a:rPr lang="en-US" altLang="zh-CN" sz="2000">
                <a:solidFill>
                  <a:srgbClr val="000000"/>
                </a:solidFill>
                <a:latin typeface="等线" panose="02010600030101010101" charset="-122"/>
                <a:ea typeface="等线" panose="02010600030101010101" charset="-122"/>
              </a:rPr>
              <a:t>       </a:t>
            </a:r>
            <a:r>
              <a:rPr lang="zh-CN" altLang="zh-CN" sz="2000">
                <a:solidFill>
                  <a:srgbClr val="000000"/>
                </a:solidFill>
                <a:latin typeface="等线" panose="02010600030101010101" charset="-122"/>
                <a:ea typeface="等线" panose="02010600030101010101" charset="-122"/>
              </a:rPr>
              <a:t>基于商家的信用评价体系和智能推荐体系，在保持产品的新鲜程度的同时，不通过其他APP、菜市场等途径，而是在有限地域距离、有限商品数量的情况下的不引入第三方物流，只支持同社区配送的小规模团购交易。</a:t>
            </a:r>
            <a:endParaRPr lang="zh-CN" altLang="zh-CN" sz="2000">
              <a:solidFill>
                <a:srgbClr val="000000"/>
              </a:solidFill>
              <a:latin typeface="等线" panose="02010600030101010101" charset="-122"/>
              <a:ea typeface="等线" panose="02010600030101010101" charset="-122"/>
            </a:endParaRPr>
          </a:p>
          <a:p>
            <a:r>
              <a:rPr lang="zh-CN" altLang="zh-CN" sz="2000">
                <a:solidFill>
                  <a:srgbClr val="000000"/>
                </a:solidFill>
                <a:latin typeface="等线" panose="02010600030101010101" charset="-122"/>
                <a:ea typeface="等线" panose="02010600030101010101" charset="-122"/>
              </a:rPr>
              <a:t>注：不引入第三方物流指的是平台不引入第三方物流进行团购商品的集中处理。团购发起者可以自行决定是否使用物流。</a:t>
            </a:r>
            <a:endParaRPr lang="zh-CN" altLang="zh-CN" sz="2000">
              <a:solidFill>
                <a:srgbClr val="000000"/>
              </a:solidFill>
              <a:latin typeface="等线" panose="02010600030101010101" charset="-122"/>
              <a:ea typeface="等线" panose="02010600030101010101" charset="-122"/>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SEVEN</a:t>
            </a:r>
            <a:endParaRPr lang="en-US" altLang="zh-CN" sz="4400" b="1" dirty="0">
              <a:latin typeface="Segoe UI" panose="020B0502040204020203" charset="0"/>
              <a:ea typeface="微软雅黑" panose="020B0503020204020204" charset="-122"/>
            </a:endParaRPr>
          </a:p>
        </p:txBody>
      </p:sp>
      <p:sp>
        <p:nvSpPr>
          <p:cNvPr id="61442" name="文本框 2"/>
          <p:cNvSpPr txBox="1"/>
          <p:nvPr/>
        </p:nvSpPr>
        <p:spPr>
          <a:xfrm>
            <a:off x="3937000" y="2417763"/>
            <a:ext cx="4318000" cy="1290637"/>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绩效评定</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38613"/>
            <a:ext cx="2413000" cy="112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1"/>
          <p:cNvSpPr txBox="1"/>
          <p:nvPr/>
        </p:nvSpPr>
        <p:spPr>
          <a:xfrm>
            <a:off x="4294188" y="3279775"/>
            <a:ext cx="3603625" cy="971550"/>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EIGHT</a:t>
            </a:r>
            <a:endParaRPr lang="en-US" altLang="zh-CN" sz="4400" b="1" dirty="0">
              <a:latin typeface="Segoe UI" panose="020B0502040204020203" charset="0"/>
              <a:ea typeface="微软雅黑" panose="020B0503020204020204" charset="-122"/>
            </a:endParaRPr>
          </a:p>
        </p:txBody>
      </p:sp>
      <p:sp>
        <p:nvSpPr>
          <p:cNvPr id="62466" name="文本框 2"/>
          <p:cNvSpPr txBox="1"/>
          <p:nvPr/>
        </p:nvSpPr>
        <p:spPr>
          <a:xfrm>
            <a:off x="3937000" y="2417763"/>
            <a:ext cx="4318000" cy="1173162"/>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参考文献</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矩形 1"/>
          <p:cNvSpPr/>
          <p:nvPr/>
        </p:nvSpPr>
        <p:spPr>
          <a:xfrm>
            <a:off x="0" y="60325"/>
            <a:ext cx="1722438" cy="307975"/>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SIX </a:t>
            </a:r>
            <a:r>
              <a:rPr lang="zh-CN" altLang="en-US" sz="1400" b="1" dirty="0">
                <a:latin typeface="Segoe UI" panose="020B0502040204020203" charset="0"/>
                <a:ea typeface="微软雅黑" panose="020B0503020204020204" charset="-122"/>
              </a:rPr>
              <a:t>参考文献</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671638" y="157163"/>
            <a:ext cx="130175" cy="1143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63491" name="矩形 4"/>
          <p:cNvSpPr/>
          <p:nvPr/>
        </p:nvSpPr>
        <p:spPr>
          <a:xfrm>
            <a:off x="369888" y="515938"/>
            <a:ext cx="7612062" cy="6092825"/>
          </a:xfrm>
          <a:prstGeom prst="rect">
            <a:avLst/>
          </a:prstGeom>
          <a:noFill/>
          <a:ln w="9525">
            <a:noFill/>
          </a:ln>
        </p:spPr>
        <p:txBody>
          <a:bodyPr wrap="square" anchor="t" anchorCtr="0">
            <a:spAutoFit/>
          </a:bodyPr>
          <a:p>
            <a:pPr algn="just">
              <a:lnSpc>
                <a:spcPct val="150000"/>
              </a:lnSpc>
            </a:pPr>
            <a:r>
              <a:rPr lang="zh-CN" altLang="zh-CN" sz="2000" dirty="0">
                <a:latin typeface="等线" panose="02010600030101010101" charset="-122"/>
                <a:ea typeface="等线" panose="02010600030101010101" charset="-122"/>
                <a:sym typeface="微软雅黑" panose="020B0503020204020204" charset="-122"/>
              </a:rPr>
              <a:t>[1]《软件工程原书第八版》 机械工业出版社 RogerS.Pressman Bruce R.Maxim著 2017年1月第1版 第294545号</a:t>
            </a:r>
            <a:endParaRPr lang="zh-CN" altLang="zh-CN" sz="2000" dirty="0">
              <a:latin typeface="等线" panose="02010600030101010101" charset="-122"/>
              <a:ea typeface="等线" panose="02010600030101010101" charset="-122"/>
            </a:endParaRPr>
          </a:p>
          <a:p>
            <a:pPr algn="just">
              <a:lnSpc>
                <a:spcPct val="150000"/>
              </a:lnSpc>
            </a:pPr>
            <a:r>
              <a:rPr lang="zh-CN" altLang="zh-CN" sz="2000" dirty="0">
                <a:latin typeface="等线" panose="02010600030101010101" charset="-122"/>
                <a:ea typeface="等线" panose="02010600030101010101" charset="-122"/>
                <a:sym typeface="微软雅黑" panose="020B0503020204020204" charset="-122"/>
              </a:rPr>
              <a:t>[2]《软件工程导论》 清华大学出版社 张海藩等 2013年8月第6版 第150343号</a:t>
            </a:r>
            <a:endParaRPr lang="zh-CN" altLang="zh-CN" sz="2000" dirty="0">
              <a:latin typeface="等线" panose="02010600030101010101" charset="-122"/>
              <a:ea typeface="等线" panose="02010600030101010101" charset="-122"/>
            </a:endParaRPr>
          </a:p>
          <a:p>
            <a:pPr algn="just">
              <a:lnSpc>
                <a:spcPct val="150000"/>
              </a:lnSpc>
            </a:pPr>
            <a:r>
              <a:rPr lang="zh-CN" altLang="zh-CN" sz="2000" dirty="0">
                <a:latin typeface="等线" panose="02010600030101010101" charset="-122"/>
                <a:ea typeface="等线" panose="02010600030101010101" charset="-122"/>
                <a:sym typeface="微软雅黑" panose="020B0503020204020204" charset="-122"/>
              </a:rPr>
              <a:t>[3]《软件需求》 清华大学出版社 Karl Wiegers, Joy Beatty著 李忠利 李淳 霍金健 孔晨辉 译 2016年3月第3版</a:t>
            </a:r>
            <a:endParaRPr lang="zh-CN" altLang="zh-CN" sz="2000" dirty="0">
              <a:latin typeface="等线" panose="02010600030101010101" charset="-122"/>
              <a:ea typeface="等线" panose="02010600030101010101" charset="-122"/>
            </a:endParaRPr>
          </a:p>
          <a:p>
            <a:pPr algn="just">
              <a:lnSpc>
                <a:spcPct val="150000"/>
              </a:lnSpc>
            </a:pPr>
            <a:r>
              <a:rPr lang="zh-CN" altLang="zh-CN" sz="2000" dirty="0">
                <a:latin typeface="等线" panose="02010600030101010101" charset="-122"/>
                <a:ea typeface="等线" panose="02010600030101010101" charset="-122"/>
                <a:sym typeface="微软雅黑" panose="020B0503020204020204" charset="-122"/>
              </a:rPr>
              <a:t>[</a:t>
            </a:r>
            <a:r>
              <a:rPr lang="en-US" altLang="zh-CN" sz="2000" dirty="0">
                <a:latin typeface="等线" panose="02010600030101010101" charset="-122"/>
                <a:ea typeface="等线" panose="02010600030101010101" charset="-122"/>
                <a:sym typeface="微软雅黑" panose="020B0503020204020204" charset="-122"/>
              </a:rPr>
              <a:t>4</a:t>
            </a:r>
            <a:r>
              <a:rPr lang="zh-CN" altLang="zh-CN" sz="2000" dirty="0">
                <a:latin typeface="等线" panose="02010600030101010101" charset="-122"/>
                <a:ea typeface="等线" panose="02010600030101010101" charset="-122"/>
                <a:sym typeface="微软雅黑" panose="020B0503020204020204" charset="-122"/>
              </a:rPr>
              <a:t>]《IT项目管理》 机械工业出版社 Kathy Schwalbe著 孙新波 朱珠 贾建锋 译 2017年10月第1版</a:t>
            </a:r>
            <a:endParaRPr lang="zh-CN" altLang="zh-CN" sz="2000" dirty="0">
              <a:latin typeface="等线" panose="02010600030101010101" charset="-122"/>
              <a:ea typeface="等线" panose="02010600030101010101" charset="-122"/>
              <a:sym typeface="微软雅黑" panose="020B0503020204020204" charset="-122"/>
            </a:endParaRPr>
          </a:p>
          <a:p>
            <a:pPr algn="just">
              <a:lnSpc>
                <a:spcPct val="150000"/>
              </a:lnSpc>
            </a:pPr>
            <a:r>
              <a:rPr lang="zh-CN" altLang="zh-CN" sz="2000" dirty="0">
                <a:latin typeface="等线" panose="02010600030101010101" charset="-122"/>
                <a:ea typeface="等线" panose="02010600030101010101" charset="-122"/>
                <a:sym typeface="微软雅黑" panose="020B0503020204020204" charset="-122"/>
              </a:rPr>
              <a:t>[</a:t>
            </a:r>
            <a:r>
              <a:rPr lang="en-US" altLang="zh-CN" sz="2000" dirty="0">
                <a:latin typeface="等线" panose="02010600030101010101" charset="-122"/>
                <a:ea typeface="等线" panose="02010600030101010101" charset="-122"/>
                <a:sym typeface="微软雅黑" panose="020B0503020204020204" charset="-122"/>
              </a:rPr>
              <a:t>5</a:t>
            </a:r>
            <a:r>
              <a:rPr lang="zh-CN" altLang="zh-CN" sz="2000" dirty="0">
                <a:latin typeface="等线" panose="02010600030101010101" charset="-122"/>
                <a:ea typeface="等线" panose="02010600030101010101" charset="-122"/>
                <a:sym typeface="微软雅黑" panose="020B0503020204020204" charset="-122"/>
              </a:rPr>
              <a:t>]</a:t>
            </a:r>
            <a:r>
              <a:rPr lang="en-US" altLang="zh-CN" sz="2000" dirty="0">
                <a:latin typeface="等线" panose="02010600030101010101" charset="-122"/>
                <a:ea typeface="等线" panose="02010600030101010101" charset="-122"/>
                <a:sym typeface="微软雅黑" panose="020B0503020204020204" charset="-122"/>
              </a:rPr>
              <a:t>SRA2021-G05-软件需求规格说明(SRS)v0.0.9</a:t>
            </a:r>
            <a:endParaRPr lang="en-US" altLang="zh-CN" sz="2000" dirty="0">
              <a:latin typeface="等线" panose="02010600030101010101" charset="-122"/>
              <a:ea typeface="等线" panose="02010600030101010101" charset="-122"/>
              <a:sym typeface="微软雅黑" panose="020B0503020204020204" charset="-122"/>
            </a:endParaRPr>
          </a:p>
          <a:p>
            <a:pPr algn="just">
              <a:lnSpc>
                <a:spcPct val="150000"/>
              </a:lnSpc>
            </a:pPr>
            <a:r>
              <a:rPr lang="en-US" altLang="zh-CN" sz="2000" dirty="0">
                <a:latin typeface="等线" panose="02010600030101010101" charset="-122"/>
                <a:ea typeface="等线" panose="02010600030101010101" charset="-122"/>
                <a:sym typeface="微软雅黑" panose="020B0503020204020204" charset="-122"/>
              </a:rPr>
              <a:t>[6]SRA2021-G05-数据字典v0.0.3</a:t>
            </a:r>
            <a:endParaRPr lang="en-US" altLang="zh-CN" sz="2000" dirty="0">
              <a:latin typeface="等线" panose="02010600030101010101" charset="-122"/>
              <a:ea typeface="等线" panose="02010600030101010101" charset="-122"/>
              <a:sym typeface="微软雅黑" panose="020B0503020204020204" charset="-122"/>
            </a:endParaRPr>
          </a:p>
          <a:p>
            <a:pPr algn="just">
              <a:lnSpc>
                <a:spcPct val="150000"/>
              </a:lnSpc>
            </a:pPr>
            <a:r>
              <a:rPr lang="en-US" altLang="zh-CN" sz="2000" dirty="0">
                <a:latin typeface="等线" panose="02010600030101010101" charset="-122"/>
                <a:ea typeface="等线" panose="02010600030101010101" charset="-122"/>
                <a:sym typeface="微软雅黑" panose="020B0503020204020204" charset="-122"/>
              </a:rPr>
              <a:t>[7]SRA2021-G05-用户群分类 v0.0.6</a:t>
            </a:r>
            <a:endParaRPr lang="en-US" altLang="zh-CN" sz="2000" dirty="0">
              <a:latin typeface="等线" panose="02010600030101010101" charset="-122"/>
              <a:ea typeface="等线" panose="02010600030101010101" charset="-122"/>
              <a:sym typeface="微软雅黑" panose="020B0503020204020204" charset="-122"/>
            </a:endParaRPr>
          </a:p>
          <a:p>
            <a:pPr algn="just">
              <a:lnSpc>
                <a:spcPct val="150000"/>
              </a:lnSpc>
            </a:pPr>
            <a:r>
              <a:rPr lang="en-US" altLang="zh-CN" sz="2000" dirty="0">
                <a:latin typeface="等线" panose="02010600030101010101" charset="-122"/>
                <a:ea typeface="等线" panose="02010600030101010101" charset="-122"/>
                <a:sym typeface="微软雅黑" panose="020B0503020204020204" charset="-122"/>
              </a:rPr>
              <a:t>[8]SRA2021-G05-用例描述v0.0.4</a:t>
            </a:r>
            <a:endParaRPr lang="en-US" altLang="zh-CN" sz="2000" dirty="0">
              <a:latin typeface="等线" panose="02010600030101010101" charset="-122"/>
              <a:ea typeface="等线" panose="02010600030101010101" charset="-122"/>
              <a:sym typeface="微软雅黑" panose="020B0503020204020204" charset="-122"/>
            </a:endParaRPr>
          </a:p>
          <a:p>
            <a:pPr algn="just">
              <a:lnSpc>
                <a:spcPct val="150000"/>
              </a:lnSpc>
            </a:pPr>
            <a:r>
              <a:rPr lang="en-US" altLang="zh-CN" sz="2000" dirty="0">
                <a:latin typeface="等线" panose="02010600030101010101" charset="-122"/>
                <a:ea typeface="等线" panose="02010600030101010101" charset="-122"/>
                <a:sym typeface="微软雅黑" panose="020B0503020204020204" charset="-122"/>
              </a:rPr>
              <a:t>[9]SRA2021-G05-愿景与范围文档 v0.2.0</a:t>
            </a:r>
            <a:endParaRPr lang="en-US" altLang="zh-CN" sz="2000" dirty="0">
              <a:latin typeface="等线" panose="02010600030101010101" charset="-122"/>
              <a:ea typeface="等线" panose="02010600030101010101" charset="-122"/>
              <a:sym typeface="微软雅黑" panose="020B0503020204020204" charset="-122"/>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矩形 4"/>
          <p:cNvSpPr/>
          <p:nvPr/>
        </p:nvSpPr>
        <p:spPr>
          <a:xfrm>
            <a:off x="4141788" y="2114550"/>
            <a:ext cx="3908425" cy="1568450"/>
          </a:xfrm>
          <a:prstGeom prst="rect">
            <a:avLst/>
          </a:prstGeom>
          <a:noFill/>
          <a:ln w="9525">
            <a:noFill/>
          </a:ln>
        </p:spPr>
        <p:txBody>
          <a:bodyPr wrap="none" anchor="t" anchorCtr="0">
            <a:spAutoFit/>
          </a:bodyPr>
          <a:p>
            <a:pPr algn="ctr"/>
            <a:r>
              <a:rPr lang="en-US" altLang="zh-CN" sz="4800" b="1" dirty="0">
                <a:latin typeface="Segoe UI" panose="020B0502040204020203" charset="0"/>
                <a:ea typeface="微软雅黑" panose="020B0503020204020204" charset="-122"/>
              </a:rPr>
              <a:t>THANK YOU </a:t>
            </a:r>
            <a:endParaRPr lang="en-US" altLang="zh-CN" sz="4800" b="1" dirty="0">
              <a:latin typeface="Segoe UI" panose="020B0502040204020203" charset="0"/>
              <a:ea typeface="微软雅黑" panose="020B0503020204020204" charset="-122"/>
            </a:endParaRPr>
          </a:p>
          <a:p>
            <a:pPr algn="ctr"/>
            <a:r>
              <a:rPr lang="en-US" altLang="zh-CN" sz="4800" b="1" dirty="0">
                <a:latin typeface="Segoe UI" panose="020B0502040204020203" charset="0"/>
                <a:ea typeface="微软雅黑" panose="020B0503020204020204" charset="-122"/>
              </a:rPr>
              <a:t>Q&amp;A</a:t>
            </a:r>
            <a:endParaRPr lang="en-US" altLang="zh-CN" sz="4800" b="1" dirty="0">
              <a:latin typeface="Segoe UI" panose="020B0502040204020203" charset="0"/>
              <a:ea typeface="微软雅黑" panose="020B0503020204020204" charset="-122"/>
            </a:endParaRPr>
          </a:p>
        </p:txBody>
      </p:sp>
      <p:sp>
        <p:nvSpPr>
          <p:cNvPr id="9" name="椭圆 8"/>
          <p:cNvSpPr/>
          <p:nvPr/>
        </p:nvSpPr>
        <p:spPr>
          <a:xfrm>
            <a:off x="2312988" y="60325"/>
            <a:ext cx="307975" cy="307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4752975" y="3683000"/>
            <a:ext cx="2684463" cy="58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2000" b="1" strike="noStrike" noProof="1" dirty="0" smtClean="0">
                <a:solidFill>
                  <a:schemeClr val="tx1"/>
                </a:solidFill>
              </a:rPr>
              <a:t>报告人</a:t>
            </a:r>
            <a:endParaRPr lang="en-US" altLang="zh-CN" sz="2000" b="1" strike="noStrike" noProof="1" dirty="0" smtClean="0">
              <a:solidFill>
                <a:schemeClr val="tx1"/>
              </a:solidFill>
            </a:endParaRPr>
          </a:p>
          <a:p>
            <a:pPr algn="ctr" fontAlgn="auto"/>
            <a:r>
              <a:rPr lang="en-US" altLang="zh-CN" sz="2000" b="1" strike="noStrike" noProof="1" smtClean="0">
                <a:solidFill>
                  <a:schemeClr val="tx1"/>
                </a:solidFill>
              </a:rPr>
              <a:t>G05</a:t>
            </a:r>
            <a:endParaRPr lang="en-US" altLang="zh-CN" sz="2000" b="1" strike="noStrike" noProof="1" dirty="0" smtClean="0">
              <a:solidFill>
                <a:schemeClr val="tx1"/>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矩形 1"/>
          <p:cNvSpPr/>
          <p:nvPr/>
        </p:nvSpPr>
        <p:spPr>
          <a:xfrm>
            <a:off x="0" y="60325"/>
            <a:ext cx="1979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ONE </a:t>
            </a:r>
            <a:r>
              <a:rPr lang="zh-CN" altLang="en-US" sz="1400" b="1" dirty="0">
                <a:latin typeface="Segoe UI" panose="020B0502040204020203" charset="0"/>
                <a:ea typeface="微软雅黑" panose="020B0503020204020204" charset="-122"/>
              </a:rPr>
              <a:t>愿景与范围</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979613" y="157163"/>
            <a:ext cx="130175"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pic>
        <p:nvPicPr>
          <p:cNvPr id="26627" name="图片 4" descr="团购"/>
          <p:cNvPicPr>
            <a:picLocks noChangeAspect="1"/>
          </p:cNvPicPr>
          <p:nvPr/>
        </p:nvPicPr>
        <p:blipFill>
          <a:blip r:embed="rId1"/>
          <a:stretch>
            <a:fillRect/>
          </a:stretch>
        </p:blipFill>
        <p:spPr>
          <a:xfrm>
            <a:off x="2357438" y="600075"/>
            <a:ext cx="6186487" cy="6135688"/>
          </a:xfrm>
          <a:prstGeom prst="rect">
            <a:avLst/>
          </a:prstGeom>
          <a:noFill/>
          <a:ln w="9525">
            <a:noFill/>
          </a:ln>
        </p:spPr>
      </p:pic>
      <p:sp>
        <p:nvSpPr>
          <p:cNvPr id="26628" name="文本框 1"/>
          <p:cNvSpPr txBox="1"/>
          <p:nvPr/>
        </p:nvSpPr>
        <p:spPr>
          <a:xfrm>
            <a:off x="90488" y="687388"/>
            <a:ext cx="2266950" cy="522287"/>
          </a:xfrm>
          <a:prstGeom prst="rect">
            <a:avLst/>
          </a:prstGeom>
          <a:noFill/>
          <a:ln w="9525">
            <a:noFill/>
          </a:ln>
        </p:spPr>
        <p:txBody>
          <a:bodyPr wrap="square" anchor="t" anchorCtr="0">
            <a:spAutoFit/>
          </a:bodyPr>
          <a:p>
            <a:r>
              <a:rPr lang="en-US" altLang="zh-CN" sz="2800" b="1">
                <a:latin typeface="等线" panose="02010600030101010101" charset="-122"/>
                <a:ea typeface="等线" panose="02010600030101010101" charset="-122"/>
              </a:rPr>
              <a:t>2.</a:t>
            </a:r>
            <a:r>
              <a:rPr lang="zh-CN" altLang="en-US" sz="2800" b="1">
                <a:latin typeface="等线" panose="02010600030101010101" charset="-122"/>
                <a:ea typeface="等线" panose="02010600030101010101" charset="-122"/>
              </a:rPr>
              <a:t>业务流程图：</a:t>
            </a:r>
            <a:endParaRPr lang="zh-CN" altLang="en-US" sz="2800" b="1">
              <a:latin typeface="等线" panose="02010600030101010101" charset="-122"/>
              <a:ea typeface="等线" panose="02010600030101010101"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矩形 3"/>
          <p:cNvSpPr/>
          <p:nvPr/>
        </p:nvSpPr>
        <p:spPr>
          <a:xfrm>
            <a:off x="0" y="60325"/>
            <a:ext cx="1979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ONE </a:t>
            </a:r>
            <a:r>
              <a:rPr lang="zh-CN" altLang="en-US" sz="1400" b="1" dirty="0">
                <a:latin typeface="Segoe UI" panose="020B0502040204020203" charset="0"/>
                <a:ea typeface="微软雅黑" panose="020B0503020204020204" charset="-122"/>
              </a:rPr>
              <a:t>愿景与范围</a:t>
            </a:r>
            <a:endParaRPr lang="zh-CN" altLang="en-US" sz="1400" b="1" dirty="0">
              <a:latin typeface="Segoe UI" panose="020B0502040204020203" charset="0"/>
              <a:ea typeface="微软雅黑" panose="020B0503020204020204" charset="-122"/>
            </a:endParaRPr>
          </a:p>
        </p:txBody>
      </p:sp>
      <p:sp>
        <p:nvSpPr>
          <p:cNvPr id="6" name="椭圆 5"/>
          <p:cNvSpPr/>
          <p:nvPr/>
        </p:nvSpPr>
        <p:spPr>
          <a:xfrm>
            <a:off x="1979613" y="157163"/>
            <a:ext cx="130175"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z="4400" strike="noStrike" noProof="1"/>
          </a:p>
        </p:txBody>
      </p:sp>
      <p:pic>
        <p:nvPicPr>
          <p:cNvPr id="27651" name="图片 5"/>
          <p:cNvPicPr>
            <a:picLocks noChangeAspect="1"/>
          </p:cNvPicPr>
          <p:nvPr/>
        </p:nvPicPr>
        <p:blipFill>
          <a:blip r:embed="rId1"/>
          <a:stretch>
            <a:fillRect/>
          </a:stretch>
        </p:blipFill>
        <p:spPr>
          <a:xfrm>
            <a:off x="3117850" y="1281113"/>
            <a:ext cx="9074150" cy="4751387"/>
          </a:xfrm>
          <a:prstGeom prst="rect">
            <a:avLst/>
          </a:prstGeom>
          <a:noFill/>
          <a:ln w="9525">
            <a:noFill/>
          </a:ln>
        </p:spPr>
      </p:pic>
      <p:sp>
        <p:nvSpPr>
          <p:cNvPr id="27652" name="文本框 29"/>
          <p:cNvSpPr txBox="1"/>
          <p:nvPr/>
        </p:nvSpPr>
        <p:spPr>
          <a:xfrm>
            <a:off x="2247900" y="157163"/>
            <a:ext cx="3194050" cy="522287"/>
          </a:xfrm>
          <a:prstGeom prst="rect">
            <a:avLst/>
          </a:prstGeom>
          <a:noFill/>
          <a:ln w="9525">
            <a:noFill/>
          </a:ln>
        </p:spPr>
        <p:txBody>
          <a:bodyPr wrap="square" anchor="t" anchorCtr="0">
            <a:spAutoFit/>
          </a:bodyPr>
          <a:p>
            <a:pPr algn="ctr"/>
            <a:r>
              <a:rPr lang="en-US" altLang="zh-CN" sz="2800" b="1">
                <a:latin typeface="Segoe UI" panose="020B0502040204020203" charset="0"/>
                <a:ea typeface="微软雅黑" panose="020B0503020204020204" charset="-122"/>
              </a:rPr>
              <a:t>3.</a:t>
            </a:r>
            <a:r>
              <a:rPr lang="zh-CN" altLang="en-US" sz="2800" b="1">
                <a:latin typeface="Segoe UI" panose="020B0502040204020203" charset="0"/>
                <a:ea typeface="微软雅黑" panose="020B0503020204020204" charset="-122"/>
              </a:rPr>
              <a:t>特性树与关联图</a:t>
            </a:r>
            <a:endParaRPr lang="zh-CN" altLang="en-US" sz="2800" b="1">
              <a:latin typeface="Segoe UI" panose="020B0502040204020203" charset="0"/>
              <a:ea typeface="微软雅黑" panose="020B0503020204020204" charset="-122"/>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矩形 3"/>
          <p:cNvSpPr/>
          <p:nvPr/>
        </p:nvSpPr>
        <p:spPr>
          <a:xfrm>
            <a:off x="0" y="60325"/>
            <a:ext cx="1979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ONE </a:t>
            </a:r>
            <a:r>
              <a:rPr lang="zh-CN" altLang="en-US" sz="1400" b="1" dirty="0">
                <a:latin typeface="Segoe UI" panose="020B0502040204020203" charset="0"/>
                <a:ea typeface="微软雅黑" panose="020B0503020204020204" charset="-122"/>
              </a:rPr>
              <a:t>愿景与范围</a:t>
            </a:r>
            <a:endParaRPr lang="zh-CN" altLang="en-US" sz="1400" b="1" dirty="0">
              <a:latin typeface="Segoe UI" panose="020B0502040204020203" charset="0"/>
              <a:ea typeface="微软雅黑" panose="020B0503020204020204" charset="-122"/>
            </a:endParaRPr>
          </a:p>
        </p:txBody>
      </p:sp>
      <p:sp>
        <p:nvSpPr>
          <p:cNvPr id="6" name="椭圆 5"/>
          <p:cNvSpPr/>
          <p:nvPr/>
        </p:nvSpPr>
        <p:spPr>
          <a:xfrm>
            <a:off x="1979613" y="157163"/>
            <a:ext cx="130175"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z="4400" strike="noStrike" noProof="1"/>
          </a:p>
        </p:txBody>
      </p:sp>
      <p:sp>
        <p:nvSpPr>
          <p:cNvPr id="28675" name="文本框 29"/>
          <p:cNvSpPr txBox="1"/>
          <p:nvPr/>
        </p:nvSpPr>
        <p:spPr>
          <a:xfrm>
            <a:off x="2247900" y="157163"/>
            <a:ext cx="3194050" cy="522287"/>
          </a:xfrm>
          <a:prstGeom prst="rect">
            <a:avLst/>
          </a:prstGeom>
          <a:noFill/>
          <a:ln w="9525">
            <a:noFill/>
          </a:ln>
        </p:spPr>
        <p:txBody>
          <a:bodyPr wrap="square" anchor="t" anchorCtr="0">
            <a:spAutoFit/>
          </a:bodyPr>
          <a:p>
            <a:pPr algn="ctr"/>
            <a:r>
              <a:rPr lang="en-US" altLang="zh-CN" sz="2800" b="1">
                <a:latin typeface="Segoe UI" panose="020B0502040204020203" charset="0"/>
                <a:ea typeface="微软雅黑" panose="020B0503020204020204" charset="-122"/>
              </a:rPr>
              <a:t>3.</a:t>
            </a:r>
            <a:r>
              <a:rPr lang="zh-CN" altLang="en-US" sz="2800" b="1">
                <a:latin typeface="Segoe UI" panose="020B0502040204020203" charset="0"/>
                <a:ea typeface="微软雅黑" panose="020B0503020204020204" charset="-122"/>
              </a:rPr>
              <a:t>特性树与关联图</a:t>
            </a:r>
            <a:endParaRPr lang="zh-CN" altLang="en-US" sz="2800" b="1">
              <a:latin typeface="Segoe UI" panose="020B0502040204020203" charset="0"/>
              <a:ea typeface="微软雅黑" panose="020B0503020204020204" charset="-122"/>
            </a:endParaRPr>
          </a:p>
        </p:txBody>
      </p:sp>
      <p:pic>
        <p:nvPicPr>
          <p:cNvPr id="28676" name="图片 6" descr="SRA2021-G05-关联图v0"/>
          <p:cNvPicPr>
            <a:picLocks noChangeAspect="1"/>
          </p:cNvPicPr>
          <p:nvPr/>
        </p:nvPicPr>
        <p:blipFill>
          <a:blip r:embed="rId1"/>
          <a:stretch>
            <a:fillRect/>
          </a:stretch>
        </p:blipFill>
        <p:spPr>
          <a:xfrm>
            <a:off x="4056063" y="855663"/>
            <a:ext cx="6829425" cy="5832475"/>
          </a:xfrm>
          <a:prstGeom prst="rect">
            <a:avLst/>
          </a:prstGeom>
          <a:noFill/>
          <a:ln w="9525">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
          <p:cNvSpPr txBox="1"/>
          <p:nvPr/>
        </p:nvSpPr>
        <p:spPr>
          <a:xfrm>
            <a:off x="4294188" y="3279775"/>
            <a:ext cx="3603625" cy="881063"/>
          </a:xfrm>
          <a:prstGeom prst="rect">
            <a:avLst/>
          </a:prstGeom>
          <a:noFill/>
          <a:ln w="9525">
            <a:noFill/>
          </a:ln>
        </p:spPr>
        <p:txBody>
          <a:bodyPr wrap="square" anchor="t" anchorCtr="0">
            <a:spAutoFit/>
          </a:bodyPr>
          <a:p>
            <a:pPr algn="ctr" defTabSz="609600">
              <a:lnSpc>
                <a:spcPct val="130000"/>
              </a:lnSpc>
            </a:pPr>
            <a:r>
              <a:rPr lang="en-US" altLang="zh-CN" sz="4400" b="1" dirty="0">
                <a:latin typeface="Segoe UI" panose="020B0502040204020203" charset="0"/>
                <a:ea typeface="微软雅黑" panose="020B0503020204020204" charset="-122"/>
              </a:rPr>
              <a:t>PART TWO</a:t>
            </a:r>
            <a:endParaRPr lang="en-US" altLang="zh-CN" sz="4400" b="1" dirty="0">
              <a:latin typeface="Segoe UI" panose="020B0502040204020203" charset="0"/>
              <a:ea typeface="微软雅黑" panose="020B0503020204020204" charset="-122"/>
            </a:endParaRPr>
          </a:p>
        </p:txBody>
      </p:sp>
      <p:sp>
        <p:nvSpPr>
          <p:cNvPr id="29698" name="文本框 2"/>
          <p:cNvSpPr txBox="1"/>
          <p:nvPr/>
        </p:nvSpPr>
        <p:spPr>
          <a:xfrm>
            <a:off x="3937000" y="2417763"/>
            <a:ext cx="4318000" cy="1292225"/>
          </a:xfrm>
          <a:prstGeom prst="rect">
            <a:avLst/>
          </a:prstGeom>
          <a:noFill/>
          <a:ln w="9525">
            <a:noFill/>
          </a:ln>
        </p:spPr>
        <p:txBody>
          <a:bodyPr wrap="square" anchor="t" anchorCtr="0">
            <a:spAutoFit/>
          </a:bodyPr>
          <a:p>
            <a:pPr algn="ctr" defTabSz="609600">
              <a:lnSpc>
                <a:spcPct val="130000"/>
              </a:lnSpc>
            </a:pPr>
            <a:r>
              <a:rPr lang="zh-CN" altLang="en-US" sz="6000" dirty="0">
                <a:latin typeface="Segoe UI" panose="020B0502040204020203" charset="0"/>
                <a:ea typeface="微软雅黑" panose="020B0503020204020204" charset="-122"/>
              </a:rPr>
              <a:t>用户识别</a:t>
            </a:r>
            <a:endParaRPr lang="zh-CN" altLang="en-US" sz="6000" dirty="0">
              <a:latin typeface="Segoe UI" panose="020B0502040204020203" charset="0"/>
              <a:ea typeface="微软雅黑" panose="020B0503020204020204" charset="-122"/>
            </a:endParaRPr>
          </a:p>
        </p:txBody>
      </p:sp>
      <p:sp>
        <p:nvSpPr>
          <p:cNvPr id="4" name="矩形 3"/>
          <p:cNvSpPr/>
          <p:nvPr/>
        </p:nvSpPr>
        <p:spPr>
          <a:xfrm>
            <a:off x="4889500" y="4140200"/>
            <a:ext cx="2413000" cy="1127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1"/>
          <p:cNvSpPr/>
          <p:nvPr/>
        </p:nvSpPr>
        <p:spPr>
          <a:xfrm>
            <a:off x="0" y="60325"/>
            <a:ext cx="1852613" cy="306388"/>
          </a:xfrm>
          <a:prstGeom prst="rect">
            <a:avLst/>
          </a:prstGeom>
          <a:noFill/>
          <a:ln w="9525">
            <a:noFill/>
          </a:ln>
        </p:spPr>
        <p:txBody>
          <a:bodyPr wrap="none" anchor="t" anchorCtr="0">
            <a:spAutoFit/>
          </a:bodyPr>
          <a:p>
            <a:r>
              <a:rPr lang="en-US" altLang="zh-CN" sz="1400" b="1" dirty="0">
                <a:latin typeface="Segoe UI" panose="020B0502040204020203" charset="0"/>
                <a:ea typeface="微软雅黑" panose="020B0503020204020204" charset="-122"/>
              </a:rPr>
              <a:t>PART TWO </a:t>
            </a:r>
            <a:r>
              <a:rPr lang="zh-CN" altLang="en-US" sz="1400" b="1" dirty="0">
                <a:latin typeface="Segoe UI" panose="020B0502040204020203" charset="0"/>
                <a:ea typeface="微软雅黑" panose="020B0503020204020204" charset="-122"/>
              </a:rPr>
              <a:t>用户识别</a:t>
            </a:r>
            <a:endParaRPr lang="zh-CN" altLang="en-US" sz="1400" b="1" dirty="0">
              <a:latin typeface="Segoe UI" panose="020B0502040204020203" charset="0"/>
              <a:ea typeface="微软雅黑" panose="020B0503020204020204" charset="-122"/>
            </a:endParaRPr>
          </a:p>
        </p:txBody>
      </p:sp>
      <p:sp>
        <p:nvSpPr>
          <p:cNvPr id="3" name="椭圆 2"/>
          <p:cNvSpPr/>
          <p:nvPr/>
        </p:nvSpPr>
        <p:spPr>
          <a:xfrm>
            <a:off x="1852613" y="157163"/>
            <a:ext cx="130175"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z="4400" strike="noStrike" noProof="1"/>
          </a:p>
        </p:txBody>
      </p:sp>
      <p:sp>
        <p:nvSpPr>
          <p:cNvPr id="30723" name="文本框 1"/>
          <p:cNvSpPr txBox="1"/>
          <p:nvPr/>
        </p:nvSpPr>
        <p:spPr>
          <a:xfrm>
            <a:off x="376238" y="1949450"/>
            <a:ext cx="8050212" cy="2308225"/>
          </a:xfrm>
          <a:prstGeom prst="rect">
            <a:avLst/>
          </a:prstGeom>
          <a:noFill/>
          <a:ln w="9525">
            <a:noFill/>
          </a:ln>
        </p:spPr>
        <p:txBody>
          <a:bodyPr wrap="square" anchor="t" anchorCtr="0">
            <a:spAutoFit/>
          </a:bodyPr>
          <a:p>
            <a:r>
              <a:rPr lang="zh-CN" altLang="en-US" sz="3600">
                <a:latin typeface="等线" panose="02010600030101010101" charset="-122"/>
                <a:ea typeface="等线" panose="02010600030101010101" charset="-122"/>
              </a:rPr>
              <a:t>用户群识别：</a:t>
            </a:r>
            <a:endParaRPr lang="zh-CN" altLang="en-US" sz="3600">
              <a:latin typeface="等线" panose="02010600030101010101" charset="-122"/>
              <a:ea typeface="等线" panose="02010600030101010101" charset="-122"/>
            </a:endParaRPr>
          </a:p>
          <a:p>
            <a:r>
              <a:rPr lang="en-US" altLang="zh-CN" sz="3600">
                <a:latin typeface="等线" panose="02010600030101010101" charset="-122"/>
                <a:ea typeface="等线" panose="02010600030101010101" charset="-122"/>
              </a:rPr>
              <a:t>       </a:t>
            </a:r>
            <a:r>
              <a:rPr lang="zh-CN" altLang="en-US" sz="3600">
                <a:latin typeface="等线" panose="02010600030101010101" charset="-122"/>
                <a:ea typeface="等线" panose="02010600030101010101" charset="-122"/>
              </a:rPr>
              <a:t>对使用方便快速的团购有需求的广泛社区用户和对商品有快速处理保值处理需求的广泛社区商家。</a:t>
            </a:r>
            <a:endParaRPr lang="zh-CN" altLang="en-US" sz="3600">
              <a:latin typeface="等线" panose="02010600030101010101" charset="-122"/>
              <a:ea typeface="等线" panose="02010600030101010101" charset="-122"/>
            </a:endParaRPr>
          </a:p>
        </p:txBody>
      </p:sp>
    </p:spTree>
  </p:cSld>
  <p:clrMapOvr>
    <a:masterClrMapping/>
  </p:clrMapOvr>
  <p:transition spd="med">
    <p:fade/>
  </p:transition>
</p:sld>
</file>

<file path=ppt/tags/tag1.xml><?xml version="1.0" encoding="utf-8"?>
<p:tagLst xmlns:p="http://schemas.openxmlformats.org/presentationml/2006/main">
  <p:tag name="KSO_WM_UNIT_PLACING_PICTURE_USER_VIEWPORT" val="{&quot;height&quot;:12735,&quot;width&quot;:11310}"/>
</p:tagLst>
</file>

<file path=ppt/tags/tag2.xml><?xml version="1.0" encoding="utf-8"?>
<p:tagLst xmlns:p="http://schemas.openxmlformats.org/presentationml/2006/main">
  <p:tag name="KSO_WM_UNIT_TABLE_BEAUTIFY" val="smartTable{9f576253-232d-4253-abe2-356cb440d311}"/>
  <p:tag name="TABLE_ENDDRAG_ORIGIN_RECT" val="477*475"/>
  <p:tag name="TABLE_ENDDRAG_RECT" val="162*43*477*475"/>
</p:tagLst>
</file>

<file path=ppt/tags/tag3.xml><?xml version="1.0" encoding="utf-8"?>
<p:tagLst xmlns:p="http://schemas.openxmlformats.org/presentationml/2006/main">
  <p:tag name="KSO_WM_UNIT_TABLE_BEAUTIFY" val="smartTable{947bbd78-f019-4b83-a7b0-89c5c103820e}"/>
  <p:tag name="TABLE_ENDDRAG_ORIGIN_RECT" val="462*463"/>
  <p:tag name="TABLE_ENDDRAG_RECT" val="181*45*462*463"/>
</p:tagLst>
</file>

<file path=ppt/tags/tag4.xml><?xml version="1.0" encoding="utf-8"?>
<p:tagLst xmlns:p="http://schemas.openxmlformats.org/presentationml/2006/main">
  <p:tag name="KSO_WM_UNIT_TABLE_BEAUTIFY" val="smartTable{70ec4233-df62-49d5-b6db-ab3e25322661}"/>
  <p:tag name="TABLE_ENDDRAG_ORIGIN_RECT" val="493*479"/>
  <p:tag name="TABLE_ENDDRAG_RECT" val="161*41*493*479"/>
</p:tagLst>
</file>

<file path=ppt/tags/tag5.xml><?xml version="1.0" encoding="utf-8"?>
<p:tagLst xmlns:p="http://schemas.openxmlformats.org/presentationml/2006/main">
  <p:tag name="KSO_WM_UNIT_TABLE_BEAUTIFY" val="smartTable{9956aa88-85a8-49ad-9ba3-0c87ec253c50}"/>
  <p:tag name="TABLE_ENDDRAG_ORIGIN_RECT" val="562*493"/>
  <p:tag name="TABLE_ENDDRAG_RECT" val="160*39*562*493"/>
</p:tagLst>
</file>

<file path=ppt/theme/theme1.xml><?xml version="1.0" encoding="utf-8"?>
<a:theme xmlns:a="http://schemas.openxmlformats.org/drawingml/2006/main" name="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5485</Words>
  <Application>WPS 演示</Application>
  <PresentationFormat>自定义</PresentationFormat>
  <Paragraphs>976</Paragraphs>
  <Slides>43</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43</vt:i4>
      </vt:variant>
    </vt:vector>
  </HeadingPairs>
  <TitlesOfParts>
    <vt:vector size="58" baseType="lpstr">
      <vt:lpstr>Arial</vt:lpstr>
      <vt:lpstr>宋体</vt:lpstr>
      <vt:lpstr>Wingdings</vt:lpstr>
      <vt:lpstr>Segoe UI Light</vt:lpstr>
      <vt:lpstr>Segoe UI Light</vt:lpstr>
      <vt:lpstr>微软雅黑</vt:lpstr>
      <vt:lpstr>等线</vt:lpstr>
      <vt:lpstr>Times New Roman</vt:lpstr>
      <vt:lpstr>Segoe UI</vt:lpstr>
      <vt:lpstr>Arial Unicode MS</vt:lpstr>
      <vt:lpstr>Calibri</vt:lpstr>
      <vt:lpstr>office</vt:lpstr>
      <vt:lpstr>1_office</vt:lpstr>
      <vt:lpstr>2_office</vt:lpstr>
      <vt:lpstr>3_office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WPS_1505052829</cp:lastModifiedBy>
  <cp:revision>66</cp:revision>
  <dcterms:created xsi:type="dcterms:W3CDTF">2015-08-18T02:51:00Z</dcterms:created>
  <dcterms:modified xsi:type="dcterms:W3CDTF">2021-05-24T07:55:10Z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BF582EC910BE4BB88A0D81CAD40241D5</vt:lpwstr>
  </property>
  <property fmtid="{D5CDD505-2E9C-101B-9397-08002B2CF9AE}" pid="3" name="KSOProductBuildVer">
    <vt:lpwstr>2052-11.1.0.10495</vt:lpwstr>
  </property>
</Properties>
</file>