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086EB-1FF0-4588-88A6-F80E054B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BDCA9-A0FF-4F78-960E-1B1E4306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3D727-6DB9-48FD-B5EF-93041C3D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03A9E-C744-458C-83FE-A4D18BB0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C3EAF-D2AE-4D65-8F22-AB5B502F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37FD-A254-4333-A06C-96F8A3B5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9BCDF-CD5A-4402-838E-8B010E3D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AEF58-1E92-4FA9-ABA6-7B5CEB6C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605F-C776-4D8D-90B4-8ED98F3D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8B1D1-34C7-4178-BB8E-B636A009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E96D36-DBEE-43E7-88A9-95193036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F6F63-43B3-4975-AF67-F81D64C71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7BCB1-AD3D-4485-8F66-63A6491D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10B5-5174-4CB9-A97D-8C66B28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93E7F-F478-4A0D-9D75-A8BD91F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3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207E-96D8-4132-901F-6F65B9D7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E282A-C214-4A10-93AE-A5E57154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D2852-1232-474A-B479-B379375A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7E5B7-A0DF-44F2-B356-8AB45710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D968A-8559-4EFC-A081-1E6613BB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2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7CF8-342D-4862-AAD7-754B6E7F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E907D-94C6-4F7B-B59E-5024E44F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FCE55-0A52-4E1D-9181-02626DFC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BB1FD-4389-4249-AF8E-ED35D816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4FBC-0994-4714-B7F1-5D1B622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B604F-A2C0-4D8F-B5AE-D7A891BC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4D115-C7AE-4C0B-95A2-5A73B5C7F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5CEFB-9C48-4A0C-BFC8-0C1EF9B5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6D12A-A6F8-4793-B5CF-95B6CC8C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92D63-8861-46E1-87DA-C6B5E919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30DB-870D-4073-928F-4BCE769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024FB-BD6A-4352-B9FA-ECF1929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A389E-05E9-4370-AD87-FE9F3BC6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DBB5DC-5B02-432D-A306-08A4835A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5DEDD5-61E3-4B04-B294-0065259FC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668A95-5E8E-44F6-BF00-58606512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E265A-1C05-4FED-877D-372DB8A6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F5D1F-F303-4438-9409-70AAC35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CE2B5-499A-41B8-A2D5-1459F72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AC2C-AB7D-4CE2-B3FF-503F4FB0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AD4F3-5CC6-4198-B7AA-7B7E407D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82379-DE22-4676-B7D5-DCB3CF05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16D7F-2BCA-48F1-BF70-48A85A6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E3887C-7607-4491-81D2-E15C9279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6C0AA-41B3-4435-8DF1-E5A4D038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DEEAE-3118-437B-B21B-0EBC64C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0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5CC23-4144-4094-B4F7-1DFE90E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61B97-6B2C-4E96-A9A1-DF3F2DE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6CA58-1400-48D9-944A-91D7168B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E4630-1241-4527-9262-E3F5FCAC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250F1-A107-4BC6-8F05-97F1EAD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88F61-440F-4AAF-8FFD-70E5CCC9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3BC7-96E2-4061-9091-20819548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D11DF-9EE3-402F-96AC-6C935FB1B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5EFC6-9C2E-4DDC-9F4C-1A43CBFF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72FCC-082E-4B71-B4B4-083EED35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786BF-5ADF-404A-9BDA-3A2CDEFF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381DC-ABC8-4990-A73E-C5852CA5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F886ED-061E-4C42-90F8-6F0D895D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3D30F-B22F-4E21-AE04-35C9FEF2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32AF8-56DA-410A-911F-19E6CC7E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BF0D-CBB4-483A-80D5-06F4C2E21876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45B70-CB5B-4F99-8F1E-D5C688F5D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95D23-7250-4213-9959-07A7A1C2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6123-DDF0-4ADE-9450-83D9E5628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8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22F19F-754D-4B18-984F-DFA52221A310}"/>
              </a:ext>
            </a:extLst>
          </p:cNvPr>
          <p:cNvSpPr txBox="1"/>
          <p:nvPr/>
        </p:nvSpPr>
        <p:spPr>
          <a:xfrm>
            <a:off x="201361" y="2356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CA0026-6E49-43C2-93C0-DFE32B94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638175"/>
            <a:ext cx="7477125" cy="58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3189EB-9D92-45A8-B8A1-0C6C83E7159E}"/>
              </a:ext>
            </a:extLst>
          </p:cNvPr>
          <p:cNvSpPr txBox="1"/>
          <p:nvPr/>
        </p:nvSpPr>
        <p:spPr>
          <a:xfrm>
            <a:off x="5393506" y="113651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移动课程助理可行性分析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2D5DDD0-DD63-4E0A-9474-62DF5761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33330"/>
              </p:ext>
            </p:extLst>
          </p:nvPr>
        </p:nvGraphicFramePr>
        <p:xfrm>
          <a:off x="5488768" y="1748993"/>
          <a:ext cx="6180450" cy="62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225">
                  <a:extLst>
                    <a:ext uri="{9D8B030D-6E8A-4147-A177-3AD203B41FA5}">
                      <a16:colId xmlns:a16="http://schemas.microsoft.com/office/drawing/2014/main" val="929257997"/>
                    </a:ext>
                  </a:extLst>
                </a:gridCol>
                <a:gridCol w="3090225">
                  <a:extLst>
                    <a:ext uri="{9D8B030D-6E8A-4147-A177-3AD203B41FA5}">
                      <a16:colId xmlns:a16="http://schemas.microsoft.com/office/drawing/2014/main" val="2475392349"/>
                    </a:ext>
                  </a:extLst>
                </a:gridCol>
              </a:tblGrid>
              <a:tr h="314395"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方案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22" marR="77522" marT="38761" marB="3876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方案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22" marR="77522" marT="38761" marB="3876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1494"/>
                  </a:ext>
                </a:extLst>
              </a:tr>
              <a:tr h="314395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微信小程序 </a:t>
                      </a:r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en-US" altLang="zh-CN" sz="15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SpringBoot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22" marR="77522" marT="38761" marB="3876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 + </a:t>
                      </a:r>
                      <a:r>
                        <a:rPr lang="en-US" altLang="zh-CN" sz="15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SpringBoot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22" marR="77522" marT="38761" marB="3876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6856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4862C42-02E0-45C5-AF53-0992FD5493E8}"/>
              </a:ext>
            </a:extLst>
          </p:cNvPr>
          <p:cNvSpPr txBox="1"/>
          <p:nvPr/>
        </p:nvSpPr>
        <p:spPr>
          <a:xfrm>
            <a:off x="5393506" y="255002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确定项目团队，提交项目章程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F94B28A-93C0-40AC-9DBC-2914792E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06755"/>
              </p:ext>
            </p:extLst>
          </p:nvPr>
        </p:nvGraphicFramePr>
        <p:xfrm>
          <a:off x="5488768" y="3091595"/>
          <a:ext cx="6185722" cy="3166330"/>
        </p:xfrm>
        <a:graphic>
          <a:graphicData uri="http://schemas.openxmlformats.org/drawingml/2006/table">
            <a:tbl>
              <a:tblPr firstRow="1" firstCol="1" bandRow="1"/>
              <a:tblGrid>
                <a:gridCol w="668202">
                  <a:extLst>
                    <a:ext uri="{9D8B030D-6E8A-4147-A177-3AD203B41FA5}">
                      <a16:colId xmlns:a16="http://schemas.microsoft.com/office/drawing/2014/main" val="4104306598"/>
                    </a:ext>
                  </a:extLst>
                </a:gridCol>
                <a:gridCol w="851321">
                  <a:extLst>
                    <a:ext uri="{9D8B030D-6E8A-4147-A177-3AD203B41FA5}">
                      <a16:colId xmlns:a16="http://schemas.microsoft.com/office/drawing/2014/main" val="1410975517"/>
                    </a:ext>
                  </a:extLst>
                </a:gridCol>
                <a:gridCol w="1341635">
                  <a:extLst>
                    <a:ext uri="{9D8B030D-6E8A-4147-A177-3AD203B41FA5}">
                      <a16:colId xmlns:a16="http://schemas.microsoft.com/office/drawing/2014/main" val="423056467"/>
                    </a:ext>
                  </a:extLst>
                </a:gridCol>
                <a:gridCol w="2260225">
                  <a:extLst>
                    <a:ext uri="{9D8B030D-6E8A-4147-A177-3AD203B41FA5}">
                      <a16:colId xmlns:a16="http://schemas.microsoft.com/office/drawing/2014/main" val="73948139"/>
                    </a:ext>
                  </a:extLst>
                </a:gridCol>
                <a:gridCol w="1064339">
                  <a:extLst>
                    <a:ext uri="{9D8B030D-6E8A-4147-A177-3AD203B41FA5}">
                      <a16:colId xmlns:a16="http://schemas.microsoft.com/office/drawing/2014/main" val="1943268937"/>
                    </a:ext>
                  </a:extLst>
                </a:gridCol>
              </a:tblGrid>
              <a:tr h="260528"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项目组织人员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职位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个人信息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78222"/>
                  </a:ext>
                </a:extLst>
              </a:tr>
              <a:tr h="726452"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邢海粟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项目经理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分析设计员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任务审核员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主要程序员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31801347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xhs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001022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31801347@stu.zucc.edu.cn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15499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章拾瑜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设计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主要程序员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801335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zsy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791437323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31801335@stu.zucc.edu.cn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06207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黄德煜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配置管理员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分析设计员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文档管理员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801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31801163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wxid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_lxu76iqobv7v12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31801163@stu.zucc.edu.cn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414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3231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陈正祎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主要程序员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分析设计员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/UI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31801342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800" kern="1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czy_qifei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31801342@stu.zucc.edu.cn 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945739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朱涵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文档管理员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进度管理员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任务审核员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班级：软工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学号：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31801344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微信：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cmzh_11280047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CN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邮箱：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31801344@stu.zucc.edu.cn</a:t>
                      </a: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明德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828" marR="55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619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D3D06A9-F234-44AB-9524-37A0F1824C94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启动阶段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7706C-922E-4C07-BEB1-AAB61B1A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" y="1452067"/>
            <a:ext cx="4733421" cy="32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73F68B-30D8-4C2B-890B-6AF601D4EC2D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计划阶段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5E976-A7EE-46C6-9761-EE89CE8CA27E}"/>
              </a:ext>
            </a:extLst>
          </p:cNvPr>
          <p:cNvSpPr txBox="1"/>
          <p:nvPr/>
        </p:nvSpPr>
        <p:spPr>
          <a:xfrm>
            <a:off x="4697325" y="2201061"/>
            <a:ext cx="734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在计划阶段主要编写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需求工程计划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，包括时间管理计划、范围管理计划、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成本管理计划、质量管理计划、沟通管理计划、配置管理计划等子计划。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同时提交甘特图和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WBS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进度表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活动网络图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,OBS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和干系人手册等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项目组织和资源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1EE8C5-C679-46CB-A3A3-59927F5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1242801"/>
            <a:ext cx="4427396" cy="4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AC376D-B037-47F1-ADF5-0060951782D7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执行阶段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B8D187-3E28-4AE1-8C1C-46163CDFABB1}"/>
              </a:ext>
            </a:extLst>
          </p:cNvPr>
          <p:cNvSpPr txBox="1"/>
          <p:nvPr/>
        </p:nvSpPr>
        <p:spPr>
          <a:xfrm>
            <a:off x="5057775" y="1695450"/>
            <a:ext cx="6257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需求获取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过程中主要提交愿景与范围文档、用例文档、对用户群用户代表进行分类，召开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会议等工作。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过程中主要分析论证每个需求的可行性，并对需求进行优先级打分、排序。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再通过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原型绘制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与迭代，进一步细化需求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最后编写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需求规格说明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，对功能性需求和非功能性需求进行说明。用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方法对需求进行说明。同时生成初步的用户手册。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6E2751-75B7-4088-B28D-74E21109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" y="1180632"/>
            <a:ext cx="4891530" cy="51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5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AD32F23-0B05-4927-92CF-7AC9D8E92E6B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监控阶段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D13EEC-EC65-44BC-A733-FEFD6564148D}"/>
              </a:ext>
            </a:extLst>
          </p:cNvPr>
          <p:cNvSpPr txBox="1"/>
          <p:nvPr/>
        </p:nvSpPr>
        <p:spPr>
          <a:xfrm>
            <a:off x="5963277" y="1847420"/>
            <a:ext cx="5838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项目监控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阶段主要追踪、审查和调整项目的进展，以便识别和纠正和之前制定的计划的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偏差。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同时进行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需求管理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需求管理工具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，将全部需求录入工具，建立跟踪链接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矩阵。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如果需要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需求变更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，在对变更的需求进行分析后，建立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CCB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组织，并提交需求变更申请报告，同时使用需求管理工具对变更影响进行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分析。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最后对影响的文档、用例和原型等进行修改。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170FFD-2D21-4C18-AC7A-49303055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8" y="1645776"/>
            <a:ext cx="5534733" cy="25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ACDACA-D443-4DF4-9953-1748F902BCBA}"/>
              </a:ext>
            </a:extLst>
          </p:cNvPr>
          <p:cNvSpPr txBox="1"/>
          <p:nvPr/>
        </p:nvSpPr>
        <p:spPr>
          <a:xfrm>
            <a:off x="389897" y="20731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移动课堂助理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收尾阶段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E4325E-BB0B-460C-B98C-30386E61B876}"/>
              </a:ext>
            </a:extLst>
          </p:cNvPr>
          <p:cNvSpPr txBox="1"/>
          <p:nvPr/>
        </p:nvSpPr>
        <p:spPr>
          <a:xfrm>
            <a:off x="6724472" y="2105025"/>
            <a:ext cx="507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项目收尾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阶段，主要提交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项目总结报告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，对项目中的问题、经验和教训进行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总结。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对项目成员进行评价。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D41ED9-8D59-4F1F-A861-3680F609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7" y="1819110"/>
            <a:ext cx="6178390" cy="23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534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sy</dc:creator>
  <cp:lastModifiedBy>z sy</cp:lastModifiedBy>
  <cp:revision>13</cp:revision>
  <dcterms:created xsi:type="dcterms:W3CDTF">2021-06-29T12:42:56Z</dcterms:created>
  <dcterms:modified xsi:type="dcterms:W3CDTF">2021-06-30T07:32:23Z</dcterms:modified>
</cp:coreProperties>
</file>