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E086EB-1FF0-4588-88A6-F80E054B0C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BBDCA9-A0FF-4F78-960E-1B1E4306D0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E3D727-6DB9-48FD-B5EF-93041C3DF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4BF0D-CBB4-483A-80D5-06F4C2E21876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503A9E-C744-458C-83FE-A4D18BB09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7C3EAF-D2AE-4D65-8F22-AB5B502F4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6123-DDF0-4ADE-9450-83D9E5628C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908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D837FD-A254-4333-A06C-96F8A3B57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19BCDF-CD5A-4402-838E-8B010E3DA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BAEF58-1E92-4FA9-ABA6-7B5CEB6C9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4BF0D-CBB4-483A-80D5-06F4C2E21876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30605F-C776-4D8D-90B4-8ED98F3D7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A8B1D1-34C7-4178-BB8E-B636A0099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6123-DDF0-4ADE-9450-83D9E5628C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208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6E96D36-DBEE-43E7-88A9-95193036C9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AF6F63-43B3-4975-AF67-F81D64C71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47BCB1-AD3D-4485-8F66-63A6491DB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4BF0D-CBB4-483A-80D5-06F4C2E21876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7710B5-5174-4CB9-A97D-8C66B2834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293E7F-F478-4A0D-9D75-A8BD91F43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6123-DDF0-4ADE-9450-83D9E5628C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83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E7207E-96D8-4132-901F-6F65B9D74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EE282A-C214-4A10-93AE-A5E57154B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DD2852-1232-474A-B479-B379375A4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4BF0D-CBB4-483A-80D5-06F4C2E21876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47E5B7-A0DF-44F2-B356-8AB457100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D968A-8559-4EFC-A081-1E6613BBE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6123-DDF0-4ADE-9450-83D9E5628C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522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547CF8-342D-4862-AAD7-754B6E7FA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0E907D-94C6-4F7B-B59E-5024E44FB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BFCE55-0A52-4E1D-9181-02626DFC8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4BF0D-CBB4-483A-80D5-06F4C2E21876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CBB1FD-4389-4249-AF8E-ED35D816F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9E4FBC-0994-4714-B7F1-5D1B62203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6123-DDF0-4ADE-9450-83D9E5628C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49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AB604F-A2C0-4D8F-B5AE-D7A891BC8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74D115-C7AE-4C0B-95A2-5A73B5C7FD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35CEFB-9C48-4A0C-BFC8-0C1EF9B58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26D12A-A6F8-4793-B5CF-95B6CC8CB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4BF0D-CBB4-483A-80D5-06F4C2E21876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092D63-8861-46E1-87DA-C6B5E9192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0830DB-870D-4073-928F-4BCE76957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6123-DDF0-4ADE-9450-83D9E5628C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417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2024FB-BD6A-4352-B9FA-ECF1929D1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2A389E-05E9-4370-AD87-FE9F3BC65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DBB5DC-5B02-432D-A306-08A4835A4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95DEDD5-61E3-4B04-B294-0065259FC6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2668A95-5E8E-44F6-BF00-5860651270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5E265A-1C05-4FED-877D-372DB8A64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4BF0D-CBB4-483A-80D5-06F4C2E21876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57F5D1F-F303-4438-9409-70AAC35AE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C0CE2B5-499A-41B8-A2D5-1459F72B6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6123-DDF0-4ADE-9450-83D9E5628C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976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D4AC2C-AB7D-4CE2-B3FF-503F4FB06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6AD4F3-5CC6-4198-B7AA-7B7E407D8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4BF0D-CBB4-483A-80D5-06F4C2E21876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982379-DE22-4676-B7D5-DCB3CF059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3616D7F-2BCA-48F1-BF70-48A85A68D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6123-DDF0-4ADE-9450-83D9E5628C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881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E3887C-7607-4491-81D2-E15C92796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4BF0D-CBB4-483A-80D5-06F4C2E21876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016C0AA-41B3-4435-8DF1-E5A4D0380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CDEEAE-3118-437B-B21B-0EBC64CD0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6123-DDF0-4ADE-9450-83D9E5628C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301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A5CC23-4144-4094-B4F7-1DFE90E5D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461B97-6B2C-4E96-A9A1-DF3F2DEC7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C6CA58-1400-48D9-944A-91D7168B8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CE4630-1241-4527-9262-E3F5FCACE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4BF0D-CBB4-483A-80D5-06F4C2E21876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9250F1-A107-4BC6-8F05-97F1EAD5C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488F61-440F-4AAF-8FFD-70E5CCC9F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6123-DDF0-4ADE-9450-83D9E5628C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873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243BC7-96E2-4061-9091-20819548D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0D11DF-9EE3-402F-96AC-6C935FB1B5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F5EFC6-9C2E-4DDC-9F4C-1A43CBFF9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472FCC-082E-4B71-B4B4-083EED358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4BF0D-CBB4-483A-80D5-06F4C2E21876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8786BF-5ADF-404A-9BDA-3A2CDEFF6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0381DC-ABC8-4990-A73E-C5852CA53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6123-DDF0-4ADE-9450-83D9E5628C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446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6F886ED-061E-4C42-90F8-6F0D895D2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43D30F-B22F-4E21-AE04-35C9FEF2F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732AF8-56DA-410A-911F-19E6CC7E6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4BF0D-CBB4-483A-80D5-06F4C2E21876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D45B70-CB5B-4F99-8F1E-D5C688F5D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D95D23-7250-4213-9959-07A7A1C28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16123-DDF0-4ADE-9450-83D9E5628C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288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728BC8F-C1A2-4FA9-B9EC-1C91DAD39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11" y="1072986"/>
            <a:ext cx="7469725" cy="587928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322F19F-754D-4B18-984F-DFA52221A310}"/>
              </a:ext>
            </a:extLst>
          </p:cNvPr>
          <p:cNvSpPr txBox="1"/>
          <p:nvPr/>
        </p:nvSpPr>
        <p:spPr>
          <a:xfrm>
            <a:off x="201361" y="23567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移动课堂助理</a:t>
            </a:r>
          </a:p>
        </p:txBody>
      </p:sp>
    </p:spTree>
    <p:extLst>
      <p:ext uri="{BB962C8B-B14F-4D97-AF65-F5344CB8AC3E}">
        <p14:creationId xmlns:p14="http://schemas.microsoft.com/office/powerpoint/2010/main" val="2888553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B514480-B31E-43B5-9ADE-B07E076C7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97" y="848180"/>
            <a:ext cx="2383290" cy="451168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73189EB-9D92-45A8-B8A1-0C6C83E7159E}"/>
              </a:ext>
            </a:extLst>
          </p:cNvPr>
          <p:cNvSpPr txBox="1"/>
          <p:nvPr/>
        </p:nvSpPr>
        <p:spPr>
          <a:xfrm>
            <a:off x="4345756" y="1150070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移动课程助理可行性分析</a:t>
            </a: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A2D5DDD0-DD63-4E0A-9474-62DF5761EB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689657"/>
              </p:ext>
            </p:extLst>
          </p:nvPr>
        </p:nvGraphicFramePr>
        <p:xfrm>
          <a:off x="4449451" y="1681199"/>
          <a:ext cx="729006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5031">
                  <a:extLst>
                    <a:ext uri="{9D8B030D-6E8A-4147-A177-3AD203B41FA5}">
                      <a16:colId xmlns:a16="http://schemas.microsoft.com/office/drawing/2014/main" val="929257997"/>
                    </a:ext>
                  </a:extLst>
                </a:gridCol>
                <a:gridCol w="3645031">
                  <a:extLst>
                    <a:ext uri="{9D8B030D-6E8A-4147-A177-3AD203B41FA5}">
                      <a16:colId xmlns:a16="http://schemas.microsoft.com/office/drawing/2014/main" val="2475392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方案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方案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71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微信小程序 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+ </a:t>
                      </a:r>
                      <a:r>
                        <a:rPr lang="en-US" altLang="zh-CN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SpringBoot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APP + </a:t>
                      </a:r>
                      <a:r>
                        <a:rPr lang="en-US" altLang="zh-CN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SpringBoot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268568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84862C42-02E0-45C5-AF53-0992FD5493E8}"/>
              </a:ext>
            </a:extLst>
          </p:cNvPr>
          <p:cNvSpPr txBox="1"/>
          <p:nvPr/>
        </p:nvSpPr>
        <p:spPr>
          <a:xfrm>
            <a:off x="4357001" y="2584676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确定项目团队，提交项目章程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5F94B28A-93C0-40AC-9DBC-2914792E5C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557272"/>
              </p:ext>
            </p:extLst>
          </p:nvPr>
        </p:nvGraphicFramePr>
        <p:xfrm>
          <a:off x="4449451" y="3104021"/>
          <a:ext cx="7182449" cy="3676534"/>
        </p:xfrm>
        <a:graphic>
          <a:graphicData uri="http://schemas.openxmlformats.org/drawingml/2006/table">
            <a:tbl>
              <a:tblPr firstRow="1" firstCol="1" bandRow="1"/>
              <a:tblGrid>
                <a:gridCol w="775871">
                  <a:extLst>
                    <a:ext uri="{9D8B030D-6E8A-4147-A177-3AD203B41FA5}">
                      <a16:colId xmlns:a16="http://schemas.microsoft.com/office/drawing/2014/main" val="4104306598"/>
                    </a:ext>
                  </a:extLst>
                </a:gridCol>
                <a:gridCol w="988498">
                  <a:extLst>
                    <a:ext uri="{9D8B030D-6E8A-4147-A177-3AD203B41FA5}">
                      <a16:colId xmlns:a16="http://schemas.microsoft.com/office/drawing/2014/main" val="1410975517"/>
                    </a:ext>
                  </a:extLst>
                </a:gridCol>
                <a:gridCol w="1557817">
                  <a:extLst>
                    <a:ext uri="{9D8B030D-6E8A-4147-A177-3AD203B41FA5}">
                      <a16:colId xmlns:a16="http://schemas.microsoft.com/office/drawing/2014/main" val="423056467"/>
                    </a:ext>
                  </a:extLst>
                </a:gridCol>
                <a:gridCol w="2624424">
                  <a:extLst>
                    <a:ext uri="{9D8B030D-6E8A-4147-A177-3AD203B41FA5}">
                      <a16:colId xmlns:a16="http://schemas.microsoft.com/office/drawing/2014/main" val="73948139"/>
                    </a:ext>
                  </a:extLst>
                </a:gridCol>
                <a:gridCol w="1235839">
                  <a:extLst>
                    <a:ext uri="{9D8B030D-6E8A-4147-A177-3AD203B41FA5}">
                      <a16:colId xmlns:a16="http://schemas.microsoft.com/office/drawing/2014/main" val="1943268937"/>
                    </a:ext>
                  </a:extLst>
                </a:gridCol>
              </a:tblGrid>
              <a:tr h="302508">
                <a:tc>
                  <a:txBody>
                    <a:bodyPr/>
                    <a:lstStyle/>
                    <a:p>
                      <a:pPr algn="l"/>
                      <a:r>
                        <a:rPr lang="zh-CN" sz="9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项目组织人员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824" marR="648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9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职位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824" marR="648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9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个人信息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824" marR="648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9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联系方式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824" marR="648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9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地址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824" marR="648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8178222"/>
                  </a:ext>
                </a:extLst>
              </a:tr>
              <a:tr h="843507">
                <a:tc>
                  <a:txBody>
                    <a:bodyPr/>
                    <a:lstStyle/>
                    <a:p>
                      <a:pPr algn="l"/>
                      <a:r>
                        <a:rPr lang="zh-CN" sz="9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邢海粟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824" marR="648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9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项目经理</a:t>
                      </a:r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</a:t>
                      </a:r>
                      <a:r>
                        <a:rPr lang="zh-CN" sz="9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分析设计员</a:t>
                      </a:r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</a:t>
                      </a:r>
                      <a:r>
                        <a:rPr lang="zh-CN" sz="9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任务审核员</a:t>
                      </a:r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</a:t>
                      </a:r>
                      <a:r>
                        <a:rPr lang="zh-CN" sz="9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主要程序员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824" marR="648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9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班级：软工</a:t>
                      </a:r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802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zh-CN" sz="9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学号：</a:t>
                      </a:r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31801347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824" marR="648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9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微信：</a:t>
                      </a:r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xhs</a:t>
                      </a:r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001022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zh-CN" sz="9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邮箱：</a:t>
                      </a:r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31801347@stu.zucc.edu.cn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824" marR="648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9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明德</a:t>
                      </a:r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1-</a:t>
                      </a:r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412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824" marR="648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8815499"/>
                  </a:ext>
                </a:extLst>
              </a:tr>
              <a:tr h="421753">
                <a:tc>
                  <a:txBody>
                    <a:bodyPr/>
                    <a:lstStyle/>
                    <a:p>
                      <a:pPr algn="l"/>
                      <a:r>
                        <a:rPr lang="zh-CN" sz="9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章拾瑜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824" marR="648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UI</a:t>
                      </a:r>
                      <a:r>
                        <a:rPr lang="zh-CN" sz="9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设计</a:t>
                      </a:r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</a:t>
                      </a:r>
                      <a:r>
                        <a:rPr lang="zh-CN" sz="9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主要程序员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824" marR="648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9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班级：软工</a:t>
                      </a:r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802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zh-CN" sz="9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学号：</a:t>
                      </a:r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31</a:t>
                      </a:r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801335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824" marR="648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9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微信：</a:t>
                      </a:r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zsy</a:t>
                      </a:r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791437323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zh-CN" sz="9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邮箱：</a:t>
                      </a:r>
                      <a:r>
                        <a:rPr lang="en-US" sz="900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31801335@stu.zucc.edu.cn</a:t>
                      </a:r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824" marR="648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9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明德</a:t>
                      </a:r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1-</a:t>
                      </a:r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412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824" marR="648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6106207"/>
                  </a:ext>
                </a:extLst>
              </a:tr>
              <a:tr h="702922">
                <a:tc>
                  <a:txBody>
                    <a:bodyPr/>
                    <a:lstStyle/>
                    <a:p>
                      <a:pPr algn="l"/>
                      <a:r>
                        <a:rPr lang="zh-CN" sz="9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黄德煜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824" marR="648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9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配置管理员</a:t>
                      </a:r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</a:t>
                      </a:r>
                      <a:r>
                        <a:rPr lang="zh-CN" sz="9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分析设计员</a:t>
                      </a:r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sz="9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文档管理员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824" marR="648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900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班级：软工</a:t>
                      </a:r>
                      <a:r>
                        <a:rPr lang="en-US" sz="900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en-US" sz="900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801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zh-CN" sz="900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学号：</a:t>
                      </a:r>
                      <a:r>
                        <a:rPr lang="en-US" sz="900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31801163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824" marR="648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9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微信：</a:t>
                      </a:r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wxid</a:t>
                      </a:r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_lxu76iqobv7v12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zh-CN" sz="9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邮箱：</a:t>
                      </a:r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31801163@stu.zucc.edu.cn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824" marR="648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9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明德</a:t>
                      </a:r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1-</a:t>
                      </a:r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414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824" marR="648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683231"/>
                  </a:ext>
                </a:extLst>
              </a:tr>
              <a:tr h="702922">
                <a:tc>
                  <a:txBody>
                    <a:bodyPr/>
                    <a:lstStyle/>
                    <a:p>
                      <a:pPr algn="l"/>
                      <a:r>
                        <a:rPr lang="zh-CN" sz="9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陈正祎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824" marR="648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9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主要程序员</a:t>
                      </a:r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</a:t>
                      </a:r>
                      <a:r>
                        <a:rPr lang="zh-CN" sz="9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分析设计员</a:t>
                      </a:r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</a:t>
                      </a:r>
                      <a:r>
                        <a:rPr lang="zh-CN" sz="9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会议记录员</a:t>
                      </a:r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/UI</a:t>
                      </a:r>
                      <a:r>
                        <a:rPr lang="zh-CN" sz="9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设计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824" marR="648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9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班级：软工</a:t>
                      </a:r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802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zh-CN" sz="9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学号：</a:t>
                      </a:r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31801342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824" marR="648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9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微信：</a:t>
                      </a:r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czy_qifei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zh-CN" sz="9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邮箱：</a:t>
                      </a:r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31801342@stu.zucc.edu.cn 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824" marR="648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900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明德</a:t>
                      </a:r>
                      <a:r>
                        <a:rPr lang="en-US" sz="900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1-</a:t>
                      </a:r>
                      <a:r>
                        <a:rPr lang="en-US" sz="900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413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824" marR="648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5945739"/>
                  </a:ext>
                </a:extLst>
              </a:tr>
              <a:tr h="702922">
                <a:tc>
                  <a:txBody>
                    <a:bodyPr/>
                    <a:lstStyle/>
                    <a:p>
                      <a:pPr algn="l"/>
                      <a:r>
                        <a:rPr lang="zh-CN" sz="9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朱涵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824" marR="648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9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文档管理员</a:t>
                      </a:r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</a:t>
                      </a:r>
                      <a:r>
                        <a:rPr lang="zh-CN" sz="9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进度管理员</a:t>
                      </a:r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</a:t>
                      </a:r>
                      <a:r>
                        <a:rPr lang="zh-CN" sz="9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任务审核员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824" marR="648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9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班级：软工</a:t>
                      </a:r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802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zh-CN" sz="9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学号：</a:t>
                      </a:r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31801344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824" marR="648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9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微信：</a:t>
                      </a:r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cmzh_11280047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zh-CN" sz="9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邮箱：</a:t>
                      </a:r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31801344@stu.zucc.edu.cn</a:t>
                      </a:r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824" marR="648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900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明德</a:t>
                      </a:r>
                      <a:r>
                        <a:rPr lang="en-US" sz="900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1-</a:t>
                      </a:r>
                      <a:r>
                        <a:rPr lang="en-US" sz="900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413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824" marR="648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6261964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0D3D06A9-F234-44AB-9524-37A0F1824C94}"/>
              </a:ext>
            </a:extLst>
          </p:cNvPr>
          <p:cNvSpPr txBox="1"/>
          <p:nvPr/>
        </p:nvSpPr>
        <p:spPr>
          <a:xfrm>
            <a:off x="389897" y="207318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移动课堂助理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启动阶段</a:t>
            </a:r>
          </a:p>
        </p:txBody>
      </p:sp>
    </p:spTree>
    <p:extLst>
      <p:ext uri="{BB962C8B-B14F-4D97-AF65-F5344CB8AC3E}">
        <p14:creationId xmlns:p14="http://schemas.microsoft.com/office/powerpoint/2010/main" val="717209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B73F68B-30D8-4C2B-890B-6AF601D4EC2D}"/>
              </a:ext>
            </a:extLst>
          </p:cNvPr>
          <p:cNvSpPr txBox="1"/>
          <p:nvPr/>
        </p:nvSpPr>
        <p:spPr>
          <a:xfrm>
            <a:off x="389897" y="207318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移动课堂助理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计划阶段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A2671AD-3D19-4526-813B-98AD4AF69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97" y="1137757"/>
            <a:ext cx="1929097" cy="268509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E25E976-A7EE-46C6-9761-EE89CE8CA27E}"/>
              </a:ext>
            </a:extLst>
          </p:cNvPr>
          <p:cNvSpPr txBox="1"/>
          <p:nvPr/>
        </p:nvSpPr>
        <p:spPr>
          <a:xfrm>
            <a:off x="4336330" y="1753386"/>
            <a:ext cx="7571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在计划阶段编写需求工程计划，包括时间管理计划、范围管理计划、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成本管理计划、质量管理计划、沟通管理计划、配置管理计划等子计划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19508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DAC376D-B037-47F1-ADF5-0060951782D7}"/>
              </a:ext>
            </a:extLst>
          </p:cNvPr>
          <p:cNvSpPr txBox="1"/>
          <p:nvPr/>
        </p:nvSpPr>
        <p:spPr>
          <a:xfrm>
            <a:off x="389897" y="207318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移动课堂助理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执行阶段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E680606-D9CA-4C91-AF04-1FDB62C74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97" y="923730"/>
            <a:ext cx="1397764" cy="572695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4B8D187-3E28-4AE1-8C1C-46163CDFABB1}"/>
              </a:ext>
            </a:extLst>
          </p:cNvPr>
          <p:cNvSpPr txBox="1"/>
          <p:nvPr/>
        </p:nvSpPr>
        <p:spPr>
          <a:xfrm>
            <a:off x="5057775" y="1695450"/>
            <a:ext cx="6417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在项目执行阶段，通过需求获取与分析，绘制出原型，并编写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需求规格说明。</a:t>
            </a:r>
          </a:p>
        </p:txBody>
      </p:sp>
    </p:spTree>
    <p:extLst>
      <p:ext uri="{BB962C8B-B14F-4D97-AF65-F5344CB8AC3E}">
        <p14:creationId xmlns:p14="http://schemas.microsoft.com/office/powerpoint/2010/main" val="4099852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3AD32F23-0B05-4927-92CF-7AC9D8E92E6B}"/>
              </a:ext>
            </a:extLst>
          </p:cNvPr>
          <p:cNvSpPr txBox="1"/>
          <p:nvPr/>
        </p:nvSpPr>
        <p:spPr>
          <a:xfrm>
            <a:off x="389897" y="207318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移动课堂助理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监控阶段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29A6BCD-A8F0-4E7B-A5DC-AEF102EAE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97" y="1072477"/>
            <a:ext cx="1655490" cy="128089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8D13EEC-EC65-44BC-A733-FEFD6564148D}"/>
              </a:ext>
            </a:extLst>
          </p:cNvPr>
          <p:cNvSpPr txBox="1"/>
          <p:nvPr/>
        </p:nvSpPr>
        <p:spPr>
          <a:xfrm>
            <a:off x="3609975" y="1342133"/>
            <a:ext cx="7109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在项目监控阶段主要追踪、审查和调整项目的进展，以便识别和纠正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和之前制定的计划的偏差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8055D18-9F80-408C-B6C5-862CB36EDF5D}"/>
              </a:ext>
            </a:extLst>
          </p:cNvPr>
          <p:cNvSpPr txBox="1"/>
          <p:nvPr/>
        </p:nvSpPr>
        <p:spPr>
          <a:xfrm>
            <a:off x="389897" y="2750980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移动课堂助理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收尾阶段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C7A8655-BEB5-40F3-A839-36FBC6F00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897" y="3589006"/>
            <a:ext cx="1842044" cy="128089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47916EB4-515F-4B86-89DA-844AE4F033E4}"/>
              </a:ext>
            </a:extLst>
          </p:cNvPr>
          <p:cNvSpPr txBox="1"/>
          <p:nvPr/>
        </p:nvSpPr>
        <p:spPr>
          <a:xfrm>
            <a:off x="3609974" y="3713550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在项目收尾阶段，对项目进行总结，包括对缺陷的总结等</a:t>
            </a:r>
          </a:p>
        </p:txBody>
      </p:sp>
    </p:spTree>
    <p:extLst>
      <p:ext uri="{BB962C8B-B14F-4D97-AF65-F5344CB8AC3E}">
        <p14:creationId xmlns:p14="http://schemas.microsoft.com/office/powerpoint/2010/main" val="318344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356</Words>
  <Application>Microsoft Office PowerPoint</Application>
  <PresentationFormat>宽屏</PresentationFormat>
  <Paragraphs>59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宋体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 sy</dc:creator>
  <cp:lastModifiedBy>z sy</cp:lastModifiedBy>
  <cp:revision>5</cp:revision>
  <dcterms:created xsi:type="dcterms:W3CDTF">2021-06-29T12:42:56Z</dcterms:created>
  <dcterms:modified xsi:type="dcterms:W3CDTF">2021-06-29T14:13:10Z</dcterms:modified>
</cp:coreProperties>
</file>