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0"/>
  </p:notesMasterIdLst>
  <p:sldIdLst>
    <p:sldId id="258" r:id="rId3"/>
    <p:sldId id="256" r:id="rId4"/>
    <p:sldId id="259" r:id="rId5"/>
    <p:sldId id="277" r:id="rId6"/>
    <p:sldId id="308" r:id="rId7"/>
    <p:sldId id="377" r:id="rId8"/>
    <p:sldId id="378" r:id="rId9"/>
    <p:sldId id="379" r:id="rId10"/>
    <p:sldId id="380" r:id="rId11"/>
    <p:sldId id="383" r:id="rId12"/>
    <p:sldId id="382" r:id="rId13"/>
    <p:sldId id="384" r:id="rId14"/>
    <p:sldId id="385" r:id="rId15"/>
    <p:sldId id="386" r:id="rId16"/>
    <p:sldId id="387" r:id="rId17"/>
    <p:sldId id="388" r:id="rId18"/>
    <p:sldId id="389" r:id="rId19"/>
    <p:sldId id="409" r:id="rId20"/>
    <p:sldId id="410" r:id="rId21"/>
    <p:sldId id="309" r:id="rId22"/>
    <p:sldId id="313" r:id="rId23"/>
    <p:sldId id="317" r:id="rId24"/>
    <p:sldId id="362" r:id="rId25"/>
    <p:sldId id="363" r:id="rId26"/>
    <p:sldId id="364" r:id="rId27"/>
    <p:sldId id="310" r:id="rId28"/>
    <p:sldId id="361" r:id="rId29"/>
    <p:sldId id="315" r:id="rId30"/>
    <p:sldId id="316" r:id="rId31"/>
    <p:sldId id="318" r:id="rId32"/>
    <p:sldId id="322" r:id="rId33"/>
    <p:sldId id="323" r:id="rId34"/>
    <p:sldId id="311" r:id="rId35"/>
    <p:sldId id="324" r:id="rId36"/>
    <p:sldId id="312" r:id="rId37"/>
    <p:sldId id="365" r:id="rId38"/>
    <p:sldId id="266" r:id="rId3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2385C"/>
    <a:srgbClr val="262626"/>
    <a:srgbClr val="FF9966"/>
    <a:srgbClr val="282B4E"/>
    <a:srgbClr val="2C497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4" d="100"/>
          <a:sy n="104" d="100"/>
        </p:scale>
        <p:origin x="-798" y="-96"/>
      </p:cViewPr>
      <p:guideLst>
        <p:guide orient="horz" pos="2119"/>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3" Type="http://schemas.openxmlformats.org/officeDocument/2006/relationships/tableStyles" Target="tableStyles.xml"/><Relationship Id="rId42" Type="http://schemas.openxmlformats.org/officeDocument/2006/relationships/viewProps" Target="viewProps.xml"/><Relationship Id="rId41" Type="http://schemas.openxmlformats.org/officeDocument/2006/relationships/presProps" Target="presProps.xml"/><Relationship Id="rId40" Type="http://schemas.openxmlformats.org/officeDocument/2006/relationships/notesMaster" Target="notesMasters/notesMaster1.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1ED2706-E675-409D-97F3-10E5FBEEFD48}"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74A905-A552-49D0-854B-8F0B830E7169}"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E2012D4D-2C76-4ACD-96E3-8BED2D8C1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D33871D-BB60-4C97-A8B8-9C3AF316ACC1}"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E2012D4D-2C76-4ACD-96E3-8BED2D8C1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D33871D-BB60-4C97-A8B8-9C3AF316ACC1}"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E2012D4D-2C76-4ACD-96E3-8BED2D8C1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D33871D-BB60-4C97-A8B8-9C3AF316ACC1}"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eam Work 1">
    <p:spTree>
      <p:nvGrpSpPr>
        <p:cNvPr id="1" name=""/>
        <p:cNvGrpSpPr/>
        <p:nvPr/>
      </p:nvGrpSpPr>
      <p:grpSpPr>
        <a:xfrm>
          <a:off x="0" y="0"/>
          <a:ext cx="0" cy="0"/>
          <a:chOff x="0" y="0"/>
          <a:chExt cx="0" cy="0"/>
        </a:xfrm>
      </p:grpSpPr>
      <p:sp>
        <p:nvSpPr>
          <p:cNvPr id="28" name="Picture Placeholder 27"/>
          <p:cNvSpPr>
            <a:spLocks noGrp="1"/>
          </p:cNvSpPr>
          <p:nvPr>
            <p:ph type="pic" sz="quarter" idx="10"/>
          </p:nvPr>
        </p:nvSpPr>
        <p:spPr>
          <a:xfrm>
            <a:off x="704203" y="1690876"/>
            <a:ext cx="1828800" cy="1828800"/>
          </a:xfrm>
          <a:prstGeom prst="ellipse">
            <a:avLst/>
          </a:prstGeom>
          <a:solidFill>
            <a:schemeClr val="bg1">
              <a:lumMod val="85000"/>
            </a:schemeClr>
          </a:solidFill>
        </p:spPr>
        <p:txBody>
          <a:bodyPr>
            <a:normAutofit/>
          </a:bodyPr>
          <a:lstStyle>
            <a:lvl1pPr algn="ctr">
              <a:defRPr sz="1065"/>
            </a:lvl1pPr>
          </a:lstStyle>
          <a:p>
            <a:endParaRPr lang="en-US"/>
          </a:p>
        </p:txBody>
      </p:sp>
      <p:sp>
        <p:nvSpPr>
          <p:cNvPr id="29" name="Picture Placeholder 27"/>
          <p:cNvSpPr>
            <a:spLocks noGrp="1"/>
          </p:cNvSpPr>
          <p:nvPr>
            <p:ph type="pic" sz="quarter" idx="11"/>
          </p:nvPr>
        </p:nvSpPr>
        <p:spPr>
          <a:xfrm>
            <a:off x="2917164" y="1690876"/>
            <a:ext cx="1828800" cy="1828800"/>
          </a:xfrm>
          <a:prstGeom prst="ellipse">
            <a:avLst/>
          </a:prstGeom>
          <a:solidFill>
            <a:schemeClr val="bg1">
              <a:lumMod val="85000"/>
            </a:schemeClr>
          </a:solidFill>
        </p:spPr>
        <p:txBody>
          <a:bodyPr>
            <a:normAutofit/>
          </a:bodyPr>
          <a:lstStyle>
            <a:lvl1pPr algn="ctr">
              <a:defRPr sz="1065"/>
            </a:lvl1pPr>
          </a:lstStyle>
          <a:p>
            <a:endParaRPr lang="en-US"/>
          </a:p>
        </p:txBody>
      </p:sp>
      <p:sp>
        <p:nvSpPr>
          <p:cNvPr id="30" name="Picture Placeholder 27"/>
          <p:cNvSpPr>
            <a:spLocks noGrp="1"/>
          </p:cNvSpPr>
          <p:nvPr>
            <p:ph type="pic" sz="quarter" idx="12"/>
          </p:nvPr>
        </p:nvSpPr>
        <p:spPr>
          <a:xfrm>
            <a:off x="5156203" y="1675161"/>
            <a:ext cx="1828800" cy="1828800"/>
          </a:xfrm>
          <a:prstGeom prst="ellipse">
            <a:avLst/>
          </a:prstGeom>
          <a:solidFill>
            <a:schemeClr val="bg1">
              <a:lumMod val="85000"/>
            </a:schemeClr>
          </a:solidFill>
        </p:spPr>
        <p:txBody>
          <a:bodyPr>
            <a:normAutofit/>
          </a:bodyPr>
          <a:lstStyle>
            <a:lvl1pPr algn="ctr">
              <a:defRPr sz="1065"/>
            </a:lvl1pPr>
          </a:lstStyle>
          <a:p>
            <a:endParaRPr lang="en-US"/>
          </a:p>
        </p:txBody>
      </p:sp>
      <p:sp>
        <p:nvSpPr>
          <p:cNvPr id="31" name="Picture Placeholder 27"/>
          <p:cNvSpPr>
            <a:spLocks noGrp="1"/>
          </p:cNvSpPr>
          <p:nvPr>
            <p:ph type="pic" sz="quarter" idx="13"/>
          </p:nvPr>
        </p:nvSpPr>
        <p:spPr>
          <a:xfrm>
            <a:off x="7394127" y="1683019"/>
            <a:ext cx="1828800" cy="1828800"/>
          </a:xfrm>
          <a:prstGeom prst="ellipse">
            <a:avLst/>
          </a:prstGeom>
          <a:solidFill>
            <a:schemeClr val="bg1">
              <a:lumMod val="85000"/>
            </a:schemeClr>
          </a:solidFill>
        </p:spPr>
        <p:txBody>
          <a:bodyPr>
            <a:normAutofit/>
          </a:bodyPr>
          <a:lstStyle>
            <a:lvl1pPr algn="ctr">
              <a:defRPr sz="1065"/>
            </a:lvl1pPr>
          </a:lstStyle>
          <a:p>
            <a:endParaRPr lang="en-US"/>
          </a:p>
        </p:txBody>
      </p:sp>
      <p:sp>
        <p:nvSpPr>
          <p:cNvPr id="32" name="Picture Placeholder 27"/>
          <p:cNvSpPr>
            <a:spLocks noGrp="1"/>
          </p:cNvSpPr>
          <p:nvPr>
            <p:ph type="pic" sz="quarter" idx="14"/>
          </p:nvPr>
        </p:nvSpPr>
        <p:spPr>
          <a:xfrm>
            <a:off x="9630932" y="1690876"/>
            <a:ext cx="1828800" cy="1828800"/>
          </a:xfrm>
          <a:prstGeom prst="ellipse">
            <a:avLst/>
          </a:prstGeom>
          <a:solidFill>
            <a:schemeClr val="bg1">
              <a:lumMod val="85000"/>
            </a:schemeClr>
          </a:solidFill>
        </p:spPr>
        <p:txBody>
          <a:bodyPr>
            <a:normAutofit/>
          </a:bodyPr>
          <a:lstStyle>
            <a:lvl1pPr algn="ctr">
              <a:defRPr sz="1065"/>
            </a:lvl1pPr>
          </a:lstStyle>
          <a:p>
            <a:endParaRPr lang="en-US"/>
          </a:p>
        </p:txBody>
      </p:sp>
    </p:spTree>
  </p:cSld>
  <p:clrMapOvr>
    <a:masterClrMapping/>
  </p:clrMapOvr>
  <p:transition spd="slow">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4_标题和内容">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3_标题和内容">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838200" y="6356352"/>
            <a:ext cx="2743200" cy="365125"/>
          </a:xfrm>
        </p:spPr>
        <p:txBody>
          <a:bodyPr/>
          <a:lstStyle>
            <a:lvl1pPr>
              <a:defRPr/>
            </a:lvl1pPr>
          </a:lstStyle>
          <a:p>
            <a:fld id="{5A079F21-3BE8-4E0A-A2CF-C18BDEAD91D7}" type="datetime1">
              <a:rPr lang="zh-CN" altLang="en-US">
                <a:solidFill>
                  <a:prstClr val="black">
                    <a:tint val="75000"/>
                  </a:prstClr>
                </a:solidFill>
              </a:rPr>
            </a:fld>
            <a:endParaRPr lang="zh-CN" altLang="en-US" sz="1865" dirty="0">
              <a:solidFill>
                <a:prstClr val="black"/>
              </a:solidFill>
            </a:endParaRPr>
          </a:p>
        </p:txBody>
      </p:sp>
      <p:sp>
        <p:nvSpPr>
          <p:cNvPr id="4" name="页脚占位符 3"/>
          <p:cNvSpPr>
            <a:spLocks noGrp="1"/>
          </p:cNvSpPr>
          <p:nvPr>
            <p:ph type="ftr" sz="quarter" idx="11"/>
          </p:nvPr>
        </p:nvSpPr>
        <p:spPr>
          <a:xfrm>
            <a:off x="4038600" y="6356352"/>
            <a:ext cx="4114800" cy="365125"/>
          </a:xfrm>
        </p:spPr>
        <p:txBody>
          <a:bodyPr/>
          <a:lstStyle>
            <a:lvl1pPr>
              <a:defRPr/>
            </a:lvl1pPr>
          </a:lstStyle>
          <a:p>
            <a:endParaRPr lang="zh-CN" altLang="zh-CN">
              <a:solidFill>
                <a:prstClr val="black">
                  <a:tint val="75000"/>
                </a:prstClr>
              </a:solidFill>
            </a:endParaRPr>
          </a:p>
        </p:txBody>
      </p:sp>
      <p:sp>
        <p:nvSpPr>
          <p:cNvPr id="5" name="灯片编号占位符 4"/>
          <p:cNvSpPr>
            <a:spLocks noGrp="1"/>
          </p:cNvSpPr>
          <p:nvPr>
            <p:ph type="sldNum" sz="quarter" idx="12"/>
          </p:nvPr>
        </p:nvSpPr>
        <p:spPr>
          <a:xfrm>
            <a:off x="8610600" y="6356352"/>
            <a:ext cx="2743200" cy="365125"/>
          </a:xfrm>
        </p:spPr>
        <p:txBody>
          <a:bodyPr/>
          <a:lstStyle>
            <a:lvl1pPr>
              <a:defRPr/>
            </a:lvl1pPr>
          </a:lstStyle>
          <a:p>
            <a:fld id="{70336DA7-0B35-4766-B3FA-87CC82BF78CC}" type="slidenum">
              <a:rPr lang="zh-CN" altLang="en-US">
                <a:solidFill>
                  <a:prstClr val="black">
                    <a:tint val="75000"/>
                  </a:prstClr>
                </a:solidFill>
              </a:rPr>
            </a:fld>
            <a:endParaRPr lang="zh-CN" altLang="en-US" sz="1865" dirty="0">
              <a:solidFill>
                <a:prstClr val="black"/>
              </a:solidFill>
            </a:endParaRPr>
          </a:p>
        </p:txBody>
      </p:sp>
    </p:spTree>
  </p:cSld>
  <p:clrMapOvr>
    <a:masterClrMapping/>
  </p:clrMapOvr>
  <p:transition spd="slow">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E2012D4D-2C76-4ACD-96E3-8BED2D8C1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D33871D-BB60-4C97-A8B8-9C3AF316ACC1}"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E2012D4D-2C76-4ACD-96E3-8BED2D8C1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D33871D-BB60-4C97-A8B8-9C3AF316ACC1}"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E2012D4D-2C76-4ACD-96E3-8BED2D8C1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D33871D-BB60-4C97-A8B8-9C3AF316ACC1}"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E2012D4D-2C76-4ACD-96E3-8BED2D8C1730}"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6D33871D-BB60-4C97-A8B8-9C3AF316ACC1}"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E2012D4D-2C76-4ACD-96E3-8BED2D8C1730}"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D33871D-BB60-4C97-A8B8-9C3AF316ACC1}"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2012D4D-2C76-4ACD-96E3-8BED2D8C1730}"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6D33871D-BB60-4C97-A8B8-9C3AF316ACC1}"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E2012D4D-2C76-4ACD-96E3-8BED2D8C1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D33871D-BB60-4C97-A8B8-9C3AF316ACC1}"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E2012D4D-2C76-4ACD-96E3-8BED2D8C1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D33871D-BB60-4C97-A8B8-9C3AF316ACC1}"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7" Type="http://schemas.openxmlformats.org/officeDocument/2006/relationships/theme" Target="../theme/theme1.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2012D4D-2C76-4ACD-96E3-8BED2D8C1730}"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33871D-BB60-4C97-A8B8-9C3AF316ACC1}"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6.xml"/><Relationship Id="rId1" Type="http://schemas.openxmlformats.org/officeDocument/2006/relationships/image" Target="../media/image2.jpe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16.xml"/><Relationship Id="rId2" Type="http://schemas.openxmlformats.org/officeDocument/2006/relationships/image" Target="../media/image2.jpeg"/><Relationship Id="rId1" Type="http://schemas.openxmlformats.org/officeDocument/2006/relationships/tags" Target="../tags/tag3.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6.xml"/><Relationship Id="rId1" Type="http://schemas.openxmlformats.org/officeDocument/2006/relationships/image" Target="../media/image3.jpe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16.xml"/><Relationship Id="rId2" Type="http://schemas.openxmlformats.org/officeDocument/2006/relationships/image" Target="../media/image3.jpeg"/><Relationship Id="rId1" Type="http://schemas.openxmlformats.org/officeDocument/2006/relationships/tags" Target="../tags/tag4.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6.xml"/><Relationship Id="rId1"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16.xml"/><Relationship Id="rId2" Type="http://schemas.openxmlformats.org/officeDocument/2006/relationships/tags" Target="../tags/tag5.xml"/><Relationship Id="rId1" Type="http://schemas.openxmlformats.org/officeDocument/2006/relationships/image" Target="../media/image4.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6.xml"/><Relationship Id="rId1" Type="http://schemas.openxmlformats.org/officeDocument/2006/relationships/image" Target="../media/image5.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16.xml"/><Relationship Id="rId2" Type="http://schemas.openxmlformats.org/officeDocument/2006/relationships/tags" Target="../tags/tag6.xml"/><Relationship Id="rId1" Type="http://schemas.openxmlformats.org/officeDocument/2006/relationships/image" Target="../media/image5.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16.xml"/><Relationship Id="rId1" Type="http://schemas.openxmlformats.org/officeDocument/2006/relationships/image" Target="../media/image6.png"/></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16.xml"/><Relationship Id="rId2" Type="http://schemas.openxmlformats.org/officeDocument/2006/relationships/tags" Target="../tags/tag7.xml"/><Relationship Id="rId1"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16.xml"/><Relationship Id="rId2" Type="http://schemas.openxmlformats.org/officeDocument/2006/relationships/image" Target="../media/image7.png"/><Relationship Id="rId1" Type="http://schemas.openxmlformats.org/officeDocument/2006/relationships/tags" Target="../tags/tag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16.xml"/><Relationship Id="rId2" Type="http://schemas.openxmlformats.org/officeDocument/2006/relationships/image" Target="../media/image8.png"/><Relationship Id="rId1" Type="http://schemas.openxmlformats.org/officeDocument/2006/relationships/tags" Target="../tags/tag9.xml"/></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16.xml"/><Relationship Id="rId2" Type="http://schemas.openxmlformats.org/officeDocument/2006/relationships/image" Target="../media/image10.png"/><Relationship Id="rId1" Type="http://schemas.openxmlformats.org/officeDocument/2006/relationships/image" Target="../media/image9.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6" Type="http://schemas.openxmlformats.org/officeDocument/2006/relationships/slideLayout" Target="../slideLayouts/slideLayout16.xml"/><Relationship Id="rId5" Type="http://schemas.openxmlformats.org/officeDocument/2006/relationships/image" Target="../media/image15.png"/><Relationship Id="rId4" Type="http://schemas.openxmlformats.org/officeDocument/2006/relationships/image" Target="../media/image14.png"/><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image" Target="../media/image1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6.xml"/><Relationship Id="rId1" Type="http://schemas.openxmlformats.org/officeDocument/2006/relationships/image" Target="../media/image1.jpe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16.xml"/><Relationship Id="rId2" Type="http://schemas.openxmlformats.org/officeDocument/2006/relationships/image" Target="../media/image1.jpeg"/><Relationship Id="rId1" Type="http://schemas.openxmlformats.org/officeDocument/2006/relationships/tags" Target="../tags/tag1.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6.xml"/><Relationship Id="rId1" Type="http://schemas.openxmlformats.org/officeDocument/2006/relationships/image" Target="../media/image2.jpe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16.xml"/><Relationship Id="rId2" Type="http://schemas.openxmlformats.org/officeDocument/2006/relationships/image" Target="../media/image2.jpeg"/><Relationship Id="rId1" Type="http://schemas.openxmlformats.org/officeDocument/2006/relationships/tags" Target="../tags/tag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2385C"/>
        </a:solidFill>
        <a:effectLst/>
      </p:bgPr>
    </p:bg>
    <p:spTree>
      <p:nvGrpSpPr>
        <p:cNvPr id="1" name=""/>
        <p:cNvGrpSpPr/>
        <p:nvPr/>
      </p:nvGrpSpPr>
      <p:grpSpPr>
        <a:xfrm>
          <a:off x="0" y="0"/>
          <a:ext cx="0" cy="0"/>
          <a:chOff x="0" y="0"/>
          <a:chExt cx="0" cy="0"/>
        </a:xfrm>
      </p:grpSpPr>
      <p:grpSp>
        <p:nvGrpSpPr>
          <p:cNvPr id="14" name="组合 13"/>
          <p:cNvGrpSpPr/>
          <p:nvPr/>
        </p:nvGrpSpPr>
        <p:grpSpPr>
          <a:xfrm>
            <a:off x="0" y="3023929"/>
            <a:ext cx="6441740" cy="3704871"/>
            <a:chOff x="-464023" y="3179928"/>
            <a:chExt cx="7001301" cy="4046065"/>
          </a:xfrm>
        </p:grpSpPr>
        <p:sp>
          <p:nvSpPr>
            <p:cNvPr id="3" name="Freeform 5"/>
            <p:cNvSpPr/>
            <p:nvPr/>
          </p:nvSpPr>
          <p:spPr bwMode="auto">
            <a:xfrm>
              <a:off x="771148" y="4516072"/>
              <a:ext cx="4561088" cy="2709921"/>
            </a:xfrm>
            <a:custGeom>
              <a:avLst/>
              <a:gdLst>
                <a:gd name="T0" fmla="*/ 757 w 757"/>
                <a:gd name="T1" fmla="*/ 322 h 432"/>
                <a:gd name="T2" fmla="*/ 380 w 757"/>
                <a:gd name="T3" fmla="*/ 432 h 432"/>
                <a:gd name="T4" fmla="*/ 0 w 757"/>
                <a:gd name="T5" fmla="*/ 322 h 432"/>
                <a:gd name="T6" fmla="*/ 77 w 757"/>
                <a:gd name="T7" fmla="*/ 0 h 432"/>
                <a:gd name="T8" fmla="*/ 678 w 757"/>
                <a:gd name="T9" fmla="*/ 0 h 432"/>
                <a:gd name="T10" fmla="*/ 757 w 757"/>
                <a:gd name="T11" fmla="*/ 322 h 432"/>
              </a:gdLst>
              <a:ahLst/>
              <a:cxnLst>
                <a:cxn ang="0">
                  <a:pos x="T0" y="T1"/>
                </a:cxn>
                <a:cxn ang="0">
                  <a:pos x="T2" y="T3"/>
                </a:cxn>
                <a:cxn ang="0">
                  <a:pos x="T4" y="T5"/>
                </a:cxn>
                <a:cxn ang="0">
                  <a:pos x="T6" y="T7"/>
                </a:cxn>
                <a:cxn ang="0">
                  <a:pos x="T8" y="T9"/>
                </a:cxn>
                <a:cxn ang="0">
                  <a:pos x="T10" y="T11"/>
                </a:cxn>
              </a:cxnLst>
              <a:rect l="0" t="0" r="r" b="b"/>
              <a:pathLst>
                <a:path w="757" h="432">
                  <a:moveTo>
                    <a:pt x="757" y="322"/>
                  </a:moveTo>
                  <a:lnTo>
                    <a:pt x="380" y="432"/>
                  </a:lnTo>
                  <a:lnTo>
                    <a:pt x="0" y="322"/>
                  </a:lnTo>
                  <a:lnTo>
                    <a:pt x="77" y="0"/>
                  </a:lnTo>
                  <a:lnTo>
                    <a:pt x="678" y="0"/>
                  </a:lnTo>
                  <a:lnTo>
                    <a:pt x="757" y="322"/>
                  </a:ln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5" name="Freeform 7"/>
            <p:cNvSpPr/>
            <p:nvPr/>
          </p:nvSpPr>
          <p:spPr bwMode="auto">
            <a:xfrm>
              <a:off x="-464023" y="3179928"/>
              <a:ext cx="7001297" cy="2258268"/>
            </a:xfrm>
            <a:custGeom>
              <a:avLst/>
              <a:gdLst>
                <a:gd name="T0" fmla="*/ 1162 w 1162"/>
                <a:gd name="T1" fmla="*/ 128 h 360"/>
                <a:gd name="T2" fmla="*/ 581 w 1162"/>
                <a:gd name="T3" fmla="*/ 0 h 360"/>
                <a:gd name="T4" fmla="*/ 0 w 1162"/>
                <a:gd name="T5" fmla="*/ 128 h 360"/>
                <a:gd name="T6" fmla="*/ 0 w 1162"/>
                <a:gd name="T7" fmla="*/ 185 h 360"/>
                <a:gd name="T8" fmla="*/ 581 w 1162"/>
                <a:gd name="T9" fmla="*/ 360 h 360"/>
                <a:gd name="T10" fmla="*/ 1162 w 1162"/>
                <a:gd name="T11" fmla="*/ 185 h 360"/>
                <a:gd name="T12" fmla="*/ 1162 w 1162"/>
                <a:gd name="T13" fmla="*/ 128 h 360"/>
              </a:gdLst>
              <a:ahLst/>
              <a:cxnLst>
                <a:cxn ang="0">
                  <a:pos x="T0" y="T1"/>
                </a:cxn>
                <a:cxn ang="0">
                  <a:pos x="T2" y="T3"/>
                </a:cxn>
                <a:cxn ang="0">
                  <a:pos x="T4" y="T5"/>
                </a:cxn>
                <a:cxn ang="0">
                  <a:pos x="T6" y="T7"/>
                </a:cxn>
                <a:cxn ang="0">
                  <a:pos x="T8" y="T9"/>
                </a:cxn>
                <a:cxn ang="0">
                  <a:pos x="T10" y="T11"/>
                </a:cxn>
                <a:cxn ang="0">
                  <a:pos x="T12" y="T13"/>
                </a:cxn>
              </a:cxnLst>
              <a:rect l="0" t="0" r="r" b="b"/>
              <a:pathLst>
                <a:path w="1162" h="360">
                  <a:moveTo>
                    <a:pt x="1162" y="128"/>
                  </a:moveTo>
                  <a:lnTo>
                    <a:pt x="581" y="0"/>
                  </a:lnTo>
                  <a:lnTo>
                    <a:pt x="0" y="128"/>
                  </a:lnTo>
                  <a:lnTo>
                    <a:pt x="0" y="185"/>
                  </a:lnTo>
                  <a:lnTo>
                    <a:pt x="581" y="360"/>
                  </a:lnTo>
                  <a:lnTo>
                    <a:pt x="1162" y="185"/>
                  </a:lnTo>
                  <a:lnTo>
                    <a:pt x="1162" y="128"/>
                  </a:lnTo>
                  <a:close/>
                </a:path>
              </a:pathLst>
            </a:custGeom>
            <a:solidFill>
              <a:srgbClr val="22385C"/>
            </a:solidFill>
            <a:ln>
              <a:noFill/>
            </a:ln>
          </p:spPr>
          <p:txBody>
            <a:bodyPr vert="horz" wrap="square" lIns="91440" tIns="45720" rIns="91440" bIns="45720" numCol="1" anchor="t" anchorCtr="0" compatLnSpc="1"/>
            <a:lstStyle/>
            <a:p>
              <a:endParaRPr lang="zh-CN" altLang="en-US"/>
            </a:p>
          </p:txBody>
        </p:sp>
        <p:sp>
          <p:nvSpPr>
            <p:cNvPr id="6" name="Freeform 8"/>
            <p:cNvSpPr/>
            <p:nvPr/>
          </p:nvSpPr>
          <p:spPr bwMode="auto">
            <a:xfrm>
              <a:off x="-445945" y="3179928"/>
              <a:ext cx="6983223" cy="1919528"/>
            </a:xfrm>
            <a:custGeom>
              <a:avLst/>
              <a:gdLst>
                <a:gd name="T0" fmla="*/ 578 w 1159"/>
                <a:gd name="T1" fmla="*/ 306 h 306"/>
                <a:gd name="T2" fmla="*/ 0 w 1159"/>
                <a:gd name="T3" fmla="*/ 128 h 306"/>
                <a:gd name="T4" fmla="*/ 578 w 1159"/>
                <a:gd name="T5" fmla="*/ 0 h 306"/>
                <a:gd name="T6" fmla="*/ 1159 w 1159"/>
                <a:gd name="T7" fmla="*/ 128 h 306"/>
                <a:gd name="T8" fmla="*/ 578 w 1159"/>
                <a:gd name="T9" fmla="*/ 306 h 306"/>
              </a:gdLst>
              <a:ahLst/>
              <a:cxnLst>
                <a:cxn ang="0">
                  <a:pos x="T0" y="T1"/>
                </a:cxn>
                <a:cxn ang="0">
                  <a:pos x="T2" y="T3"/>
                </a:cxn>
                <a:cxn ang="0">
                  <a:pos x="T4" y="T5"/>
                </a:cxn>
                <a:cxn ang="0">
                  <a:pos x="T6" y="T7"/>
                </a:cxn>
                <a:cxn ang="0">
                  <a:pos x="T8" y="T9"/>
                </a:cxn>
              </a:cxnLst>
              <a:rect l="0" t="0" r="r" b="b"/>
              <a:pathLst>
                <a:path w="1159" h="306">
                  <a:moveTo>
                    <a:pt x="578" y="306"/>
                  </a:moveTo>
                  <a:lnTo>
                    <a:pt x="0" y="128"/>
                  </a:lnTo>
                  <a:lnTo>
                    <a:pt x="578" y="0"/>
                  </a:lnTo>
                  <a:lnTo>
                    <a:pt x="1159" y="128"/>
                  </a:lnTo>
                  <a:lnTo>
                    <a:pt x="578" y="306"/>
                  </a:ln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7" name="Freeform 9"/>
            <p:cNvSpPr/>
            <p:nvPr/>
          </p:nvSpPr>
          <p:spPr bwMode="auto">
            <a:xfrm>
              <a:off x="2904073" y="4045597"/>
              <a:ext cx="3066835" cy="188189"/>
            </a:xfrm>
            <a:custGeom>
              <a:avLst/>
              <a:gdLst>
                <a:gd name="T0" fmla="*/ 335 w 336"/>
                <a:gd name="T1" fmla="*/ 13 h 20"/>
                <a:gd name="T2" fmla="*/ 326 w 336"/>
                <a:gd name="T3" fmla="*/ 19 h 20"/>
                <a:gd name="T4" fmla="*/ 7 w 336"/>
                <a:gd name="T5" fmla="*/ 16 h 20"/>
                <a:gd name="T6" fmla="*/ 0 w 336"/>
                <a:gd name="T7" fmla="*/ 7 h 20"/>
                <a:gd name="T8" fmla="*/ 0 w 336"/>
                <a:gd name="T9" fmla="*/ 7 h 20"/>
                <a:gd name="T10" fmla="*/ 9 w 336"/>
                <a:gd name="T11" fmla="*/ 1 h 20"/>
                <a:gd name="T12" fmla="*/ 329 w 336"/>
                <a:gd name="T13" fmla="*/ 4 h 20"/>
                <a:gd name="T14" fmla="*/ 335 w 336"/>
                <a:gd name="T15" fmla="*/ 13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36" h="20">
                  <a:moveTo>
                    <a:pt x="335" y="13"/>
                  </a:moveTo>
                  <a:cubicBezTo>
                    <a:pt x="335" y="17"/>
                    <a:pt x="331" y="20"/>
                    <a:pt x="326" y="19"/>
                  </a:cubicBezTo>
                  <a:cubicBezTo>
                    <a:pt x="7" y="16"/>
                    <a:pt x="7" y="16"/>
                    <a:pt x="7" y="16"/>
                  </a:cubicBezTo>
                  <a:cubicBezTo>
                    <a:pt x="3" y="15"/>
                    <a:pt x="0" y="11"/>
                    <a:pt x="0" y="7"/>
                  </a:cubicBezTo>
                  <a:cubicBezTo>
                    <a:pt x="0" y="7"/>
                    <a:pt x="0" y="7"/>
                    <a:pt x="0" y="7"/>
                  </a:cubicBezTo>
                  <a:cubicBezTo>
                    <a:pt x="1" y="3"/>
                    <a:pt x="5" y="0"/>
                    <a:pt x="9" y="1"/>
                  </a:cubicBezTo>
                  <a:cubicBezTo>
                    <a:pt x="329" y="4"/>
                    <a:pt x="329" y="4"/>
                    <a:pt x="329" y="4"/>
                  </a:cubicBezTo>
                  <a:cubicBezTo>
                    <a:pt x="333" y="5"/>
                    <a:pt x="336" y="9"/>
                    <a:pt x="335" y="13"/>
                  </a:cubicBezTo>
                  <a:close/>
                </a:path>
              </a:pathLst>
            </a:custGeom>
            <a:solidFill>
              <a:srgbClr val="22385C"/>
            </a:solidFill>
            <a:ln>
              <a:noFill/>
            </a:ln>
          </p:spPr>
          <p:txBody>
            <a:bodyPr vert="horz" wrap="square" lIns="91440" tIns="45720" rIns="91440" bIns="45720" numCol="1" anchor="t" anchorCtr="0" compatLnSpc="1"/>
            <a:lstStyle/>
            <a:p>
              <a:endParaRPr lang="zh-CN" altLang="en-US"/>
            </a:p>
          </p:txBody>
        </p:sp>
        <p:sp>
          <p:nvSpPr>
            <p:cNvPr id="8" name="Freeform 10"/>
            <p:cNvSpPr/>
            <p:nvPr/>
          </p:nvSpPr>
          <p:spPr bwMode="auto">
            <a:xfrm>
              <a:off x="5858445" y="4078486"/>
              <a:ext cx="144605" cy="1060133"/>
            </a:xfrm>
            <a:custGeom>
              <a:avLst/>
              <a:gdLst>
                <a:gd name="T0" fmla="*/ 16 w 16"/>
                <a:gd name="T1" fmla="*/ 104 h 112"/>
                <a:gd name="T2" fmla="*/ 8 w 16"/>
                <a:gd name="T3" fmla="*/ 112 h 112"/>
                <a:gd name="T4" fmla="*/ 8 w 16"/>
                <a:gd name="T5" fmla="*/ 112 h 112"/>
                <a:gd name="T6" fmla="*/ 0 w 16"/>
                <a:gd name="T7" fmla="*/ 104 h 112"/>
                <a:gd name="T8" fmla="*/ 0 w 16"/>
                <a:gd name="T9" fmla="*/ 8 h 112"/>
                <a:gd name="T10" fmla="*/ 8 w 16"/>
                <a:gd name="T11" fmla="*/ 0 h 112"/>
                <a:gd name="T12" fmla="*/ 8 w 16"/>
                <a:gd name="T13" fmla="*/ 0 h 112"/>
                <a:gd name="T14" fmla="*/ 16 w 16"/>
                <a:gd name="T15" fmla="*/ 8 h 112"/>
                <a:gd name="T16" fmla="*/ 16 w 16"/>
                <a:gd name="T17" fmla="*/ 104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12">
                  <a:moveTo>
                    <a:pt x="16" y="104"/>
                  </a:moveTo>
                  <a:cubicBezTo>
                    <a:pt x="16" y="109"/>
                    <a:pt x="13" y="112"/>
                    <a:pt x="8" y="112"/>
                  </a:cubicBezTo>
                  <a:cubicBezTo>
                    <a:pt x="8" y="112"/>
                    <a:pt x="8" y="112"/>
                    <a:pt x="8" y="112"/>
                  </a:cubicBezTo>
                  <a:cubicBezTo>
                    <a:pt x="3" y="112"/>
                    <a:pt x="0" y="109"/>
                    <a:pt x="0" y="104"/>
                  </a:cubicBezTo>
                  <a:cubicBezTo>
                    <a:pt x="0" y="8"/>
                    <a:pt x="0" y="8"/>
                    <a:pt x="0" y="8"/>
                  </a:cubicBezTo>
                  <a:cubicBezTo>
                    <a:pt x="0" y="3"/>
                    <a:pt x="3" y="0"/>
                    <a:pt x="8" y="0"/>
                  </a:cubicBezTo>
                  <a:cubicBezTo>
                    <a:pt x="8" y="0"/>
                    <a:pt x="8" y="0"/>
                    <a:pt x="8" y="0"/>
                  </a:cubicBezTo>
                  <a:cubicBezTo>
                    <a:pt x="13" y="0"/>
                    <a:pt x="16" y="3"/>
                    <a:pt x="16" y="8"/>
                  </a:cubicBezTo>
                  <a:lnTo>
                    <a:pt x="16" y="104"/>
                  </a:ln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9" name="Oval 11"/>
            <p:cNvSpPr>
              <a:spLocks noChangeArrowheads="1"/>
            </p:cNvSpPr>
            <p:nvPr/>
          </p:nvSpPr>
          <p:spPr bwMode="auto">
            <a:xfrm>
              <a:off x="5687721" y="4986542"/>
              <a:ext cx="482017" cy="501837"/>
            </a:xfrm>
            <a:prstGeom prst="ellipse">
              <a:avLst/>
            </a:prstGeom>
            <a:solidFill>
              <a:schemeClr val="bg1"/>
            </a:solidFill>
            <a:ln>
              <a:noFill/>
            </a:ln>
          </p:spPr>
          <p:txBody>
            <a:bodyPr vert="horz" wrap="square" lIns="91440" tIns="45720" rIns="91440" bIns="45720" numCol="1" anchor="t" anchorCtr="0" compatLnSpc="1"/>
            <a:lstStyle/>
            <a:p>
              <a:endParaRPr lang="zh-CN" altLang="en-US"/>
            </a:p>
          </p:txBody>
        </p:sp>
        <p:sp>
          <p:nvSpPr>
            <p:cNvPr id="10" name="Freeform 12"/>
            <p:cNvSpPr/>
            <p:nvPr/>
          </p:nvSpPr>
          <p:spPr bwMode="auto">
            <a:xfrm>
              <a:off x="5615419" y="5657752"/>
              <a:ext cx="626622" cy="1179318"/>
            </a:xfrm>
            <a:custGeom>
              <a:avLst/>
              <a:gdLst>
                <a:gd name="T0" fmla="*/ 69 w 69"/>
                <a:gd name="T1" fmla="*/ 114 h 124"/>
                <a:gd name="T2" fmla="*/ 59 w 69"/>
                <a:gd name="T3" fmla="*/ 124 h 124"/>
                <a:gd name="T4" fmla="*/ 10 w 69"/>
                <a:gd name="T5" fmla="*/ 124 h 124"/>
                <a:gd name="T6" fmla="*/ 0 w 69"/>
                <a:gd name="T7" fmla="*/ 114 h 124"/>
                <a:gd name="T8" fmla="*/ 10 w 69"/>
                <a:gd name="T9" fmla="*/ 10 h 124"/>
                <a:gd name="T10" fmla="*/ 20 w 69"/>
                <a:gd name="T11" fmla="*/ 0 h 124"/>
                <a:gd name="T12" fmla="*/ 49 w 69"/>
                <a:gd name="T13" fmla="*/ 0 h 124"/>
                <a:gd name="T14" fmla="*/ 59 w 69"/>
                <a:gd name="T15" fmla="*/ 10 h 124"/>
                <a:gd name="T16" fmla="*/ 69 w 69"/>
                <a:gd name="T17" fmla="*/ 114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9" h="124">
                  <a:moveTo>
                    <a:pt x="69" y="114"/>
                  </a:moveTo>
                  <a:cubicBezTo>
                    <a:pt x="69" y="119"/>
                    <a:pt x="64" y="124"/>
                    <a:pt x="59" y="124"/>
                  </a:cubicBezTo>
                  <a:cubicBezTo>
                    <a:pt x="10" y="124"/>
                    <a:pt x="10" y="124"/>
                    <a:pt x="10" y="124"/>
                  </a:cubicBezTo>
                  <a:cubicBezTo>
                    <a:pt x="4" y="124"/>
                    <a:pt x="0" y="119"/>
                    <a:pt x="0" y="114"/>
                  </a:cubicBezTo>
                  <a:cubicBezTo>
                    <a:pt x="10" y="10"/>
                    <a:pt x="10" y="10"/>
                    <a:pt x="10" y="10"/>
                  </a:cubicBezTo>
                  <a:cubicBezTo>
                    <a:pt x="10" y="5"/>
                    <a:pt x="14" y="0"/>
                    <a:pt x="20" y="0"/>
                  </a:cubicBezTo>
                  <a:cubicBezTo>
                    <a:pt x="49" y="0"/>
                    <a:pt x="49" y="0"/>
                    <a:pt x="49" y="0"/>
                  </a:cubicBezTo>
                  <a:cubicBezTo>
                    <a:pt x="55" y="0"/>
                    <a:pt x="59" y="5"/>
                    <a:pt x="59" y="10"/>
                  </a:cubicBezTo>
                  <a:lnTo>
                    <a:pt x="69" y="114"/>
                  </a:ln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11" name="Freeform 13"/>
            <p:cNvSpPr/>
            <p:nvPr/>
          </p:nvSpPr>
          <p:spPr bwMode="auto">
            <a:xfrm>
              <a:off x="5693744" y="5356649"/>
              <a:ext cx="439842" cy="338740"/>
            </a:xfrm>
            <a:custGeom>
              <a:avLst/>
              <a:gdLst>
                <a:gd name="T0" fmla="*/ 48 w 48"/>
                <a:gd name="T1" fmla="*/ 26 h 36"/>
                <a:gd name="T2" fmla="*/ 38 w 48"/>
                <a:gd name="T3" fmla="*/ 36 h 36"/>
                <a:gd name="T4" fmla="*/ 10 w 48"/>
                <a:gd name="T5" fmla="*/ 36 h 36"/>
                <a:gd name="T6" fmla="*/ 0 w 48"/>
                <a:gd name="T7" fmla="*/ 26 h 36"/>
                <a:gd name="T8" fmla="*/ 0 w 48"/>
                <a:gd name="T9" fmla="*/ 10 h 36"/>
                <a:gd name="T10" fmla="*/ 10 w 48"/>
                <a:gd name="T11" fmla="*/ 0 h 36"/>
                <a:gd name="T12" fmla="*/ 38 w 48"/>
                <a:gd name="T13" fmla="*/ 0 h 36"/>
                <a:gd name="T14" fmla="*/ 48 w 48"/>
                <a:gd name="T15" fmla="*/ 10 h 36"/>
                <a:gd name="T16" fmla="*/ 48 w 48"/>
                <a:gd name="T17" fmla="*/ 26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 h="36">
                  <a:moveTo>
                    <a:pt x="48" y="26"/>
                  </a:moveTo>
                  <a:cubicBezTo>
                    <a:pt x="48" y="32"/>
                    <a:pt x="44" y="36"/>
                    <a:pt x="38" y="36"/>
                  </a:cubicBezTo>
                  <a:cubicBezTo>
                    <a:pt x="10" y="36"/>
                    <a:pt x="10" y="36"/>
                    <a:pt x="10" y="36"/>
                  </a:cubicBezTo>
                  <a:cubicBezTo>
                    <a:pt x="4" y="36"/>
                    <a:pt x="0" y="32"/>
                    <a:pt x="0" y="26"/>
                  </a:cubicBezTo>
                  <a:cubicBezTo>
                    <a:pt x="0" y="10"/>
                    <a:pt x="0" y="10"/>
                    <a:pt x="0" y="10"/>
                  </a:cubicBezTo>
                  <a:cubicBezTo>
                    <a:pt x="0" y="4"/>
                    <a:pt x="4" y="0"/>
                    <a:pt x="10" y="0"/>
                  </a:cubicBezTo>
                  <a:cubicBezTo>
                    <a:pt x="38" y="0"/>
                    <a:pt x="38" y="0"/>
                    <a:pt x="38" y="0"/>
                  </a:cubicBezTo>
                  <a:cubicBezTo>
                    <a:pt x="44" y="0"/>
                    <a:pt x="48" y="4"/>
                    <a:pt x="48" y="10"/>
                  </a:cubicBezTo>
                  <a:lnTo>
                    <a:pt x="48" y="26"/>
                  </a:ln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12" name="Oval 14"/>
            <p:cNvSpPr>
              <a:spLocks noChangeArrowheads="1"/>
            </p:cNvSpPr>
            <p:nvPr/>
          </p:nvSpPr>
          <p:spPr bwMode="auto">
            <a:xfrm>
              <a:off x="2596785" y="3945230"/>
              <a:ext cx="891731" cy="332469"/>
            </a:xfrm>
            <a:prstGeom prst="ellipse">
              <a:avLst/>
            </a:prstGeom>
            <a:solidFill>
              <a:srgbClr val="22385C"/>
            </a:solidFill>
            <a:ln>
              <a:noFill/>
            </a:ln>
          </p:spPr>
          <p:txBody>
            <a:bodyPr vert="horz" wrap="square" lIns="91440" tIns="45720" rIns="91440" bIns="45720" numCol="1" anchor="t" anchorCtr="0" compatLnSpc="1"/>
            <a:lstStyle/>
            <a:p>
              <a:endParaRPr lang="zh-CN" altLang="en-US"/>
            </a:p>
          </p:txBody>
        </p:sp>
      </p:grpSp>
      <p:sp>
        <p:nvSpPr>
          <p:cNvPr id="16" name="文本框 15"/>
          <p:cNvSpPr txBox="1"/>
          <p:nvPr/>
        </p:nvSpPr>
        <p:spPr>
          <a:xfrm>
            <a:off x="5486399" y="1738247"/>
            <a:ext cx="6182435" cy="983615"/>
          </a:xfrm>
          <a:prstGeom prst="rect">
            <a:avLst/>
          </a:prstGeom>
          <a:noFill/>
        </p:spPr>
        <p:txBody>
          <a:bodyPr wrap="square" rtlCol="0">
            <a:spAutoFit/>
          </a:bodyPr>
          <a:lstStyle/>
          <a:p>
            <a:pPr algn="dist"/>
            <a:r>
              <a:rPr lang="zh-CN" altLang="en-US" sz="5800" dirty="0" smtClean="0">
                <a:solidFill>
                  <a:schemeClr val="bg1"/>
                </a:solidFill>
                <a:latin typeface="方正兰亭粗黑简体" panose="02000000000000000000" pitchFamily="2" charset="-122"/>
                <a:ea typeface="方正兰亭粗黑简体" panose="02000000000000000000" pitchFamily="2" charset="-122"/>
              </a:rPr>
              <a:t>主题确认与分析</a:t>
            </a:r>
            <a:endParaRPr lang="zh-CN" altLang="en-US" sz="5800" dirty="0">
              <a:solidFill>
                <a:schemeClr val="bg1"/>
              </a:solidFill>
              <a:latin typeface="造字工房悦黑体验版纤细体" pitchFamily="50" charset="-122"/>
              <a:ea typeface="造字工房悦黑体验版纤细体" pitchFamily="50" charset="-122"/>
            </a:endParaRPr>
          </a:p>
        </p:txBody>
      </p:sp>
      <p:sp>
        <p:nvSpPr>
          <p:cNvPr id="18" name="文本框 17"/>
          <p:cNvSpPr txBox="1"/>
          <p:nvPr/>
        </p:nvSpPr>
        <p:spPr>
          <a:xfrm>
            <a:off x="9373652" y="3037577"/>
            <a:ext cx="2254241" cy="398780"/>
          </a:xfrm>
          <a:prstGeom prst="rect">
            <a:avLst/>
          </a:prstGeom>
          <a:noFill/>
        </p:spPr>
        <p:txBody>
          <a:bodyPr wrap="square" rtlCol="0">
            <a:spAutoFit/>
          </a:bodyPr>
          <a:lstStyle/>
          <a:p>
            <a:pPr algn="r"/>
            <a:r>
              <a:rPr lang="zh-CN" altLang="en-US" sz="2000" dirty="0" smtClean="0">
                <a:solidFill>
                  <a:schemeClr val="bg1"/>
                </a:solidFill>
                <a:latin typeface="造字工房悦黑体验版纤细体" pitchFamily="50" charset="-122"/>
                <a:ea typeface="造字工房悦黑体验版纤细体" pitchFamily="50" charset="-122"/>
              </a:rPr>
              <a:t>答辩人：</a:t>
            </a:r>
            <a:r>
              <a:rPr lang="en-US" altLang="zh-CN" sz="2000" dirty="0" smtClean="0">
                <a:solidFill>
                  <a:schemeClr val="bg1"/>
                </a:solidFill>
                <a:latin typeface="造字工房悦黑体验版纤细体" pitchFamily="50" charset="-122"/>
                <a:ea typeface="造字工房悦黑体验版纤细体" pitchFamily="50" charset="-122"/>
              </a:rPr>
              <a:t>G05</a:t>
            </a:r>
            <a:endParaRPr lang="en-US" altLang="zh-CN" sz="2000" dirty="0" smtClean="0">
              <a:solidFill>
                <a:schemeClr val="bg1"/>
              </a:solidFill>
              <a:latin typeface="造字工房悦黑体验版纤细体" pitchFamily="50" charset="-122"/>
              <a:ea typeface="造字工房悦黑体验版纤细体" pitchFamily="50"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95" name="文本框 3"/>
          <p:cNvSpPr>
            <a:spLocks noChangeArrowheads="1"/>
          </p:cNvSpPr>
          <p:nvPr/>
        </p:nvSpPr>
        <p:spPr bwMode="auto">
          <a:xfrm>
            <a:off x="4218305" y="494665"/>
            <a:ext cx="3756660" cy="645160"/>
          </a:xfrm>
          <a:prstGeom prst="rect">
            <a:avLst/>
          </a:prstGeom>
          <a:solidFill>
            <a:srgbClr val="22385C"/>
          </a:solidFill>
          <a:ln w="9525">
            <a:noFill/>
            <a:miter lim="800000"/>
          </a:ln>
        </p:spPr>
        <p:txBody>
          <a:bodyPr wrap="square" lIns="91440" tIns="45720" rIns="91440" bIns="45720">
            <a:spAutoFit/>
          </a:bodyPr>
          <a:lstStyle/>
          <a:p>
            <a:pPr algn="dist"/>
            <a:r>
              <a:rPr lang="zh-CN" altLang="en-US" sz="3600" dirty="0" smtClean="0">
                <a:solidFill>
                  <a:schemeClr val="bg1"/>
                </a:solidFill>
                <a:latin typeface="等线" panose="02010600030101010101" charset="-122"/>
                <a:ea typeface="等线" panose="02010600030101010101" charset="-122"/>
                <a:sym typeface="Segoe UI" panose="020B0502040204020203" pitchFamily="34" charset="0"/>
              </a:rPr>
              <a:t>三、美团优选</a:t>
            </a:r>
            <a:endParaRPr lang="zh-CN" altLang="en-US" sz="3600" dirty="0" smtClean="0">
              <a:solidFill>
                <a:schemeClr val="bg1"/>
              </a:solidFill>
              <a:latin typeface="等线" panose="02010600030101010101" charset="-122"/>
              <a:ea typeface="等线" panose="02010600030101010101" charset="-122"/>
              <a:sym typeface="Segoe UI" panose="020B0502040204020203" pitchFamily="34" charset="0"/>
            </a:endParaRPr>
          </a:p>
        </p:txBody>
      </p:sp>
      <p:sp>
        <p:nvSpPr>
          <p:cNvPr id="23596" name="矩形 4"/>
          <p:cNvSpPr>
            <a:spLocks noChangeArrowheads="1"/>
          </p:cNvSpPr>
          <p:nvPr/>
        </p:nvSpPr>
        <p:spPr bwMode="auto">
          <a:xfrm>
            <a:off x="963295" y="1139825"/>
            <a:ext cx="10370185" cy="5406390"/>
          </a:xfrm>
          <a:prstGeom prst="rect">
            <a:avLst/>
          </a:prstGeom>
          <a:noFill/>
          <a:ln w="9525">
            <a:noFill/>
            <a:miter lim="800000"/>
          </a:ln>
        </p:spPr>
        <p:txBody>
          <a:bodyPr wrap="square" lIns="91440" tIns="45720" rIns="91440" bIns="45720">
            <a:spAutoFit/>
          </a:bodyPr>
          <a:lstStyle/>
          <a:p>
            <a:pPr>
              <a:lnSpc>
                <a:spcPct val="160000"/>
              </a:lnSpc>
            </a:pPr>
            <a:r>
              <a:rPr sz="2400" b="1" dirty="0">
                <a:latin typeface="等线" panose="02010600030101010101" charset="-122"/>
                <a:ea typeface="等线" panose="02010600030101010101" charset="-122"/>
              </a:rPr>
              <a:t>1.使用体验</a:t>
            </a:r>
            <a:endParaRPr sz="2400" b="1" dirty="0">
              <a:latin typeface="等线" panose="02010600030101010101" charset="-122"/>
              <a:ea typeface="等线" panose="02010600030101010101" charset="-122"/>
            </a:endParaRPr>
          </a:p>
          <a:p>
            <a:pPr>
              <a:lnSpc>
                <a:spcPct val="160000"/>
              </a:lnSpc>
            </a:pPr>
            <a:r>
              <a:rPr sz="2400" b="1" dirty="0">
                <a:latin typeface="等线" panose="02010600030101010101" charset="-122"/>
                <a:ea typeface="等线" panose="02010600030101010101" charset="-122"/>
              </a:rPr>
              <a:t>    </a:t>
            </a:r>
            <a:r>
              <a:rPr lang="en-US" sz="2400" b="1" dirty="0">
                <a:latin typeface="等线" panose="02010600030101010101" charset="-122"/>
                <a:ea typeface="等线" panose="02010600030101010101" charset="-122"/>
              </a:rPr>
              <a:t>   </a:t>
            </a:r>
            <a:r>
              <a:rPr sz="2400" dirty="0">
                <a:latin typeface="等线" panose="02010600030101010101" charset="-122"/>
                <a:ea typeface="等线" panose="02010600030101010101" charset="-122"/>
              </a:rPr>
              <a:t>美团的搜索模块和首页推荐是做的比较好的地方，因此本次体验着重放在单个商品的信息布局上。美团优选讲商品信息分为四屏，包含基本信息，相关商品推荐，详细信息展示，更多商品推荐。从用户信息获取的角度上来看，用户获取商品自身的信息应位基础性需求，但是美团在基本信息和详细信息之间插入了相关商品推荐，这相当于用户获取商品全部信息需要跨一个屏，影响用户体验。相关推荐上采用“邻居都爱买”作为标题，拉近与消费者距离，增加消费可能。此外在第二屏中包含“推荐菜谱”，这就给了消费者购买该商品一个充足的理由，也同时能很好的为其他商品做引流</a:t>
            </a:r>
            <a:endParaRPr sz="2400" dirty="0">
              <a:latin typeface="等线" panose="02010600030101010101" charset="-122"/>
              <a:ea typeface="等线" panose="02010600030101010101" charset="-122"/>
            </a:endParaRPr>
          </a:p>
        </p:txBody>
      </p:sp>
      <p:pic>
        <p:nvPicPr>
          <p:cNvPr id="4" name="图片 3" descr="C:\Users\73732\Desktop\微信图片_20210413211018.jpg微信图片_20210413211018"/>
          <p:cNvPicPr>
            <a:picLocks noChangeAspect="1"/>
          </p:cNvPicPr>
          <p:nvPr/>
        </p:nvPicPr>
        <p:blipFill>
          <a:blip r:embed="rId1"/>
          <a:srcRect/>
          <a:stretch>
            <a:fillRect/>
          </a:stretch>
        </p:blipFill>
        <p:spPr>
          <a:xfrm>
            <a:off x="8090853" y="370840"/>
            <a:ext cx="891540" cy="892175"/>
          </a:xfrm>
          <a:prstGeom prst="rect">
            <a:avLst/>
          </a:prstGeom>
        </p:spPr>
      </p:pic>
    </p:spTree>
  </p:cSld>
  <p:clrMapOvr>
    <a:masterClrMapping/>
  </p:clrMapOvr>
  <p:transition spd="slow">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95" name="文本框 3"/>
          <p:cNvSpPr>
            <a:spLocks noChangeArrowheads="1"/>
          </p:cNvSpPr>
          <p:nvPr/>
        </p:nvSpPr>
        <p:spPr bwMode="auto">
          <a:xfrm>
            <a:off x="4218305" y="494665"/>
            <a:ext cx="3756660" cy="645160"/>
          </a:xfrm>
          <a:prstGeom prst="rect">
            <a:avLst/>
          </a:prstGeom>
          <a:solidFill>
            <a:srgbClr val="22385C"/>
          </a:solidFill>
          <a:ln w="9525">
            <a:noFill/>
            <a:miter lim="800000"/>
          </a:ln>
        </p:spPr>
        <p:txBody>
          <a:bodyPr wrap="square" lIns="91440" tIns="45720" rIns="91440" bIns="45720">
            <a:spAutoFit/>
          </a:bodyPr>
          <a:lstStyle/>
          <a:p>
            <a:pPr algn="dist"/>
            <a:r>
              <a:rPr lang="zh-CN" altLang="en-US" sz="3600" dirty="0" smtClean="0">
                <a:solidFill>
                  <a:schemeClr val="bg1"/>
                </a:solidFill>
                <a:latin typeface="等线" panose="02010600030101010101" charset="-122"/>
                <a:ea typeface="等线" panose="02010600030101010101" charset="-122"/>
                <a:sym typeface="Segoe UI" panose="020B0502040204020203" pitchFamily="34" charset="0"/>
              </a:rPr>
              <a:t>三、美团优选</a:t>
            </a:r>
            <a:endParaRPr lang="zh-CN" altLang="en-US" sz="3600" dirty="0" smtClean="0">
              <a:solidFill>
                <a:schemeClr val="bg1"/>
              </a:solidFill>
              <a:latin typeface="等线" panose="02010600030101010101" charset="-122"/>
              <a:ea typeface="等线" panose="02010600030101010101" charset="-122"/>
              <a:sym typeface="Segoe UI" panose="020B0502040204020203" pitchFamily="34" charset="0"/>
            </a:endParaRPr>
          </a:p>
        </p:txBody>
      </p:sp>
      <p:sp>
        <p:nvSpPr>
          <p:cNvPr id="23596" name="矩形 4"/>
          <p:cNvSpPr>
            <a:spLocks noChangeArrowheads="1"/>
          </p:cNvSpPr>
          <p:nvPr/>
        </p:nvSpPr>
        <p:spPr bwMode="auto">
          <a:xfrm>
            <a:off x="413385" y="1139825"/>
            <a:ext cx="10920095" cy="3415030"/>
          </a:xfrm>
          <a:prstGeom prst="rect">
            <a:avLst/>
          </a:prstGeom>
          <a:noFill/>
          <a:ln w="9525">
            <a:noFill/>
            <a:miter lim="800000"/>
          </a:ln>
        </p:spPr>
        <p:txBody>
          <a:bodyPr wrap="square" lIns="91440" tIns="45720" rIns="91440" bIns="45720">
            <a:spAutoFit/>
          </a:bodyPr>
          <a:lstStyle/>
          <a:p>
            <a:pPr>
              <a:lnSpc>
                <a:spcPct val="100000"/>
              </a:lnSpc>
            </a:pPr>
            <a:r>
              <a:rPr sz="2400" b="1" dirty="0">
                <a:latin typeface="等线" panose="02010600030101010101" charset="-122"/>
                <a:ea typeface="等线" panose="02010600030101010101" charset="-122"/>
              </a:rPr>
              <a:t>2.</a:t>
            </a:r>
            <a:r>
              <a:rPr lang="zh-CN" sz="2400" b="1" dirty="0">
                <a:latin typeface="等线" panose="02010600030101010101" charset="-122"/>
                <a:ea typeface="等线" panose="02010600030101010101" charset="-122"/>
              </a:rPr>
              <a:t>总结</a:t>
            </a:r>
            <a:endParaRPr sz="2400" b="1" dirty="0">
              <a:latin typeface="等线" panose="02010600030101010101" charset="-122"/>
              <a:ea typeface="等线" panose="02010600030101010101" charset="-122"/>
            </a:endParaRPr>
          </a:p>
          <a:p>
            <a:pPr>
              <a:lnSpc>
                <a:spcPct val="100000"/>
              </a:lnSpc>
            </a:pPr>
            <a:r>
              <a:rPr lang="en-US" sz="2400" b="1" dirty="0">
                <a:latin typeface="等线" panose="02010600030101010101" charset="-122"/>
                <a:ea typeface="等线" panose="02010600030101010101" charset="-122"/>
              </a:rPr>
              <a:t>       </a:t>
            </a:r>
            <a:r>
              <a:rPr sz="2400" dirty="0">
                <a:latin typeface="等线" panose="02010600030101010101" charset="-122"/>
                <a:ea typeface="等线" panose="02010600030101010101" charset="-122"/>
              </a:rPr>
              <a:t>商品详情页面用户的基础型需求包括：获取价格信息：购买价格/优惠力度/优惠时间段；获取规格信息：重量/产地获取订单信息：提货时间/提货地址获取详情信息：商品介绍获取反馈信息：购买评价；</a:t>
            </a:r>
            <a:endParaRPr sz="2400" dirty="0">
              <a:latin typeface="等线" panose="02010600030101010101" charset="-122"/>
              <a:ea typeface="等线" panose="02010600030101010101" charset="-122"/>
            </a:endParaRPr>
          </a:p>
          <a:p>
            <a:pPr>
              <a:lnSpc>
                <a:spcPct val="100000"/>
              </a:lnSpc>
            </a:pPr>
            <a:r>
              <a:rPr sz="2400" dirty="0">
                <a:latin typeface="等线" panose="02010600030101010101" charset="-122"/>
                <a:ea typeface="等线" panose="02010600030101010101" charset="-122"/>
              </a:rPr>
              <a:t>期望型需求包括：品质保障、相关商品推荐；</a:t>
            </a:r>
            <a:endParaRPr sz="2400" dirty="0">
              <a:latin typeface="等线" panose="02010600030101010101" charset="-122"/>
              <a:ea typeface="等线" panose="02010600030101010101" charset="-122"/>
            </a:endParaRPr>
          </a:p>
          <a:p>
            <a:pPr>
              <a:lnSpc>
                <a:spcPct val="100000"/>
              </a:lnSpc>
            </a:pPr>
            <a:r>
              <a:rPr sz="2400" dirty="0">
                <a:latin typeface="等线" panose="02010600030101010101" charset="-122"/>
                <a:ea typeface="等线" panose="02010600030101010101" charset="-122"/>
              </a:rPr>
              <a:t>兴奋性的需求包括同类商品比价、菜谱等</a:t>
            </a:r>
            <a:endParaRPr sz="2400" dirty="0">
              <a:latin typeface="等线" panose="02010600030101010101" charset="-122"/>
              <a:ea typeface="等线" panose="02010600030101010101" charset="-122"/>
            </a:endParaRPr>
          </a:p>
          <a:p>
            <a:pPr>
              <a:lnSpc>
                <a:spcPct val="100000"/>
              </a:lnSpc>
            </a:pPr>
            <a:r>
              <a:rPr lang="en-US" sz="2400" dirty="0">
                <a:latin typeface="等线" panose="02010600030101010101" charset="-122"/>
                <a:ea typeface="等线" panose="02010600030101010101" charset="-122"/>
              </a:rPr>
              <a:t>       </a:t>
            </a:r>
            <a:r>
              <a:rPr sz="2400" dirty="0">
                <a:latin typeface="等线" panose="02010600030101010101" charset="-122"/>
                <a:ea typeface="等线" panose="02010600030101010101" charset="-122"/>
              </a:rPr>
              <a:t>因此在设计商品页的信息机构上，商品的基本信息和详细信息尽量放在相邻的两个屏或者说就尽量放在一个屏，让用户无需下滑就能获得信息。此外，相关商品推荐建议做成横向左右滑的模式，有助于提高沉浸感。</a:t>
            </a:r>
            <a:endParaRPr sz="2400" dirty="0">
              <a:latin typeface="等线" panose="02010600030101010101" charset="-122"/>
              <a:ea typeface="等线" panose="02010600030101010101" charset="-122"/>
            </a:endParaRPr>
          </a:p>
        </p:txBody>
      </p:sp>
      <p:graphicFrame>
        <p:nvGraphicFramePr>
          <p:cNvPr id="2" name="表格 1"/>
          <p:cNvGraphicFramePr/>
          <p:nvPr>
            <p:custDataLst>
              <p:tags r:id="rId1"/>
            </p:custDataLst>
          </p:nvPr>
        </p:nvGraphicFramePr>
        <p:xfrm>
          <a:off x="2019935" y="4628515"/>
          <a:ext cx="8573770" cy="2027555"/>
        </p:xfrm>
        <a:graphic>
          <a:graphicData uri="http://schemas.openxmlformats.org/drawingml/2006/table">
            <a:tbl>
              <a:tblPr firstRow="1" bandRow="1">
                <a:tableStyleId>{5940675A-B579-460E-94D1-54222C63F5DA}</a:tableStyleId>
              </a:tblPr>
              <a:tblGrid>
                <a:gridCol w="4286885"/>
                <a:gridCol w="4286885"/>
              </a:tblGrid>
              <a:tr h="534670">
                <a:tc>
                  <a:txBody>
                    <a:bodyPr/>
                    <a:p>
                      <a:pPr indent="0">
                        <a:buNone/>
                      </a:pPr>
                      <a:r>
                        <a:rPr lang="en-US" sz="2000" b="0">
                          <a:latin typeface="等线" panose="02010600030101010101" charset="-122"/>
                          <a:ea typeface="等线" panose="02010600030101010101" charset="-122"/>
                          <a:cs typeface="等线" panose="02010600030101010101" charset="-122"/>
                        </a:rPr>
                        <a:t>优势(值得借鉴)</a:t>
                      </a:r>
                      <a:endParaRPr lang="en-US" altLang="en-US" sz="2000" b="0">
                        <a:latin typeface="等线" panose="02010600030101010101" charset="-122"/>
                        <a:ea typeface="等线" panose="02010600030101010101" charset="-122"/>
                        <a:cs typeface="等线" panose="02010600030101010101"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latin typeface="等线" panose="02010600030101010101" charset="-122"/>
                          <a:ea typeface="等线" panose="02010600030101010101" charset="-122"/>
                          <a:cs typeface="等线" panose="02010600030101010101" charset="-122"/>
                        </a:rPr>
                        <a:t>劣势(需要改进)</a:t>
                      </a:r>
                      <a:endParaRPr lang="en-US" altLang="en-US" sz="2000" b="0">
                        <a:latin typeface="等线" panose="02010600030101010101" charset="-122"/>
                        <a:ea typeface="等线" panose="02010600030101010101" charset="-122"/>
                        <a:cs typeface="等线" panose="02010600030101010101"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492885">
                <a:tc>
                  <a:txBody>
                    <a:bodyPr/>
                    <a:p>
                      <a:pPr indent="0">
                        <a:buNone/>
                      </a:pPr>
                      <a:r>
                        <a:rPr lang="en-US" sz="2000" b="0">
                          <a:latin typeface="等线" panose="02010600030101010101" charset="-122"/>
                          <a:ea typeface="等线" panose="02010600030101010101" charset="-122"/>
                          <a:cs typeface="等线" panose="02010600030101010101" charset="-122"/>
                        </a:rPr>
                        <a:t>搜索模块的搜索提示和搜索的反馈都很好，首页推荐给与用户足够的沉浸式体验(可以一直下滑)商品信息页较为布局合理</a:t>
                      </a:r>
                      <a:endParaRPr lang="en-US" altLang="en-US" sz="2000" b="0">
                        <a:latin typeface="等线" panose="02010600030101010101" charset="-122"/>
                        <a:ea typeface="等线" panose="02010600030101010101" charset="-122"/>
                        <a:cs typeface="等线" panose="02010600030101010101"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latin typeface="等线" panose="02010600030101010101" charset="-122"/>
                          <a:ea typeface="等线" panose="02010600030101010101" charset="-122"/>
                          <a:cs typeface="等线" panose="02010600030101010101" charset="-122"/>
                        </a:rPr>
                        <a:t>1.信息布局仍有可以改进的地方。商品的图片信息和详细信息应放在一起或者尽量放在一个屏上，用户就无需下滑来了解一个商品</a:t>
                      </a:r>
                      <a:endParaRPr lang="en-US" altLang="en-US" sz="2000" b="0">
                        <a:latin typeface="等线" panose="02010600030101010101" charset="-122"/>
                        <a:ea typeface="等线" panose="02010600030101010101" charset="-122"/>
                        <a:cs typeface="等线" panose="02010600030101010101"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pic>
        <p:nvPicPr>
          <p:cNvPr id="4" name="图片 3" descr="C:\Users\73732\Desktop\微信图片_20210413211018.jpg微信图片_20210413211018"/>
          <p:cNvPicPr>
            <a:picLocks noChangeAspect="1"/>
          </p:cNvPicPr>
          <p:nvPr/>
        </p:nvPicPr>
        <p:blipFill>
          <a:blip r:embed="rId2"/>
          <a:srcRect/>
          <a:stretch>
            <a:fillRect/>
          </a:stretch>
        </p:blipFill>
        <p:spPr>
          <a:xfrm>
            <a:off x="8090853" y="370840"/>
            <a:ext cx="891540" cy="892175"/>
          </a:xfrm>
          <a:prstGeom prst="rect">
            <a:avLst/>
          </a:prstGeom>
        </p:spPr>
      </p:pic>
    </p:spTree>
  </p:cSld>
  <p:clrMapOvr>
    <a:masterClrMapping/>
  </p:clrMapOvr>
  <p:transition spd="slow">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95" name="文本框 3"/>
          <p:cNvSpPr>
            <a:spLocks noChangeArrowheads="1"/>
          </p:cNvSpPr>
          <p:nvPr/>
        </p:nvSpPr>
        <p:spPr bwMode="auto">
          <a:xfrm>
            <a:off x="4218305" y="494665"/>
            <a:ext cx="3756660" cy="645160"/>
          </a:xfrm>
          <a:prstGeom prst="rect">
            <a:avLst/>
          </a:prstGeom>
          <a:solidFill>
            <a:srgbClr val="22385C"/>
          </a:solidFill>
          <a:ln w="9525">
            <a:noFill/>
            <a:miter lim="800000"/>
          </a:ln>
        </p:spPr>
        <p:txBody>
          <a:bodyPr wrap="square" lIns="91440" tIns="45720" rIns="91440" bIns="45720">
            <a:spAutoFit/>
          </a:bodyPr>
          <a:lstStyle/>
          <a:p>
            <a:pPr algn="dist"/>
            <a:r>
              <a:rPr lang="zh-CN" altLang="en-US" sz="3600" dirty="0" smtClean="0">
                <a:solidFill>
                  <a:schemeClr val="bg1"/>
                </a:solidFill>
                <a:latin typeface="等线" panose="02010600030101010101" charset="-122"/>
                <a:ea typeface="等线" panose="02010600030101010101" charset="-122"/>
                <a:sym typeface="Segoe UI" panose="020B0502040204020203" pitchFamily="34" charset="0"/>
              </a:rPr>
              <a:t>四、兴盛优选</a:t>
            </a:r>
            <a:endParaRPr lang="zh-CN" altLang="en-US" sz="3600" dirty="0" smtClean="0">
              <a:solidFill>
                <a:schemeClr val="bg1"/>
              </a:solidFill>
              <a:latin typeface="等线" panose="02010600030101010101" charset="-122"/>
              <a:ea typeface="等线" panose="02010600030101010101" charset="-122"/>
              <a:sym typeface="Segoe UI" panose="020B0502040204020203" pitchFamily="34" charset="0"/>
            </a:endParaRPr>
          </a:p>
        </p:txBody>
      </p:sp>
      <p:sp>
        <p:nvSpPr>
          <p:cNvPr id="23596" name="矩形 4"/>
          <p:cNvSpPr>
            <a:spLocks noChangeArrowheads="1"/>
          </p:cNvSpPr>
          <p:nvPr/>
        </p:nvSpPr>
        <p:spPr bwMode="auto">
          <a:xfrm>
            <a:off x="963295" y="1139825"/>
            <a:ext cx="10370185" cy="3598545"/>
          </a:xfrm>
          <a:prstGeom prst="rect">
            <a:avLst/>
          </a:prstGeom>
          <a:noFill/>
          <a:ln w="9525">
            <a:noFill/>
            <a:miter lim="800000"/>
          </a:ln>
        </p:spPr>
        <p:txBody>
          <a:bodyPr wrap="square" lIns="91440" tIns="45720" rIns="91440" bIns="45720">
            <a:spAutoFit/>
          </a:bodyPr>
          <a:lstStyle/>
          <a:p>
            <a:pPr fontAlgn="t">
              <a:lnSpc>
                <a:spcPct val="190000"/>
              </a:lnSpc>
            </a:pPr>
            <a:r>
              <a:rPr sz="2400" b="1" dirty="0">
                <a:latin typeface="等线" panose="02010600030101010101" charset="-122"/>
                <a:ea typeface="等线" panose="02010600030101010101" charset="-122"/>
              </a:rPr>
              <a:t>1.使用体验</a:t>
            </a:r>
            <a:endParaRPr sz="2400" b="1" dirty="0">
              <a:latin typeface="等线" panose="02010600030101010101" charset="-122"/>
              <a:ea typeface="等线" panose="02010600030101010101" charset="-122"/>
            </a:endParaRPr>
          </a:p>
          <a:p>
            <a:pPr fontAlgn="t">
              <a:lnSpc>
                <a:spcPct val="190000"/>
              </a:lnSpc>
            </a:pPr>
            <a:r>
              <a:rPr sz="2400" b="1" dirty="0">
                <a:latin typeface="等线" panose="02010600030101010101" charset="-122"/>
                <a:ea typeface="等线" panose="02010600030101010101" charset="-122"/>
              </a:rPr>
              <a:t>    </a:t>
            </a:r>
            <a:r>
              <a:rPr lang="en-US" sz="2400" b="1" dirty="0">
                <a:latin typeface="等线" panose="02010600030101010101" charset="-122"/>
                <a:ea typeface="等线" panose="02010600030101010101" charset="-122"/>
              </a:rPr>
              <a:t>   </a:t>
            </a:r>
            <a:r>
              <a:rPr sz="2400" dirty="0">
                <a:latin typeface="等线" panose="02010600030101010101" charset="-122"/>
                <a:ea typeface="等线" panose="02010600030101010101" charset="-122"/>
              </a:rPr>
              <a:t>兴盛优选的一大特色是结合了短视频的功能，拍摄内容多为菜谱，这既给了用户购物的一个导向，又增加了用户使用本app的时间，提高了用户的粘性。但是从播放体验上来看，视频不能全屏播放，且无法拖动进度条，从使用角度上较为麻烦。</a:t>
            </a:r>
            <a:endParaRPr sz="2400" dirty="0">
              <a:latin typeface="等线" panose="02010600030101010101" charset="-122"/>
              <a:ea typeface="等线" panose="02010600030101010101" charset="-122"/>
            </a:endParaRPr>
          </a:p>
        </p:txBody>
      </p:sp>
      <p:pic>
        <p:nvPicPr>
          <p:cNvPr id="4" name="图片 3" descr="C:\Users\73732\Desktop\微信图片_20210413211211.jpg微信图片_20210413211211"/>
          <p:cNvPicPr>
            <a:picLocks noChangeAspect="1"/>
          </p:cNvPicPr>
          <p:nvPr/>
        </p:nvPicPr>
        <p:blipFill>
          <a:blip r:embed="rId1"/>
          <a:srcRect/>
          <a:stretch>
            <a:fillRect/>
          </a:stretch>
        </p:blipFill>
        <p:spPr>
          <a:xfrm>
            <a:off x="8090853" y="371475"/>
            <a:ext cx="891540" cy="890905"/>
          </a:xfrm>
          <a:prstGeom prst="rect">
            <a:avLst/>
          </a:prstGeom>
        </p:spPr>
      </p:pic>
    </p:spTree>
  </p:cSld>
  <p:clrMapOvr>
    <a:masterClrMapping/>
  </p:clrMapOvr>
  <p:transition spd="slow">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95" name="文本框 3"/>
          <p:cNvSpPr>
            <a:spLocks noChangeArrowheads="1"/>
          </p:cNvSpPr>
          <p:nvPr/>
        </p:nvSpPr>
        <p:spPr bwMode="auto">
          <a:xfrm>
            <a:off x="4218305" y="494665"/>
            <a:ext cx="3756660" cy="645160"/>
          </a:xfrm>
          <a:prstGeom prst="rect">
            <a:avLst/>
          </a:prstGeom>
          <a:solidFill>
            <a:srgbClr val="22385C"/>
          </a:solidFill>
          <a:ln w="9525">
            <a:noFill/>
            <a:miter lim="800000"/>
          </a:ln>
        </p:spPr>
        <p:txBody>
          <a:bodyPr wrap="square" lIns="91440" tIns="45720" rIns="91440" bIns="45720">
            <a:spAutoFit/>
          </a:bodyPr>
          <a:lstStyle/>
          <a:p>
            <a:pPr algn="dist"/>
            <a:r>
              <a:rPr lang="zh-CN" altLang="en-US" sz="3600" dirty="0" smtClean="0">
                <a:solidFill>
                  <a:schemeClr val="bg1"/>
                </a:solidFill>
                <a:latin typeface="等线" panose="02010600030101010101" charset="-122"/>
                <a:ea typeface="等线" panose="02010600030101010101" charset="-122"/>
                <a:sym typeface="Segoe UI" panose="020B0502040204020203" pitchFamily="34" charset="0"/>
              </a:rPr>
              <a:t>四、兴盛优选</a:t>
            </a:r>
            <a:endParaRPr lang="zh-CN" altLang="en-US" sz="3600" dirty="0" smtClean="0">
              <a:solidFill>
                <a:schemeClr val="bg1"/>
              </a:solidFill>
              <a:latin typeface="等线" panose="02010600030101010101" charset="-122"/>
              <a:ea typeface="等线" panose="02010600030101010101" charset="-122"/>
              <a:sym typeface="Segoe UI" panose="020B0502040204020203" pitchFamily="34" charset="0"/>
            </a:endParaRPr>
          </a:p>
        </p:txBody>
      </p:sp>
      <p:sp>
        <p:nvSpPr>
          <p:cNvPr id="23596" name="矩形 4"/>
          <p:cNvSpPr>
            <a:spLocks noChangeArrowheads="1"/>
          </p:cNvSpPr>
          <p:nvPr/>
        </p:nvSpPr>
        <p:spPr bwMode="auto">
          <a:xfrm>
            <a:off x="438785" y="1139825"/>
            <a:ext cx="10920095" cy="2158365"/>
          </a:xfrm>
          <a:prstGeom prst="rect">
            <a:avLst/>
          </a:prstGeom>
          <a:noFill/>
          <a:ln w="9525">
            <a:noFill/>
            <a:miter lim="800000"/>
          </a:ln>
        </p:spPr>
        <p:txBody>
          <a:bodyPr wrap="square" lIns="91440" tIns="45720" rIns="91440" bIns="45720">
            <a:spAutoFit/>
          </a:bodyPr>
          <a:lstStyle/>
          <a:p>
            <a:pPr>
              <a:lnSpc>
                <a:spcPct val="140000"/>
              </a:lnSpc>
            </a:pPr>
            <a:r>
              <a:rPr sz="2400" b="1" dirty="0">
                <a:latin typeface="等线" panose="02010600030101010101" charset="-122"/>
                <a:ea typeface="等线" panose="02010600030101010101" charset="-122"/>
              </a:rPr>
              <a:t>2.总结</a:t>
            </a:r>
            <a:endParaRPr sz="2400" b="1" dirty="0">
              <a:latin typeface="等线" panose="02010600030101010101" charset="-122"/>
              <a:ea typeface="等线" panose="02010600030101010101" charset="-122"/>
            </a:endParaRPr>
          </a:p>
          <a:p>
            <a:pPr>
              <a:lnSpc>
                <a:spcPct val="140000"/>
              </a:lnSpc>
            </a:pPr>
            <a:r>
              <a:rPr sz="2400" b="1" dirty="0">
                <a:latin typeface="等线" panose="02010600030101010101" charset="-122"/>
                <a:ea typeface="等线" panose="02010600030101010101" charset="-122"/>
              </a:rPr>
              <a:t>   </a:t>
            </a:r>
            <a:r>
              <a:rPr lang="en-US" sz="2400" b="1" dirty="0">
                <a:latin typeface="等线" panose="02010600030101010101" charset="-122"/>
                <a:ea typeface="等线" panose="02010600030101010101" charset="-122"/>
              </a:rPr>
              <a:t>    </a:t>
            </a:r>
            <a:r>
              <a:rPr sz="2400" dirty="0">
                <a:latin typeface="等线" panose="02010600030101010101" charset="-122"/>
                <a:ea typeface="等线" panose="02010600030101010101" charset="-122"/>
              </a:rPr>
              <a:t>使用短视频记录菜谱或者推荐商品是一种十分有效的引流方式，比起静态的图片，更生动的视频往往更能引导用户去购买。需要注意的是要管理好视频的拍摄质量，低质视频有害平台以及商品的品牌形象。</a:t>
            </a:r>
            <a:endParaRPr sz="2400" dirty="0">
              <a:latin typeface="等线" panose="02010600030101010101" charset="-122"/>
              <a:ea typeface="等线" panose="02010600030101010101" charset="-122"/>
            </a:endParaRPr>
          </a:p>
        </p:txBody>
      </p:sp>
      <p:graphicFrame>
        <p:nvGraphicFramePr>
          <p:cNvPr id="3" name="表格 2"/>
          <p:cNvGraphicFramePr/>
          <p:nvPr>
            <p:custDataLst>
              <p:tags r:id="rId1"/>
            </p:custDataLst>
          </p:nvPr>
        </p:nvGraphicFramePr>
        <p:xfrm>
          <a:off x="2019935" y="3691255"/>
          <a:ext cx="8530590" cy="1924685"/>
        </p:xfrm>
        <a:graphic>
          <a:graphicData uri="http://schemas.openxmlformats.org/drawingml/2006/table">
            <a:tbl>
              <a:tblPr firstRow="1" bandRow="1">
                <a:tableStyleId>{5940675A-B579-460E-94D1-54222C63F5DA}</a:tableStyleId>
              </a:tblPr>
              <a:tblGrid>
                <a:gridCol w="4265295"/>
                <a:gridCol w="4265295"/>
              </a:tblGrid>
              <a:tr h="385445">
                <a:tc>
                  <a:txBody>
                    <a:bodyPr/>
                    <a:p>
                      <a:pPr indent="0">
                        <a:buNone/>
                      </a:pPr>
                      <a:r>
                        <a:rPr lang="en-US" sz="2000" b="0">
                          <a:latin typeface="等线" panose="02010600030101010101" charset="-122"/>
                          <a:ea typeface="等线" panose="02010600030101010101" charset="-122"/>
                          <a:cs typeface="等线" panose="02010600030101010101" charset="-122"/>
                        </a:rPr>
                        <a:t>优势(值得借鉴)</a:t>
                      </a:r>
                      <a:endParaRPr lang="en-US" altLang="en-US" sz="2000" b="0">
                        <a:latin typeface="等线" panose="02010600030101010101" charset="-122"/>
                        <a:ea typeface="等线" panose="02010600030101010101" charset="-122"/>
                        <a:cs typeface="等线" panose="02010600030101010101"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latin typeface="等线" panose="02010600030101010101" charset="-122"/>
                          <a:ea typeface="等线" panose="02010600030101010101" charset="-122"/>
                          <a:cs typeface="等线" panose="02010600030101010101" charset="-122"/>
                        </a:rPr>
                        <a:t>劣势(需要改进)</a:t>
                      </a:r>
                      <a:endParaRPr lang="en-US" altLang="en-US" sz="2000" b="0">
                        <a:latin typeface="等线" panose="02010600030101010101" charset="-122"/>
                        <a:ea typeface="等线" panose="02010600030101010101" charset="-122"/>
                        <a:cs typeface="等线" panose="02010600030101010101"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539240">
                <a:tc>
                  <a:txBody>
                    <a:bodyPr/>
                    <a:p>
                      <a:pPr indent="0">
                        <a:buNone/>
                      </a:pPr>
                      <a:r>
                        <a:rPr lang="en-US" sz="2000" b="0">
                          <a:latin typeface="等线" panose="02010600030101010101" charset="-122"/>
                          <a:ea typeface="等线" panose="02010600030101010101" charset="-122"/>
                          <a:cs typeface="等线" panose="02010600030101010101" charset="-122"/>
                        </a:rPr>
                        <a:t>1.使用短视频的方式进行商品的宣传和引流。同时类似抖音的下滑刷新视频的方式，让用户能一直希望获取新的信息，增加了用户粘性</a:t>
                      </a:r>
                      <a:endParaRPr lang="en-US" altLang="en-US" sz="2000" b="0">
                        <a:latin typeface="等线" panose="02010600030101010101" charset="-122"/>
                        <a:ea typeface="等线" panose="02010600030101010101" charset="-122"/>
                        <a:cs typeface="等线" panose="02010600030101010101"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latin typeface="等线" panose="02010600030101010101" charset="-122"/>
                          <a:ea typeface="等线" panose="02010600030101010101" charset="-122"/>
                          <a:cs typeface="等线" panose="02010600030101010101" charset="-122"/>
                        </a:rPr>
                        <a:t>1.视频无法全屏播放，也无法拖动进度条，从使用角度上来说比较麻烦。</a:t>
                      </a:r>
                      <a:endParaRPr lang="en-US" altLang="en-US" sz="2000" b="0">
                        <a:latin typeface="等线" panose="02010600030101010101" charset="-122"/>
                        <a:ea typeface="等线" panose="02010600030101010101" charset="-122"/>
                        <a:cs typeface="等线" panose="02010600030101010101"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pic>
        <p:nvPicPr>
          <p:cNvPr id="4" name="图片 3" descr="C:\Users\73732\Desktop\微信图片_20210413211211.jpg微信图片_20210413211211"/>
          <p:cNvPicPr>
            <a:picLocks noChangeAspect="1"/>
          </p:cNvPicPr>
          <p:nvPr/>
        </p:nvPicPr>
        <p:blipFill>
          <a:blip r:embed="rId2"/>
          <a:srcRect/>
          <a:stretch>
            <a:fillRect/>
          </a:stretch>
        </p:blipFill>
        <p:spPr>
          <a:xfrm>
            <a:off x="8090853" y="371475"/>
            <a:ext cx="891540" cy="890905"/>
          </a:xfrm>
          <a:prstGeom prst="rect">
            <a:avLst/>
          </a:prstGeom>
        </p:spPr>
      </p:pic>
    </p:spTree>
  </p:cSld>
  <p:clrMapOvr>
    <a:masterClrMapping/>
  </p:clrMapOvr>
  <p:transition spd="slow">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95" name="文本框 3"/>
          <p:cNvSpPr>
            <a:spLocks noChangeArrowheads="1"/>
          </p:cNvSpPr>
          <p:nvPr/>
        </p:nvSpPr>
        <p:spPr bwMode="auto">
          <a:xfrm>
            <a:off x="4218305" y="494665"/>
            <a:ext cx="3756660" cy="645160"/>
          </a:xfrm>
          <a:prstGeom prst="rect">
            <a:avLst/>
          </a:prstGeom>
          <a:solidFill>
            <a:srgbClr val="22385C"/>
          </a:solidFill>
          <a:ln w="9525">
            <a:noFill/>
            <a:miter lim="800000"/>
          </a:ln>
        </p:spPr>
        <p:txBody>
          <a:bodyPr wrap="square" lIns="91440" tIns="45720" rIns="91440" bIns="45720">
            <a:spAutoFit/>
          </a:bodyPr>
          <a:lstStyle/>
          <a:p>
            <a:pPr algn="dist"/>
            <a:r>
              <a:rPr lang="zh-CN" altLang="en-US" sz="3600" dirty="0" smtClean="0">
                <a:solidFill>
                  <a:schemeClr val="bg1"/>
                </a:solidFill>
                <a:latin typeface="等线" panose="02010600030101010101" charset="-122"/>
                <a:ea typeface="等线" panose="02010600030101010101" charset="-122"/>
                <a:sym typeface="Segoe UI" panose="020B0502040204020203" pitchFamily="34" charset="0"/>
              </a:rPr>
              <a:t>五、盒马</a:t>
            </a:r>
            <a:endParaRPr lang="zh-CN" altLang="en-US" sz="3600" dirty="0" smtClean="0">
              <a:solidFill>
                <a:schemeClr val="bg1"/>
              </a:solidFill>
              <a:latin typeface="等线" panose="02010600030101010101" charset="-122"/>
              <a:ea typeface="等线" panose="02010600030101010101" charset="-122"/>
              <a:sym typeface="Segoe UI" panose="020B0502040204020203" pitchFamily="34" charset="0"/>
            </a:endParaRPr>
          </a:p>
        </p:txBody>
      </p:sp>
      <p:sp>
        <p:nvSpPr>
          <p:cNvPr id="23596" name="矩形 4"/>
          <p:cNvSpPr>
            <a:spLocks noChangeArrowheads="1"/>
          </p:cNvSpPr>
          <p:nvPr/>
        </p:nvSpPr>
        <p:spPr bwMode="auto">
          <a:xfrm>
            <a:off x="963295" y="1139825"/>
            <a:ext cx="10370185" cy="5113020"/>
          </a:xfrm>
          <a:prstGeom prst="rect">
            <a:avLst/>
          </a:prstGeom>
          <a:noFill/>
          <a:ln w="9525">
            <a:noFill/>
            <a:miter lim="800000"/>
          </a:ln>
        </p:spPr>
        <p:txBody>
          <a:bodyPr wrap="square" lIns="91440" tIns="45720" rIns="91440" bIns="45720">
            <a:spAutoFit/>
          </a:bodyPr>
          <a:lstStyle/>
          <a:p>
            <a:pPr fontAlgn="t">
              <a:lnSpc>
                <a:spcPct val="170000"/>
              </a:lnSpc>
            </a:pPr>
            <a:r>
              <a:rPr lang="en-US" sz="2400" b="1" dirty="0">
                <a:latin typeface="等线" panose="02010600030101010101" charset="-122"/>
                <a:ea typeface="等线" panose="02010600030101010101" charset="-122"/>
              </a:rPr>
              <a:t>1.</a:t>
            </a:r>
            <a:r>
              <a:rPr sz="2400" b="1" dirty="0">
                <a:latin typeface="等线" panose="02010600030101010101" charset="-122"/>
                <a:ea typeface="等线" panose="02010600030101010101" charset="-122"/>
              </a:rPr>
              <a:t>使用体验</a:t>
            </a:r>
            <a:endParaRPr sz="2400" b="1" dirty="0">
              <a:latin typeface="等线" panose="02010600030101010101" charset="-122"/>
              <a:ea typeface="等线" panose="02010600030101010101" charset="-122"/>
            </a:endParaRPr>
          </a:p>
          <a:p>
            <a:pPr fontAlgn="t">
              <a:lnSpc>
                <a:spcPct val="170000"/>
              </a:lnSpc>
            </a:pPr>
            <a:r>
              <a:rPr lang="en-US" sz="2400" b="1" dirty="0">
                <a:latin typeface="等线" panose="02010600030101010101" charset="-122"/>
                <a:ea typeface="等线" panose="02010600030101010101" charset="-122"/>
              </a:rPr>
              <a:t>        </a:t>
            </a:r>
            <a:r>
              <a:rPr sz="2400" dirty="0">
                <a:latin typeface="等线" panose="02010600030101010101" charset="-122"/>
                <a:ea typeface="等线" panose="02010600030101010101" charset="-122"/>
              </a:rPr>
              <a:t>首先体验的是盒马的搜索功能。搜索常见水果例如苹果时，搜索结果有几十个，搜索结果也按照种类例如纯粹的水果，果汁，零食进行排序，更加方便用户选择。根据搜索结果进入商品详情页，盒马的商品详情页比较简洁。在价格下面，直接给出果径与产品优势，商品特点一目了然。加入购物车后，商品的优惠信息，订单的金额都比较明确。在生活分享页，不同的用户对美食进行分享，在视频或文章下方明确列出了提到的商品，方便用户下单。提供了多种运送方式，可满足用户的差异化需求。</a:t>
            </a:r>
            <a:endParaRPr sz="2400" dirty="0">
              <a:latin typeface="等线" panose="02010600030101010101" charset="-122"/>
              <a:ea typeface="等线" panose="02010600030101010101" charset="-122"/>
            </a:endParaRPr>
          </a:p>
        </p:txBody>
      </p:sp>
      <p:pic>
        <p:nvPicPr>
          <p:cNvPr id="4" name="图片 3" descr="C:\Users\73732\Desktop\图片1.png图片1"/>
          <p:cNvPicPr>
            <a:picLocks noChangeAspect="1"/>
          </p:cNvPicPr>
          <p:nvPr/>
        </p:nvPicPr>
        <p:blipFill>
          <a:blip r:embed="rId1"/>
          <a:srcRect/>
          <a:stretch>
            <a:fillRect/>
          </a:stretch>
        </p:blipFill>
        <p:spPr>
          <a:xfrm>
            <a:off x="8090853" y="376873"/>
            <a:ext cx="891540" cy="880110"/>
          </a:xfrm>
          <a:prstGeom prst="rect">
            <a:avLst/>
          </a:prstGeom>
        </p:spPr>
      </p:pic>
    </p:spTree>
  </p:cSld>
  <p:clrMapOvr>
    <a:masterClrMapping/>
  </p:clrMapOvr>
  <p:transition spd="slow">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95" name="文本框 3"/>
          <p:cNvSpPr>
            <a:spLocks noChangeArrowheads="1"/>
          </p:cNvSpPr>
          <p:nvPr/>
        </p:nvSpPr>
        <p:spPr bwMode="auto">
          <a:xfrm>
            <a:off x="4218305" y="494665"/>
            <a:ext cx="3756660" cy="645160"/>
          </a:xfrm>
          <a:prstGeom prst="rect">
            <a:avLst/>
          </a:prstGeom>
          <a:solidFill>
            <a:srgbClr val="22385C"/>
          </a:solidFill>
          <a:ln w="9525">
            <a:noFill/>
            <a:miter lim="800000"/>
          </a:ln>
        </p:spPr>
        <p:txBody>
          <a:bodyPr wrap="square" lIns="91440" tIns="45720" rIns="91440" bIns="45720">
            <a:spAutoFit/>
          </a:bodyPr>
          <a:lstStyle/>
          <a:p>
            <a:pPr algn="dist"/>
            <a:r>
              <a:rPr lang="zh-CN" altLang="en-US" sz="3600" dirty="0" smtClean="0">
                <a:solidFill>
                  <a:schemeClr val="bg1"/>
                </a:solidFill>
                <a:latin typeface="等线" panose="02010600030101010101" charset="-122"/>
                <a:ea typeface="等线" panose="02010600030101010101" charset="-122"/>
                <a:sym typeface="Segoe UI" panose="020B0502040204020203" pitchFamily="34" charset="0"/>
              </a:rPr>
              <a:t>五、盒马</a:t>
            </a:r>
            <a:endParaRPr lang="zh-CN" altLang="en-US" sz="3600" dirty="0" smtClean="0">
              <a:solidFill>
                <a:schemeClr val="bg1"/>
              </a:solidFill>
              <a:latin typeface="等线" panose="02010600030101010101" charset="-122"/>
              <a:ea typeface="等线" panose="02010600030101010101" charset="-122"/>
              <a:sym typeface="Segoe UI" panose="020B0502040204020203" pitchFamily="34" charset="0"/>
            </a:endParaRPr>
          </a:p>
        </p:txBody>
      </p:sp>
      <p:sp>
        <p:nvSpPr>
          <p:cNvPr id="23596" name="矩形 4"/>
          <p:cNvSpPr>
            <a:spLocks noChangeArrowheads="1"/>
          </p:cNvSpPr>
          <p:nvPr/>
        </p:nvSpPr>
        <p:spPr bwMode="auto">
          <a:xfrm>
            <a:off x="473075" y="1139825"/>
            <a:ext cx="10920095" cy="1753235"/>
          </a:xfrm>
          <a:prstGeom prst="rect">
            <a:avLst/>
          </a:prstGeom>
          <a:noFill/>
          <a:ln w="9525">
            <a:noFill/>
            <a:miter lim="800000"/>
          </a:ln>
        </p:spPr>
        <p:txBody>
          <a:bodyPr wrap="square" lIns="91440" tIns="45720" rIns="91440" bIns="45720">
            <a:spAutoFit/>
          </a:bodyPr>
          <a:lstStyle/>
          <a:p>
            <a:pPr>
              <a:lnSpc>
                <a:spcPct val="150000"/>
              </a:lnSpc>
            </a:pPr>
            <a:r>
              <a:rPr lang="en-US" sz="2400" b="1" dirty="0">
                <a:latin typeface="等线" panose="02010600030101010101" charset="-122"/>
                <a:ea typeface="等线" panose="02010600030101010101" charset="-122"/>
              </a:rPr>
              <a:t>2.</a:t>
            </a:r>
            <a:r>
              <a:rPr lang="zh-CN" altLang="en-US" sz="2400" b="1" dirty="0">
                <a:latin typeface="等线" panose="02010600030101010101" charset="-122"/>
                <a:ea typeface="等线" panose="02010600030101010101" charset="-122"/>
              </a:rPr>
              <a:t>总结</a:t>
            </a:r>
            <a:endParaRPr sz="2400" b="1" dirty="0">
              <a:latin typeface="等线" panose="02010600030101010101" charset="-122"/>
              <a:ea typeface="等线" panose="02010600030101010101" charset="-122"/>
            </a:endParaRPr>
          </a:p>
          <a:p>
            <a:pPr>
              <a:lnSpc>
                <a:spcPct val="150000"/>
              </a:lnSpc>
            </a:pPr>
            <a:r>
              <a:rPr lang="en-US" sz="2400" b="1" dirty="0">
                <a:latin typeface="等线" panose="02010600030101010101" charset="-122"/>
                <a:ea typeface="等线" panose="02010600030101010101" charset="-122"/>
              </a:rPr>
              <a:t>      </a:t>
            </a:r>
            <a:r>
              <a:rPr lang="en-US" sz="2400" dirty="0">
                <a:latin typeface="等线" panose="02010600030101010101" charset="-122"/>
                <a:ea typeface="等线" panose="02010600030101010101" charset="-122"/>
              </a:rPr>
              <a:t> </a:t>
            </a:r>
            <a:r>
              <a:rPr sz="2400" dirty="0">
                <a:latin typeface="等线" panose="02010600030101010101" charset="-122"/>
                <a:ea typeface="等线" panose="02010600030101010101" charset="-122"/>
              </a:rPr>
              <a:t>盒马APP的设计简洁，信息明确，让用户的购物体验非常高效。但对于三四线城市的市场仍然存在着挑战。没有微信小程序，需要下载APP进行账号注册。</a:t>
            </a:r>
            <a:endParaRPr sz="2400" dirty="0">
              <a:latin typeface="等线" panose="02010600030101010101" charset="-122"/>
              <a:ea typeface="等线" panose="02010600030101010101" charset="-122"/>
            </a:endParaRPr>
          </a:p>
        </p:txBody>
      </p:sp>
      <p:pic>
        <p:nvPicPr>
          <p:cNvPr id="4" name="图片 3" descr="C:\Users\73732\Desktop\图片1.png图片1"/>
          <p:cNvPicPr>
            <a:picLocks noChangeAspect="1"/>
          </p:cNvPicPr>
          <p:nvPr/>
        </p:nvPicPr>
        <p:blipFill>
          <a:blip r:embed="rId1"/>
          <a:srcRect/>
          <a:stretch>
            <a:fillRect/>
          </a:stretch>
        </p:blipFill>
        <p:spPr>
          <a:xfrm>
            <a:off x="8090853" y="376873"/>
            <a:ext cx="891540" cy="880110"/>
          </a:xfrm>
          <a:prstGeom prst="rect">
            <a:avLst/>
          </a:prstGeom>
        </p:spPr>
      </p:pic>
      <p:graphicFrame>
        <p:nvGraphicFramePr>
          <p:cNvPr id="2" name="表格 1"/>
          <p:cNvGraphicFramePr/>
          <p:nvPr>
            <p:custDataLst>
              <p:tags r:id="rId2"/>
            </p:custDataLst>
          </p:nvPr>
        </p:nvGraphicFramePr>
        <p:xfrm>
          <a:off x="2018348" y="3936365"/>
          <a:ext cx="8509000" cy="1718310"/>
        </p:xfrm>
        <a:graphic>
          <a:graphicData uri="http://schemas.openxmlformats.org/drawingml/2006/table">
            <a:tbl>
              <a:tblPr firstRow="1" bandRow="1">
                <a:tableStyleId>{5940675A-B579-460E-94D1-54222C63F5DA}</a:tableStyleId>
              </a:tblPr>
              <a:tblGrid>
                <a:gridCol w="4254500"/>
                <a:gridCol w="4254500"/>
              </a:tblGrid>
              <a:tr h="401320">
                <a:tc>
                  <a:txBody>
                    <a:bodyPr/>
                    <a:p>
                      <a:pPr indent="0">
                        <a:buNone/>
                      </a:pPr>
                      <a:r>
                        <a:rPr lang="en-US" sz="2000" b="0">
                          <a:latin typeface="等线" panose="02010600030101010101" charset="-122"/>
                          <a:ea typeface="等线" panose="02010600030101010101" charset="-122"/>
                          <a:cs typeface="等线" panose="02010600030101010101" charset="-122"/>
                        </a:rPr>
                        <a:t>优势（值得借鉴）</a:t>
                      </a:r>
                      <a:endParaRPr lang="en-US" altLang="en-US" sz="2000" b="0">
                        <a:latin typeface="等线" panose="02010600030101010101" charset="-122"/>
                        <a:ea typeface="等线" panose="02010600030101010101" charset="-122"/>
                        <a:cs typeface="等线" panose="02010600030101010101"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latin typeface="等线" panose="02010600030101010101" charset="-122"/>
                          <a:ea typeface="等线" panose="02010600030101010101" charset="-122"/>
                          <a:cs typeface="等线" panose="02010600030101010101" charset="-122"/>
                        </a:rPr>
                        <a:t>劣势（需要改进）</a:t>
                      </a:r>
                      <a:endParaRPr lang="en-US" altLang="en-US" sz="2000" b="0">
                        <a:latin typeface="等线" panose="02010600030101010101" charset="-122"/>
                        <a:ea typeface="等线" panose="02010600030101010101" charset="-122"/>
                        <a:cs typeface="等线" panose="02010600030101010101"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316990">
                <a:tc>
                  <a:txBody>
                    <a:bodyPr/>
                    <a:p>
                      <a:pPr indent="0">
                        <a:buNone/>
                      </a:pPr>
                      <a:r>
                        <a:rPr lang="en-US" sz="2000" b="0">
                          <a:latin typeface="等线" panose="02010600030101010101" charset="-122"/>
                          <a:ea typeface="等线" panose="02010600030101010101" charset="-122"/>
                          <a:cs typeface="等线" panose="02010600030101010101" charset="-122"/>
                        </a:rPr>
                        <a:t>1.搜索结果多，准确率高。搜索结果信息丰富。2.界面简洁信息明确</a:t>
                      </a:r>
                      <a:endParaRPr lang="en-US" altLang="en-US" sz="2000" b="0">
                        <a:latin typeface="等线" panose="02010600030101010101" charset="-122"/>
                        <a:ea typeface="等线" panose="02010600030101010101" charset="-122"/>
                        <a:cs typeface="等线" panose="02010600030101010101"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latin typeface="等线" panose="02010600030101010101" charset="-122"/>
                          <a:ea typeface="等线" panose="02010600030101010101" charset="-122"/>
                          <a:cs typeface="等线" panose="02010600030101010101" charset="-122"/>
                        </a:rPr>
                        <a:t>1.三四线城市和偏远地区的覆盖不足 </a:t>
                      </a:r>
                      <a:endParaRPr lang="en-US" altLang="en-US" sz="2000" b="0">
                        <a:latin typeface="等线" panose="02010600030101010101" charset="-122"/>
                        <a:ea typeface="等线" panose="02010600030101010101" charset="-122"/>
                        <a:cs typeface="等线" panose="02010600030101010101"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transition spd="slow">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95" name="文本框 3"/>
          <p:cNvSpPr>
            <a:spLocks noChangeArrowheads="1"/>
          </p:cNvSpPr>
          <p:nvPr/>
        </p:nvSpPr>
        <p:spPr bwMode="auto">
          <a:xfrm>
            <a:off x="4218305" y="494665"/>
            <a:ext cx="3756660" cy="645160"/>
          </a:xfrm>
          <a:prstGeom prst="rect">
            <a:avLst/>
          </a:prstGeom>
          <a:solidFill>
            <a:srgbClr val="22385C"/>
          </a:solidFill>
          <a:ln w="9525">
            <a:noFill/>
            <a:miter lim="800000"/>
          </a:ln>
        </p:spPr>
        <p:txBody>
          <a:bodyPr wrap="square" lIns="91440" tIns="45720" rIns="91440" bIns="45720">
            <a:spAutoFit/>
          </a:bodyPr>
          <a:lstStyle/>
          <a:p>
            <a:pPr algn="dist"/>
            <a:r>
              <a:rPr lang="zh-CN" altLang="en-US" sz="3600" dirty="0" smtClean="0">
                <a:solidFill>
                  <a:schemeClr val="bg1"/>
                </a:solidFill>
                <a:latin typeface="等线" panose="02010600030101010101" charset="-122"/>
                <a:ea typeface="等线" panose="02010600030101010101" charset="-122"/>
                <a:sym typeface="Segoe UI" panose="020B0502040204020203" pitchFamily="34" charset="0"/>
              </a:rPr>
              <a:t>六、每日优鲜</a:t>
            </a:r>
            <a:endParaRPr lang="zh-CN" altLang="en-US" sz="3600" dirty="0" smtClean="0">
              <a:solidFill>
                <a:schemeClr val="bg1"/>
              </a:solidFill>
              <a:latin typeface="等线" panose="02010600030101010101" charset="-122"/>
              <a:ea typeface="等线" panose="02010600030101010101" charset="-122"/>
              <a:sym typeface="Segoe UI" panose="020B0502040204020203" pitchFamily="34" charset="0"/>
            </a:endParaRPr>
          </a:p>
        </p:txBody>
      </p:sp>
      <p:sp>
        <p:nvSpPr>
          <p:cNvPr id="23596" name="矩形 4"/>
          <p:cNvSpPr>
            <a:spLocks noChangeArrowheads="1"/>
          </p:cNvSpPr>
          <p:nvPr/>
        </p:nvSpPr>
        <p:spPr bwMode="auto">
          <a:xfrm>
            <a:off x="963295" y="1139825"/>
            <a:ext cx="10370185" cy="4485640"/>
          </a:xfrm>
          <a:prstGeom prst="rect">
            <a:avLst/>
          </a:prstGeom>
          <a:noFill/>
          <a:ln w="9525">
            <a:noFill/>
            <a:miter lim="800000"/>
          </a:ln>
        </p:spPr>
        <p:txBody>
          <a:bodyPr wrap="square" lIns="91440" tIns="45720" rIns="91440" bIns="45720">
            <a:spAutoFit/>
          </a:bodyPr>
          <a:lstStyle/>
          <a:p>
            <a:pPr fontAlgn="t">
              <a:lnSpc>
                <a:spcPct val="170000"/>
              </a:lnSpc>
            </a:pPr>
            <a:r>
              <a:rPr lang="en-US" sz="2400" b="1" dirty="0">
                <a:latin typeface="等线" panose="02010600030101010101" charset="-122"/>
                <a:ea typeface="等线" panose="02010600030101010101" charset="-122"/>
              </a:rPr>
              <a:t>1.</a:t>
            </a:r>
            <a:r>
              <a:rPr sz="2400" b="1" dirty="0">
                <a:latin typeface="等线" panose="02010600030101010101" charset="-122"/>
                <a:ea typeface="等线" panose="02010600030101010101" charset="-122"/>
              </a:rPr>
              <a:t>使用体验</a:t>
            </a:r>
            <a:endParaRPr sz="2400" b="1" dirty="0">
              <a:latin typeface="等线" panose="02010600030101010101" charset="-122"/>
              <a:ea typeface="等线" panose="02010600030101010101" charset="-122"/>
            </a:endParaRPr>
          </a:p>
          <a:p>
            <a:pPr fontAlgn="t">
              <a:lnSpc>
                <a:spcPct val="170000"/>
              </a:lnSpc>
            </a:pPr>
            <a:r>
              <a:rPr lang="en-US" sz="2400" dirty="0">
                <a:latin typeface="等线" panose="02010600030101010101" charset="-122"/>
                <a:ea typeface="等线" panose="02010600030101010101" charset="-122"/>
              </a:rPr>
              <a:t>       </a:t>
            </a:r>
            <a:r>
              <a:rPr sz="2400" dirty="0">
                <a:latin typeface="等线" panose="02010600030101010101" charset="-122"/>
                <a:ea typeface="等线" panose="02010600030101010101" charset="-122"/>
              </a:rPr>
              <a:t>同样先体验每日优鲜的搜索功能，搜索苹果出来的内容仅有十几条与水果苹果有关，其他几十条内容都是手机苹果。同时结果还有几个与苹果无关的产品。进入商品详情页，在初始界面并没有明确的商品详情信息，只有下拉至产品详情界面才有。加入购物车后优惠也比较明确，但在购物车商品旁展示了其他没有加入购物车商品，一定程度上影响了体验。在用户社区页同样有用户的美食分享，但文中食材必须点击显示，才能添加至购物车。</a:t>
            </a:r>
            <a:endParaRPr sz="2400" dirty="0">
              <a:latin typeface="等线" panose="02010600030101010101" charset="-122"/>
              <a:ea typeface="等线" panose="02010600030101010101" charset="-122"/>
            </a:endParaRPr>
          </a:p>
        </p:txBody>
      </p:sp>
      <p:pic>
        <p:nvPicPr>
          <p:cNvPr id="4" name="图片 3" descr="C:\Users\73732\Desktop\图片2.png图片2"/>
          <p:cNvPicPr>
            <a:picLocks noChangeAspect="1"/>
          </p:cNvPicPr>
          <p:nvPr/>
        </p:nvPicPr>
        <p:blipFill>
          <a:blip r:embed="rId1"/>
          <a:srcRect/>
          <a:stretch>
            <a:fillRect/>
          </a:stretch>
        </p:blipFill>
        <p:spPr>
          <a:xfrm>
            <a:off x="8096886" y="376873"/>
            <a:ext cx="879475" cy="880110"/>
          </a:xfrm>
          <a:prstGeom prst="rect">
            <a:avLst/>
          </a:prstGeom>
        </p:spPr>
      </p:pic>
    </p:spTree>
  </p:cSld>
  <p:clrMapOvr>
    <a:masterClrMapping/>
  </p:clrMapOvr>
  <p:transition spd="slow">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95" name="文本框 3"/>
          <p:cNvSpPr>
            <a:spLocks noChangeArrowheads="1"/>
          </p:cNvSpPr>
          <p:nvPr/>
        </p:nvSpPr>
        <p:spPr bwMode="auto">
          <a:xfrm>
            <a:off x="4218305" y="494665"/>
            <a:ext cx="3756660" cy="645160"/>
          </a:xfrm>
          <a:prstGeom prst="rect">
            <a:avLst/>
          </a:prstGeom>
          <a:solidFill>
            <a:srgbClr val="22385C"/>
          </a:solidFill>
          <a:ln w="9525">
            <a:noFill/>
            <a:miter lim="800000"/>
          </a:ln>
        </p:spPr>
        <p:txBody>
          <a:bodyPr wrap="square" lIns="91440" tIns="45720" rIns="91440" bIns="45720">
            <a:spAutoFit/>
          </a:bodyPr>
          <a:lstStyle/>
          <a:p>
            <a:pPr algn="dist"/>
            <a:r>
              <a:rPr lang="zh-CN" altLang="en-US" sz="3600" dirty="0" smtClean="0">
                <a:solidFill>
                  <a:schemeClr val="bg1"/>
                </a:solidFill>
                <a:latin typeface="等线" panose="02010600030101010101" charset="-122"/>
                <a:ea typeface="等线" panose="02010600030101010101" charset="-122"/>
                <a:sym typeface="Segoe UI" panose="020B0502040204020203" pitchFamily="34" charset="0"/>
              </a:rPr>
              <a:t>六、每日优鲜</a:t>
            </a:r>
            <a:endParaRPr lang="zh-CN" altLang="en-US" sz="3600" dirty="0" smtClean="0">
              <a:solidFill>
                <a:schemeClr val="bg1"/>
              </a:solidFill>
              <a:latin typeface="等线" panose="02010600030101010101" charset="-122"/>
              <a:ea typeface="等线" panose="02010600030101010101" charset="-122"/>
              <a:sym typeface="Segoe UI" panose="020B0502040204020203" pitchFamily="34" charset="0"/>
            </a:endParaRPr>
          </a:p>
        </p:txBody>
      </p:sp>
      <p:sp>
        <p:nvSpPr>
          <p:cNvPr id="23596" name="矩形 4"/>
          <p:cNvSpPr>
            <a:spLocks noChangeArrowheads="1"/>
          </p:cNvSpPr>
          <p:nvPr/>
        </p:nvSpPr>
        <p:spPr bwMode="auto">
          <a:xfrm>
            <a:off x="481965" y="1139825"/>
            <a:ext cx="10920095" cy="1753235"/>
          </a:xfrm>
          <a:prstGeom prst="rect">
            <a:avLst/>
          </a:prstGeom>
          <a:noFill/>
          <a:ln w="9525">
            <a:noFill/>
            <a:miter lim="800000"/>
          </a:ln>
        </p:spPr>
        <p:txBody>
          <a:bodyPr wrap="square" lIns="91440" tIns="45720" rIns="91440" bIns="45720">
            <a:spAutoFit/>
          </a:bodyPr>
          <a:lstStyle/>
          <a:p>
            <a:pPr>
              <a:lnSpc>
                <a:spcPct val="150000"/>
              </a:lnSpc>
            </a:pPr>
            <a:r>
              <a:rPr lang="en-US" sz="2400" b="1" dirty="0">
                <a:latin typeface="等线" panose="02010600030101010101" charset="-122"/>
                <a:ea typeface="等线" panose="02010600030101010101" charset="-122"/>
              </a:rPr>
              <a:t>2.</a:t>
            </a:r>
            <a:r>
              <a:rPr lang="zh-CN" sz="2400" b="1" dirty="0">
                <a:latin typeface="等线" panose="02010600030101010101" charset="-122"/>
                <a:ea typeface="等线" panose="02010600030101010101" charset="-122"/>
              </a:rPr>
              <a:t>总结</a:t>
            </a:r>
            <a:endParaRPr sz="2400" b="1" dirty="0">
              <a:latin typeface="等线" panose="02010600030101010101" charset="-122"/>
              <a:ea typeface="等线" panose="02010600030101010101" charset="-122"/>
            </a:endParaRPr>
          </a:p>
          <a:p>
            <a:pPr>
              <a:lnSpc>
                <a:spcPct val="150000"/>
              </a:lnSpc>
            </a:pPr>
            <a:r>
              <a:rPr lang="en-US" sz="2400" dirty="0">
                <a:latin typeface="等线" panose="02010600030101010101" charset="-122"/>
                <a:ea typeface="等线" panose="02010600030101010101" charset="-122"/>
              </a:rPr>
              <a:t>       </a:t>
            </a:r>
            <a:r>
              <a:rPr sz="2400" dirty="0">
                <a:latin typeface="等线" panose="02010600030101010101" charset="-122"/>
                <a:ea typeface="等线" panose="02010600030101010101" charset="-122"/>
              </a:rPr>
              <a:t>搜索结果准确性较低，无关产品较多，而且生鲜类APP还存在着手机等电子产品，定位不太明确。界面的色彩都是以Logo的粉色为主色调，一致性较好。</a:t>
            </a:r>
            <a:endParaRPr sz="2400" dirty="0">
              <a:latin typeface="等线" panose="02010600030101010101" charset="-122"/>
              <a:ea typeface="等线" panose="02010600030101010101" charset="-122"/>
            </a:endParaRPr>
          </a:p>
        </p:txBody>
      </p:sp>
      <p:pic>
        <p:nvPicPr>
          <p:cNvPr id="4" name="图片 3" descr="C:\Users\73732\Desktop\图片2.png图片2"/>
          <p:cNvPicPr>
            <a:picLocks noChangeAspect="1"/>
          </p:cNvPicPr>
          <p:nvPr/>
        </p:nvPicPr>
        <p:blipFill>
          <a:blip r:embed="rId1"/>
          <a:srcRect/>
          <a:stretch>
            <a:fillRect/>
          </a:stretch>
        </p:blipFill>
        <p:spPr>
          <a:xfrm>
            <a:off x="8096886" y="376873"/>
            <a:ext cx="879475" cy="880110"/>
          </a:xfrm>
          <a:prstGeom prst="rect">
            <a:avLst/>
          </a:prstGeom>
        </p:spPr>
      </p:pic>
      <p:graphicFrame>
        <p:nvGraphicFramePr>
          <p:cNvPr id="2" name="表格 1"/>
          <p:cNvGraphicFramePr/>
          <p:nvPr>
            <p:custDataLst>
              <p:tags r:id="rId2"/>
            </p:custDataLst>
          </p:nvPr>
        </p:nvGraphicFramePr>
        <p:xfrm>
          <a:off x="2000568" y="3765550"/>
          <a:ext cx="8575040" cy="1887855"/>
        </p:xfrm>
        <a:graphic>
          <a:graphicData uri="http://schemas.openxmlformats.org/drawingml/2006/table">
            <a:tbl>
              <a:tblPr firstRow="1" bandRow="1">
                <a:tableStyleId>{5940675A-B579-460E-94D1-54222C63F5DA}</a:tableStyleId>
              </a:tblPr>
              <a:tblGrid>
                <a:gridCol w="4287520"/>
                <a:gridCol w="4287520"/>
              </a:tblGrid>
              <a:tr h="629920">
                <a:tc>
                  <a:txBody>
                    <a:bodyPr/>
                    <a:p>
                      <a:pPr indent="0">
                        <a:buNone/>
                      </a:pPr>
                      <a:r>
                        <a:rPr lang="en-US" sz="2000" b="0">
                          <a:latin typeface="等线" panose="02010600030101010101" charset="-122"/>
                          <a:ea typeface="等线" panose="02010600030101010101" charset="-122"/>
                          <a:cs typeface="等线" panose="02010600030101010101" charset="-122"/>
                        </a:rPr>
                        <a:t>优势（值得借鉴）</a:t>
                      </a:r>
                      <a:endParaRPr lang="en-US" altLang="en-US" sz="2000" b="0">
                        <a:latin typeface="等线" panose="02010600030101010101" charset="-122"/>
                        <a:ea typeface="等线" panose="02010600030101010101" charset="-122"/>
                        <a:cs typeface="等线" panose="02010600030101010101"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latin typeface="等线" panose="02010600030101010101" charset="-122"/>
                          <a:ea typeface="等线" panose="02010600030101010101" charset="-122"/>
                          <a:cs typeface="等线" panose="02010600030101010101" charset="-122"/>
                        </a:rPr>
                        <a:t>劣势（需要改进）</a:t>
                      </a:r>
                      <a:endParaRPr lang="en-US" altLang="en-US" sz="2000" b="0">
                        <a:latin typeface="等线" panose="02010600030101010101" charset="-122"/>
                        <a:ea typeface="等线" panose="02010600030101010101" charset="-122"/>
                        <a:cs typeface="等线" panose="02010600030101010101"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257935">
                <a:tc>
                  <a:txBody>
                    <a:bodyPr/>
                    <a:p>
                      <a:pPr indent="0">
                        <a:buNone/>
                      </a:pPr>
                      <a:r>
                        <a:rPr lang="en-US" sz="2000" b="0">
                          <a:latin typeface="等线" panose="02010600030101010101" charset="-122"/>
                          <a:ea typeface="等线" panose="02010600030101010101" charset="-122"/>
                          <a:cs typeface="等线" panose="02010600030101010101" charset="-122"/>
                        </a:rPr>
                        <a:t>1.界面布局与颜色一致性好。</a:t>
                      </a:r>
                      <a:endParaRPr lang="en-US" altLang="en-US" sz="2000" b="0">
                        <a:latin typeface="等线" panose="02010600030101010101" charset="-122"/>
                        <a:ea typeface="等线" panose="02010600030101010101" charset="-122"/>
                        <a:cs typeface="等线" panose="02010600030101010101"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latin typeface="等线" panose="02010600030101010101" charset="-122"/>
                          <a:ea typeface="等线" panose="02010600030101010101" charset="-122"/>
                          <a:cs typeface="等线" panose="02010600030101010101" charset="-122"/>
                        </a:rPr>
                        <a:t>1.搜索结果的准确度低，数量少2.产品定位不只是生鲜 </a:t>
                      </a:r>
                      <a:endParaRPr lang="en-US" altLang="en-US" sz="2000" b="0">
                        <a:latin typeface="等线" panose="02010600030101010101" charset="-122"/>
                        <a:ea typeface="等线" panose="02010600030101010101" charset="-122"/>
                        <a:cs typeface="等线" panose="02010600030101010101"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transition spd="slow">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95" name="文本框 3"/>
          <p:cNvSpPr>
            <a:spLocks noChangeArrowheads="1"/>
          </p:cNvSpPr>
          <p:nvPr/>
        </p:nvSpPr>
        <p:spPr bwMode="auto">
          <a:xfrm>
            <a:off x="4218305" y="494665"/>
            <a:ext cx="3756660" cy="645160"/>
          </a:xfrm>
          <a:prstGeom prst="rect">
            <a:avLst/>
          </a:prstGeom>
          <a:solidFill>
            <a:srgbClr val="22385C"/>
          </a:solidFill>
          <a:ln w="9525">
            <a:noFill/>
            <a:miter lim="800000"/>
          </a:ln>
        </p:spPr>
        <p:txBody>
          <a:bodyPr wrap="square" lIns="91440" tIns="45720" rIns="91440" bIns="45720">
            <a:spAutoFit/>
          </a:bodyPr>
          <a:lstStyle/>
          <a:p>
            <a:pPr algn="dist"/>
            <a:r>
              <a:rPr lang="zh-CN" altLang="en-US" sz="3600" dirty="0" smtClean="0">
                <a:solidFill>
                  <a:schemeClr val="bg1"/>
                </a:solidFill>
                <a:latin typeface="等线" panose="02010600030101010101" charset="-122"/>
                <a:ea typeface="等线" panose="02010600030101010101" charset="-122"/>
                <a:sym typeface="Segoe UI" panose="020B0502040204020203" pitchFamily="34" charset="0"/>
              </a:rPr>
              <a:t>七、十荟团</a:t>
            </a:r>
            <a:endParaRPr lang="zh-CN" altLang="en-US" sz="3600" dirty="0" smtClean="0">
              <a:solidFill>
                <a:schemeClr val="bg1"/>
              </a:solidFill>
              <a:latin typeface="等线" panose="02010600030101010101" charset="-122"/>
              <a:ea typeface="等线" panose="02010600030101010101" charset="-122"/>
              <a:sym typeface="Segoe UI" panose="020B0502040204020203" pitchFamily="34" charset="0"/>
            </a:endParaRPr>
          </a:p>
        </p:txBody>
      </p:sp>
      <p:sp>
        <p:nvSpPr>
          <p:cNvPr id="23596" name="矩形 4"/>
          <p:cNvSpPr>
            <a:spLocks noChangeArrowheads="1"/>
          </p:cNvSpPr>
          <p:nvPr/>
        </p:nvSpPr>
        <p:spPr bwMode="auto">
          <a:xfrm>
            <a:off x="963295" y="1139825"/>
            <a:ext cx="10370185" cy="4485640"/>
          </a:xfrm>
          <a:prstGeom prst="rect">
            <a:avLst/>
          </a:prstGeom>
          <a:noFill/>
          <a:ln w="9525">
            <a:noFill/>
            <a:miter lim="800000"/>
          </a:ln>
        </p:spPr>
        <p:txBody>
          <a:bodyPr wrap="square" lIns="91440" tIns="45720" rIns="91440" bIns="45720">
            <a:spAutoFit/>
          </a:bodyPr>
          <a:lstStyle/>
          <a:p>
            <a:pPr fontAlgn="t">
              <a:lnSpc>
                <a:spcPct val="170000"/>
              </a:lnSpc>
            </a:pPr>
            <a:r>
              <a:rPr lang="en-US" sz="2400" b="1" dirty="0">
                <a:latin typeface="等线" panose="02010600030101010101" charset="-122"/>
                <a:ea typeface="等线" panose="02010600030101010101" charset="-122"/>
              </a:rPr>
              <a:t>1.</a:t>
            </a:r>
            <a:r>
              <a:rPr sz="2400" b="1" dirty="0">
                <a:latin typeface="等线" panose="02010600030101010101" charset="-122"/>
                <a:ea typeface="等线" panose="02010600030101010101" charset="-122"/>
              </a:rPr>
              <a:t>使用体验</a:t>
            </a:r>
            <a:endParaRPr sz="2400" b="1" dirty="0">
              <a:latin typeface="等线" panose="02010600030101010101" charset="-122"/>
              <a:ea typeface="等线" panose="02010600030101010101" charset="-122"/>
            </a:endParaRPr>
          </a:p>
          <a:p>
            <a:pPr fontAlgn="t">
              <a:lnSpc>
                <a:spcPct val="170000"/>
              </a:lnSpc>
            </a:pPr>
            <a:r>
              <a:rPr lang="en-US" sz="2400" dirty="0">
                <a:latin typeface="等线" panose="02010600030101010101" charset="-122"/>
                <a:ea typeface="等线" panose="02010600030101010101" charset="-122"/>
              </a:rPr>
              <a:t>        </a:t>
            </a:r>
            <a:r>
              <a:rPr sz="2400" dirty="0">
                <a:latin typeface="等线" panose="02010600030101010101" charset="-122"/>
                <a:ea typeface="等线" panose="02010600030101010101" charset="-122"/>
              </a:rPr>
              <a:t>同样先体验十荟团的搜索功能，搜索苹果出来的十几条信息里只有两条是水果，其中一条结果还是香蕉位居第一位。其余结果都与水果苹果无关。商品的粗略结果带有产品的信息介绍，信息比较明确，但优惠广告占据的商品信息的篇幅较大。进入商品详情页，商品的信息和上一层粗略信息几乎一模一样没有更多的内容，展示的图片也较少。购物车界面比较简洁，没有广告和优惠满减等。没有社区分享功能。</a:t>
            </a:r>
            <a:endParaRPr sz="2400" dirty="0">
              <a:latin typeface="等线" panose="02010600030101010101" charset="-122"/>
              <a:ea typeface="等线" panose="02010600030101010101" charset="-122"/>
            </a:endParaRPr>
          </a:p>
        </p:txBody>
      </p:sp>
      <p:pic>
        <p:nvPicPr>
          <p:cNvPr id="4" name="图片 3" descr="C:\Users\73732\Desktop\图片1.png图片1"/>
          <p:cNvPicPr>
            <a:picLocks noChangeAspect="1"/>
          </p:cNvPicPr>
          <p:nvPr/>
        </p:nvPicPr>
        <p:blipFill>
          <a:blip r:embed="rId1"/>
          <a:srcRect/>
          <a:stretch>
            <a:fillRect/>
          </a:stretch>
        </p:blipFill>
        <p:spPr>
          <a:xfrm>
            <a:off x="8096886" y="513081"/>
            <a:ext cx="879475" cy="607695"/>
          </a:xfrm>
          <a:prstGeom prst="rect">
            <a:avLst/>
          </a:prstGeom>
        </p:spPr>
      </p:pic>
    </p:spTree>
  </p:cSld>
  <p:clrMapOvr>
    <a:masterClrMapping/>
  </p:clrMapOvr>
  <p:transition spd="slow">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95" name="文本框 3"/>
          <p:cNvSpPr>
            <a:spLocks noChangeArrowheads="1"/>
          </p:cNvSpPr>
          <p:nvPr/>
        </p:nvSpPr>
        <p:spPr bwMode="auto">
          <a:xfrm>
            <a:off x="4218305" y="494665"/>
            <a:ext cx="3756660" cy="645160"/>
          </a:xfrm>
          <a:prstGeom prst="rect">
            <a:avLst/>
          </a:prstGeom>
          <a:solidFill>
            <a:srgbClr val="22385C"/>
          </a:solidFill>
          <a:ln w="9525">
            <a:noFill/>
            <a:miter lim="800000"/>
          </a:ln>
        </p:spPr>
        <p:txBody>
          <a:bodyPr wrap="square" lIns="91440" tIns="45720" rIns="91440" bIns="45720">
            <a:spAutoFit/>
          </a:bodyPr>
          <a:lstStyle/>
          <a:p>
            <a:pPr algn="dist"/>
            <a:r>
              <a:rPr lang="zh-CN" altLang="en-US" sz="3600" dirty="0" smtClean="0">
                <a:solidFill>
                  <a:schemeClr val="bg1"/>
                </a:solidFill>
                <a:latin typeface="等线" panose="02010600030101010101" charset="-122"/>
                <a:ea typeface="等线" panose="02010600030101010101" charset="-122"/>
                <a:sym typeface="Segoe UI" panose="020B0502040204020203" pitchFamily="34" charset="0"/>
              </a:rPr>
              <a:t>七、十荟团</a:t>
            </a:r>
            <a:endParaRPr lang="zh-CN" altLang="en-US" sz="3600" dirty="0" smtClean="0">
              <a:solidFill>
                <a:schemeClr val="bg1"/>
              </a:solidFill>
              <a:latin typeface="等线" panose="02010600030101010101" charset="-122"/>
              <a:ea typeface="等线" panose="02010600030101010101" charset="-122"/>
              <a:sym typeface="Segoe UI" panose="020B0502040204020203" pitchFamily="34" charset="0"/>
            </a:endParaRPr>
          </a:p>
        </p:txBody>
      </p:sp>
      <p:sp>
        <p:nvSpPr>
          <p:cNvPr id="23596" name="矩形 4"/>
          <p:cNvSpPr>
            <a:spLocks noChangeArrowheads="1"/>
          </p:cNvSpPr>
          <p:nvPr/>
        </p:nvSpPr>
        <p:spPr bwMode="auto">
          <a:xfrm>
            <a:off x="447675" y="1139825"/>
            <a:ext cx="10920095" cy="1753235"/>
          </a:xfrm>
          <a:prstGeom prst="rect">
            <a:avLst/>
          </a:prstGeom>
          <a:noFill/>
          <a:ln w="9525">
            <a:noFill/>
            <a:miter lim="800000"/>
          </a:ln>
        </p:spPr>
        <p:txBody>
          <a:bodyPr wrap="square" lIns="91440" tIns="45720" rIns="91440" bIns="45720">
            <a:spAutoFit/>
          </a:bodyPr>
          <a:lstStyle/>
          <a:p>
            <a:pPr>
              <a:lnSpc>
                <a:spcPct val="150000"/>
              </a:lnSpc>
            </a:pPr>
            <a:r>
              <a:rPr lang="en-US" sz="2400" b="1" dirty="0">
                <a:latin typeface="等线" panose="02010600030101010101" charset="-122"/>
                <a:ea typeface="等线" panose="02010600030101010101" charset="-122"/>
              </a:rPr>
              <a:t>2.</a:t>
            </a:r>
            <a:r>
              <a:rPr lang="zh-CN" sz="2400" b="1" dirty="0">
                <a:latin typeface="等线" panose="02010600030101010101" charset="-122"/>
                <a:ea typeface="等线" panose="02010600030101010101" charset="-122"/>
              </a:rPr>
              <a:t>总结</a:t>
            </a:r>
            <a:endParaRPr sz="2400" b="1" dirty="0">
              <a:latin typeface="等线" panose="02010600030101010101" charset="-122"/>
              <a:ea typeface="等线" panose="02010600030101010101" charset="-122"/>
            </a:endParaRPr>
          </a:p>
          <a:p>
            <a:pPr>
              <a:lnSpc>
                <a:spcPct val="150000"/>
              </a:lnSpc>
            </a:pPr>
            <a:r>
              <a:rPr lang="en-US" sz="2400" dirty="0">
                <a:latin typeface="等线" panose="02010600030101010101" charset="-122"/>
                <a:ea typeface="等线" panose="02010600030101010101" charset="-122"/>
              </a:rPr>
              <a:t>       </a:t>
            </a:r>
            <a:r>
              <a:rPr sz="2400" dirty="0">
                <a:latin typeface="等线" panose="02010600030101010101" charset="-122"/>
                <a:ea typeface="等线" panose="02010600030101010101" charset="-122"/>
              </a:rPr>
              <a:t>整个使用体验较差，搜索常见水果结果并不能让用户满意，字体布局也不能很好的适配。与其他APP存在较大差距。</a:t>
            </a:r>
            <a:endParaRPr sz="2400" dirty="0">
              <a:latin typeface="等线" panose="02010600030101010101" charset="-122"/>
              <a:ea typeface="等线" panose="02010600030101010101" charset="-122"/>
            </a:endParaRPr>
          </a:p>
        </p:txBody>
      </p:sp>
      <p:pic>
        <p:nvPicPr>
          <p:cNvPr id="4" name="图片 3" descr="C:\Users\73732\Desktop\图片1.png图片1"/>
          <p:cNvPicPr>
            <a:picLocks noChangeAspect="1"/>
          </p:cNvPicPr>
          <p:nvPr/>
        </p:nvPicPr>
        <p:blipFill>
          <a:blip r:embed="rId1"/>
          <a:srcRect/>
          <a:stretch>
            <a:fillRect/>
          </a:stretch>
        </p:blipFill>
        <p:spPr>
          <a:xfrm>
            <a:off x="8096886" y="513081"/>
            <a:ext cx="879475" cy="607695"/>
          </a:xfrm>
          <a:prstGeom prst="rect">
            <a:avLst/>
          </a:prstGeom>
        </p:spPr>
      </p:pic>
      <p:graphicFrame>
        <p:nvGraphicFramePr>
          <p:cNvPr id="2" name="表格 1"/>
          <p:cNvGraphicFramePr/>
          <p:nvPr>
            <p:custDataLst>
              <p:tags r:id="rId2"/>
            </p:custDataLst>
          </p:nvPr>
        </p:nvGraphicFramePr>
        <p:xfrm>
          <a:off x="2000568" y="3765550"/>
          <a:ext cx="8575040" cy="1887855"/>
        </p:xfrm>
        <a:graphic>
          <a:graphicData uri="http://schemas.openxmlformats.org/drawingml/2006/table">
            <a:tbl>
              <a:tblPr firstRow="1" bandRow="1">
                <a:tableStyleId>{5940675A-B579-460E-94D1-54222C63F5DA}</a:tableStyleId>
              </a:tblPr>
              <a:tblGrid>
                <a:gridCol w="4287520"/>
                <a:gridCol w="4287520"/>
              </a:tblGrid>
              <a:tr h="629920">
                <a:tc>
                  <a:txBody>
                    <a:bodyPr/>
                    <a:p>
                      <a:pPr indent="0">
                        <a:buNone/>
                      </a:pPr>
                      <a:r>
                        <a:rPr lang="en-US" sz="2000" b="0">
                          <a:latin typeface="等线" panose="02010600030101010101" charset="-122"/>
                          <a:ea typeface="等线" panose="02010600030101010101" charset="-122"/>
                          <a:cs typeface="等线" panose="02010600030101010101" charset="-122"/>
                        </a:rPr>
                        <a:t>优势（值得借鉴）</a:t>
                      </a:r>
                      <a:endParaRPr lang="en-US" altLang="en-US" sz="2000" b="0">
                        <a:latin typeface="等线" panose="02010600030101010101" charset="-122"/>
                        <a:ea typeface="等线" panose="02010600030101010101" charset="-122"/>
                        <a:cs typeface="等线" panose="02010600030101010101"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latin typeface="等线" panose="02010600030101010101" charset="-122"/>
                          <a:ea typeface="等线" panose="02010600030101010101" charset="-122"/>
                          <a:cs typeface="等线" panose="02010600030101010101" charset="-122"/>
                        </a:rPr>
                        <a:t>劣势（需要改进）</a:t>
                      </a:r>
                      <a:endParaRPr lang="en-US" altLang="en-US" sz="2000" b="0">
                        <a:latin typeface="等线" panose="02010600030101010101" charset="-122"/>
                        <a:ea typeface="等线" panose="02010600030101010101" charset="-122"/>
                        <a:cs typeface="等线" panose="02010600030101010101"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257935">
                <a:tc>
                  <a:txBody>
                    <a:bodyPr/>
                    <a:p>
                      <a:pPr indent="0">
                        <a:buNone/>
                      </a:pPr>
                      <a:r>
                        <a:rPr lang="en-US" sz="2000" b="0">
                          <a:latin typeface="等线" panose="02010600030101010101" charset="-122"/>
                          <a:ea typeface="等线" panose="02010600030101010101" charset="-122"/>
                          <a:cs typeface="等线" panose="02010600030101010101" charset="-122"/>
                        </a:rPr>
                        <a:t>1.界面简约，不花哨</a:t>
                      </a:r>
                      <a:endParaRPr lang="en-US" altLang="en-US" sz="2000" b="0">
                        <a:latin typeface="等线" panose="02010600030101010101" charset="-122"/>
                        <a:ea typeface="等线" panose="02010600030101010101" charset="-122"/>
                        <a:cs typeface="等线" panose="02010600030101010101"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latin typeface="等线" panose="02010600030101010101" charset="-122"/>
                          <a:ea typeface="等线" panose="02010600030101010101" charset="-122"/>
                          <a:cs typeface="等线" panose="02010600030101010101" charset="-122"/>
                        </a:rPr>
                        <a:t>1.搜索结果的准确度特低，数量少2.界面布局不能很好的适配每个手机 </a:t>
                      </a:r>
                      <a:endParaRPr lang="en-US" altLang="en-US" sz="2000" b="0">
                        <a:latin typeface="等线" panose="02010600030101010101" charset="-122"/>
                        <a:ea typeface="等线" panose="02010600030101010101" charset="-122"/>
                        <a:cs typeface="等线" panose="02010600030101010101"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transition spd="slow">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组合 15"/>
          <p:cNvGrpSpPr/>
          <p:nvPr/>
        </p:nvGrpSpPr>
        <p:grpSpPr>
          <a:xfrm>
            <a:off x="914665" y="2917622"/>
            <a:ext cx="2374441" cy="1323439"/>
            <a:chOff x="0" y="3010281"/>
            <a:chExt cx="6441740" cy="3704871"/>
          </a:xfrm>
        </p:grpSpPr>
        <p:sp>
          <p:nvSpPr>
            <p:cNvPr id="5" name="Freeform 5"/>
            <p:cNvSpPr/>
            <p:nvPr/>
          </p:nvSpPr>
          <p:spPr bwMode="auto">
            <a:xfrm>
              <a:off x="1136453" y="4233751"/>
              <a:ext cx="4196555" cy="2481401"/>
            </a:xfrm>
            <a:custGeom>
              <a:avLst/>
              <a:gdLst>
                <a:gd name="T0" fmla="*/ 757 w 757"/>
                <a:gd name="T1" fmla="*/ 322 h 432"/>
                <a:gd name="T2" fmla="*/ 380 w 757"/>
                <a:gd name="T3" fmla="*/ 432 h 432"/>
                <a:gd name="T4" fmla="*/ 0 w 757"/>
                <a:gd name="T5" fmla="*/ 322 h 432"/>
                <a:gd name="T6" fmla="*/ 77 w 757"/>
                <a:gd name="T7" fmla="*/ 0 h 432"/>
                <a:gd name="T8" fmla="*/ 678 w 757"/>
                <a:gd name="T9" fmla="*/ 0 h 432"/>
                <a:gd name="T10" fmla="*/ 757 w 757"/>
                <a:gd name="T11" fmla="*/ 322 h 432"/>
              </a:gdLst>
              <a:ahLst/>
              <a:cxnLst>
                <a:cxn ang="0">
                  <a:pos x="T0" y="T1"/>
                </a:cxn>
                <a:cxn ang="0">
                  <a:pos x="T2" y="T3"/>
                </a:cxn>
                <a:cxn ang="0">
                  <a:pos x="T4" y="T5"/>
                </a:cxn>
                <a:cxn ang="0">
                  <a:pos x="T6" y="T7"/>
                </a:cxn>
                <a:cxn ang="0">
                  <a:pos x="T8" y="T9"/>
                </a:cxn>
                <a:cxn ang="0">
                  <a:pos x="T10" y="T11"/>
                </a:cxn>
              </a:cxnLst>
              <a:rect l="0" t="0" r="r" b="b"/>
              <a:pathLst>
                <a:path w="757" h="432">
                  <a:moveTo>
                    <a:pt x="757" y="322"/>
                  </a:moveTo>
                  <a:lnTo>
                    <a:pt x="380" y="432"/>
                  </a:lnTo>
                  <a:lnTo>
                    <a:pt x="0" y="322"/>
                  </a:lnTo>
                  <a:lnTo>
                    <a:pt x="77" y="0"/>
                  </a:lnTo>
                  <a:lnTo>
                    <a:pt x="678" y="0"/>
                  </a:lnTo>
                  <a:lnTo>
                    <a:pt x="757" y="322"/>
                  </a:lnTo>
                  <a:close/>
                </a:path>
              </a:pathLst>
            </a:custGeom>
            <a:solidFill>
              <a:srgbClr val="22385C"/>
            </a:solidFill>
            <a:ln>
              <a:noFill/>
            </a:ln>
          </p:spPr>
          <p:txBody>
            <a:bodyPr vert="horz" wrap="square" lIns="91440" tIns="45720" rIns="91440" bIns="45720" numCol="1" anchor="t" anchorCtr="0" compatLnSpc="1"/>
            <a:lstStyle/>
            <a:p>
              <a:endParaRPr lang="zh-CN" altLang="en-US"/>
            </a:p>
          </p:txBody>
        </p:sp>
        <p:sp>
          <p:nvSpPr>
            <p:cNvPr id="6" name="Freeform 7"/>
            <p:cNvSpPr/>
            <p:nvPr/>
          </p:nvSpPr>
          <p:spPr bwMode="auto">
            <a:xfrm>
              <a:off x="0" y="3010281"/>
              <a:ext cx="6441736" cy="2067834"/>
            </a:xfrm>
            <a:custGeom>
              <a:avLst/>
              <a:gdLst>
                <a:gd name="T0" fmla="*/ 1162 w 1162"/>
                <a:gd name="T1" fmla="*/ 128 h 360"/>
                <a:gd name="T2" fmla="*/ 581 w 1162"/>
                <a:gd name="T3" fmla="*/ 0 h 360"/>
                <a:gd name="T4" fmla="*/ 0 w 1162"/>
                <a:gd name="T5" fmla="*/ 128 h 360"/>
                <a:gd name="T6" fmla="*/ 0 w 1162"/>
                <a:gd name="T7" fmla="*/ 185 h 360"/>
                <a:gd name="T8" fmla="*/ 581 w 1162"/>
                <a:gd name="T9" fmla="*/ 360 h 360"/>
                <a:gd name="T10" fmla="*/ 1162 w 1162"/>
                <a:gd name="T11" fmla="*/ 185 h 360"/>
                <a:gd name="T12" fmla="*/ 1162 w 1162"/>
                <a:gd name="T13" fmla="*/ 128 h 360"/>
              </a:gdLst>
              <a:ahLst/>
              <a:cxnLst>
                <a:cxn ang="0">
                  <a:pos x="T0" y="T1"/>
                </a:cxn>
                <a:cxn ang="0">
                  <a:pos x="T2" y="T3"/>
                </a:cxn>
                <a:cxn ang="0">
                  <a:pos x="T4" y="T5"/>
                </a:cxn>
                <a:cxn ang="0">
                  <a:pos x="T6" y="T7"/>
                </a:cxn>
                <a:cxn ang="0">
                  <a:pos x="T8" y="T9"/>
                </a:cxn>
                <a:cxn ang="0">
                  <a:pos x="T10" y="T11"/>
                </a:cxn>
                <a:cxn ang="0">
                  <a:pos x="T12" y="T13"/>
                </a:cxn>
              </a:cxnLst>
              <a:rect l="0" t="0" r="r" b="b"/>
              <a:pathLst>
                <a:path w="1162" h="360">
                  <a:moveTo>
                    <a:pt x="1162" y="128"/>
                  </a:moveTo>
                  <a:lnTo>
                    <a:pt x="581" y="0"/>
                  </a:lnTo>
                  <a:lnTo>
                    <a:pt x="0" y="128"/>
                  </a:lnTo>
                  <a:lnTo>
                    <a:pt x="0" y="185"/>
                  </a:lnTo>
                  <a:lnTo>
                    <a:pt x="581" y="360"/>
                  </a:lnTo>
                  <a:lnTo>
                    <a:pt x="1162" y="185"/>
                  </a:lnTo>
                  <a:lnTo>
                    <a:pt x="1162" y="128"/>
                  </a:ln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7" name="Freeform 8"/>
            <p:cNvSpPr/>
            <p:nvPr/>
          </p:nvSpPr>
          <p:spPr bwMode="auto">
            <a:xfrm>
              <a:off x="16633" y="3010281"/>
              <a:ext cx="6425107" cy="1757659"/>
            </a:xfrm>
            <a:custGeom>
              <a:avLst/>
              <a:gdLst>
                <a:gd name="T0" fmla="*/ 578 w 1159"/>
                <a:gd name="T1" fmla="*/ 306 h 306"/>
                <a:gd name="T2" fmla="*/ 0 w 1159"/>
                <a:gd name="T3" fmla="*/ 128 h 306"/>
                <a:gd name="T4" fmla="*/ 578 w 1159"/>
                <a:gd name="T5" fmla="*/ 0 h 306"/>
                <a:gd name="T6" fmla="*/ 1159 w 1159"/>
                <a:gd name="T7" fmla="*/ 128 h 306"/>
                <a:gd name="T8" fmla="*/ 578 w 1159"/>
                <a:gd name="T9" fmla="*/ 306 h 306"/>
              </a:gdLst>
              <a:ahLst/>
              <a:cxnLst>
                <a:cxn ang="0">
                  <a:pos x="T0" y="T1"/>
                </a:cxn>
                <a:cxn ang="0">
                  <a:pos x="T2" y="T3"/>
                </a:cxn>
                <a:cxn ang="0">
                  <a:pos x="T4" y="T5"/>
                </a:cxn>
                <a:cxn ang="0">
                  <a:pos x="T6" y="T7"/>
                </a:cxn>
                <a:cxn ang="0">
                  <a:pos x="T8" y="T9"/>
                </a:cxn>
              </a:cxnLst>
              <a:rect l="0" t="0" r="r" b="b"/>
              <a:pathLst>
                <a:path w="1159" h="306">
                  <a:moveTo>
                    <a:pt x="578" y="306"/>
                  </a:moveTo>
                  <a:lnTo>
                    <a:pt x="0" y="128"/>
                  </a:lnTo>
                  <a:lnTo>
                    <a:pt x="578" y="0"/>
                  </a:lnTo>
                  <a:lnTo>
                    <a:pt x="1159" y="128"/>
                  </a:lnTo>
                  <a:lnTo>
                    <a:pt x="578" y="306"/>
                  </a:lnTo>
                  <a:close/>
                </a:path>
              </a:pathLst>
            </a:custGeom>
            <a:solidFill>
              <a:srgbClr val="22385C"/>
            </a:solidFill>
            <a:ln>
              <a:noFill/>
            </a:ln>
          </p:spPr>
          <p:txBody>
            <a:bodyPr vert="horz" wrap="square" lIns="91440" tIns="45720" rIns="91440" bIns="45720" numCol="1" anchor="t" anchorCtr="0" compatLnSpc="1"/>
            <a:lstStyle/>
            <a:p>
              <a:endParaRPr lang="zh-CN" altLang="en-US"/>
            </a:p>
          </p:txBody>
        </p:sp>
        <p:sp>
          <p:nvSpPr>
            <p:cNvPr id="8" name="Freeform 9"/>
            <p:cNvSpPr/>
            <p:nvPr/>
          </p:nvSpPr>
          <p:spPr bwMode="auto">
            <a:xfrm>
              <a:off x="3098910" y="3802950"/>
              <a:ext cx="2821726" cy="172320"/>
            </a:xfrm>
            <a:custGeom>
              <a:avLst/>
              <a:gdLst>
                <a:gd name="T0" fmla="*/ 335 w 336"/>
                <a:gd name="T1" fmla="*/ 13 h 20"/>
                <a:gd name="T2" fmla="*/ 326 w 336"/>
                <a:gd name="T3" fmla="*/ 19 h 20"/>
                <a:gd name="T4" fmla="*/ 7 w 336"/>
                <a:gd name="T5" fmla="*/ 16 h 20"/>
                <a:gd name="T6" fmla="*/ 0 w 336"/>
                <a:gd name="T7" fmla="*/ 7 h 20"/>
                <a:gd name="T8" fmla="*/ 0 w 336"/>
                <a:gd name="T9" fmla="*/ 7 h 20"/>
                <a:gd name="T10" fmla="*/ 9 w 336"/>
                <a:gd name="T11" fmla="*/ 1 h 20"/>
                <a:gd name="T12" fmla="*/ 329 w 336"/>
                <a:gd name="T13" fmla="*/ 4 h 20"/>
                <a:gd name="T14" fmla="*/ 335 w 336"/>
                <a:gd name="T15" fmla="*/ 13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36" h="20">
                  <a:moveTo>
                    <a:pt x="335" y="13"/>
                  </a:moveTo>
                  <a:cubicBezTo>
                    <a:pt x="335" y="17"/>
                    <a:pt x="331" y="20"/>
                    <a:pt x="326" y="19"/>
                  </a:cubicBezTo>
                  <a:cubicBezTo>
                    <a:pt x="7" y="16"/>
                    <a:pt x="7" y="16"/>
                    <a:pt x="7" y="16"/>
                  </a:cubicBezTo>
                  <a:cubicBezTo>
                    <a:pt x="3" y="15"/>
                    <a:pt x="0" y="11"/>
                    <a:pt x="0" y="7"/>
                  </a:cubicBezTo>
                  <a:cubicBezTo>
                    <a:pt x="0" y="7"/>
                    <a:pt x="0" y="7"/>
                    <a:pt x="0" y="7"/>
                  </a:cubicBezTo>
                  <a:cubicBezTo>
                    <a:pt x="1" y="3"/>
                    <a:pt x="5" y="0"/>
                    <a:pt x="9" y="1"/>
                  </a:cubicBezTo>
                  <a:cubicBezTo>
                    <a:pt x="329" y="4"/>
                    <a:pt x="329" y="4"/>
                    <a:pt x="329" y="4"/>
                  </a:cubicBezTo>
                  <a:cubicBezTo>
                    <a:pt x="333" y="5"/>
                    <a:pt x="336" y="9"/>
                    <a:pt x="335" y="13"/>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9" name="Freeform 10"/>
            <p:cNvSpPr/>
            <p:nvPr/>
          </p:nvSpPr>
          <p:spPr bwMode="auto">
            <a:xfrm>
              <a:off x="5817161" y="3833066"/>
              <a:ext cx="133048" cy="970735"/>
            </a:xfrm>
            <a:custGeom>
              <a:avLst/>
              <a:gdLst>
                <a:gd name="T0" fmla="*/ 16 w 16"/>
                <a:gd name="T1" fmla="*/ 104 h 112"/>
                <a:gd name="T2" fmla="*/ 8 w 16"/>
                <a:gd name="T3" fmla="*/ 112 h 112"/>
                <a:gd name="T4" fmla="*/ 8 w 16"/>
                <a:gd name="T5" fmla="*/ 112 h 112"/>
                <a:gd name="T6" fmla="*/ 0 w 16"/>
                <a:gd name="T7" fmla="*/ 104 h 112"/>
                <a:gd name="T8" fmla="*/ 0 w 16"/>
                <a:gd name="T9" fmla="*/ 8 h 112"/>
                <a:gd name="T10" fmla="*/ 8 w 16"/>
                <a:gd name="T11" fmla="*/ 0 h 112"/>
                <a:gd name="T12" fmla="*/ 8 w 16"/>
                <a:gd name="T13" fmla="*/ 0 h 112"/>
                <a:gd name="T14" fmla="*/ 16 w 16"/>
                <a:gd name="T15" fmla="*/ 8 h 112"/>
                <a:gd name="T16" fmla="*/ 16 w 16"/>
                <a:gd name="T17" fmla="*/ 104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12">
                  <a:moveTo>
                    <a:pt x="16" y="104"/>
                  </a:moveTo>
                  <a:cubicBezTo>
                    <a:pt x="16" y="109"/>
                    <a:pt x="13" y="112"/>
                    <a:pt x="8" y="112"/>
                  </a:cubicBezTo>
                  <a:cubicBezTo>
                    <a:pt x="8" y="112"/>
                    <a:pt x="8" y="112"/>
                    <a:pt x="8" y="112"/>
                  </a:cubicBezTo>
                  <a:cubicBezTo>
                    <a:pt x="3" y="112"/>
                    <a:pt x="0" y="109"/>
                    <a:pt x="0" y="104"/>
                  </a:cubicBezTo>
                  <a:cubicBezTo>
                    <a:pt x="0" y="8"/>
                    <a:pt x="0" y="8"/>
                    <a:pt x="0" y="8"/>
                  </a:cubicBezTo>
                  <a:cubicBezTo>
                    <a:pt x="0" y="3"/>
                    <a:pt x="3" y="0"/>
                    <a:pt x="8" y="0"/>
                  </a:cubicBezTo>
                  <a:cubicBezTo>
                    <a:pt x="8" y="0"/>
                    <a:pt x="8" y="0"/>
                    <a:pt x="8" y="0"/>
                  </a:cubicBezTo>
                  <a:cubicBezTo>
                    <a:pt x="13" y="0"/>
                    <a:pt x="16" y="3"/>
                    <a:pt x="16" y="8"/>
                  </a:cubicBezTo>
                  <a:lnTo>
                    <a:pt x="16" y="104"/>
                  </a:lnTo>
                  <a:close/>
                </a:path>
              </a:pathLst>
            </a:custGeom>
            <a:solidFill>
              <a:srgbClr val="22385C"/>
            </a:solidFill>
            <a:ln>
              <a:noFill/>
            </a:ln>
          </p:spPr>
          <p:txBody>
            <a:bodyPr vert="horz" wrap="square" lIns="91440" tIns="45720" rIns="91440" bIns="45720" numCol="1" anchor="t" anchorCtr="0" compatLnSpc="1"/>
            <a:lstStyle/>
            <a:p>
              <a:endParaRPr lang="zh-CN" altLang="en-US"/>
            </a:p>
          </p:txBody>
        </p:sp>
        <p:sp>
          <p:nvSpPr>
            <p:cNvPr id="10" name="Oval 11"/>
            <p:cNvSpPr>
              <a:spLocks noChangeArrowheads="1"/>
            </p:cNvSpPr>
            <p:nvPr/>
          </p:nvSpPr>
          <p:spPr bwMode="auto">
            <a:xfrm>
              <a:off x="5660082" y="4664548"/>
              <a:ext cx="443493" cy="459518"/>
            </a:xfrm>
            <a:prstGeom prst="ellipse">
              <a:avLst/>
            </a:prstGeom>
            <a:solidFill>
              <a:srgbClr val="22385C"/>
            </a:solidFill>
            <a:ln>
              <a:noFill/>
            </a:ln>
          </p:spPr>
          <p:txBody>
            <a:bodyPr vert="horz" wrap="square" lIns="91440" tIns="45720" rIns="91440" bIns="45720" numCol="1" anchor="t" anchorCtr="0" compatLnSpc="1"/>
            <a:lstStyle/>
            <a:p>
              <a:endParaRPr lang="zh-CN" altLang="en-US"/>
            </a:p>
          </p:txBody>
        </p:sp>
        <p:sp>
          <p:nvSpPr>
            <p:cNvPr id="11" name="Freeform 12"/>
            <p:cNvSpPr/>
            <p:nvPr/>
          </p:nvSpPr>
          <p:spPr bwMode="auto">
            <a:xfrm>
              <a:off x="5593558" y="5279157"/>
              <a:ext cx="576541" cy="1079869"/>
            </a:xfrm>
            <a:custGeom>
              <a:avLst/>
              <a:gdLst>
                <a:gd name="T0" fmla="*/ 69 w 69"/>
                <a:gd name="T1" fmla="*/ 114 h 124"/>
                <a:gd name="T2" fmla="*/ 59 w 69"/>
                <a:gd name="T3" fmla="*/ 124 h 124"/>
                <a:gd name="T4" fmla="*/ 10 w 69"/>
                <a:gd name="T5" fmla="*/ 124 h 124"/>
                <a:gd name="T6" fmla="*/ 0 w 69"/>
                <a:gd name="T7" fmla="*/ 114 h 124"/>
                <a:gd name="T8" fmla="*/ 10 w 69"/>
                <a:gd name="T9" fmla="*/ 10 h 124"/>
                <a:gd name="T10" fmla="*/ 20 w 69"/>
                <a:gd name="T11" fmla="*/ 0 h 124"/>
                <a:gd name="T12" fmla="*/ 49 w 69"/>
                <a:gd name="T13" fmla="*/ 0 h 124"/>
                <a:gd name="T14" fmla="*/ 59 w 69"/>
                <a:gd name="T15" fmla="*/ 10 h 124"/>
                <a:gd name="T16" fmla="*/ 69 w 69"/>
                <a:gd name="T17" fmla="*/ 114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9" h="124">
                  <a:moveTo>
                    <a:pt x="69" y="114"/>
                  </a:moveTo>
                  <a:cubicBezTo>
                    <a:pt x="69" y="119"/>
                    <a:pt x="64" y="124"/>
                    <a:pt x="59" y="124"/>
                  </a:cubicBezTo>
                  <a:cubicBezTo>
                    <a:pt x="10" y="124"/>
                    <a:pt x="10" y="124"/>
                    <a:pt x="10" y="124"/>
                  </a:cubicBezTo>
                  <a:cubicBezTo>
                    <a:pt x="4" y="124"/>
                    <a:pt x="0" y="119"/>
                    <a:pt x="0" y="114"/>
                  </a:cubicBezTo>
                  <a:cubicBezTo>
                    <a:pt x="10" y="10"/>
                    <a:pt x="10" y="10"/>
                    <a:pt x="10" y="10"/>
                  </a:cubicBezTo>
                  <a:cubicBezTo>
                    <a:pt x="10" y="5"/>
                    <a:pt x="14" y="0"/>
                    <a:pt x="20" y="0"/>
                  </a:cubicBezTo>
                  <a:cubicBezTo>
                    <a:pt x="49" y="0"/>
                    <a:pt x="49" y="0"/>
                    <a:pt x="49" y="0"/>
                  </a:cubicBezTo>
                  <a:cubicBezTo>
                    <a:pt x="55" y="0"/>
                    <a:pt x="59" y="5"/>
                    <a:pt x="59" y="10"/>
                  </a:cubicBezTo>
                  <a:lnTo>
                    <a:pt x="69" y="114"/>
                  </a:lnTo>
                  <a:close/>
                </a:path>
              </a:pathLst>
            </a:custGeom>
            <a:solidFill>
              <a:srgbClr val="22385C"/>
            </a:solidFill>
            <a:ln>
              <a:noFill/>
            </a:ln>
          </p:spPr>
          <p:txBody>
            <a:bodyPr vert="horz" wrap="square" lIns="91440" tIns="45720" rIns="91440" bIns="45720" numCol="1" anchor="t" anchorCtr="0" compatLnSpc="1"/>
            <a:lstStyle/>
            <a:p>
              <a:endParaRPr lang="zh-CN" altLang="en-US"/>
            </a:p>
          </p:txBody>
        </p:sp>
        <p:sp>
          <p:nvSpPr>
            <p:cNvPr id="12" name="Freeform 13"/>
            <p:cNvSpPr/>
            <p:nvPr/>
          </p:nvSpPr>
          <p:spPr bwMode="auto">
            <a:xfrm>
              <a:off x="5665623" y="5003445"/>
              <a:ext cx="404689" cy="310175"/>
            </a:xfrm>
            <a:custGeom>
              <a:avLst/>
              <a:gdLst>
                <a:gd name="T0" fmla="*/ 48 w 48"/>
                <a:gd name="T1" fmla="*/ 26 h 36"/>
                <a:gd name="T2" fmla="*/ 38 w 48"/>
                <a:gd name="T3" fmla="*/ 36 h 36"/>
                <a:gd name="T4" fmla="*/ 10 w 48"/>
                <a:gd name="T5" fmla="*/ 36 h 36"/>
                <a:gd name="T6" fmla="*/ 0 w 48"/>
                <a:gd name="T7" fmla="*/ 26 h 36"/>
                <a:gd name="T8" fmla="*/ 0 w 48"/>
                <a:gd name="T9" fmla="*/ 10 h 36"/>
                <a:gd name="T10" fmla="*/ 10 w 48"/>
                <a:gd name="T11" fmla="*/ 0 h 36"/>
                <a:gd name="T12" fmla="*/ 38 w 48"/>
                <a:gd name="T13" fmla="*/ 0 h 36"/>
                <a:gd name="T14" fmla="*/ 48 w 48"/>
                <a:gd name="T15" fmla="*/ 10 h 36"/>
                <a:gd name="T16" fmla="*/ 48 w 48"/>
                <a:gd name="T17" fmla="*/ 26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 h="36">
                  <a:moveTo>
                    <a:pt x="48" y="26"/>
                  </a:moveTo>
                  <a:cubicBezTo>
                    <a:pt x="48" y="32"/>
                    <a:pt x="44" y="36"/>
                    <a:pt x="38" y="36"/>
                  </a:cubicBezTo>
                  <a:cubicBezTo>
                    <a:pt x="10" y="36"/>
                    <a:pt x="10" y="36"/>
                    <a:pt x="10" y="36"/>
                  </a:cubicBezTo>
                  <a:cubicBezTo>
                    <a:pt x="4" y="36"/>
                    <a:pt x="0" y="32"/>
                    <a:pt x="0" y="26"/>
                  </a:cubicBezTo>
                  <a:cubicBezTo>
                    <a:pt x="0" y="10"/>
                    <a:pt x="0" y="10"/>
                    <a:pt x="0" y="10"/>
                  </a:cubicBezTo>
                  <a:cubicBezTo>
                    <a:pt x="0" y="4"/>
                    <a:pt x="4" y="0"/>
                    <a:pt x="10" y="0"/>
                  </a:cubicBezTo>
                  <a:cubicBezTo>
                    <a:pt x="38" y="0"/>
                    <a:pt x="38" y="0"/>
                    <a:pt x="38" y="0"/>
                  </a:cubicBezTo>
                  <a:cubicBezTo>
                    <a:pt x="44" y="0"/>
                    <a:pt x="48" y="4"/>
                    <a:pt x="48" y="10"/>
                  </a:cubicBezTo>
                  <a:lnTo>
                    <a:pt x="48" y="26"/>
                  </a:lnTo>
                  <a:close/>
                </a:path>
              </a:pathLst>
            </a:custGeom>
            <a:solidFill>
              <a:srgbClr val="22385C"/>
            </a:solidFill>
            <a:ln>
              <a:noFill/>
            </a:ln>
          </p:spPr>
          <p:txBody>
            <a:bodyPr vert="horz" wrap="square" lIns="91440" tIns="45720" rIns="91440" bIns="45720" numCol="1" anchor="t" anchorCtr="0" compatLnSpc="1"/>
            <a:lstStyle/>
            <a:p>
              <a:endParaRPr lang="zh-CN" altLang="en-US"/>
            </a:p>
          </p:txBody>
        </p:sp>
        <p:sp>
          <p:nvSpPr>
            <p:cNvPr id="13" name="Oval 14"/>
            <p:cNvSpPr>
              <a:spLocks noChangeArrowheads="1"/>
            </p:cNvSpPr>
            <p:nvPr/>
          </p:nvSpPr>
          <p:spPr bwMode="auto">
            <a:xfrm>
              <a:off x="2816181" y="3711047"/>
              <a:ext cx="820462" cy="304433"/>
            </a:xfrm>
            <a:prstGeom prst="ellipse">
              <a:avLst/>
            </a:prstGeom>
            <a:solidFill>
              <a:schemeClr val="bg1"/>
            </a:solidFill>
            <a:ln>
              <a:noFill/>
            </a:ln>
          </p:spPr>
          <p:txBody>
            <a:bodyPr vert="horz" wrap="square" lIns="91440" tIns="45720" rIns="91440" bIns="45720" numCol="1" anchor="t" anchorCtr="0" compatLnSpc="1"/>
            <a:lstStyle/>
            <a:p>
              <a:endParaRPr lang="zh-CN" altLang="en-US"/>
            </a:p>
          </p:txBody>
        </p:sp>
      </p:grpSp>
      <p:sp>
        <p:nvSpPr>
          <p:cNvPr id="14" name="文本框 13"/>
          <p:cNvSpPr txBox="1"/>
          <p:nvPr/>
        </p:nvSpPr>
        <p:spPr>
          <a:xfrm>
            <a:off x="3324998" y="2702588"/>
            <a:ext cx="2366396" cy="1323439"/>
          </a:xfrm>
          <a:prstGeom prst="rect">
            <a:avLst/>
          </a:prstGeom>
          <a:noFill/>
        </p:spPr>
        <p:txBody>
          <a:bodyPr wrap="square" rtlCol="0">
            <a:spAutoFit/>
          </a:bodyPr>
          <a:lstStyle/>
          <a:p>
            <a:pPr algn="dist"/>
            <a:r>
              <a:rPr lang="zh-CN" altLang="en-US" sz="8000" dirty="0" smtClean="0">
                <a:solidFill>
                  <a:srgbClr val="22385C"/>
                </a:solidFill>
                <a:latin typeface="方正兰亭粗黑简体" panose="02000000000000000000" pitchFamily="2" charset="-122"/>
                <a:ea typeface="方正兰亭粗黑简体" panose="02000000000000000000" pitchFamily="2" charset="-122"/>
              </a:rPr>
              <a:t>目录</a:t>
            </a:r>
            <a:endParaRPr lang="zh-CN" altLang="en-US" sz="8000" dirty="0">
              <a:solidFill>
                <a:srgbClr val="22385C"/>
              </a:solidFill>
              <a:latin typeface="方正兰亭粗黑简体" panose="02000000000000000000" pitchFamily="2" charset="-122"/>
              <a:ea typeface="方正兰亭粗黑简体" panose="02000000000000000000" pitchFamily="2" charset="-122"/>
            </a:endParaRPr>
          </a:p>
        </p:txBody>
      </p:sp>
      <p:sp>
        <p:nvSpPr>
          <p:cNvPr id="15" name="文本框 14"/>
          <p:cNvSpPr txBox="1"/>
          <p:nvPr/>
        </p:nvSpPr>
        <p:spPr>
          <a:xfrm>
            <a:off x="3443668" y="3810043"/>
            <a:ext cx="2148032" cy="523220"/>
          </a:xfrm>
          <a:prstGeom prst="rect">
            <a:avLst/>
          </a:prstGeom>
          <a:noFill/>
        </p:spPr>
        <p:txBody>
          <a:bodyPr wrap="square" rtlCol="0">
            <a:spAutoFit/>
          </a:bodyPr>
          <a:lstStyle/>
          <a:p>
            <a:pPr algn="dist"/>
            <a:r>
              <a:rPr lang="en-US" altLang="zh-CN" sz="2800" dirty="0" smtClean="0">
                <a:solidFill>
                  <a:srgbClr val="22385C"/>
                </a:solidFill>
                <a:latin typeface="造字工房悦黑体验版纤细体" pitchFamily="50" charset="-122"/>
                <a:ea typeface="造字工房悦黑体验版纤细体" pitchFamily="50" charset="-122"/>
              </a:rPr>
              <a:t>CONTENTS</a:t>
            </a:r>
            <a:endParaRPr lang="zh-CN" altLang="en-US" sz="2800" dirty="0">
              <a:solidFill>
                <a:srgbClr val="22385C"/>
              </a:solidFill>
              <a:latin typeface="造字工房悦黑体验版纤细体" pitchFamily="50" charset="-122"/>
              <a:ea typeface="造字工房悦黑体验版纤细体" pitchFamily="50" charset="-122"/>
            </a:endParaRPr>
          </a:p>
        </p:txBody>
      </p:sp>
      <p:grpSp>
        <p:nvGrpSpPr>
          <p:cNvPr id="22" name="组合 21"/>
          <p:cNvGrpSpPr/>
          <p:nvPr/>
        </p:nvGrpSpPr>
        <p:grpSpPr>
          <a:xfrm>
            <a:off x="6272579" y="396672"/>
            <a:ext cx="4462818" cy="720000"/>
            <a:chOff x="6100549" y="1719617"/>
            <a:chExt cx="4462818" cy="720000"/>
          </a:xfrm>
        </p:grpSpPr>
        <p:sp>
          <p:nvSpPr>
            <p:cNvPr id="18" name="圆角矩形 17"/>
            <p:cNvSpPr/>
            <p:nvPr/>
          </p:nvSpPr>
          <p:spPr>
            <a:xfrm>
              <a:off x="6100549" y="1719617"/>
              <a:ext cx="4462818" cy="720000"/>
            </a:xfrm>
            <a:prstGeom prst="roundRect">
              <a:avLst/>
            </a:prstGeom>
            <a:solidFill>
              <a:srgbClr val="2238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6236186" y="1747753"/>
              <a:ext cx="648000" cy="648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19"/>
            <p:cNvSpPr txBox="1"/>
            <p:nvPr/>
          </p:nvSpPr>
          <p:spPr>
            <a:xfrm>
              <a:off x="6310979" y="1785002"/>
              <a:ext cx="532263" cy="646331"/>
            </a:xfrm>
            <a:prstGeom prst="rect">
              <a:avLst/>
            </a:prstGeom>
            <a:noFill/>
          </p:spPr>
          <p:txBody>
            <a:bodyPr wrap="square" rtlCol="0">
              <a:spAutoFit/>
            </a:bodyPr>
            <a:lstStyle/>
            <a:p>
              <a:r>
                <a:rPr lang="en-US" altLang="zh-CN" sz="3600" dirty="0" smtClean="0">
                  <a:solidFill>
                    <a:srgbClr val="22385C"/>
                  </a:solidFill>
                  <a:latin typeface="方正兰亭粗黑简体" panose="02000000000000000000" pitchFamily="2" charset="-122"/>
                  <a:ea typeface="方正兰亭粗黑简体" panose="02000000000000000000" pitchFamily="2" charset="-122"/>
                </a:rPr>
                <a:t>1</a:t>
              </a:r>
              <a:endParaRPr lang="zh-CN" altLang="en-US" sz="3600" dirty="0">
                <a:solidFill>
                  <a:srgbClr val="22385C"/>
                </a:solidFill>
                <a:latin typeface="方正兰亭粗黑简体" panose="02000000000000000000" pitchFamily="2" charset="-122"/>
                <a:ea typeface="方正兰亭粗黑简体" panose="02000000000000000000" pitchFamily="2" charset="-122"/>
              </a:endParaRPr>
            </a:p>
          </p:txBody>
        </p:sp>
        <p:sp>
          <p:nvSpPr>
            <p:cNvPr id="21" name="文本框 20"/>
            <p:cNvSpPr txBox="1"/>
            <p:nvPr/>
          </p:nvSpPr>
          <p:spPr>
            <a:xfrm>
              <a:off x="7028598" y="1785002"/>
              <a:ext cx="3370997" cy="583565"/>
            </a:xfrm>
            <a:prstGeom prst="rect">
              <a:avLst/>
            </a:prstGeom>
            <a:noFill/>
          </p:spPr>
          <p:txBody>
            <a:bodyPr wrap="square" rtlCol="0">
              <a:spAutoFit/>
            </a:bodyPr>
            <a:lstStyle/>
            <a:p>
              <a:pPr algn="dist"/>
              <a:r>
                <a:rPr lang="zh-CN" altLang="en-US" sz="3200" dirty="0" smtClean="0">
                  <a:solidFill>
                    <a:schemeClr val="bg1"/>
                  </a:solidFill>
                  <a:latin typeface="方正兰亭粗黑简体" panose="02000000000000000000" pitchFamily="2" charset="-122"/>
                  <a:ea typeface="方正兰亭粗黑简体" panose="02000000000000000000" pitchFamily="2" charset="-122"/>
                </a:rPr>
                <a:t>主题确认</a:t>
              </a:r>
              <a:endParaRPr lang="zh-CN" altLang="en-US" sz="3200" dirty="0" smtClean="0">
                <a:solidFill>
                  <a:schemeClr val="bg1"/>
                </a:solidFill>
                <a:latin typeface="方正兰亭粗黑简体" panose="02000000000000000000" pitchFamily="2" charset="-122"/>
                <a:ea typeface="方正兰亭粗黑简体" panose="02000000000000000000" pitchFamily="2" charset="-122"/>
              </a:endParaRPr>
            </a:p>
          </p:txBody>
        </p:sp>
      </p:grpSp>
      <p:grpSp>
        <p:nvGrpSpPr>
          <p:cNvPr id="23" name="组合 22"/>
          <p:cNvGrpSpPr/>
          <p:nvPr/>
        </p:nvGrpSpPr>
        <p:grpSpPr>
          <a:xfrm>
            <a:off x="6272579" y="1488893"/>
            <a:ext cx="4462818" cy="720000"/>
            <a:chOff x="6100549" y="1719617"/>
            <a:chExt cx="4462818" cy="720000"/>
          </a:xfrm>
        </p:grpSpPr>
        <p:sp>
          <p:nvSpPr>
            <p:cNvPr id="24" name="圆角矩形 23"/>
            <p:cNvSpPr/>
            <p:nvPr/>
          </p:nvSpPr>
          <p:spPr>
            <a:xfrm>
              <a:off x="6100549" y="1719617"/>
              <a:ext cx="4462818" cy="720000"/>
            </a:xfrm>
            <a:prstGeom prst="roundRect">
              <a:avLst/>
            </a:prstGeom>
            <a:solidFill>
              <a:srgbClr val="2238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p:nvSpPr>
          <p:spPr>
            <a:xfrm>
              <a:off x="6236186" y="1747753"/>
              <a:ext cx="648000" cy="648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文本框 25"/>
            <p:cNvSpPr txBox="1"/>
            <p:nvPr/>
          </p:nvSpPr>
          <p:spPr>
            <a:xfrm>
              <a:off x="6310979" y="1785002"/>
              <a:ext cx="532263" cy="646331"/>
            </a:xfrm>
            <a:prstGeom prst="rect">
              <a:avLst/>
            </a:prstGeom>
            <a:noFill/>
          </p:spPr>
          <p:txBody>
            <a:bodyPr wrap="square" rtlCol="0">
              <a:spAutoFit/>
            </a:bodyPr>
            <a:lstStyle/>
            <a:p>
              <a:r>
                <a:rPr lang="en-US" altLang="zh-CN" sz="3600" dirty="0" smtClean="0">
                  <a:solidFill>
                    <a:srgbClr val="22385C"/>
                  </a:solidFill>
                  <a:latin typeface="方正兰亭粗黑简体" panose="02000000000000000000" pitchFamily="2" charset="-122"/>
                  <a:ea typeface="方正兰亭粗黑简体" panose="02000000000000000000" pitchFamily="2" charset="-122"/>
                </a:rPr>
                <a:t>2</a:t>
              </a:r>
              <a:endParaRPr lang="zh-CN" altLang="en-US" sz="3600" dirty="0">
                <a:solidFill>
                  <a:srgbClr val="22385C"/>
                </a:solidFill>
                <a:latin typeface="方正兰亭粗黑简体" panose="02000000000000000000" pitchFamily="2" charset="-122"/>
                <a:ea typeface="方正兰亭粗黑简体" panose="02000000000000000000" pitchFamily="2" charset="-122"/>
              </a:endParaRPr>
            </a:p>
          </p:txBody>
        </p:sp>
        <p:sp>
          <p:nvSpPr>
            <p:cNvPr id="27" name="文本框 26"/>
            <p:cNvSpPr txBox="1"/>
            <p:nvPr/>
          </p:nvSpPr>
          <p:spPr>
            <a:xfrm>
              <a:off x="7028598" y="1785002"/>
              <a:ext cx="3370997" cy="583565"/>
            </a:xfrm>
            <a:prstGeom prst="rect">
              <a:avLst/>
            </a:prstGeom>
            <a:noFill/>
          </p:spPr>
          <p:txBody>
            <a:bodyPr wrap="square" rtlCol="0">
              <a:spAutoFit/>
            </a:bodyPr>
            <a:lstStyle/>
            <a:p>
              <a:pPr algn="dist"/>
              <a:r>
                <a:rPr lang="zh-CN" altLang="en-US" sz="3200" dirty="0">
                  <a:solidFill>
                    <a:schemeClr val="bg1"/>
                  </a:solidFill>
                  <a:latin typeface="方正兰亭粗黑简体" panose="02000000000000000000" pitchFamily="2" charset="-122"/>
                  <a:ea typeface="方正兰亭粗黑简体" panose="02000000000000000000" pitchFamily="2" charset="-122"/>
                </a:rPr>
                <a:t>相关案例分析</a:t>
              </a:r>
              <a:endParaRPr lang="zh-CN" altLang="en-US" sz="3200" dirty="0">
                <a:solidFill>
                  <a:schemeClr val="bg1"/>
                </a:solidFill>
                <a:latin typeface="方正兰亭粗黑简体" panose="02000000000000000000" pitchFamily="2" charset="-122"/>
                <a:ea typeface="方正兰亭粗黑简体" panose="02000000000000000000" pitchFamily="2" charset="-122"/>
              </a:endParaRPr>
            </a:p>
          </p:txBody>
        </p:sp>
      </p:grpSp>
      <p:grpSp>
        <p:nvGrpSpPr>
          <p:cNvPr id="33" name="组合 32"/>
          <p:cNvGrpSpPr/>
          <p:nvPr/>
        </p:nvGrpSpPr>
        <p:grpSpPr>
          <a:xfrm>
            <a:off x="6275699" y="2594762"/>
            <a:ext cx="4462818" cy="720000"/>
            <a:chOff x="6100549" y="1719617"/>
            <a:chExt cx="4462818" cy="720000"/>
          </a:xfrm>
        </p:grpSpPr>
        <p:sp>
          <p:nvSpPr>
            <p:cNvPr id="34" name="圆角矩形 33"/>
            <p:cNvSpPr/>
            <p:nvPr/>
          </p:nvSpPr>
          <p:spPr>
            <a:xfrm>
              <a:off x="6100549" y="1719617"/>
              <a:ext cx="4462818" cy="720000"/>
            </a:xfrm>
            <a:prstGeom prst="roundRect">
              <a:avLst/>
            </a:prstGeom>
            <a:solidFill>
              <a:srgbClr val="2238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6236186" y="1747753"/>
              <a:ext cx="648000" cy="648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文本框 35"/>
            <p:cNvSpPr txBox="1"/>
            <p:nvPr/>
          </p:nvSpPr>
          <p:spPr>
            <a:xfrm>
              <a:off x="6310979" y="1785002"/>
              <a:ext cx="532263" cy="646331"/>
            </a:xfrm>
            <a:prstGeom prst="rect">
              <a:avLst/>
            </a:prstGeom>
            <a:noFill/>
          </p:spPr>
          <p:txBody>
            <a:bodyPr wrap="square" rtlCol="0">
              <a:spAutoFit/>
            </a:bodyPr>
            <a:lstStyle/>
            <a:p>
              <a:r>
                <a:rPr lang="en-US" altLang="zh-CN" sz="3600" dirty="0" smtClean="0">
                  <a:solidFill>
                    <a:srgbClr val="22385C"/>
                  </a:solidFill>
                  <a:latin typeface="方正兰亭粗黑简体" panose="02000000000000000000" pitchFamily="2" charset="-122"/>
                  <a:ea typeface="方正兰亭粗黑简体" panose="02000000000000000000" pitchFamily="2" charset="-122"/>
                </a:rPr>
                <a:t>3</a:t>
              </a:r>
              <a:endParaRPr lang="zh-CN" altLang="en-US" sz="3600" dirty="0">
                <a:solidFill>
                  <a:srgbClr val="22385C"/>
                </a:solidFill>
                <a:latin typeface="方正兰亭粗黑简体" panose="02000000000000000000" pitchFamily="2" charset="-122"/>
                <a:ea typeface="方正兰亭粗黑简体" panose="02000000000000000000" pitchFamily="2" charset="-122"/>
              </a:endParaRPr>
            </a:p>
          </p:txBody>
        </p:sp>
        <p:sp>
          <p:nvSpPr>
            <p:cNvPr id="37" name="文本框 36"/>
            <p:cNvSpPr txBox="1"/>
            <p:nvPr/>
          </p:nvSpPr>
          <p:spPr>
            <a:xfrm>
              <a:off x="7028598" y="1785002"/>
              <a:ext cx="3370997" cy="583565"/>
            </a:xfrm>
            <a:prstGeom prst="rect">
              <a:avLst/>
            </a:prstGeom>
            <a:noFill/>
          </p:spPr>
          <p:txBody>
            <a:bodyPr wrap="square" rtlCol="0">
              <a:spAutoFit/>
            </a:bodyPr>
            <a:lstStyle/>
            <a:p>
              <a:pPr algn="dist"/>
              <a:r>
                <a:rPr lang="zh-CN" altLang="en-US" sz="3200" dirty="0" smtClean="0">
                  <a:solidFill>
                    <a:schemeClr val="bg1"/>
                  </a:solidFill>
                  <a:latin typeface="方正兰亭粗黑简体" panose="02000000000000000000" pitchFamily="2" charset="-122"/>
                  <a:ea typeface="方正兰亭粗黑简体" panose="02000000000000000000" pitchFamily="2" charset="-122"/>
                </a:rPr>
                <a:t>问题与挑战</a:t>
              </a:r>
              <a:endParaRPr lang="zh-CN" altLang="en-US" sz="3200" dirty="0">
                <a:solidFill>
                  <a:schemeClr val="bg1"/>
                </a:solidFill>
                <a:latin typeface="方正兰亭粗黑简体" panose="02000000000000000000" pitchFamily="2" charset="-122"/>
                <a:ea typeface="方正兰亭粗黑简体" panose="02000000000000000000" pitchFamily="2" charset="-122"/>
              </a:endParaRPr>
            </a:p>
          </p:txBody>
        </p:sp>
      </p:grpSp>
      <p:grpSp>
        <p:nvGrpSpPr>
          <p:cNvPr id="38" name="组合 37"/>
          <p:cNvGrpSpPr/>
          <p:nvPr/>
        </p:nvGrpSpPr>
        <p:grpSpPr>
          <a:xfrm>
            <a:off x="6275699" y="3686983"/>
            <a:ext cx="4462818" cy="720000"/>
            <a:chOff x="6100549" y="1719617"/>
            <a:chExt cx="4462818" cy="720000"/>
          </a:xfrm>
        </p:grpSpPr>
        <p:sp>
          <p:nvSpPr>
            <p:cNvPr id="39" name="圆角矩形 38"/>
            <p:cNvSpPr/>
            <p:nvPr/>
          </p:nvSpPr>
          <p:spPr>
            <a:xfrm>
              <a:off x="6100549" y="1719617"/>
              <a:ext cx="4462818" cy="720000"/>
            </a:xfrm>
            <a:prstGeom prst="roundRect">
              <a:avLst/>
            </a:prstGeom>
            <a:solidFill>
              <a:srgbClr val="2238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椭圆 39"/>
            <p:cNvSpPr/>
            <p:nvPr/>
          </p:nvSpPr>
          <p:spPr>
            <a:xfrm>
              <a:off x="6236186" y="1747753"/>
              <a:ext cx="648000" cy="648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文本框 40"/>
            <p:cNvSpPr txBox="1"/>
            <p:nvPr/>
          </p:nvSpPr>
          <p:spPr>
            <a:xfrm>
              <a:off x="6310979" y="1785002"/>
              <a:ext cx="532263" cy="646331"/>
            </a:xfrm>
            <a:prstGeom prst="rect">
              <a:avLst/>
            </a:prstGeom>
            <a:noFill/>
          </p:spPr>
          <p:txBody>
            <a:bodyPr wrap="square" rtlCol="0">
              <a:spAutoFit/>
            </a:bodyPr>
            <a:lstStyle/>
            <a:p>
              <a:r>
                <a:rPr lang="en-US" altLang="zh-CN" sz="3600" dirty="0" smtClean="0">
                  <a:solidFill>
                    <a:srgbClr val="22385C"/>
                  </a:solidFill>
                  <a:latin typeface="方正兰亭粗黑简体" panose="02000000000000000000" pitchFamily="2" charset="-122"/>
                  <a:ea typeface="方正兰亭粗黑简体" panose="02000000000000000000" pitchFamily="2" charset="-122"/>
                </a:rPr>
                <a:t>4</a:t>
              </a:r>
              <a:endParaRPr lang="zh-CN" altLang="en-US" sz="3600" dirty="0">
                <a:solidFill>
                  <a:srgbClr val="22385C"/>
                </a:solidFill>
                <a:latin typeface="方正兰亭粗黑简体" panose="02000000000000000000" pitchFamily="2" charset="-122"/>
                <a:ea typeface="方正兰亭粗黑简体" panose="02000000000000000000" pitchFamily="2" charset="-122"/>
              </a:endParaRPr>
            </a:p>
          </p:txBody>
        </p:sp>
        <p:sp>
          <p:nvSpPr>
            <p:cNvPr id="42" name="文本框 41"/>
            <p:cNvSpPr txBox="1"/>
            <p:nvPr/>
          </p:nvSpPr>
          <p:spPr>
            <a:xfrm>
              <a:off x="7028598" y="1785002"/>
              <a:ext cx="3370997" cy="583565"/>
            </a:xfrm>
            <a:prstGeom prst="rect">
              <a:avLst/>
            </a:prstGeom>
            <a:noFill/>
          </p:spPr>
          <p:txBody>
            <a:bodyPr wrap="square" rtlCol="0">
              <a:spAutoFit/>
            </a:bodyPr>
            <a:lstStyle/>
            <a:p>
              <a:pPr algn="dist"/>
              <a:r>
                <a:rPr lang="zh-CN" altLang="en-US" sz="3200" dirty="0" smtClean="0">
                  <a:solidFill>
                    <a:schemeClr val="bg1"/>
                  </a:solidFill>
                  <a:latin typeface="方正兰亭粗黑简体" panose="02000000000000000000" pitchFamily="2" charset="-122"/>
                  <a:ea typeface="方正兰亭粗黑简体" panose="02000000000000000000" pitchFamily="2" charset="-122"/>
                </a:rPr>
                <a:t>愿景与范围</a:t>
              </a:r>
              <a:endParaRPr lang="zh-CN" altLang="en-US" sz="3200" dirty="0">
                <a:solidFill>
                  <a:schemeClr val="bg1"/>
                </a:solidFill>
                <a:latin typeface="方正兰亭粗黑简体" panose="02000000000000000000" pitchFamily="2" charset="-122"/>
                <a:ea typeface="方正兰亭粗黑简体" panose="02000000000000000000" pitchFamily="2" charset="-122"/>
              </a:endParaRPr>
            </a:p>
          </p:txBody>
        </p:sp>
      </p:grpSp>
      <p:grpSp>
        <p:nvGrpSpPr>
          <p:cNvPr id="2" name="组合 1"/>
          <p:cNvGrpSpPr/>
          <p:nvPr/>
        </p:nvGrpSpPr>
        <p:grpSpPr>
          <a:xfrm>
            <a:off x="6272524" y="4783607"/>
            <a:ext cx="4462818" cy="720000"/>
            <a:chOff x="6100549" y="1719617"/>
            <a:chExt cx="4462818" cy="720000"/>
          </a:xfrm>
        </p:grpSpPr>
        <p:sp>
          <p:nvSpPr>
            <p:cNvPr id="3" name="圆角矩形 2"/>
            <p:cNvSpPr/>
            <p:nvPr/>
          </p:nvSpPr>
          <p:spPr>
            <a:xfrm>
              <a:off x="6100549" y="1719617"/>
              <a:ext cx="4462818" cy="720000"/>
            </a:xfrm>
            <a:prstGeom prst="roundRect">
              <a:avLst/>
            </a:prstGeom>
            <a:solidFill>
              <a:srgbClr val="2238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椭圆 3"/>
            <p:cNvSpPr/>
            <p:nvPr/>
          </p:nvSpPr>
          <p:spPr>
            <a:xfrm>
              <a:off x="6236186" y="1747753"/>
              <a:ext cx="648000" cy="648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7" name="文本框 16"/>
            <p:cNvSpPr txBox="1"/>
            <p:nvPr/>
          </p:nvSpPr>
          <p:spPr>
            <a:xfrm>
              <a:off x="6310979" y="1785002"/>
              <a:ext cx="532263" cy="645160"/>
            </a:xfrm>
            <a:prstGeom prst="rect">
              <a:avLst/>
            </a:prstGeom>
            <a:noFill/>
          </p:spPr>
          <p:txBody>
            <a:bodyPr wrap="square" rtlCol="0">
              <a:spAutoFit/>
            </a:bodyPr>
            <a:p>
              <a:r>
                <a:rPr lang="en-US" altLang="zh-CN" sz="3600" dirty="0" smtClean="0">
                  <a:solidFill>
                    <a:srgbClr val="22385C"/>
                  </a:solidFill>
                  <a:latin typeface="方正兰亭粗黑简体" panose="02000000000000000000" pitchFamily="2" charset="-122"/>
                  <a:ea typeface="方正兰亭粗黑简体" panose="02000000000000000000" pitchFamily="2" charset="-122"/>
                </a:rPr>
                <a:t>5</a:t>
              </a:r>
              <a:endParaRPr lang="zh-CN" altLang="en-US" sz="3600" dirty="0">
                <a:solidFill>
                  <a:srgbClr val="22385C"/>
                </a:solidFill>
                <a:latin typeface="方正兰亭粗黑简体" panose="02000000000000000000" pitchFamily="2" charset="-122"/>
                <a:ea typeface="方正兰亭粗黑简体" panose="02000000000000000000" pitchFamily="2" charset="-122"/>
              </a:endParaRPr>
            </a:p>
          </p:txBody>
        </p:sp>
        <p:sp>
          <p:nvSpPr>
            <p:cNvPr id="28" name="文本框 27"/>
            <p:cNvSpPr txBox="1"/>
            <p:nvPr/>
          </p:nvSpPr>
          <p:spPr>
            <a:xfrm>
              <a:off x="7028598" y="1785002"/>
              <a:ext cx="3370997" cy="583565"/>
            </a:xfrm>
            <a:prstGeom prst="rect">
              <a:avLst/>
            </a:prstGeom>
            <a:noFill/>
          </p:spPr>
          <p:txBody>
            <a:bodyPr wrap="square" rtlCol="0">
              <a:spAutoFit/>
            </a:bodyPr>
            <a:p>
              <a:pPr algn="dist"/>
              <a:r>
                <a:rPr lang="zh-CN" altLang="en-US" sz="3200" dirty="0" smtClean="0">
                  <a:solidFill>
                    <a:schemeClr val="bg1"/>
                  </a:solidFill>
                  <a:latin typeface="方正兰亭粗黑简体" panose="02000000000000000000" pitchFamily="2" charset="-122"/>
                  <a:ea typeface="方正兰亭粗黑简体" panose="02000000000000000000" pitchFamily="2" charset="-122"/>
                </a:rPr>
                <a:t>参考文件</a:t>
              </a:r>
              <a:endParaRPr lang="zh-CN" altLang="en-US" sz="3200" dirty="0">
                <a:solidFill>
                  <a:schemeClr val="bg1"/>
                </a:solidFill>
                <a:latin typeface="方正兰亭粗黑简体" panose="02000000000000000000" pitchFamily="2" charset="-122"/>
                <a:ea typeface="方正兰亭粗黑简体" panose="02000000000000000000" pitchFamily="2" charset="-122"/>
              </a:endParaRPr>
            </a:p>
          </p:txBody>
        </p:sp>
      </p:grpSp>
      <p:grpSp>
        <p:nvGrpSpPr>
          <p:cNvPr id="29" name="组合 28"/>
          <p:cNvGrpSpPr/>
          <p:nvPr/>
        </p:nvGrpSpPr>
        <p:grpSpPr>
          <a:xfrm>
            <a:off x="6272524" y="5875828"/>
            <a:ext cx="4462818" cy="720000"/>
            <a:chOff x="6100549" y="1719617"/>
            <a:chExt cx="4462818" cy="720000"/>
          </a:xfrm>
        </p:grpSpPr>
        <p:sp>
          <p:nvSpPr>
            <p:cNvPr id="30" name="圆角矩形 29"/>
            <p:cNvSpPr/>
            <p:nvPr/>
          </p:nvSpPr>
          <p:spPr>
            <a:xfrm>
              <a:off x="6100549" y="1719617"/>
              <a:ext cx="4462818" cy="720000"/>
            </a:xfrm>
            <a:prstGeom prst="roundRect">
              <a:avLst/>
            </a:prstGeom>
            <a:solidFill>
              <a:srgbClr val="2238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1" name="椭圆 30"/>
            <p:cNvSpPr/>
            <p:nvPr/>
          </p:nvSpPr>
          <p:spPr>
            <a:xfrm>
              <a:off x="6236186" y="1747753"/>
              <a:ext cx="648000" cy="648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2" name="文本框 31"/>
            <p:cNvSpPr txBox="1"/>
            <p:nvPr/>
          </p:nvSpPr>
          <p:spPr>
            <a:xfrm>
              <a:off x="6310979" y="1785002"/>
              <a:ext cx="532263" cy="645160"/>
            </a:xfrm>
            <a:prstGeom prst="rect">
              <a:avLst/>
            </a:prstGeom>
            <a:noFill/>
          </p:spPr>
          <p:txBody>
            <a:bodyPr wrap="square" rtlCol="0">
              <a:spAutoFit/>
            </a:bodyPr>
            <a:p>
              <a:r>
                <a:rPr lang="en-US" altLang="zh-CN" sz="3600" dirty="0" smtClean="0">
                  <a:solidFill>
                    <a:srgbClr val="22385C"/>
                  </a:solidFill>
                  <a:latin typeface="方正兰亭粗黑简体" panose="02000000000000000000" pitchFamily="2" charset="-122"/>
                  <a:ea typeface="方正兰亭粗黑简体" panose="02000000000000000000" pitchFamily="2" charset="-122"/>
                </a:rPr>
                <a:t>6</a:t>
              </a:r>
              <a:endParaRPr lang="zh-CN" altLang="en-US" sz="3600" dirty="0">
                <a:solidFill>
                  <a:srgbClr val="22385C"/>
                </a:solidFill>
                <a:latin typeface="方正兰亭粗黑简体" panose="02000000000000000000" pitchFamily="2" charset="-122"/>
                <a:ea typeface="方正兰亭粗黑简体" panose="02000000000000000000" pitchFamily="2" charset="-122"/>
              </a:endParaRPr>
            </a:p>
          </p:txBody>
        </p:sp>
        <p:sp>
          <p:nvSpPr>
            <p:cNvPr id="43" name="文本框 42"/>
            <p:cNvSpPr txBox="1"/>
            <p:nvPr/>
          </p:nvSpPr>
          <p:spPr>
            <a:xfrm>
              <a:off x="7028598" y="1785002"/>
              <a:ext cx="3370997" cy="583565"/>
            </a:xfrm>
            <a:prstGeom prst="rect">
              <a:avLst/>
            </a:prstGeom>
            <a:noFill/>
          </p:spPr>
          <p:txBody>
            <a:bodyPr wrap="square" rtlCol="0">
              <a:spAutoFit/>
            </a:bodyPr>
            <a:p>
              <a:pPr algn="dist"/>
              <a:r>
                <a:rPr lang="zh-CN" altLang="en-US" sz="3200" dirty="0" smtClean="0">
                  <a:solidFill>
                    <a:schemeClr val="bg1"/>
                  </a:solidFill>
                  <a:latin typeface="方正兰亭粗黑简体" panose="02000000000000000000" pitchFamily="2" charset="-122"/>
                  <a:ea typeface="方正兰亭粗黑简体" panose="02000000000000000000" pitchFamily="2" charset="-122"/>
                </a:rPr>
                <a:t>绩效评定</a:t>
              </a:r>
              <a:endParaRPr lang="zh-CN" altLang="en-US" sz="3200" dirty="0">
                <a:solidFill>
                  <a:schemeClr val="bg1"/>
                </a:solidFill>
                <a:latin typeface="方正兰亭粗黑简体" panose="02000000000000000000" pitchFamily="2" charset="-122"/>
                <a:ea typeface="方正兰亭粗黑简体" panose="02000000000000000000" pitchFamily="2" charset="-122"/>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2050592" y="2951"/>
            <a:ext cx="1729838" cy="4009491"/>
          </a:xfrm>
          <a:prstGeom prst="rect">
            <a:avLst/>
          </a:prstGeom>
          <a:solidFill>
            <a:srgbClr val="2238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p:cNvGrpSpPr/>
          <p:nvPr/>
        </p:nvGrpSpPr>
        <p:grpSpPr>
          <a:xfrm>
            <a:off x="1241946" y="2879683"/>
            <a:ext cx="3357349" cy="1839296"/>
            <a:chOff x="0" y="3010281"/>
            <a:chExt cx="6441740" cy="3704871"/>
          </a:xfrm>
        </p:grpSpPr>
        <p:sp>
          <p:nvSpPr>
            <p:cNvPr id="3" name="Freeform 5"/>
            <p:cNvSpPr/>
            <p:nvPr/>
          </p:nvSpPr>
          <p:spPr bwMode="auto">
            <a:xfrm>
              <a:off x="1136453" y="4233751"/>
              <a:ext cx="4196555" cy="2481401"/>
            </a:xfrm>
            <a:custGeom>
              <a:avLst/>
              <a:gdLst>
                <a:gd name="T0" fmla="*/ 757 w 757"/>
                <a:gd name="T1" fmla="*/ 322 h 432"/>
                <a:gd name="T2" fmla="*/ 380 w 757"/>
                <a:gd name="T3" fmla="*/ 432 h 432"/>
                <a:gd name="T4" fmla="*/ 0 w 757"/>
                <a:gd name="T5" fmla="*/ 322 h 432"/>
                <a:gd name="T6" fmla="*/ 77 w 757"/>
                <a:gd name="T7" fmla="*/ 0 h 432"/>
                <a:gd name="T8" fmla="*/ 678 w 757"/>
                <a:gd name="T9" fmla="*/ 0 h 432"/>
                <a:gd name="T10" fmla="*/ 757 w 757"/>
                <a:gd name="T11" fmla="*/ 322 h 432"/>
              </a:gdLst>
              <a:ahLst/>
              <a:cxnLst>
                <a:cxn ang="0">
                  <a:pos x="T0" y="T1"/>
                </a:cxn>
                <a:cxn ang="0">
                  <a:pos x="T2" y="T3"/>
                </a:cxn>
                <a:cxn ang="0">
                  <a:pos x="T4" y="T5"/>
                </a:cxn>
                <a:cxn ang="0">
                  <a:pos x="T6" y="T7"/>
                </a:cxn>
                <a:cxn ang="0">
                  <a:pos x="T8" y="T9"/>
                </a:cxn>
                <a:cxn ang="0">
                  <a:pos x="T10" y="T11"/>
                </a:cxn>
              </a:cxnLst>
              <a:rect l="0" t="0" r="r" b="b"/>
              <a:pathLst>
                <a:path w="757" h="432">
                  <a:moveTo>
                    <a:pt x="757" y="322"/>
                  </a:moveTo>
                  <a:lnTo>
                    <a:pt x="380" y="432"/>
                  </a:lnTo>
                  <a:lnTo>
                    <a:pt x="0" y="322"/>
                  </a:lnTo>
                  <a:lnTo>
                    <a:pt x="77" y="0"/>
                  </a:lnTo>
                  <a:lnTo>
                    <a:pt x="678" y="0"/>
                  </a:lnTo>
                  <a:lnTo>
                    <a:pt x="757" y="322"/>
                  </a:lnTo>
                  <a:close/>
                </a:path>
              </a:pathLst>
            </a:custGeom>
            <a:solidFill>
              <a:srgbClr val="22385C"/>
            </a:solidFill>
            <a:ln>
              <a:noFill/>
            </a:ln>
          </p:spPr>
          <p:txBody>
            <a:bodyPr vert="horz" wrap="square" lIns="91440" tIns="45720" rIns="91440" bIns="45720" numCol="1" anchor="t" anchorCtr="0" compatLnSpc="1"/>
            <a:lstStyle/>
            <a:p>
              <a:endParaRPr lang="zh-CN" altLang="en-US"/>
            </a:p>
          </p:txBody>
        </p:sp>
        <p:sp>
          <p:nvSpPr>
            <p:cNvPr id="4" name="Freeform 7"/>
            <p:cNvSpPr/>
            <p:nvPr/>
          </p:nvSpPr>
          <p:spPr bwMode="auto">
            <a:xfrm>
              <a:off x="0" y="3010281"/>
              <a:ext cx="6441736" cy="2067834"/>
            </a:xfrm>
            <a:custGeom>
              <a:avLst/>
              <a:gdLst>
                <a:gd name="T0" fmla="*/ 1162 w 1162"/>
                <a:gd name="T1" fmla="*/ 128 h 360"/>
                <a:gd name="T2" fmla="*/ 581 w 1162"/>
                <a:gd name="T3" fmla="*/ 0 h 360"/>
                <a:gd name="T4" fmla="*/ 0 w 1162"/>
                <a:gd name="T5" fmla="*/ 128 h 360"/>
                <a:gd name="T6" fmla="*/ 0 w 1162"/>
                <a:gd name="T7" fmla="*/ 185 h 360"/>
                <a:gd name="T8" fmla="*/ 581 w 1162"/>
                <a:gd name="T9" fmla="*/ 360 h 360"/>
                <a:gd name="T10" fmla="*/ 1162 w 1162"/>
                <a:gd name="T11" fmla="*/ 185 h 360"/>
                <a:gd name="T12" fmla="*/ 1162 w 1162"/>
                <a:gd name="T13" fmla="*/ 128 h 360"/>
              </a:gdLst>
              <a:ahLst/>
              <a:cxnLst>
                <a:cxn ang="0">
                  <a:pos x="T0" y="T1"/>
                </a:cxn>
                <a:cxn ang="0">
                  <a:pos x="T2" y="T3"/>
                </a:cxn>
                <a:cxn ang="0">
                  <a:pos x="T4" y="T5"/>
                </a:cxn>
                <a:cxn ang="0">
                  <a:pos x="T6" y="T7"/>
                </a:cxn>
                <a:cxn ang="0">
                  <a:pos x="T8" y="T9"/>
                </a:cxn>
                <a:cxn ang="0">
                  <a:pos x="T10" y="T11"/>
                </a:cxn>
                <a:cxn ang="0">
                  <a:pos x="T12" y="T13"/>
                </a:cxn>
              </a:cxnLst>
              <a:rect l="0" t="0" r="r" b="b"/>
              <a:pathLst>
                <a:path w="1162" h="360">
                  <a:moveTo>
                    <a:pt x="1162" y="128"/>
                  </a:moveTo>
                  <a:lnTo>
                    <a:pt x="581" y="0"/>
                  </a:lnTo>
                  <a:lnTo>
                    <a:pt x="0" y="128"/>
                  </a:lnTo>
                  <a:lnTo>
                    <a:pt x="0" y="185"/>
                  </a:lnTo>
                  <a:lnTo>
                    <a:pt x="581" y="360"/>
                  </a:lnTo>
                  <a:lnTo>
                    <a:pt x="1162" y="185"/>
                  </a:lnTo>
                  <a:lnTo>
                    <a:pt x="1162" y="128"/>
                  </a:ln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5" name="Freeform 8"/>
            <p:cNvSpPr/>
            <p:nvPr/>
          </p:nvSpPr>
          <p:spPr bwMode="auto">
            <a:xfrm>
              <a:off x="16633" y="3010281"/>
              <a:ext cx="6425107" cy="1757659"/>
            </a:xfrm>
            <a:custGeom>
              <a:avLst/>
              <a:gdLst>
                <a:gd name="T0" fmla="*/ 578 w 1159"/>
                <a:gd name="T1" fmla="*/ 306 h 306"/>
                <a:gd name="T2" fmla="*/ 0 w 1159"/>
                <a:gd name="T3" fmla="*/ 128 h 306"/>
                <a:gd name="T4" fmla="*/ 578 w 1159"/>
                <a:gd name="T5" fmla="*/ 0 h 306"/>
                <a:gd name="T6" fmla="*/ 1159 w 1159"/>
                <a:gd name="T7" fmla="*/ 128 h 306"/>
                <a:gd name="T8" fmla="*/ 578 w 1159"/>
                <a:gd name="T9" fmla="*/ 306 h 306"/>
              </a:gdLst>
              <a:ahLst/>
              <a:cxnLst>
                <a:cxn ang="0">
                  <a:pos x="T0" y="T1"/>
                </a:cxn>
                <a:cxn ang="0">
                  <a:pos x="T2" y="T3"/>
                </a:cxn>
                <a:cxn ang="0">
                  <a:pos x="T4" y="T5"/>
                </a:cxn>
                <a:cxn ang="0">
                  <a:pos x="T6" y="T7"/>
                </a:cxn>
                <a:cxn ang="0">
                  <a:pos x="T8" y="T9"/>
                </a:cxn>
              </a:cxnLst>
              <a:rect l="0" t="0" r="r" b="b"/>
              <a:pathLst>
                <a:path w="1159" h="306">
                  <a:moveTo>
                    <a:pt x="578" y="306"/>
                  </a:moveTo>
                  <a:lnTo>
                    <a:pt x="0" y="128"/>
                  </a:lnTo>
                  <a:lnTo>
                    <a:pt x="578" y="0"/>
                  </a:lnTo>
                  <a:lnTo>
                    <a:pt x="1159" y="128"/>
                  </a:lnTo>
                  <a:lnTo>
                    <a:pt x="578" y="306"/>
                  </a:lnTo>
                  <a:close/>
                </a:path>
              </a:pathLst>
            </a:custGeom>
            <a:solidFill>
              <a:srgbClr val="22385C"/>
            </a:solidFill>
            <a:ln w="38100">
              <a:solidFill>
                <a:schemeClr val="bg1"/>
              </a:solidFill>
            </a:ln>
          </p:spPr>
          <p:txBody>
            <a:bodyPr vert="horz" wrap="square" lIns="91440" tIns="45720" rIns="91440" bIns="45720" numCol="1" anchor="t" anchorCtr="0" compatLnSpc="1"/>
            <a:lstStyle/>
            <a:p>
              <a:endParaRPr lang="zh-CN" altLang="en-US"/>
            </a:p>
          </p:txBody>
        </p:sp>
        <p:sp>
          <p:nvSpPr>
            <p:cNvPr id="6" name="Freeform 9"/>
            <p:cNvSpPr/>
            <p:nvPr/>
          </p:nvSpPr>
          <p:spPr bwMode="auto">
            <a:xfrm>
              <a:off x="3098910" y="3802950"/>
              <a:ext cx="2821726" cy="172320"/>
            </a:xfrm>
            <a:custGeom>
              <a:avLst/>
              <a:gdLst>
                <a:gd name="T0" fmla="*/ 335 w 336"/>
                <a:gd name="T1" fmla="*/ 13 h 20"/>
                <a:gd name="T2" fmla="*/ 326 w 336"/>
                <a:gd name="T3" fmla="*/ 19 h 20"/>
                <a:gd name="T4" fmla="*/ 7 w 336"/>
                <a:gd name="T5" fmla="*/ 16 h 20"/>
                <a:gd name="T6" fmla="*/ 0 w 336"/>
                <a:gd name="T7" fmla="*/ 7 h 20"/>
                <a:gd name="T8" fmla="*/ 0 w 336"/>
                <a:gd name="T9" fmla="*/ 7 h 20"/>
                <a:gd name="T10" fmla="*/ 9 w 336"/>
                <a:gd name="T11" fmla="*/ 1 h 20"/>
                <a:gd name="T12" fmla="*/ 329 w 336"/>
                <a:gd name="T13" fmla="*/ 4 h 20"/>
                <a:gd name="T14" fmla="*/ 335 w 336"/>
                <a:gd name="T15" fmla="*/ 13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36" h="20">
                  <a:moveTo>
                    <a:pt x="335" y="13"/>
                  </a:moveTo>
                  <a:cubicBezTo>
                    <a:pt x="335" y="17"/>
                    <a:pt x="331" y="20"/>
                    <a:pt x="326" y="19"/>
                  </a:cubicBezTo>
                  <a:cubicBezTo>
                    <a:pt x="7" y="16"/>
                    <a:pt x="7" y="16"/>
                    <a:pt x="7" y="16"/>
                  </a:cubicBezTo>
                  <a:cubicBezTo>
                    <a:pt x="3" y="15"/>
                    <a:pt x="0" y="11"/>
                    <a:pt x="0" y="7"/>
                  </a:cubicBezTo>
                  <a:cubicBezTo>
                    <a:pt x="0" y="7"/>
                    <a:pt x="0" y="7"/>
                    <a:pt x="0" y="7"/>
                  </a:cubicBezTo>
                  <a:cubicBezTo>
                    <a:pt x="1" y="3"/>
                    <a:pt x="5" y="0"/>
                    <a:pt x="9" y="1"/>
                  </a:cubicBezTo>
                  <a:cubicBezTo>
                    <a:pt x="329" y="4"/>
                    <a:pt x="329" y="4"/>
                    <a:pt x="329" y="4"/>
                  </a:cubicBezTo>
                  <a:cubicBezTo>
                    <a:pt x="333" y="5"/>
                    <a:pt x="336" y="9"/>
                    <a:pt x="335" y="13"/>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7" name="Freeform 10"/>
            <p:cNvSpPr/>
            <p:nvPr/>
          </p:nvSpPr>
          <p:spPr bwMode="auto">
            <a:xfrm>
              <a:off x="5817161" y="3833066"/>
              <a:ext cx="133048" cy="970735"/>
            </a:xfrm>
            <a:custGeom>
              <a:avLst/>
              <a:gdLst>
                <a:gd name="T0" fmla="*/ 16 w 16"/>
                <a:gd name="T1" fmla="*/ 104 h 112"/>
                <a:gd name="T2" fmla="*/ 8 w 16"/>
                <a:gd name="T3" fmla="*/ 112 h 112"/>
                <a:gd name="T4" fmla="*/ 8 w 16"/>
                <a:gd name="T5" fmla="*/ 112 h 112"/>
                <a:gd name="T6" fmla="*/ 0 w 16"/>
                <a:gd name="T7" fmla="*/ 104 h 112"/>
                <a:gd name="T8" fmla="*/ 0 w 16"/>
                <a:gd name="T9" fmla="*/ 8 h 112"/>
                <a:gd name="T10" fmla="*/ 8 w 16"/>
                <a:gd name="T11" fmla="*/ 0 h 112"/>
                <a:gd name="T12" fmla="*/ 8 w 16"/>
                <a:gd name="T13" fmla="*/ 0 h 112"/>
                <a:gd name="T14" fmla="*/ 16 w 16"/>
                <a:gd name="T15" fmla="*/ 8 h 112"/>
                <a:gd name="T16" fmla="*/ 16 w 16"/>
                <a:gd name="T17" fmla="*/ 104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12">
                  <a:moveTo>
                    <a:pt x="16" y="104"/>
                  </a:moveTo>
                  <a:cubicBezTo>
                    <a:pt x="16" y="109"/>
                    <a:pt x="13" y="112"/>
                    <a:pt x="8" y="112"/>
                  </a:cubicBezTo>
                  <a:cubicBezTo>
                    <a:pt x="8" y="112"/>
                    <a:pt x="8" y="112"/>
                    <a:pt x="8" y="112"/>
                  </a:cubicBezTo>
                  <a:cubicBezTo>
                    <a:pt x="3" y="112"/>
                    <a:pt x="0" y="109"/>
                    <a:pt x="0" y="104"/>
                  </a:cubicBezTo>
                  <a:cubicBezTo>
                    <a:pt x="0" y="8"/>
                    <a:pt x="0" y="8"/>
                    <a:pt x="0" y="8"/>
                  </a:cubicBezTo>
                  <a:cubicBezTo>
                    <a:pt x="0" y="3"/>
                    <a:pt x="3" y="0"/>
                    <a:pt x="8" y="0"/>
                  </a:cubicBezTo>
                  <a:cubicBezTo>
                    <a:pt x="8" y="0"/>
                    <a:pt x="8" y="0"/>
                    <a:pt x="8" y="0"/>
                  </a:cubicBezTo>
                  <a:cubicBezTo>
                    <a:pt x="13" y="0"/>
                    <a:pt x="16" y="3"/>
                    <a:pt x="16" y="8"/>
                  </a:cubicBezTo>
                  <a:lnTo>
                    <a:pt x="16" y="104"/>
                  </a:lnTo>
                  <a:close/>
                </a:path>
              </a:pathLst>
            </a:custGeom>
            <a:solidFill>
              <a:srgbClr val="22385C"/>
            </a:solidFill>
            <a:ln>
              <a:noFill/>
            </a:ln>
          </p:spPr>
          <p:txBody>
            <a:bodyPr vert="horz" wrap="square" lIns="91440" tIns="45720" rIns="91440" bIns="45720" numCol="1" anchor="t" anchorCtr="0" compatLnSpc="1"/>
            <a:lstStyle/>
            <a:p>
              <a:endParaRPr lang="zh-CN" altLang="en-US"/>
            </a:p>
          </p:txBody>
        </p:sp>
        <p:sp>
          <p:nvSpPr>
            <p:cNvPr id="8" name="Oval 11"/>
            <p:cNvSpPr>
              <a:spLocks noChangeArrowheads="1"/>
            </p:cNvSpPr>
            <p:nvPr/>
          </p:nvSpPr>
          <p:spPr bwMode="auto">
            <a:xfrm>
              <a:off x="5660082" y="4664548"/>
              <a:ext cx="443493" cy="459518"/>
            </a:xfrm>
            <a:prstGeom prst="ellipse">
              <a:avLst/>
            </a:prstGeom>
            <a:solidFill>
              <a:srgbClr val="22385C"/>
            </a:solidFill>
            <a:ln>
              <a:noFill/>
            </a:ln>
          </p:spPr>
          <p:txBody>
            <a:bodyPr vert="horz" wrap="square" lIns="91440" tIns="45720" rIns="91440" bIns="45720" numCol="1" anchor="t" anchorCtr="0" compatLnSpc="1"/>
            <a:lstStyle/>
            <a:p>
              <a:endParaRPr lang="zh-CN" altLang="en-US"/>
            </a:p>
          </p:txBody>
        </p:sp>
        <p:sp>
          <p:nvSpPr>
            <p:cNvPr id="9" name="Freeform 12"/>
            <p:cNvSpPr/>
            <p:nvPr/>
          </p:nvSpPr>
          <p:spPr bwMode="auto">
            <a:xfrm>
              <a:off x="5593558" y="5279157"/>
              <a:ext cx="576541" cy="1079869"/>
            </a:xfrm>
            <a:custGeom>
              <a:avLst/>
              <a:gdLst>
                <a:gd name="T0" fmla="*/ 69 w 69"/>
                <a:gd name="T1" fmla="*/ 114 h 124"/>
                <a:gd name="T2" fmla="*/ 59 w 69"/>
                <a:gd name="T3" fmla="*/ 124 h 124"/>
                <a:gd name="T4" fmla="*/ 10 w 69"/>
                <a:gd name="T5" fmla="*/ 124 h 124"/>
                <a:gd name="T6" fmla="*/ 0 w 69"/>
                <a:gd name="T7" fmla="*/ 114 h 124"/>
                <a:gd name="T8" fmla="*/ 10 w 69"/>
                <a:gd name="T9" fmla="*/ 10 h 124"/>
                <a:gd name="T10" fmla="*/ 20 w 69"/>
                <a:gd name="T11" fmla="*/ 0 h 124"/>
                <a:gd name="T12" fmla="*/ 49 w 69"/>
                <a:gd name="T13" fmla="*/ 0 h 124"/>
                <a:gd name="T14" fmla="*/ 59 w 69"/>
                <a:gd name="T15" fmla="*/ 10 h 124"/>
                <a:gd name="T16" fmla="*/ 69 w 69"/>
                <a:gd name="T17" fmla="*/ 114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9" h="124">
                  <a:moveTo>
                    <a:pt x="69" y="114"/>
                  </a:moveTo>
                  <a:cubicBezTo>
                    <a:pt x="69" y="119"/>
                    <a:pt x="64" y="124"/>
                    <a:pt x="59" y="124"/>
                  </a:cubicBezTo>
                  <a:cubicBezTo>
                    <a:pt x="10" y="124"/>
                    <a:pt x="10" y="124"/>
                    <a:pt x="10" y="124"/>
                  </a:cubicBezTo>
                  <a:cubicBezTo>
                    <a:pt x="4" y="124"/>
                    <a:pt x="0" y="119"/>
                    <a:pt x="0" y="114"/>
                  </a:cubicBezTo>
                  <a:cubicBezTo>
                    <a:pt x="10" y="10"/>
                    <a:pt x="10" y="10"/>
                    <a:pt x="10" y="10"/>
                  </a:cubicBezTo>
                  <a:cubicBezTo>
                    <a:pt x="10" y="5"/>
                    <a:pt x="14" y="0"/>
                    <a:pt x="20" y="0"/>
                  </a:cubicBezTo>
                  <a:cubicBezTo>
                    <a:pt x="49" y="0"/>
                    <a:pt x="49" y="0"/>
                    <a:pt x="49" y="0"/>
                  </a:cubicBezTo>
                  <a:cubicBezTo>
                    <a:pt x="55" y="0"/>
                    <a:pt x="59" y="5"/>
                    <a:pt x="59" y="10"/>
                  </a:cubicBezTo>
                  <a:lnTo>
                    <a:pt x="69" y="114"/>
                  </a:lnTo>
                  <a:close/>
                </a:path>
              </a:pathLst>
            </a:custGeom>
            <a:solidFill>
              <a:srgbClr val="22385C"/>
            </a:solidFill>
            <a:ln>
              <a:noFill/>
            </a:ln>
          </p:spPr>
          <p:txBody>
            <a:bodyPr vert="horz" wrap="square" lIns="91440" tIns="45720" rIns="91440" bIns="45720" numCol="1" anchor="t" anchorCtr="0" compatLnSpc="1"/>
            <a:lstStyle/>
            <a:p>
              <a:endParaRPr lang="zh-CN" altLang="en-US"/>
            </a:p>
          </p:txBody>
        </p:sp>
        <p:sp>
          <p:nvSpPr>
            <p:cNvPr id="10" name="Freeform 13"/>
            <p:cNvSpPr/>
            <p:nvPr/>
          </p:nvSpPr>
          <p:spPr bwMode="auto">
            <a:xfrm>
              <a:off x="5665623" y="5003445"/>
              <a:ext cx="404689" cy="310175"/>
            </a:xfrm>
            <a:custGeom>
              <a:avLst/>
              <a:gdLst>
                <a:gd name="T0" fmla="*/ 48 w 48"/>
                <a:gd name="T1" fmla="*/ 26 h 36"/>
                <a:gd name="T2" fmla="*/ 38 w 48"/>
                <a:gd name="T3" fmla="*/ 36 h 36"/>
                <a:gd name="T4" fmla="*/ 10 w 48"/>
                <a:gd name="T5" fmla="*/ 36 h 36"/>
                <a:gd name="T6" fmla="*/ 0 w 48"/>
                <a:gd name="T7" fmla="*/ 26 h 36"/>
                <a:gd name="T8" fmla="*/ 0 w 48"/>
                <a:gd name="T9" fmla="*/ 10 h 36"/>
                <a:gd name="T10" fmla="*/ 10 w 48"/>
                <a:gd name="T11" fmla="*/ 0 h 36"/>
                <a:gd name="T12" fmla="*/ 38 w 48"/>
                <a:gd name="T13" fmla="*/ 0 h 36"/>
                <a:gd name="T14" fmla="*/ 48 w 48"/>
                <a:gd name="T15" fmla="*/ 10 h 36"/>
                <a:gd name="T16" fmla="*/ 48 w 48"/>
                <a:gd name="T17" fmla="*/ 26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 h="36">
                  <a:moveTo>
                    <a:pt x="48" y="26"/>
                  </a:moveTo>
                  <a:cubicBezTo>
                    <a:pt x="48" y="32"/>
                    <a:pt x="44" y="36"/>
                    <a:pt x="38" y="36"/>
                  </a:cubicBezTo>
                  <a:cubicBezTo>
                    <a:pt x="10" y="36"/>
                    <a:pt x="10" y="36"/>
                    <a:pt x="10" y="36"/>
                  </a:cubicBezTo>
                  <a:cubicBezTo>
                    <a:pt x="4" y="36"/>
                    <a:pt x="0" y="32"/>
                    <a:pt x="0" y="26"/>
                  </a:cubicBezTo>
                  <a:cubicBezTo>
                    <a:pt x="0" y="10"/>
                    <a:pt x="0" y="10"/>
                    <a:pt x="0" y="10"/>
                  </a:cubicBezTo>
                  <a:cubicBezTo>
                    <a:pt x="0" y="4"/>
                    <a:pt x="4" y="0"/>
                    <a:pt x="10" y="0"/>
                  </a:cubicBezTo>
                  <a:cubicBezTo>
                    <a:pt x="38" y="0"/>
                    <a:pt x="38" y="0"/>
                    <a:pt x="38" y="0"/>
                  </a:cubicBezTo>
                  <a:cubicBezTo>
                    <a:pt x="44" y="0"/>
                    <a:pt x="48" y="4"/>
                    <a:pt x="48" y="10"/>
                  </a:cubicBezTo>
                  <a:lnTo>
                    <a:pt x="48" y="26"/>
                  </a:lnTo>
                  <a:close/>
                </a:path>
              </a:pathLst>
            </a:custGeom>
            <a:solidFill>
              <a:srgbClr val="22385C"/>
            </a:solidFill>
            <a:ln>
              <a:noFill/>
            </a:ln>
          </p:spPr>
          <p:txBody>
            <a:bodyPr vert="horz" wrap="square" lIns="91440" tIns="45720" rIns="91440" bIns="45720" numCol="1" anchor="t" anchorCtr="0" compatLnSpc="1"/>
            <a:lstStyle/>
            <a:p>
              <a:endParaRPr lang="zh-CN" altLang="en-US"/>
            </a:p>
          </p:txBody>
        </p:sp>
        <p:sp>
          <p:nvSpPr>
            <p:cNvPr id="11" name="Oval 14"/>
            <p:cNvSpPr>
              <a:spLocks noChangeArrowheads="1"/>
            </p:cNvSpPr>
            <p:nvPr/>
          </p:nvSpPr>
          <p:spPr bwMode="auto">
            <a:xfrm>
              <a:off x="2816181" y="3711047"/>
              <a:ext cx="820462" cy="304433"/>
            </a:xfrm>
            <a:prstGeom prst="ellipse">
              <a:avLst/>
            </a:prstGeom>
            <a:solidFill>
              <a:schemeClr val="bg1"/>
            </a:solidFill>
            <a:ln>
              <a:noFill/>
            </a:ln>
          </p:spPr>
          <p:txBody>
            <a:bodyPr vert="horz" wrap="square" lIns="91440" tIns="45720" rIns="91440" bIns="45720" numCol="1" anchor="t" anchorCtr="0" compatLnSpc="1"/>
            <a:lstStyle/>
            <a:p>
              <a:endParaRPr lang="zh-CN" altLang="en-US"/>
            </a:p>
          </p:txBody>
        </p:sp>
      </p:grpSp>
      <p:sp>
        <p:nvSpPr>
          <p:cNvPr id="13" name="文本框 12"/>
          <p:cNvSpPr txBox="1"/>
          <p:nvPr/>
        </p:nvSpPr>
        <p:spPr>
          <a:xfrm>
            <a:off x="4711625" y="2926573"/>
            <a:ext cx="1009934" cy="1861185"/>
          </a:xfrm>
          <a:prstGeom prst="rect">
            <a:avLst/>
          </a:prstGeom>
          <a:noFill/>
        </p:spPr>
        <p:txBody>
          <a:bodyPr wrap="square" rtlCol="0">
            <a:spAutoFit/>
          </a:bodyPr>
          <a:lstStyle/>
          <a:p>
            <a:r>
              <a:rPr lang="en-US" altLang="zh-CN" sz="11500" dirty="0" smtClean="0">
                <a:solidFill>
                  <a:srgbClr val="22385C"/>
                </a:solidFill>
                <a:latin typeface="Impact" panose="020B0806030902050204" pitchFamily="34" charset="0"/>
              </a:rPr>
              <a:t>3</a:t>
            </a:r>
            <a:endParaRPr lang="zh-CN" altLang="en-US" sz="11500" dirty="0">
              <a:solidFill>
                <a:srgbClr val="22385C"/>
              </a:solidFill>
              <a:latin typeface="Impact" panose="020B0806030902050204" pitchFamily="34" charset="0"/>
            </a:endParaRPr>
          </a:p>
        </p:txBody>
      </p:sp>
      <p:sp>
        <p:nvSpPr>
          <p:cNvPr id="14" name="文本框 13"/>
          <p:cNvSpPr txBox="1"/>
          <p:nvPr/>
        </p:nvSpPr>
        <p:spPr>
          <a:xfrm>
            <a:off x="5515862" y="3261288"/>
            <a:ext cx="5415012" cy="1106805"/>
          </a:xfrm>
          <a:prstGeom prst="rect">
            <a:avLst/>
          </a:prstGeom>
          <a:noFill/>
        </p:spPr>
        <p:txBody>
          <a:bodyPr wrap="square" rtlCol="0">
            <a:spAutoFit/>
          </a:bodyPr>
          <a:lstStyle/>
          <a:p>
            <a:pPr algn="dist"/>
            <a:r>
              <a:rPr lang="zh-CN" altLang="en-US" sz="6600" dirty="0" smtClean="0">
                <a:solidFill>
                  <a:srgbClr val="22385C"/>
                </a:solidFill>
                <a:latin typeface="方正兰亭粗黑简体" panose="02000000000000000000" pitchFamily="2" charset="-122"/>
                <a:ea typeface="方正兰亭粗黑简体" panose="02000000000000000000" pitchFamily="2" charset="-122"/>
              </a:rPr>
              <a:t>问题与挑战</a:t>
            </a:r>
            <a:endParaRPr lang="zh-CN" altLang="en-US" sz="6600" dirty="0">
              <a:solidFill>
                <a:srgbClr val="22385C"/>
              </a:solidFill>
              <a:latin typeface="方正兰亭粗黑简体" panose="02000000000000000000" pitchFamily="2" charset="-122"/>
              <a:ea typeface="方正兰亭粗黑简体" panose="02000000000000000000" pitchFamily="2" charset="-122"/>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95" name="文本框 3"/>
          <p:cNvSpPr>
            <a:spLocks noChangeArrowheads="1"/>
          </p:cNvSpPr>
          <p:nvPr/>
        </p:nvSpPr>
        <p:spPr bwMode="auto">
          <a:xfrm>
            <a:off x="1294261" y="1483174"/>
            <a:ext cx="3104156" cy="645160"/>
          </a:xfrm>
          <a:prstGeom prst="rect">
            <a:avLst/>
          </a:prstGeom>
          <a:solidFill>
            <a:srgbClr val="22385C"/>
          </a:solidFill>
          <a:ln w="9525">
            <a:noFill/>
            <a:miter lim="800000"/>
          </a:ln>
        </p:spPr>
        <p:txBody>
          <a:bodyPr wrap="square" lIns="91440" tIns="45720" rIns="91440" bIns="45720">
            <a:spAutoFit/>
          </a:bodyPr>
          <a:lstStyle/>
          <a:p>
            <a:pPr algn="dist"/>
            <a:r>
              <a:rPr lang="zh-CN" altLang="en-US" sz="3600" dirty="0" smtClean="0">
                <a:solidFill>
                  <a:schemeClr val="bg1"/>
                </a:solidFill>
                <a:latin typeface="等线" panose="02010600030101010101" charset="-122"/>
                <a:ea typeface="等线" panose="02010600030101010101" charset="-122"/>
                <a:sym typeface="Segoe UI" panose="020B0502040204020203" pitchFamily="34" charset="0"/>
              </a:rPr>
              <a:t>优势分析</a:t>
            </a:r>
            <a:endParaRPr lang="zh-CN" altLang="en-US" sz="3600" dirty="0">
              <a:solidFill>
                <a:schemeClr val="bg1"/>
              </a:solidFill>
              <a:latin typeface="等线" panose="02010600030101010101" charset="-122"/>
              <a:ea typeface="等线" panose="02010600030101010101" charset="-122"/>
              <a:sym typeface="Segoe UI" panose="020B0502040204020203" pitchFamily="34" charset="0"/>
            </a:endParaRPr>
          </a:p>
        </p:txBody>
      </p:sp>
      <p:sp>
        <p:nvSpPr>
          <p:cNvPr id="23596" name="矩形 4"/>
          <p:cNvSpPr>
            <a:spLocks noChangeArrowheads="1"/>
          </p:cNvSpPr>
          <p:nvPr/>
        </p:nvSpPr>
        <p:spPr bwMode="auto">
          <a:xfrm>
            <a:off x="1212215" y="2284730"/>
            <a:ext cx="5122545" cy="3415030"/>
          </a:xfrm>
          <a:prstGeom prst="rect">
            <a:avLst/>
          </a:prstGeom>
          <a:noFill/>
          <a:ln w="9525">
            <a:noFill/>
            <a:miter lim="800000"/>
          </a:ln>
        </p:spPr>
        <p:txBody>
          <a:bodyPr wrap="square" lIns="91440" tIns="45720" rIns="91440" bIns="45720">
            <a:spAutoFit/>
          </a:bodyPr>
          <a:lstStyle/>
          <a:p>
            <a:pPr indent="457200" algn="just" fontAlgn="auto">
              <a:lnSpc>
                <a:spcPct val="100000"/>
              </a:lnSpc>
            </a:pPr>
            <a:r>
              <a:rPr lang="zh-CN" sz="2400" dirty="0">
                <a:solidFill>
                  <a:srgbClr val="FF0000"/>
                </a:solidFill>
                <a:latin typeface="宋体" panose="02010600030101010101" pitchFamily="2" charset="-122"/>
                <a:ea typeface="宋体" panose="02010600030101010101" pitchFamily="2" charset="-122"/>
                <a:cs typeface="宋体" panose="02010600030101010101" pitchFamily="2" charset="-122"/>
              </a:rPr>
              <a:t>社区团购</a:t>
            </a:r>
            <a:r>
              <a:rPr lang="zh-CN" sz="2400" dirty="0">
                <a:solidFill>
                  <a:srgbClr val="262626"/>
                </a:solidFill>
                <a:latin typeface="宋体" panose="02010600030101010101" pitchFamily="2" charset="-122"/>
                <a:ea typeface="宋体" panose="02010600030101010101" pitchFamily="2" charset="-122"/>
                <a:cs typeface="宋体" panose="02010600030101010101" pitchFamily="2" charset="-122"/>
              </a:rPr>
              <a:t>的优势在于与自带社交属性与流量来源的社区相结合，将原本的提供大量商品供顾客挑选的销售模式转变为顾客需要什么就提供什么，同时提供团购所有的特殊优惠价格的销售模式。</a:t>
            </a:r>
            <a:endParaRPr lang="zh-CN" sz="2400" dirty="0">
              <a:solidFill>
                <a:srgbClr val="262626"/>
              </a:solidFill>
              <a:latin typeface="宋体" panose="02010600030101010101" pitchFamily="2" charset="-122"/>
              <a:ea typeface="宋体" panose="02010600030101010101" pitchFamily="2" charset="-122"/>
              <a:cs typeface="宋体" panose="02010600030101010101" pitchFamily="2" charset="-122"/>
            </a:endParaRPr>
          </a:p>
          <a:p>
            <a:pPr indent="457200" algn="just" fontAlgn="auto">
              <a:lnSpc>
                <a:spcPct val="100000"/>
              </a:lnSpc>
            </a:pPr>
            <a:r>
              <a:rPr lang="zh-CN" sz="2400" dirty="0">
                <a:solidFill>
                  <a:srgbClr val="262626"/>
                </a:solidFill>
                <a:latin typeface="宋体" panose="02010600030101010101" pitchFamily="2" charset="-122"/>
                <a:ea typeface="宋体" panose="02010600030101010101" pitchFamily="2" charset="-122"/>
                <a:cs typeface="宋体" panose="02010600030101010101" pitchFamily="2" charset="-122"/>
              </a:rPr>
              <a:t>在用户享受到</a:t>
            </a:r>
            <a:r>
              <a:rPr lang="zh-CN" sz="2400" dirty="0">
                <a:solidFill>
                  <a:srgbClr val="FF0000"/>
                </a:solidFill>
                <a:latin typeface="宋体" panose="02010600030101010101" pitchFamily="2" charset="-122"/>
                <a:ea typeface="宋体" panose="02010600030101010101" pitchFamily="2" charset="-122"/>
                <a:cs typeface="宋体" panose="02010600030101010101" pitchFamily="2" charset="-122"/>
              </a:rPr>
              <a:t>优惠</a:t>
            </a:r>
            <a:r>
              <a:rPr lang="zh-CN" sz="2400" dirty="0">
                <a:solidFill>
                  <a:srgbClr val="262626"/>
                </a:solidFill>
                <a:latin typeface="宋体" panose="02010600030101010101" pitchFamily="2" charset="-122"/>
                <a:ea typeface="宋体" panose="02010600030101010101" pitchFamily="2" charset="-122"/>
                <a:cs typeface="宋体" panose="02010600030101010101" pitchFamily="2" charset="-122"/>
              </a:rPr>
              <a:t>的同时，也减少了店家供过于求的风险，同时起到宣传作用。</a:t>
            </a:r>
            <a:endParaRPr lang="zh-CN" sz="2400" dirty="0">
              <a:solidFill>
                <a:srgbClr val="262626"/>
              </a:solidFill>
              <a:latin typeface="宋体" panose="02010600030101010101" pitchFamily="2" charset="-122"/>
              <a:ea typeface="宋体" panose="02010600030101010101" pitchFamily="2" charset="-122"/>
              <a:cs typeface="宋体" panose="02010600030101010101" pitchFamily="2" charset="-122"/>
            </a:endParaRPr>
          </a:p>
        </p:txBody>
      </p:sp>
      <p:grpSp>
        <p:nvGrpSpPr>
          <p:cNvPr id="113" name="组合 112"/>
          <p:cNvGrpSpPr/>
          <p:nvPr/>
        </p:nvGrpSpPr>
        <p:grpSpPr>
          <a:xfrm>
            <a:off x="6074313" y="1483406"/>
            <a:ext cx="5348655" cy="4285728"/>
            <a:chOff x="1904439" y="-355318"/>
            <a:chExt cx="5664201" cy="4060831"/>
          </a:xfrm>
        </p:grpSpPr>
        <p:sp>
          <p:nvSpPr>
            <p:cNvPr id="114" name="Rectangle 5"/>
            <p:cNvSpPr>
              <a:spLocks noChangeArrowheads="1"/>
            </p:cNvSpPr>
            <p:nvPr/>
          </p:nvSpPr>
          <p:spPr bwMode="auto">
            <a:xfrm>
              <a:off x="3501464" y="790859"/>
              <a:ext cx="31750" cy="479426"/>
            </a:xfrm>
            <a:prstGeom prst="rect">
              <a:avLst/>
            </a:prstGeom>
            <a:solidFill>
              <a:srgbClr val="29140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15" name="Freeform 6"/>
            <p:cNvSpPr/>
            <p:nvPr/>
          </p:nvSpPr>
          <p:spPr bwMode="auto">
            <a:xfrm>
              <a:off x="3531627" y="790859"/>
              <a:ext cx="339725" cy="177800"/>
            </a:xfrm>
            <a:custGeom>
              <a:avLst/>
              <a:gdLst>
                <a:gd name="T0" fmla="*/ 214 w 214"/>
                <a:gd name="T1" fmla="*/ 112 h 112"/>
                <a:gd name="T2" fmla="*/ 0 w 214"/>
                <a:gd name="T3" fmla="*/ 112 h 112"/>
                <a:gd name="T4" fmla="*/ 0 w 214"/>
                <a:gd name="T5" fmla="*/ 0 h 112"/>
                <a:gd name="T6" fmla="*/ 214 w 214"/>
                <a:gd name="T7" fmla="*/ 0 h 112"/>
                <a:gd name="T8" fmla="*/ 131 w 214"/>
                <a:gd name="T9" fmla="*/ 56 h 112"/>
                <a:gd name="T10" fmla="*/ 214 w 214"/>
                <a:gd name="T11" fmla="*/ 112 h 112"/>
              </a:gdLst>
              <a:ahLst/>
              <a:cxnLst>
                <a:cxn ang="0">
                  <a:pos x="T0" y="T1"/>
                </a:cxn>
                <a:cxn ang="0">
                  <a:pos x="T2" y="T3"/>
                </a:cxn>
                <a:cxn ang="0">
                  <a:pos x="T4" y="T5"/>
                </a:cxn>
                <a:cxn ang="0">
                  <a:pos x="T6" y="T7"/>
                </a:cxn>
                <a:cxn ang="0">
                  <a:pos x="T8" y="T9"/>
                </a:cxn>
                <a:cxn ang="0">
                  <a:pos x="T10" y="T11"/>
                </a:cxn>
              </a:cxnLst>
              <a:rect l="0" t="0" r="r" b="b"/>
              <a:pathLst>
                <a:path w="214" h="112">
                  <a:moveTo>
                    <a:pt x="214" y="112"/>
                  </a:moveTo>
                  <a:lnTo>
                    <a:pt x="0" y="112"/>
                  </a:lnTo>
                  <a:lnTo>
                    <a:pt x="0" y="0"/>
                  </a:lnTo>
                  <a:lnTo>
                    <a:pt x="214" y="0"/>
                  </a:lnTo>
                  <a:lnTo>
                    <a:pt x="131" y="56"/>
                  </a:lnTo>
                  <a:lnTo>
                    <a:pt x="214" y="112"/>
                  </a:lnTo>
                  <a:close/>
                </a:path>
              </a:pathLst>
            </a:custGeom>
            <a:solidFill>
              <a:srgbClr val="E4432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16" name="Freeform 7"/>
            <p:cNvSpPr/>
            <p:nvPr/>
          </p:nvSpPr>
          <p:spPr bwMode="auto">
            <a:xfrm>
              <a:off x="3415739" y="1013109"/>
              <a:ext cx="1501775" cy="2008190"/>
            </a:xfrm>
            <a:custGeom>
              <a:avLst/>
              <a:gdLst>
                <a:gd name="T0" fmla="*/ 561 w 946"/>
                <a:gd name="T1" fmla="*/ 0 h 1265"/>
                <a:gd name="T2" fmla="*/ 0 w 946"/>
                <a:gd name="T3" fmla="*/ 1265 h 1265"/>
                <a:gd name="T4" fmla="*/ 946 w 946"/>
                <a:gd name="T5" fmla="*/ 1265 h 1265"/>
                <a:gd name="T6" fmla="*/ 946 w 946"/>
                <a:gd name="T7" fmla="*/ 0 h 1265"/>
                <a:gd name="T8" fmla="*/ 561 w 946"/>
                <a:gd name="T9" fmla="*/ 0 h 1265"/>
              </a:gdLst>
              <a:ahLst/>
              <a:cxnLst>
                <a:cxn ang="0">
                  <a:pos x="T0" y="T1"/>
                </a:cxn>
                <a:cxn ang="0">
                  <a:pos x="T2" y="T3"/>
                </a:cxn>
                <a:cxn ang="0">
                  <a:pos x="T4" y="T5"/>
                </a:cxn>
                <a:cxn ang="0">
                  <a:pos x="T6" y="T7"/>
                </a:cxn>
                <a:cxn ang="0">
                  <a:pos x="T8" y="T9"/>
                </a:cxn>
              </a:cxnLst>
              <a:rect l="0" t="0" r="r" b="b"/>
              <a:pathLst>
                <a:path w="946" h="1265">
                  <a:moveTo>
                    <a:pt x="561" y="0"/>
                  </a:moveTo>
                  <a:lnTo>
                    <a:pt x="0" y="1265"/>
                  </a:lnTo>
                  <a:lnTo>
                    <a:pt x="946" y="1265"/>
                  </a:lnTo>
                  <a:lnTo>
                    <a:pt x="946" y="0"/>
                  </a:lnTo>
                  <a:lnTo>
                    <a:pt x="561" y="0"/>
                  </a:lnTo>
                  <a:close/>
                </a:path>
              </a:pathLst>
            </a:custGeom>
            <a:solidFill>
              <a:srgbClr val="36444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17" name="Freeform 8"/>
            <p:cNvSpPr/>
            <p:nvPr/>
          </p:nvSpPr>
          <p:spPr bwMode="auto">
            <a:xfrm>
              <a:off x="3415739" y="1013109"/>
              <a:ext cx="1501775" cy="2008190"/>
            </a:xfrm>
            <a:custGeom>
              <a:avLst/>
              <a:gdLst>
                <a:gd name="T0" fmla="*/ 561 w 946"/>
                <a:gd name="T1" fmla="*/ 0 h 1265"/>
                <a:gd name="T2" fmla="*/ 0 w 946"/>
                <a:gd name="T3" fmla="*/ 1265 h 1265"/>
                <a:gd name="T4" fmla="*/ 946 w 946"/>
                <a:gd name="T5" fmla="*/ 1265 h 1265"/>
                <a:gd name="T6" fmla="*/ 946 w 946"/>
                <a:gd name="T7" fmla="*/ 0 h 1265"/>
                <a:gd name="T8" fmla="*/ 561 w 946"/>
                <a:gd name="T9" fmla="*/ 0 h 1265"/>
              </a:gdLst>
              <a:ahLst/>
              <a:cxnLst>
                <a:cxn ang="0">
                  <a:pos x="T0" y="T1"/>
                </a:cxn>
                <a:cxn ang="0">
                  <a:pos x="T2" y="T3"/>
                </a:cxn>
                <a:cxn ang="0">
                  <a:pos x="T4" y="T5"/>
                </a:cxn>
                <a:cxn ang="0">
                  <a:pos x="T6" y="T7"/>
                </a:cxn>
                <a:cxn ang="0">
                  <a:pos x="T8" y="T9"/>
                </a:cxn>
              </a:cxnLst>
              <a:rect l="0" t="0" r="r" b="b"/>
              <a:pathLst>
                <a:path w="946" h="1265">
                  <a:moveTo>
                    <a:pt x="561" y="0"/>
                  </a:moveTo>
                  <a:lnTo>
                    <a:pt x="0" y="1265"/>
                  </a:lnTo>
                  <a:lnTo>
                    <a:pt x="946" y="1265"/>
                  </a:lnTo>
                  <a:lnTo>
                    <a:pt x="946" y="0"/>
                  </a:lnTo>
                  <a:lnTo>
                    <a:pt x="56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18" name="Freeform 9"/>
            <p:cNvSpPr/>
            <p:nvPr/>
          </p:nvSpPr>
          <p:spPr bwMode="auto">
            <a:xfrm>
              <a:off x="4909577" y="1013109"/>
              <a:ext cx="1492250" cy="2008190"/>
            </a:xfrm>
            <a:custGeom>
              <a:avLst/>
              <a:gdLst>
                <a:gd name="T0" fmla="*/ 379 w 940"/>
                <a:gd name="T1" fmla="*/ 0 h 1265"/>
                <a:gd name="T2" fmla="*/ 0 w 940"/>
                <a:gd name="T3" fmla="*/ 0 h 1265"/>
                <a:gd name="T4" fmla="*/ 0 w 940"/>
                <a:gd name="T5" fmla="*/ 1265 h 1265"/>
                <a:gd name="T6" fmla="*/ 940 w 940"/>
                <a:gd name="T7" fmla="*/ 1265 h 1265"/>
                <a:gd name="T8" fmla="*/ 379 w 940"/>
                <a:gd name="T9" fmla="*/ 0 h 1265"/>
              </a:gdLst>
              <a:ahLst/>
              <a:cxnLst>
                <a:cxn ang="0">
                  <a:pos x="T0" y="T1"/>
                </a:cxn>
                <a:cxn ang="0">
                  <a:pos x="T2" y="T3"/>
                </a:cxn>
                <a:cxn ang="0">
                  <a:pos x="T4" y="T5"/>
                </a:cxn>
                <a:cxn ang="0">
                  <a:pos x="T6" y="T7"/>
                </a:cxn>
                <a:cxn ang="0">
                  <a:pos x="T8" y="T9"/>
                </a:cxn>
              </a:cxnLst>
              <a:rect l="0" t="0" r="r" b="b"/>
              <a:pathLst>
                <a:path w="940" h="1265">
                  <a:moveTo>
                    <a:pt x="379" y="0"/>
                  </a:moveTo>
                  <a:lnTo>
                    <a:pt x="0" y="0"/>
                  </a:lnTo>
                  <a:lnTo>
                    <a:pt x="0" y="1265"/>
                  </a:lnTo>
                  <a:lnTo>
                    <a:pt x="940" y="1265"/>
                  </a:lnTo>
                  <a:lnTo>
                    <a:pt x="379" y="0"/>
                  </a:lnTo>
                  <a:close/>
                </a:path>
              </a:pathLst>
            </a:custGeom>
            <a:solidFill>
              <a:srgbClr val="2F3D4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19" name="Freeform 10"/>
            <p:cNvSpPr/>
            <p:nvPr/>
          </p:nvSpPr>
          <p:spPr bwMode="auto">
            <a:xfrm>
              <a:off x="4225364" y="-352143"/>
              <a:ext cx="692150" cy="1614490"/>
            </a:xfrm>
            <a:custGeom>
              <a:avLst/>
              <a:gdLst>
                <a:gd name="T0" fmla="*/ 0 w 348"/>
                <a:gd name="T1" fmla="*/ 780 h 812"/>
                <a:gd name="T2" fmla="*/ 215 w 348"/>
                <a:gd name="T3" fmla="*/ 700 h 812"/>
                <a:gd name="T4" fmla="*/ 348 w 348"/>
                <a:gd name="T5" fmla="*/ 783 h 812"/>
                <a:gd name="T6" fmla="*/ 344 w 348"/>
                <a:gd name="T7" fmla="*/ 0 h 812"/>
                <a:gd name="T8" fmla="*/ 0 w 348"/>
                <a:gd name="T9" fmla="*/ 780 h 812"/>
              </a:gdLst>
              <a:ahLst/>
              <a:cxnLst>
                <a:cxn ang="0">
                  <a:pos x="T0" y="T1"/>
                </a:cxn>
                <a:cxn ang="0">
                  <a:pos x="T2" y="T3"/>
                </a:cxn>
                <a:cxn ang="0">
                  <a:pos x="T4" y="T5"/>
                </a:cxn>
                <a:cxn ang="0">
                  <a:pos x="T6" y="T7"/>
                </a:cxn>
                <a:cxn ang="0">
                  <a:pos x="T8" y="T9"/>
                </a:cxn>
              </a:cxnLst>
              <a:rect l="0" t="0" r="r" b="b"/>
              <a:pathLst>
                <a:path w="348" h="812">
                  <a:moveTo>
                    <a:pt x="0" y="780"/>
                  </a:moveTo>
                  <a:cubicBezTo>
                    <a:pt x="133" y="812"/>
                    <a:pt x="215" y="700"/>
                    <a:pt x="215" y="700"/>
                  </a:cubicBezTo>
                  <a:cubicBezTo>
                    <a:pt x="215" y="700"/>
                    <a:pt x="242" y="780"/>
                    <a:pt x="348" y="783"/>
                  </a:cubicBezTo>
                  <a:cubicBezTo>
                    <a:pt x="344" y="0"/>
                    <a:pt x="344" y="0"/>
                    <a:pt x="344" y="0"/>
                  </a:cubicBezTo>
                  <a:lnTo>
                    <a:pt x="0" y="780"/>
                  </a:lnTo>
                  <a:close/>
                </a:path>
              </a:pathLst>
            </a:custGeom>
            <a:solidFill>
              <a:srgbClr val="F0F0F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20" name="Freeform 11"/>
            <p:cNvSpPr/>
            <p:nvPr/>
          </p:nvSpPr>
          <p:spPr bwMode="auto">
            <a:xfrm>
              <a:off x="4909577" y="-355318"/>
              <a:ext cx="681038" cy="1612902"/>
            </a:xfrm>
            <a:custGeom>
              <a:avLst/>
              <a:gdLst>
                <a:gd name="T0" fmla="*/ 0 w 343"/>
                <a:gd name="T1" fmla="*/ 0 h 811"/>
                <a:gd name="T2" fmla="*/ 0 w 343"/>
                <a:gd name="T3" fmla="*/ 1 h 811"/>
                <a:gd name="T4" fmla="*/ 0 w 343"/>
                <a:gd name="T5" fmla="*/ 784 h 811"/>
                <a:gd name="T6" fmla="*/ 7 w 343"/>
                <a:gd name="T7" fmla="*/ 785 h 811"/>
                <a:gd name="T8" fmla="*/ 141 w 343"/>
                <a:gd name="T9" fmla="*/ 708 h 811"/>
                <a:gd name="T10" fmla="*/ 343 w 343"/>
                <a:gd name="T11" fmla="*/ 777 h 811"/>
                <a:gd name="T12" fmla="*/ 0 w 343"/>
                <a:gd name="T13" fmla="*/ 0 h 811"/>
              </a:gdLst>
              <a:ahLst/>
              <a:cxnLst>
                <a:cxn ang="0">
                  <a:pos x="T0" y="T1"/>
                </a:cxn>
                <a:cxn ang="0">
                  <a:pos x="T2" y="T3"/>
                </a:cxn>
                <a:cxn ang="0">
                  <a:pos x="T4" y="T5"/>
                </a:cxn>
                <a:cxn ang="0">
                  <a:pos x="T6" y="T7"/>
                </a:cxn>
                <a:cxn ang="0">
                  <a:pos x="T8" y="T9"/>
                </a:cxn>
                <a:cxn ang="0">
                  <a:pos x="T10" y="T11"/>
                </a:cxn>
                <a:cxn ang="0">
                  <a:pos x="T12" y="T13"/>
                </a:cxn>
              </a:cxnLst>
              <a:rect l="0" t="0" r="r" b="b"/>
              <a:pathLst>
                <a:path w="343" h="811">
                  <a:moveTo>
                    <a:pt x="0" y="0"/>
                  </a:moveTo>
                  <a:cubicBezTo>
                    <a:pt x="0" y="1"/>
                    <a:pt x="0" y="1"/>
                    <a:pt x="0" y="1"/>
                  </a:cubicBezTo>
                  <a:cubicBezTo>
                    <a:pt x="0" y="784"/>
                    <a:pt x="0" y="784"/>
                    <a:pt x="0" y="784"/>
                  </a:cubicBezTo>
                  <a:cubicBezTo>
                    <a:pt x="2" y="785"/>
                    <a:pt x="4" y="785"/>
                    <a:pt x="7" y="785"/>
                  </a:cubicBezTo>
                  <a:cubicBezTo>
                    <a:pt x="118" y="785"/>
                    <a:pt x="141" y="708"/>
                    <a:pt x="141" y="708"/>
                  </a:cubicBezTo>
                  <a:cubicBezTo>
                    <a:pt x="141" y="708"/>
                    <a:pt x="199" y="811"/>
                    <a:pt x="343" y="777"/>
                  </a:cubicBezTo>
                  <a:lnTo>
                    <a:pt x="0" y="0"/>
                  </a:lnTo>
                  <a:close/>
                </a:path>
              </a:pathLst>
            </a:custGeom>
            <a:solidFill>
              <a:srgbClr val="E6E6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21" name="Freeform 12"/>
            <p:cNvSpPr/>
            <p:nvPr/>
          </p:nvSpPr>
          <p:spPr bwMode="auto">
            <a:xfrm>
              <a:off x="5046102" y="1889410"/>
              <a:ext cx="1198563" cy="1603377"/>
            </a:xfrm>
            <a:custGeom>
              <a:avLst/>
              <a:gdLst>
                <a:gd name="T0" fmla="*/ 447 w 755"/>
                <a:gd name="T1" fmla="*/ 0 h 1010"/>
                <a:gd name="T2" fmla="*/ 0 w 755"/>
                <a:gd name="T3" fmla="*/ 1010 h 1010"/>
                <a:gd name="T4" fmla="*/ 750 w 755"/>
                <a:gd name="T5" fmla="*/ 1010 h 1010"/>
                <a:gd name="T6" fmla="*/ 755 w 755"/>
                <a:gd name="T7" fmla="*/ 0 h 1010"/>
                <a:gd name="T8" fmla="*/ 447 w 755"/>
                <a:gd name="T9" fmla="*/ 0 h 1010"/>
              </a:gdLst>
              <a:ahLst/>
              <a:cxnLst>
                <a:cxn ang="0">
                  <a:pos x="T0" y="T1"/>
                </a:cxn>
                <a:cxn ang="0">
                  <a:pos x="T2" y="T3"/>
                </a:cxn>
                <a:cxn ang="0">
                  <a:pos x="T4" y="T5"/>
                </a:cxn>
                <a:cxn ang="0">
                  <a:pos x="T6" y="T7"/>
                </a:cxn>
                <a:cxn ang="0">
                  <a:pos x="T8" y="T9"/>
                </a:cxn>
              </a:cxnLst>
              <a:rect l="0" t="0" r="r" b="b"/>
              <a:pathLst>
                <a:path w="755" h="1010">
                  <a:moveTo>
                    <a:pt x="447" y="0"/>
                  </a:moveTo>
                  <a:lnTo>
                    <a:pt x="0" y="1010"/>
                  </a:lnTo>
                  <a:lnTo>
                    <a:pt x="750" y="1010"/>
                  </a:lnTo>
                  <a:lnTo>
                    <a:pt x="755" y="0"/>
                  </a:lnTo>
                  <a:lnTo>
                    <a:pt x="447" y="0"/>
                  </a:lnTo>
                  <a:close/>
                </a:path>
              </a:pathLst>
            </a:custGeom>
            <a:solidFill>
              <a:srgbClr val="4150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22" name="Freeform 13"/>
            <p:cNvSpPr/>
            <p:nvPr/>
          </p:nvSpPr>
          <p:spPr bwMode="auto">
            <a:xfrm>
              <a:off x="6236727" y="1889410"/>
              <a:ext cx="1193800" cy="1603377"/>
            </a:xfrm>
            <a:custGeom>
              <a:avLst/>
              <a:gdLst>
                <a:gd name="T0" fmla="*/ 305 w 752"/>
                <a:gd name="T1" fmla="*/ 0 h 1010"/>
                <a:gd name="T2" fmla="*/ 0 w 752"/>
                <a:gd name="T3" fmla="*/ 0 h 1010"/>
                <a:gd name="T4" fmla="*/ 0 w 752"/>
                <a:gd name="T5" fmla="*/ 1010 h 1010"/>
                <a:gd name="T6" fmla="*/ 752 w 752"/>
                <a:gd name="T7" fmla="*/ 1010 h 1010"/>
                <a:gd name="T8" fmla="*/ 305 w 752"/>
                <a:gd name="T9" fmla="*/ 0 h 1010"/>
              </a:gdLst>
              <a:ahLst/>
              <a:cxnLst>
                <a:cxn ang="0">
                  <a:pos x="T0" y="T1"/>
                </a:cxn>
                <a:cxn ang="0">
                  <a:pos x="T2" y="T3"/>
                </a:cxn>
                <a:cxn ang="0">
                  <a:pos x="T4" y="T5"/>
                </a:cxn>
                <a:cxn ang="0">
                  <a:pos x="T6" y="T7"/>
                </a:cxn>
                <a:cxn ang="0">
                  <a:pos x="T8" y="T9"/>
                </a:cxn>
              </a:cxnLst>
              <a:rect l="0" t="0" r="r" b="b"/>
              <a:pathLst>
                <a:path w="752" h="1010">
                  <a:moveTo>
                    <a:pt x="305" y="0"/>
                  </a:moveTo>
                  <a:lnTo>
                    <a:pt x="0" y="0"/>
                  </a:lnTo>
                  <a:lnTo>
                    <a:pt x="0" y="1010"/>
                  </a:lnTo>
                  <a:lnTo>
                    <a:pt x="752" y="1010"/>
                  </a:lnTo>
                  <a:lnTo>
                    <a:pt x="305" y="0"/>
                  </a:lnTo>
                  <a:close/>
                </a:path>
              </a:pathLst>
            </a:custGeom>
            <a:solidFill>
              <a:srgbClr val="3B494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23" name="Freeform 14"/>
            <p:cNvSpPr/>
            <p:nvPr/>
          </p:nvSpPr>
          <p:spPr bwMode="auto">
            <a:xfrm>
              <a:off x="5692214" y="798796"/>
              <a:ext cx="552450" cy="1287464"/>
            </a:xfrm>
            <a:custGeom>
              <a:avLst/>
              <a:gdLst>
                <a:gd name="T0" fmla="*/ 0 w 278"/>
                <a:gd name="T1" fmla="*/ 623 h 648"/>
                <a:gd name="T2" fmla="*/ 172 w 278"/>
                <a:gd name="T3" fmla="*/ 559 h 648"/>
                <a:gd name="T4" fmla="*/ 278 w 278"/>
                <a:gd name="T5" fmla="*/ 626 h 648"/>
                <a:gd name="T6" fmla="*/ 274 w 278"/>
                <a:gd name="T7" fmla="*/ 0 h 648"/>
                <a:gd name="T8" fmla="*/ 0 w 278"/>
                <a:gd name="T9" fmla="*/ 623 h 648"/>
              </a:gdLst>
              <a:ahLst/>
              <a:cxnLst>
                <a:cxn ang="0">
                  <a:pos x="T0" y="T1"/>
                </a:cxn>
                <a:cxn ang="0">
                  <a:pos x="T2" y="T3"/>
                </a:cxn>
                <a:cxn ang="0">
                  <a:pos x="T4" y="T5"/>
                </a:cxn>
                <a:cxn ang="0">
                  <a:pos x="T6" y="T7"/>
                </a:cxn>
                <a:cxn ang="0">
                  <a:pos x="T8" y="T9"/>
                </a:cxn>
              </a:cxnLst>
              <a:rect l="0" t="0" r="r" b="b"/>
              <a:pathLst>
                <a:path w="278" h="648">
                  <a:moveTo>
                    <a:pt x="0" y="623"/>
                  </a:moveTo>
                  <a:cubicBezTo>
                    <a:pt x="106" y="648"/>
                    <a:pt x="172" y="559"/>
                    <a:pt x="172" y="559"/>
                  </a:cubicBezTo>
                  <a:cubicBezTo>
                    <a:pt x="172" y="559"/>
                    <a:pt x="194" y="623"/>
                    <a:pt x="278" y="626"/>
                  </a:cubicBezTo>
                  <a:cubicBezTo>
                    <a:pt x="274" y="0"/>
                    <a:pt x="274" y="0"/>
                    <a:pt x="274" y="0"/>
                  </a:cubicBezTo>
                  <a:lnTo>
                    <a:pt x="0" y="623"/>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24" name="Freeform 15"/>
            <p:cNvSpPr/>
            <p:nvPr/>
          </p:nvSpPr>
          <p:spPr bwMode="auto">
            <a:xfrm>
              <a:off x="6236727" y="795621"/>
              <a:ext cx="546100" cy="1289052"/>
            </a:xfrm>
            <a:custGeom>
              <a:avLst/>
              <a:gdLst>
                <a:gd name="T0" fmla="*/ 0 w 274"/>
                <a:gd name="T1" fmla="*/ 0 h 648"/>
                <a:gd name="T2" fmla="*/ 0 w 274"/>
                <a:gd name="T3" fmla="*/ 1 h 648"/>
                <a:gd name="T4" fmla="*/ 0 w 274"/>
                <a:gd name="T5" fmla="*/ 627 h 648"/>
                <a:gd name="T6" fmla="*/ 6 w 274"/>
                <a:gd name="T7" fmla="*/ 627 h 648"/>
                <a:gd name="T8" fmla="*/ 113 w 274"/>
                <a:gd name="T9" fmla="*/ 566 h 648"/>
                <a:gd name="T10" fmla="*/ 274 w 274"/>
                <a:gd name="T11" fmla="*/ 621 h 648"/>
                <a:gd name="T12" fmla="*/ 0 w 274"/>
                <a:gd name="T13" fmla="*/ 0 h 648"/>
              </a:gdLst>
              <a:ahLst/>
              <a:cxnLst>
                <a:cxn ang="0">
                  <a:pos x="T0" y="T1"/>
                </a:cxn>
                <a:cxn ang="0">
                  <a:pos x="T2" y="T3"/>
                </a:cxn>
                <a:cxn ang="0">
                  <a:pos x="T4" y="T5"/>
                </a:cxn>
                <a:cxn ang="0">
                  <a:pos x="T6" y="T7"/>
                </a:cxn>
                <a:cxn ang="0">
                  <a:pos x="T8" y="T9"/>
                </a:cxn>
                <a:cxn ang="0">
                  <a:pos x="T10" y="T11"/>
                </a:cxn>
                <a:cxn ang="0">
                  <a:pos x="T12" y="T13"/>
                </a:cxn>
              </a:cxnLst>
              <a:rect l="0" t="0" r="r" b="b"/>
              <a:pathLst>
                <a:path w="274" h="648">
                  <a:moveTo>
                    <a:pt x="0" y="0"/>
                  </a:moveTo>
                  <a:cubicBezTo>
                    <a:pt x="0" y="1"/>
                    <a:pt x="0" y="1"/>
                    <a:pt x="0" y="1"/>
                  </a:cubicBezTo>
                  <a:cubicBezTo>
                    <a:pt x="0" y="627"/>
                    <a:pt x="0" y="627"/>
                    <a:pt x="0" y="627"/>
                  </a:cubicBezTo>
                  <a:cubicBezTo>
                    <a:pt x="2" y="627"/>
                    <a:pt x="4" y="627"/>
                    <a:pt x="6" y="627"/>
                  </a:cubicBezTo>
                  <a:cubicBezTo>
                    <a:pt x="95" y="627"/>
                    <a:pt x="113" y="566"/>
                    <a:pt x="113" y="566"/>
                  </a:cubicBezTo>
                  <a:cubicBezTo>
                    <a:pt x="113" y="566"/>
                    <a:pt x="159" y="648"/>
                    <a:pt x="274" y="621"/>
                  </a:cubicBezTo>
                  <a:lnTo>
                    <a:pt x="0" y="0"/>
                  </a:lnTo>
                  <a:close/>
                </a:path>
              </a:pathLst>
            </a:custGeom>
            <a:solidFill>
              <a:srgbClr val="F5F5F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25" name="Freeform 16"/>
            <p:cNvSpPr/>
            <p:nvPr/>
          </p:nvSpPr>
          <p:spPr bwMode="auto">
            <a:xfrm>
              <a:off x="2180664" y="1921160"/>
              <a:ext cx="1200150" cy="1604965"/>
            </a:xfrm>
            <a:custGeom>
              <a:avLst/>
              <a:gdLst>
                <a:gd name="T0" fmla="*/ 447 w 756"/>
                <a:gd name="T1" fmla="*/ 0 h 1011"/>
                <a:gd name="T2" fmla="*/ 0 w 756"/>
                <a:gd name="T3" fmla="*/ 1011 h 1011"/>
                <a:gd name="T4" fmla="*/ 756 w 756"/>
                <a:gd name="T5" fmla="*/ 1011 h 1011"/>
                <a:gd name="T6" fmla="*/ 756 w 756"/>
                <a:gd name="T7" fmla="*/ 0 h 1011"/>
                <a:gd name="T8" fmla="*/ 447 w 756"/>
                <a:gd name="T9" fmla="*/ 0 h 1011"/>
              </a:gdLst>
              <a:ahLst/>
              <a:cxnLst>
                <a:cxn ang="0">
                  <a:pos x="T0" y="T1"/>
                </a:cxn>
                <a:cxn ang="0">
                  <a:pos x="T2" y="T3"/>
                </a:cxn>
                <a:cxn ang="0">
                  <a:pos x="T4" y="T5"/>
                </a:cxn>
                <a:cxn ang="0">
                  <a:pos x="T6" y="T7"/>
                </a:cxn>
                <a:cxn ang="0">
                  <a:pos x="T8" y="T9"/>
                </a:cxn>
              </a:cxnLst>
              <a:rect l="0" t="0" r="r" b="b"/>
              <a:pathLst>
                <a:path w="756" h="1011">
                  <a:moveTo>
                    <a:pt x="447" y="0"/>
                  </a:moveTo>
                  <a:lnTo>
                    <a:pt x="0" y="1011"/>
                  </a:lnTo>
                  <a:lnTo>
                    <a:pt x="756" y="1011"/>
                  </a:lnTo>
                  <a:lnTo>
                    <a:pt x="756" y="0"/>
                  </a:lnTo>
                  <a:lnTo>
                    <a:pt x="447" y="0"/>
                  </a:lnTo>
                  <a:close/>
                </a:path>
              </a:pathLst>
            </a:custGeom>
            <a:solidFill>
              <a:srgbClr val="4150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26" name="Freeform 17"/>
            <p:cNvSpPr/>
            <p:nvPr/>
          </p:nvSpPr>
          <p:spPr bwMode="auto">
            <a:xfrm>
              <a:off x="2180664" y="1921160"/>
              <a:ext cx="1200150" cy="1604965"/>
            </a:xfrm>
            <a:custGeom>
              <a:avLst/>
              <a:gdLst>
                <a:gd name="T0" fmla="*/ 447 w 756"/>
                <a:gd name="T1" fmla="*/ 0 h 1011"/>
                <a:gd name="T2" fmla="*/ 0 w 756"/>
                <a:gd name="T3" fmla="*/ 1011 h 1011"/>
                <a:gd name="T4" fmla="*/ 756 w 756"/>
                <a:gd name="T5" fmla="*/ 1011 h 1011"/>
                <a:gd name="T6" fmla="*/ 756 w 756"/>
                <a:gd name="T7" fmla="*/ 0 h 1011"/>
                <a:gd name="T8" fmla="*/ 447 w 756"/>
                <a:gd name="T9" fmla="*/ 0 h 1011"/>
              </a:gdLst>
              <a:ahLst/>
              <a:cxnLst>
                <a:cxn ang="0">
                  <a:pos x="T0" y="T1"/>
                </a:cxn>
                <a:cxn ang="0">
                  <a:pos x="T2" y="T3"/>
                </a:cxn>
                <a:cxn ang="0">
                  <a:pos x="T4" y="T5"/>
                </a:cxn>
                <a:cxn ang="0">
                  <a:pos x="T6" y="T7"/>
                </a:cxn>
                <a:cxn ang="0">
                  <a:pos x="T8" y="T9"/>
                </a:cxn>
              </a:cxnLst>
              <a:rect l="0" t="0" r="r" b="b"/>
              <a:pathLst>
                <a:path w="756" h="1011">
                  <a:moveTo>
                    <a:pt x="447" y="0"/>
                  </a:moveTo>
                  <a:lnTo>
                    <a:pt x="0" y="1011"/>
                  </a:lnTo>
                  <a:lnTo>
                    <a:pt x="756" y="1011"/>
                  </a:lnTo>
                  <a:lnTo>
                    <a:pt x="756" y="0"/>
                  </a:lnTo>
                  <a:lnTo>
                    <a:pt x="44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27" name="Freeform 18"/>
            <p:cNvSpPr/>
            <p:nvPr/>
          </p:nvSpPr>
          <p:spPr bwMode="auto">
            <a:xfrm>
              <a:off x="3372877" y="1921160"/>
              <a:ext cx="1192213" cy="1604965"/>
            </a:xfrm>
            <a:custGeom>
              <a:avLst/>
              <a:gdLst>
                <a:gd name="T0" fmla="*/ 304 w 751"/>
                <a:gd name="T1" fmla="*/ 0 h 1011"/>
                <a:gd name="T2" fmla="*/ 0 w 751"/>
                <a:gd name="T3" fmla="*/ 0 h 1011"/>
                <a:gd name="T4" fmla="*/ 0 w 751"/>
                <a:gd name="T5" fmla="*/ 1011 h 1011"/>
                <a:gd name="T6" fmla="*/ 751 w 751"/>
                <a:gd name="T7" fmla="*/ 1011 h 1011"/>
                <a:gd name="T8" fmla="*/ 304 w 751"/>
                <a:gd name="T9" fmla="*/ 0 h 1011"/>
              </a:gdLst>
              <a:ahLst/>
              <a:cxnLst>
                <a:cxn ang="0">
                  <a:pos x="T0" y="T1"/>
                </a:cxn>
                <a:cxn ang="0">
                  <a:pos x="T2" y="T3"/>
                </a:cxn>
                <a:cxn ang="0">
                  <a:pos x="T4" y="T5"/>
                </a:cxn>
                <a:cxn ang="0">
                  <a:pos x="T6" y="T7"/>
                </a:cxn>
                <a:cxn ang="0">
                  <a:pos x="T8" y="T9"/>
                </a:cxn>
              </a:cxnLst>
              <a:rect l="0" t="0" r="r" b="b"/>
              <a:pathLst>
                <a:path w="751" h="1011">
                  <a:moveTo>
                    <a:pt x="304" y="0"/>
                  </a:moveTo>
                  <a:lnTo>
                    <a:pt x="0" y="0"/>
                  </a:lnTo>
                  <a:lnTo>
                    <a:pt x="0" y="1011"/>
                  </a:lnTo>
                  <a:lnTo>
                    <a:pt x="751" y="1011"/>
                  </a:lnTo>
                  <a:lnTo>
                    <a:pt x="304" y="0"/>
                  </a:lnTo>
                  <a:close/>
                </a:path>
              </a:pathLst>
            </a:custGeom>
            <a:solidFill>
              <a:srgbClr val="3B494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28" name="Freeform 19"/>
            <p:cNvSpPr/>
            <p:nvPr/>
          </p:nvSpPr>
          <p:spPr bwMode="auto">
            <a:xfrm>
              <a:off x="3372877" y="1921160"/>
              <a:ext cx="1192213" cy="1604965"/>
            </a:xfrm>
            <a:custGeom>
              <a:avLst/>
              <a:gdLst>
                <a:gd name="T0" fmla="*/ 304 w 751"/>
                <a:gd name="T1" fmla="*/ 0 h 1011"/>
                <a:gd name="T2" fmla="*/ 0 w 751"/>
                <a:gd name="T3" fmla="*/ 0 h 1011"/>
                <a:gd name="T4" fmla="*/ 0 w 751"/>
                <a:gd name="T5" fmla="*/ 1011 h 1011"/>
                <a:gd name="T6" fmla="*/ 751 w 751"/>
                <a:gd name="T7" fmla="*/ 1011 h 1011"/>
                <a:gd name="T8" fmla="*/ 304 w 751"/>
                <a:gd name="T9" fmla="*/ 0 h 1011"/>
              </a:gdLst>
              <a:ahLst/>
              <a:cxnLst>
                <a:cxn ang="0">
                  <a:pos x="T0" y="T1"/>
                </a:cxn>
                <a:cxn ang="0">
                  <a:pos x="T2" y="T3"/>
                </a:cxn>
                <a:cxn ang="0">
                  <a:pos x="T4" y="T5"/>
                </a:cxn>
                <a:cxn ang="0">
                  <a:pos x="T6" y="T7"/>
                </a:cxn>
                <a:cxn ang="0">
                  <a:pos x="T8" y="T9"/>
                </a:cxn>
              </a:cxnLst>
              <a:rect l="0" t="0" r="r" b="b"/>
              <a:pathLst>
                <a:path w="751" h="1011">
                  <a:moveTo>
                    <a:pt x="304" y="0"/>
                  </a:moveTo>
                  <a:lnTo>
                    <a:pt x="0" y="0"/>
                  </a:lnTo>
                  <a:lnTo>
                    <a:pt x="0" y="1011"/>
                  </a:lnTo>
                  <a:lnTo>
                    <a:pt x="751" y="1011"/>
                  </a:lnTo>
                  <a:lnTo>
                    <a:pt x="30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29" name="Freeform 20"/>
            <p:cNvSpPr/>
            <p:nvPr/>
          </p:nvSpPr>
          <p:spPr bwMode="auto">
            <a:xfrm>
              <a:off x="2826777" y="830546"/>
              <a:ext cx="554038" cy="1290639"/>
            </a:xfrm>
            <a:custGeom>
              <a:avLst/>
              <a:gdLst>
                <a:gd name="T0" fmla="*/ 0 w 278"/>
                <a:gd name="T1" fmla="*/ 623 h 649"/>
                <a:gd name="T2" fmla="*/ 172 w 278"/>
                <a:gd name="T3" fmla="*/ 560 h 649"/>
                <a:gd name="T4" fmla="*/ 278 w 278"/>
                <a:gd name="T5" fmla="*/ 626 h 649"/>
                <a:gd name="T6" fmla="*/ 274 w 278"/>
                <a:gd name="T7" fmla="*/ 0 h 649"/>
                <a:gd name="T8" fmla="*/ 0 w 278"/>
                <a:gd name="T9" fmla="*/ 623 h 649"/>
              </a:gdLst>
              <a:ahLst/>
              <a:cxnLst>
                <a:cxn ang="0">
                  <a:pos x="T0" y="T1"/>
                </a:cxn>
                <a:cxn ang="0">
                  <a:pos x="T2" y="T3"/>
                </a:cxn>
                <a:cxn ang="0">
                  <a:pos x="T4" y="T5"/>
                </a:cxn>
                <a:cxn ang="0">
                  <a:pos x="T6" y="T7"/>
                </a:cxn>
                <a:cxn ang="0">
                  <a:pos x="T8" y="T9"/>
                </a:cxn>
              </a:cxnLst>
              <a:rect l="0" t="0" r="r" b="b"/>
              <a:pathLst>
                <a:path w="278" h="649">
                  <a:moveTo>
                    <a:pt x="0" y="623"/>
                  </a:moveTo>
                  <a:cubicBezTo>
                    <a:pt x="106" y="649"/>
                    <a:pt x="172" y="560"/>
                    <a:pt x="172" y="560"/>
                  </a:cubicBezTo>
                  <a:cubicBezTo>
                    <a:pt x="172" y="560"/>
                    <a:pt x="194" y="623"/>
                    <a:pt x="278" y="626"/>
                  </a:cubicBezTo>
                  <a:cubicBezTo>
                    <a:pt x="274" y="0"/>
                    <a:pt x="274" y="0"/>
                    <a:pt x="274" y="0"/>
                  </a:cubicBezTo>
                  <a:lnTo>
                    <a:pt x="0" y="623"/>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30" name="Freeform 21"/>
            <p:cNvSpPr/>
            <p:nvPr/>
          </p:nvSpPr>
          <p:spPr bwMode="auto">
            <a:xfrm>
              <a:off x="3372877" y="830546"/>
              <a:ext cx="544513" cy="1285877"/>
            </a:xfrm>
            <a:custGeom>
              <a:avLst/>
              <a:gdLst>
                <a:gd name="T0" fmla="*/ 0 w 274"/>
                <a:gd name="T1" fmla="*/ 0 h 647"/>
                <a:gd name="T2" fmla="*/ 0 w 274"/>
                <a:gd name="T3" fmla="*/ 0 h 647"/>
                <a:gd name="T4" fmla="*/ 0 w 274"/>
                <a:gd name="T5" fmla="*/ 626 h 647"/>
                <a:gd name="T6" fmla="*/ 2 w 274"/>
                <a:gd name="T7" fmla="*/ 626 h 647"/>
                <a:gd name="T8" fmla="*/ 113 w 274"/>
                <a:gd name="T9" fmla="*/ 565 h 647"/>
                <a:gd name="T10" fmla="*/ 274 w 274"/>
                <a:gd name="T11" fmla="*/ 620 h 647"/>
                <a:gd name="T12" fmla="*/ 0 w 274"/>
                <a:gd name="T13" fmla="*/ 0 h 647"/>
              </a:gdLst>
              <a:ahLst/>
              <a:cxnLst>
                <a:cxn ang="0">
                  <a:pos x="T0" y="T1"/>
                </a:cxn>
                <a:cxn ang="0">
                  <a:pos x="T2" y="T3"/>
                </a:cxn>
                <a:cxn ang="0">
                  <a:pos x="T4" y="T5"/>
                </a:cxn>
                <a:cxn ang="0">
                  <a:pos x="T6" y="T7"/>
                </a:cxn>
                <a:cxn ang="0">
                  <a:pos x="T8" y="T9"/>
                </a:cxn>
                <a:cxn ang="0">
                  <a:pos x="T10" y="T11"/>
                </a:cxn>
                <a:cxn ang="0">
                  <a:pos x="T12" y="T13"/>
                </a:cxn>
              </a:cxnLst>
              <a:rect l="0" t="0" r="r" b="b"/>
              <a:pathLst>
                <a:path w="274" h="647">
                  <a:moveTo>
                    <a:pt x="0" y="0"/>
                  </a:moveTo>
                  <a:cubicBezTo>
                    <a:pt x="0" y="0"/>
                    <a:pt x="0" y="0"/>
                    <a:pt x="0" y="0"/>
                  </a:cubicBezTo>
                  <a:cubicBezTo>
                    <a:pt x="0" y="626"/>
                    <a:pt x="0" y="626"/>
                    <a:pt x="0" y="626"/>
                  </a:cubicBezTo>
                  <a:cubicBezTo>
                    <a:pt x="2" y="626"/>
                    <a:pt x="0" y="626"/>
                    <a:pt x="2" y="626"/>
                  </a:cubicBezTo>
                  <a:cubicBezTo>
                    <a:pt x="91" y="626"/>
                    <a:pt x="113" y="565"/>
                    <a:pt x="113" y="565"/>
                  </a:cubicBezTo>
                  <a:cubicBezTo>
                    <a:pt x="113" y="565"/>
                    <a:pt x="159" y="647"/>
                    <a:pt x="274" y="620"/>
                  </a:cubicBezTo>
                  <a:lnTo>
                    <a:pt x="0" y="0"/>
                  </a:lnTo>
                  <a:close/>
                </a:path>
              </a:pathLst>
            </a:custGeom>
            <a:solidFill>
              <a:srgbClr val="F5F5F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31" name="Freeform 22"/>
            <p:cNvSpPr/>
            <p:nvPr/>
          </p:nvSpPr>
          <p:spPr bwMode="auto">
            <a:xfrm>
              <a:off x="3252227" y="2502186"/>
              <a:ext cx="4316413" cy="1106489"/>
            </a:xfrm>
            <a:custGeom>
              <a:avLst/>
              <a:gdLst>
                <a:gd name="T0" fmla="*/ 2171 w 2171"/>
                <a:gd name="T1" fmla="*/ 556 h 556"/>
                <a:gd name="T2" fmla="*/ 0 w 2171"/>
                <a:gd name="T3" fmla="*/ 556 h 556"/>
                <a:gd name="T4" fmla="*/ 1113 w 2171"/>
                <a:gd name="T5" fmla="*/ 0 h 556"/>
                <a:gd name="T6" fmla="*/ 2171 w 2171"/>
                <a:gd name="T7" fmla="*/ 556 h 556"/>
              </a:gdLst>
              <a:ahLst/>
              <a:cxnLst>
                <a:cxn ang="0">
                  <a:pos x="T0" y="T1"/>
                </a:cxn>
                <a:cxn ang="0">
                  <a:pos x="T2" y="T3"/>
                </a:cxn>
                <a:cxn ang="0">
                  <a:pos x="T4" y="T5"/>
                </a:cxn>
                <a:cxn ang="0">
                  <a:pos x="T6" y="T7"/>
                </a:cxn>
              </a:cxnLst>
              <a:rect l="0" t="0" r="r" b="b"/>
              <a:pathLst>
                <a:path w="2171" h="556">
                  <a:moveTo>
                    <a:pt x="2171" y="556"/>
                  </a:moveTo>
                  <a:cubicBezTo>
                    <a:pt x="0" y="556"/>
                    <a:pt x="0" y="556"/>
                    <a:pt x="0" y="556"/>
                  </a:cubicBezTo>
                  <a:cubicBezTo>
                    <a:pt x="0" y="556"/>
                    <a:pt x="514" y="0"/>
                    <a:pt x="1113" y="0"/>
                  </a:cubicBezTo>
                  <a:cubicBezTo>
                    <a:pt x="1712" y="0"/>
                    <a:pt x="2171" y="556"/>
                    <a:pt x="2171" y="556"/>
                  </a:cubicBezTo>
                </a:path>
              </a:pathLst>
            </a:custGeom>
            <a:solidFill>
              <a:srgbClr val="B4B92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32" name="Freeform 23"/>
            <p:cNvSpPr/>
            <p:nvPr/>
          </p:nvSpPr>
          <p:spPr bwMode="auto">
            <a:xfrm>
              <a:off x="4226952" y="2075148"/>
              <a:ext cx="171450" cy="738189"/>
            </a:xfrm>
            <a:custGeom>
              <a:avLst/>
              <a:gdLst>
                <a:gd name="T0" fmla="*/ 107 w 108"/>
                <a:gd name="T1" fmla="*/ 0 h 465"/>
                <a:gd name="T2" fmla="*/ 0 w 108"/>
                <a:gd name="T3" fmla="*/ 465 h 465"/>
                <a:gd name="T4" fmla="*/ 108 w 108"/>
                <a:gd name="T5" fmla="*/ 465 h 465"/>
                <a:gd name="T6" fmla="*/ 108 w 108"/>
                <a:gd name="T7" fmla="*/ 1 h 465"/>
                <a:gd name="T8" fmla="*/ 107 w 108"/>
                <a:gd name="T9" fmla="*/ 0 h 465"/>
              </a:gdLst>
              <a:ahLst/>
              <a:cxnLst>
                <a:cxn ang="0">
                  <a:pos x="T0" y="T1"/>
                </a:cxn>
                <a:cxn ang="0">
                  <a:pos x="T2" y="T3"/>
                </a:cxn>
                <a:cxn ang="0">
                  <a:pos x="T4" y="T5"/>
                </a:cxn>
                <a:cxn ang="0">
                  <a:pos x="T6" y="T7"/>
                </a:cxn>
                <a:cxn ang="0">
                  <a:pos x="T8" y="T9"/>
                </a:cxn>
              </a:cxnLst>
              <a:rect l="0" t="0" r="r" b="b"/>
              <a:pathLst>
                <a:path w="108" h="465">
                  <a:moveTo>
                    <a:pt x="107" y="0"/>
                  </a:moveTo>
                  <a:lnTo>
                    <a:pt x="0" y="465"/>
                  </a:lnTo>
                  <a:lnTo>
                    <a:pt x="108" y="465"/>
                  </a:lnTo>
                  <a:lnTo>
                    <a:pt x="108" y="1"/>
                  </a:lnTo>
                  <a:lnTo>
                    <a:pt x="107" y="0"/>
                  </a:lnTo>
                  <a:close/>
                </a:path>
              </a:pathLst>
            </a:custGeom>
            <a:solidFill>
              <a:srgbClr val="858B0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33" name="Freeform 24"/>
            <p:cNvSpPr/>
            <p:nvPr/>
          </p:nvSpPr>
          <p:spPr bwMode="auto">
            <a:xfrm>
              <a:off x="4398402" y="2076736"/>
              <a:ext cx="168275" cy="736601"/>
            </a:xfrm>
            <a:custGeom>
              <a:avLst/>
              <a:gdLst>
                <a:gd name="T0" fmla="*/ 0 w 106"/>
                <a:gd name="T1" fmla="*/ 0 h 464"/>
                <a:gd name="T2" fmla="*/ 0 w 106"/>
                <a:gd name="T3" fmla="*/ 464 h 464"/>
                <a:gd name="T4" fmla="*/ 106 w 106"/>
                <a:gd name="T5" fmla="*/ 464 h 464"/>
                <a:gd name="T6" fmla="*/ 0 w 106"/>
                <a:gd name="T7" fmla="*/ 0 h 464"/>
              </a:gdLst>
              <a:ahLst/>
              <a:cxnLst>
                <a:cxn ang="0">
                  <a:pos x="T0" y="T1"/>
                </a:cxn>
                <a:cxn ang="0">
                  <a:pos x="T2" y="T3"/>
                </a:cxn>
                <a:cxn ang="0">
                  <a:pos x="T4" y="T5"/>
                </a:cxn>
                <a:cxn ang="0">
                  <a:pos x="T6" y="T7"/>
                </a:cxn>
              </a:cxnLst>
              <a:rect l="0" t="0" r="r" b="b"/>
              <a:pathLst>
                <a:path w="106" h="464">
                  <a:moveTo>
                    <a:pt x="0" y="0"/>
                  </a:moveTo>
                  <a:lnTo>
                    <a:pt x="0" y="464"/>
                  </a:lnTo>
                  <a:lnTo>
                    <a:pt x="106" y="464"/>
                  </a:lnTo>
                  <a:lnTo>
                    <a:pt x="0" y="0"/>
                  </a:lnTo>
                  <a:close/>
                </a:path>
              </a:pathLst>
            </a:custGeom>
            <a:solidFill>
              <a:srgbClr val="7379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34" name="Freeform 25"/>
            <p:cNvSpPr/>
            <p:nvPr/>
          </p:nvSpPr>
          <p:spPr bwMode="auto">
            <a:xfrm>
              <a:off x="4287277" y="2325973"/>
              <a:ext cx="111125" cy="625476"/>
            </a:xfrm>
            <a:custGeom>
              <a:avLst/>
              <a:gdLst>
                <a:gd name="T0" fmla="*/ 69 w 70"/>
                <a:gd name="T1" fmla="*/ 0 h 394"/>
                <a:gd name="T2" fmla="*/ 65 w 70"/>
                <a:gd name="T3" fmla="*/ 109 h 394"/>
                <a:gd name="T4" fmla="*/ 32 w 70"/>
                <a:gd name="T5" fmla="*/ 77 h 394"/>
                <a:gd name="T6" fmla="*/ 65 w 70"/>
                <a:gd name="T7" fmla="*/ 122 h 394"/>
                <a:gd name="T8" fmla="*/ 64 w 70"/>
                <a:gd name="T9" fmla="*/ 170 h 394"/>
                <a:gd name="T10" fmla="*/ 12 w 70"/>
                <a:gd name="T11" fmla="*/ 121 h 394"/>
                <a:gd name="T12" fmla="*/ 64 w 70"/>
                <a:gd name="T13" fmla="*/ 188 h 394"/>
                <a:gd name="T14" fmla="*/ 61 w 70"/>
                <a:gd name="T15" fmla="*/ 239 h 394"/>
                <a:gd name="T16" fmla="*/ 0 w 70"/>
                <a:gd name="T17" fmla="*/ 179 h 394"/>
                <a:gd name="T18" fmla="*/ 61 w 70"/>
                <a:gd name="T19" fmla="*/ 256 h 394"/>
                <a:gd name="T20" fmla="*/ 56 w 70"/>
                <a:gd name="T21" fmla="*/ 394 h 394"/>
                <a:gd name="T22" fmla="*/ 70 w 70"/>
                <a:gd name="T23" fmla="*/ 394 h 394"/>
                <a:gd name="T24" fmla="*/ 70 w 70"/>
                <a:gd name="T25" fmla="*/ 23 h 394"/>
                <a:gd name="T26" fmla="*/ 69 w 70"/>
                <a:gd name="T27" fmla="*/ 0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0" h="394">
                  <a:moveTo>
                    <a:pt x="69" y="0"/>
                  </a:moveTo>
                  <a:lnTo>
                    <a:pt x="65" y="109"/>
                  </a:lnTo>
                  <a:lnTo>
                    <a:pt x="32" y="77"/>
                  </a:lnTo>
                  <a:lnTo>
                    <a:pt x="65" y="122"/>
                  </a:lnTo>
                  <a:lnTo>
                    <a:pt x="64" y="170"/>
                  </a:lnTo>
                  <a:lnTo>
                    <a:pt x="12" y="121"/>
                  </a:lnTo>
                  <a:lnTo>
                    <a:pt x="64" y="188"/>
                  </a:lnTo>
                  <a:lnTo>
                    <a:pt x="61" y="239"/>
                  </a:lnTo>
                  <a:lnTo>
                    <a:pt x="0" y="179"/>
                  </a:lnTo>
                  <a:lnTo>
                    <a:pt x="61" y="256"/>
                  </a:lnTo>
                  <a:lnTo>
                    <a:pt x="56" y="394"/>
                  </a:lnTo>
                  <a:lnTo>
                    <a:pt x="70" y="394"/>
                  </a:lnTo>
                  <a:lnTo>
                    <a:pt x="70" y="23"/>
                  </a:lnTo>
                  <a:lnTo>
                    <a:pt x="69" y="0"/>
                  </a:lnTo>
                  <a:close/>
                </a:path>
              </a:pathLst>
            </a:custGeom>
            <a:solidFill>
              <a:srgbClr val="29140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35" name="Freeform 26"/>
            <p:cNvSpPr/>
            <p:nvPr/>
          </p:nvSpPr>
          <p:spPr bwMode="auto">
            <a:xfrm>
              <a:off x="4398402" y="2362486"/>
              <a:ext cx="109538" cy="588963"/>
            </a:xfrm>
            <a:custGeom>
              <a:avLst/>
              <a:gdLst>
                <a:gd name="T0" fmla="*/ 6 w 69"/>
                <a:gd name="T1" fmla="*/ 235 h 371"/>
                <a:gd name="T2" fmla="*/ 69 w 69"/>
                <a:gd name="T3" fmla="*/ 156 h 371"/>
                <a:gd name="T4" fmla="*/ 6 w 69"/>
                <a:gd name="T5" fmla="*/ 217 h 371"/>
                <a:gd name="T6" fmla="*/ 4 w 69"/>
                <a:gd name="T7" fmla="*/ 167 h 371"/>
                <a:gd name="T8" fmla="*/ 56 w 69"/>
                <a:gd name="T9" fmla="*/ 98 h 371"/>
                <a:gd name="T10" fmla="*/ 4 w 69"/>
                <a:gd name="T11" fmla="*/ 148 h 371"/>
                <a:gd name="T12" fmla="*/ 2 w 69"/>
                <a:gd name="T13" fmla="*/ 98 h 371"/>
                <a:gd name="T14" fmla="*/ 34 w 69"/>
                <a:gd name="T15" fmla="*/ 52 h 371"/>
                <a:gd name="T16" fmla="*/ 2 w 69"/>
                <a:gd name="T17" fmla="*/ 87 h 371"/>
                <a:gd name="T18" fmla="*/ 0 w 69"/>
                <a:gd name="T19" fmla="*/ 0 h 371"/>
                <a:gd name="T20" fmla="*/ 0 w 69"/>
                <a:gd name="T21" fmla="*/ 371 h 371"/>
                <a:gd name="T22" fmla="*/ 11 w 69"/>
                <a:gd name="T23" fmla="*/ 371 h 371"/>
                <a:gd name="T24" fmla="*/ 6 w 69"/>
                <a:gd name="T25" fmla="*/ 235 h 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371">
                  <a:moveTo>
                    <a:pt x="6" y="235"/>
                  </a:moveTo>
                  <a:lnTo>
                    <a:pt x="69" y="156"/>
                  </a:lnTo>
                  <a:lnTo>
                    <a:pt x="6" y="217"/>
                  </a:lnTo>
                  <a:lnTo>
                    <a:pt x="4" y="167"/>
                  </a:lnTo>
                  <a:lnTo>
                    <a:pt x="56" y="98"/>
                  </a:lnTo>
                  <a:lnTo>
                    <a:pt x="4" y="148"/>
                  </a:lnTo>
                  <a:lnTo>
                    <a:pt x="2" y="98"/>
                  </a:lnTo>
                  <a:lnTo>
                    <a:pt x="34" y="52"/>
                  </a:lnTo>
                  <a:lnTo>
                    <a:pt x="2" y="87"/>
                  </a:lnTo>
                  <a:lnTo>
                    <a:pt x="0" y="0"/>
                  </a:lnTo>
                  <a:lnTo>
                    <a:pt x="0" y="371"/>
                  </a:lnTo>
                  <a:lnTo>
                    <a:pt x="11" y="371"/>
                  </a:lnTo>
                  <a:lnTo>
                    <a:pt x="6" y="235"/>
                  </a:lnTo>
                  <a:close/>
                </a:path>
              </a:pathLst>
            </a:custGeom>
            <a:solidFill>
              <a:srgbClr val="1702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36" name="Freeform 27"/>
            <p:cNvSpPr/>
            <p:nvPr/>
          </p:nvSpPr>
          <p:spPr bwMode="auto">
            <a:xfrm>
              <a:off x="4738127" y="1959260"/>
              <a:ext cx="171450" cy="736601"/>
            </a:xfrm>
            <a:custGeom>
              <a:avLst/>
              <a:gdLst>
                <a:gd name="T0" fmla="*/ 108 w 108"/>
                <a:gd name="T1" fmla="*/ 0 h 464"/>
                <a:gd name="T2" fmla="*/ 0 w 108"/>
                <a:gd name="T3" fmla="*/ 464 h 464"/>
                <a:gd name="T4" fmla="*/ 108 w 108"/>
                <a:gd name="T5" fmla="*/ 464 h 464"/>
                <a:gd name="T6" fmla="*/ 108 w 108"/>
                <a:gd name="T7" fmla="*/ 0 h 464"/>
                <a:gd name="T8" fmla="*/ 108 w 108"/>
                <a:gd name="T9" fmla="*/ 0 h 464"/>
              </a:gdLst>
              <a:ahLst/>
              <a:cxnLst>
                <a:cxn ang="0">
                  <a:pos x="T0" y="T1"/>
                </a:cxn>
                <a:cxn ang="0">
                  <a:pos x="T2" y="T3"/>
                </a:cxn>
                <a:cxn ang="0">
                  <a:pos x="T4" y="T5"/>
                </a:cxn>
                <a:cxn ang="0">
                  <a:pos x="T6" y="T7"/>
                </a:cxn>
                <a:cxn ang="0">
                  <a:pos x="T8" y="T9"/>
                </a:cxn>
              </a:cxnLst>
              <a:rect l="0" t="0" r="r" b="b"/>
              <a:pathLst>
                <a:path w="108" h="464">
                  <a:moveTo>
                    <a:pt x="108" y="0"/>
                  </a:moveTo>
                  <a:lnTo>
                    <a:pt x="0" y="464"/>
                  </a:lnTo>
                  <a:lnTo>
                    <a:pt x="108" y="464"/>
                  </a:lnTo>
                  <a:lnTo>
                    <a:pt x="108" y="0"/>
                  </a:lnTo>
                  <a:lnTo>
                    <a:pt x="108" y="0"/>
                  </a:lnTo>
                  <a:close/>
                </a:path>
              </a:pathLst>
            </a:custGeom>
            <a:solidFill>
              <a:srgbClr val="858B0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37" name="Freeform 28"/>
            <p:cNvSpPr/>
            <p:nvPr/>
          </p:nvSpPr>
          <p:spPr bwMode="auto">
            <a:xfrm>
              <a:off x="4909577" y="1959260"/>
              <a:ext cx="168275" cy="736601"/>
            </a:xfrm>
            <a:custGeom>
              <a:avLst/>
              <a:gdLst>
                <a:gd name="T0" fmla="*/ 0 w 106"/>
                <a:gd name="T1" fmla="*/ 0 h 464"/>
                <a:gd name="T2" fmla="*/ 0 w 106"/>
                <a:gd name="T3" fmla="*/ 464 h 464"/>
                <a:gd name="T4" fmla="*/ 106 w 106"/>
                <a:gd name="T5" fmla="*/ 464 h 464"/>
                <a:gd name="T6" fmla="*/ 0 w 106"/>
                <a:gd name="T7" fmla="*/ 0 h 464"/>
              </a:gdLst>
              <a:ahLst/>
              <a:cxnLst>
                <a:cxn ang="0">
                  <a:pos x="T0" y="T1"/>
                </a:cxn>
                <a:cxn ang="0">
                  <a:pos x="T2" y="T3"/>
                </a:cxn>
                <a:cxn ang="0">
                  <a:pos x="T4" y="T5"/>
                </a:cxn>
                <a:cxn ang="0">
                  <a:pos x="T6" y="T7"/>
                </a:cxn>
              </a:cxnLst>
              <a:rect l="0" t="0" r="r" b="b"/>
              <a:pathLst>
                <a:path w="106" h="464">
                  <a:moveTo>
                    <a:pt x="0" y="0"/>
                  </a:moveTo>
                  <a:lnTo>
                    <a:pt x="0" y="464"/>
                  </a:lnTo>
                  <a:lnTo>
                    <a:pt x="106" y="464"/>
                  </a:lnTo>
                  <a:lnTo>
                    <a:pt x="0" y="0"/>
                  </a:lnTo>
                  <a:close/>
                </a:path>
              </a:pathLst>
            </a:custGeom>
            <a:solidFill>
              <a:srgbClr val="7379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38" name="Freeform 29"/>
            <p:cNvSpPr/>
            <p:nvPr/>
          </p:nvSpPr>
          <p:spPr bwMode="auto">
            <a:xfrm>
              <a:off x="4798452" y="2210086"/>
              <a:ext cx="111125" cy="623888"/>
            </a:xfrm>
            <a:custGeom>
              <a:avLst/>
              <a:gdLst>
                <a:gd name="T0" fmla="*/ 68 w 70"/>
                <a:gd name="T1" fmla="*/ 0 h 393"/>
                <a:gd name="T2" fmla="*/ 66 w 70"/>
                <a:gd name="T3" fmla="*/ 108 h 393"/>
                <a:gd name="T4" fmla="*/ 32 w 70"/>
                <a:gd name="T5" fmla="*/ 76 h 393"/>
                <a:gd name="T6" fmla="*/ 65 w 70"/>
                <a:gd name="T7" fmla="*/ 122 h 393"/>
                <a:gd name="T8" fmla="*/ 63 w 70"/>
                <a:gd name="T9" fmla="*/ 169 h 393"/>
                <a:gd name="T10" fmla="*/ 12 w 70"/>
                <a:gd name="T11" fmla="*/ 120 h 393"/>
                <a:gd name="T12" fmla="*/ 63 w 70"/>
                <a:gd name="T13" fmla="*/ 188 h 393"/>
                <a:gd name="T14" fmla="*/ 61 w 70"/>
                <a:gd name="T15" fmla="*/ 239 h 393"/>
                <a:gd name="T16" fmla="*/ 0 w 70"/>
                <a:gd name="T17" fmla="*/ 179 h 393"/>
                <a:gd name="T18" fmla="*/ 61 w 70"/>
                <a:gd name="T19" fmla="*/ 256 h 393"/>
                <a:gd name="T20" fmla="*/ 56 w 70"/>
                <a:gd name="T21" fmla="*/ 393 h 393"/>
                <a:gd name="T22" fmla="*/ 70 w 70"/>
                <a:gd name="T23" fmla="*/ 393 h 393"/>
                <a:gd name="T24" fmla="*/ 70 w 70"/>
                <a:gd name="T25" fmla="*/ 24 h 393"/>
                <a:gd name="T26" fmla="*/ 68 w 70"/>
                <a:gd name="T27" fmla="*/ 0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0" h="393">
                  <a:moveTo>
                    <a:pt x="68" y="0"/>
                  </a:moveTo>
                  <a:lnTo>
                    <a:pt x="66" y="108"/>
                  </a:lnTo>
                  <a:lnTo>
                    <a:pt x="32" y="76"/>
                  </a:lnTo>
                  <a:lnTo>
                    <a:pt x="65" y="122"/>
                  </a:lnTo>
                  <a:lnTo>
                    <a:pt x="63" y="169"/>
                  </a:lnTo>
                  <a:lnTo>
                    <a:pt x="12" y="120"/>
                  </a:lnTo>
                  <a:lnTo>
                    <a:pt x="63" y="188"/>
                  </a:lnTo>
                  <a:lnTo>
                    <a:pt x="61" y="239"/>
                  </a:lnTo>
                  <a:lnTo>
                    <a:pt x="0" y="179"/>
                  </a:lnTo>
                  <a:lnTo>
                    <a:pt x="61" y="256"/>
                  </a:lnTo>
                  <a:lnTo>
                    <a:pt x="56" y="393"/>
                  </a:lnTo>
                  <a:lnTo>
                    <a:pt x="70" y="393"/>
                  </a:lnTo>
                  <a:lnTo>
                    <a:pt x="70" y="24"/>
                  </a:lnTo>
                  <a:lnTo>
                    <a:pt x="68" y="0"/>
                  </a:lnTo>
                  <a:close/>
                </a:path>
              </a:pathLst>
            </a:custGeom>
            <a:solidFill>
              <a:srgbClr val="29140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39" name="Freeform 30"/>
            <p:cNvSpPr/>
            <p:nvPr/>
          </p:nvSpPr>
          <p:spPr bwMode="auto">
            <a:xfrm>
              <a:off x="4909577" y="2248186"/>
              <a:ext cx="109538" cy="585788"/>
            </a:xfrm>
            <a:custGeom>
              <a:avLst/>
              <a:gdLst>
                <a:gd name="T0" fmla="*/ 6 w 69"/>
                <a:gd name="T1" fmla="*/ 234 h 369"/>
                <a:gd name="T2" fmla="*/ 69 w 69"/>
                <a:gd name="T3" fmla="*/ 155 h 369"/>
                <a:gd name="T4" fmla="*/ 6 w 69"/>
                <a:gd name="T5" fmla="*/ 215 h 369"/>
                <a:gd name="T6" fmla="*/ 5 w 69"/>
                <a:gd name="T7" fmla="*/ 165 h 369"/>
                <a:gd name="T8" fmla="*/ 56 w 69"/>
                <a:gd name="T9" fmla="*/ 96 h 369"/>
                <a:gd name="T10" fmla="*/ 3 w 69"/>
                <a:gd name="T11" fmla="*/ 146 h 369"/>
                <a:gd name="T12" fmla="*/ 2 w 69"/>
                <a:gd name="T13" fmla="*/ 96 h 369"/>
                <a:gd name="T14" fmla="*/ 35 w 69"/>
                <a:gd name="T15" fmla="*/ 51 h 369"/>
                <a:gd name="T16" fmla="*/ 2 w 69"/>
                <a:gd name="T17" fmla="*/ 85 h 369"/>
                <a:gd name="T18" fmla="*/ 0 w 69"/>
                <a:gd name="T19" fmla="*/ 0 h 369"/>
                <a:gd name="T20" fmla="*/ 0 w 69"/>
                <a:gd name="T21" fmla="*/ 369 h 369"/>
                <a:gd name="T22" fmla="*/ 11 w 69"/>
                <a:gd name="T23" fmla="*/ 369 h 369"/>
                <a:gd name="T24" fmla="*/ 6 w 69"/>
                <a:gd name="T25" fmla="*/ 234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369">
                  <a:moveTo>
                    <a:pt x="6" y="234"/>
                  </a:moveTo>
                  <a:lnTo>
                    <a:pt x="69" y="155"/>
                  </a:lnTo>
                  <a:lnTo>
                    <a:pt x="6" y="215"/>
                  </a:lnTo>
                  <a:lnTo>
                    <a:pt x="5" y="165"/>
                  </a:lnTo>
                  <a:lnTo>
                    <a:pt x="56" y="96"/>
                  </a:lnTo>
                  <a:lnTo>
                    <a:pt x="3" y="146"/>
                  </a:lnTo>
                  <a:lnTo>
                    <a:pt x="2" y="96"/>
                  </a:lnTo>
                  <a:lnTo>
                    <a:pt x="35" y="51"/>
                  </a:lnTo>
                  <a:lnTo>
                    <a:pt x="2" y="85"/>
                  </a:lnTo>
                  <a:lnTo>
                    <a:pt x="0" y="0"/>
                  </a:lnTo>
                  <a:lnTo>
                    <a:pt x="0" y="369"/>
                  </a:lnTo>
                  <a:lnTo>
                    <a:pt x="11" y="369"/>
                  </a:lnTo>
                  <a:lnTo>
                    <a:pt x="6" y="234"/>
                  </a:lnTo>
                  <a:close/>
                </a:path>
              </a:pathLst>
            </a:custGeom>
            <a:solidFill>
              <a:srgbClr val="1702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40" name="Freeform 31"/>
            <p:cNvSpPr/>
            <p:nvPr/>
          </p:nvSpPr>
          <p:spPr bwMode="auto">
            <a:xfrm>
              <a:off x="5147702" y="1983073"/>
              <a:ext cx="150813" cy="657226"/>
            </a:xfrm>
            <a:custGeom>
              <a:avLst/>
              <a:gdLst>
                <a:gd name="T0" fmla="*/ 95 w 95"/>
                <a:gd name="T1" fmla="*/ 0 h 414"/>
                <a:gd name="T2" fmla="*/ 0 w 95"/>
                <a:gd name="T3" fmla="*/ 414 h 414"/>
                <a:gd name="T4" fmla="*/ 95 w 95"/>
                <a:gd name="T5" fmla="*/ 414 h 414"/>
                <a:gd name="T6" fmla="*/ 95 w 95"/>
                <a:gd name="T7" fmla="*/ 0 h 414"/>
                <a:gd name="T8" fmla="*/ 95 w 95"/>
                <a:gd name="T9" fmla="*/ 0 h 414"/>
              </a:gdLst>
              <a:ahLst/>
              <a:cxnLst>
                <a:cxn ang="0">
                  <a:pos x="T0" y="T1"/>
                </a:cxn>
                <a:cxn ang="0">
                  <a:pos x="T2" y="T3"/>
                </a:cxn>
                <a:cxn ang="0">
                  <a:pos x="T4" y="T5"/>
                </a:cxn>
                <a:cxn ang="0">
                  <a:pos x="T6" y="T7"/>
                </a:cxn>
                <a:cxn ang="0">
                  <a:pos x="T8" y="T9"/>
                </a:cxn>
              </a:cxnLst>
              <a:rect l="0" t="0" r="r" b="b"/>
              <a:pathLst>
                <a:path w="95" h="414">
                  <a:moveTo>
                    <a:pt x="95" y="0"/>
                  </a:moveTo>
                  <a:lnTo>
                    <a:pt x="0" y="414"/>
                  </a:lnTo>
                  <a:lnTo>
                    <a:pt x="95" y="414"/>
                  </a:lnTo>
                  <a:lnTo>
                    <a:pt x="95" y="0"/>
                  </a:lnTo>
                  <a:lnTo>
                    <a:pt x="95" y="0"/>
                  </a:lnTo>
                  <a:close/>
                </a:path>
              </a:pathLst>
            </a:custGeom>
            <a:solidFill>
              <a:srgbClr val="858B0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41" name="Freeform 32"/>
            <p:cNvSpPr/>
            <p:nvPr/>
          </p:nvSpPr>
          <p:spPr bwMode="auto">
            <a:xfrm>
              <a:off x="5298514" y="1983073"/>
              <a:ext cx="150813" cy="657226"/>
            </a:xfrm>
            <a:custGeom>
              <a:avLst/>
              <a:gdLst>
                <a:gd name="T0" fmla="*/ 0 w 95"/>
                <a:gd name="T1" fmla="*/ 0 h 414"/>
                <a:gd name="T2" fmla="*/ 0 w 95"/>
                <a:gd name="T3" fmla="*/ 414 h 414"/>
                <a:gd name="T4" fmla="*/ 95 w 95"/>
                <a:gd name="T5" fmla="*/ 414 h 414"/>
                <a:gd name="T6" fmla="*/ 0 w 95"/>
                <a:gd name="T7" fmla="*/ 0 h 414"/>
              </a:gdLst>
              <a:ahLst/>
              <a:cxnLst>
                <a:cxn ang="0">
                  <a:pos x="T0" y="T1"/>
                </a:cxn>
                <a:cxn ang="0">
                  <a:pos x="T2" y="T3"/>
                </a:cxn>
                <a:cxn ang="0">
                  <a:pos x="T4" y="T5"/>
                </a:cxn>
                <a:cxn ang="0">
                  <a:pos x="T6" y="T7"/>
                </a:cxn>
              </a:cxnLst>
              <a:rect l="0" t="0" r="r" b="b"/>
              <a:pathLst>
                <a:path w="95" h="414">
                  <a:moveTo>
                    <a:pt x="0" y="0"/>
                  </a:moveTo>
                  <a:lnTo>
                    <a:pt x="0" y="414"/>
                  </a:lnTo>
                  <a:lnTo>
                    <a:pt x="95" y="414"/>
                  </a:lnTo>
                  <a:lnTo>
                    <a:pt x="0" y="0"/>
                  </a:lnTo>
                  <a:close/>
                </a:path>
              </a:pathLst>
            </a:custGeom>
            <a:solidFill>
              <a:srgbClr val="7379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42" name="Freeform 33"/>
            <p:cNvSpPr/>
            <p:nvPr/>
          </p:nvSpPr>
          <p:spPr bwMode="auto">
            <a:xfrm>
              <a:off x="5200089" y="2206911"/>
              <a:ext cx="98425" cy="557213"/>
            </a:xfrm>
            <a:custGeom>
              <a:avLst/>
              <a:gdLst>
                <a:gd name="T0" fmla="*/ 61 w 62"/>
                <a:gd name="T1" fmla="*/ 0 h 351"/>
                <a:gd name="T2" fmla="*/ 58 w 62"/>
                <a:gd name="T3" fmla="*/ 97 h 351"/>
                <a:gd name="T4" fmla="*/ 28 w 62"/>
                <a:gd name="T5" fmla="*/ 68 h 351"/>
                <a:gd name="T6" fmla="*/ 58 w 62"/>
                <a:gd name="T7" fmla="*/ 109 h 351"/>
                <a:gd name="T8" fmla="*/ 57 w 62"/>
                <a:gd name="T9" fmla="*/ 151 h 351"/>
                <a:gd name="T10" fmla="*/ 11 w 62"/>
                <a:gd name="T11" fmla="*/ 107 h 351"/>
                <a:gd name="T12" fmla="*/ 56 w 62"/>
                <a:gd name="T13" fmla="*/ 167 h 351"/>
                <a:gd name="T14" fmla="*/ 55 w 62"/>
                <a:gd name="T15" fmla="*/ 212 h 351"/>
                <a:gd name="T16" fmla="*/ 0 w 62"/>
                <a:gd name="T17" fmla="*/ 160 h 351"/>
                <a:gd name="T18" fmla="*/ 55 w 62"/>
                <a:gd name="T19" fmla="*/ 229 h 351"/>
                <a:gd name="T20" fmla="*/ 50 w 62"/>
                <a:gd name="T21" fmla="*/ 351 h 351"/>
                <a:gd name="T22" fmla="*/ 62 w 62"/>
                <a:gd name="T23" fmla="*/ 351 h 351"/>
                <a:gd name="T24" fmla="*/ 62 w 62"/>
                <a:gd name="T25" fmla="*/ 21 h 351"/>
                <a:gd name="T26" fmla="*/ 61 w 62"/>
                <a:gd name="T27" fmla="*/ 0 h 3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2" h="351">
                  <a:moveTo>
                    <a:pt x="61" y="0"/>
                  </a:moveTo>
                  <a:lnTo>
                    <a:pt x="58" y="97"/>
                  </a:lnTo>
                  <a:lnTo>
                    <a:pt x="28" y="68"/>
                  </a:lnTo>
                  <a:lnTo>
                    <a:pt x="58" y="109"/>
                  </a:lnTo>
                  <a:lnTo>
                    <a:pt x="57" y="151"/>
                  </a:lnTo>
                  <a:lnTo>
                    <a:pt x="11" y="107"/>
                  </a:lnTo>
                  <a:lnTo>
                    <a:pt x="56" y="167"/>
                  </a:lnTo>
                  <a:lnTo>
                    <a:pt x="55" y="212"/>
                  </a:lnTo>
                  <a:lnTo>
                    <a:pt x="0" y="160"/>
                  </a:lnTo>
                  <a:lnTo>
                    <a:pt x="55" y="229"/>
                  </a:lnTo>
                  <a:lnTo>
                    <a:pt x="50" y="351"/>
                  </a:lnTo>
                  <a:lnTo>
                    <a:pt x="62" y="351"/>
                  </a:lnTo>
                  <a:lnTo>
                    <a:pt x="62" y="21"/>
                  </a:lnTo>
                  <a:lnTo>
                    <a:pt x="61" y="0"/>
                  </a:lnTo>
                  <a:close/>
                </a:path>
              </a:pathLst>
            </a:custGeom>
            <a:solidFill>
              <a:srgbClr val="29140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43" name="Freeform 34"/>
            <p:cNvSpPr/>
            <p:nvPr/>
          </p:nvSpPr>
          <p:spPr bwMode="auto">
            <a:xfrm>
              <a:off x="5298514" y="2240248"/>
              <a:ext cx="98425" cy="523876"/>
            </a:xfrm>
            <a:custGeom>
              <a:avLst/>
              <a:gdLst>
                <a:gd name="T0" fmla="*/ 6 w 62"/>
                <a:gd name="T1" fmla="*/ 209 h 330"/>
                <a:gd name="T2" fmla="*/ 62 w 62"/>
                <a:gd name="T3" fmla="*/ 139 h 330"/>
                <a:gd name="T4" fmla="*/ 5 w 62"/>
                <a:gd name="T5" fmla="*/ 193 h 330"/>
                <a:gd name="T6" fmla="*/ 4 w 62"/>
                <a:gd name="T7" fmla="*/ 148 h 330"/>
                <a:gd name="T8" fmla="*/ 50 w 62"/>
                <a:gd name="T9" fmla="*/ 86 h 330"/>
                <a:gd name="T10" fmla="*/ 4 w 62"/>
                <a:gd name="T11" fmla="*/ 131 h 330"/>
                <a:gd name="T12" fmla="*/ 3 w 62"/>
                <a:gd name="T13" fmla="*/ 86 h 330"/>
                <a:gd name="T14" fmla="*/ 32 w 62"/>
                <a:gd name="T15" fmla="*/ 46 h 330"/>
                <a:gd name="T16" fmla="*/ 3 w 62"/>
                <a:gd name="T17" fmla="*/ 76 h 330"/>
                <a:gd name="T18" fmla="*/ 0 w 62"/>
                <a:gd name="T19" fmla="*/ 0 h 330"/>
                <a:gd name="T20" fmla="*/ 0 w 62"/>
                <a:gd name="T21" fmla="*/ 330 h 330"/>
                <a:gd name="T22" fmla="*/ 10 w 62"/>
                <a:gd name="T23" fmla="*/ 330 h 330"/>
                <a:gd name="T24" fmla="*/ 6 w 62"/>
                <a:gd name="T25" fmla="*/ 209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2" h="330">
                  <a:moveTo>
                    <a:pt x="6" y="209"/>
                  </a:moveTo>
                  <a:lnTo>
                    <a:pt x="62" y="139"/>
                  </a:lnTo>
                  <a:lnTo>
                    <a:pt x="5" y="193"/>
                  </a:lnTo>
                  <a:lnTo>
                    <a:pt x="4" y="148"/>
                  </a:lnTo>
                  <a:lnTo>
                    <a:pt x="50" y="86"/>
                  </a:lnTo>
                  <a:lnTo>
                    <a:pt x="4" y="131"/>
                  </a:lnTo>
                  <a:lnTo>
                    <a:pt x="3" y="86"/>
                  </a:lnTo>
                  <a:lnTo>
                    <a:pt x="32" y="46"/>
                  </a:lnTo>
                  <a:lnTo>
                    <a:pt x="3" y="76"/>
                  </a:lnTo>
                  <a:lnTo>
                    <a:pt x="0" y="0"/>
                  </a:lnTo>
                  <a:lnTo>
                    <a:pt x="0" y="330"/>
                  </a:lnTo>
                  <a:lnTo>
                    <a:pt x="10" y="330"/>
                  </a:lnTo>
                  <a:lnTo>
                    <a:pt x="6" y="209"/>
                  </a:lnTo>
                  <a:close/>
                </a:path>
              </a:pathLst>
            </a:custGeom>
            <a:solidFill>
              <a:srgbClr val="1702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44" name="Freeform 35"/>
            <p:cNvSpPr/>
            <p:nvPr/>
          </p:nvSpPr>
          <p:spPr bwMode="auto">
            <a:xfrm>
              <a:off x="5971614" y="2094198"/>
              <a:ext cx="144463" cy="630238"/>
            </a:xfrm>
            <a:custGeom>
              <a:avLst/>
              <a:gdLst>
                <a:gd name="T0" fmla="*/ 91 w 91"/>
                <a:gd name="T1" fmla="*/ 0 h 397"/>
                <a:gd name="T2" fmla="*/ 0 w 91"/>
                <a:gd name="T3" fmla="*/ 397 h 397"/>
                <a:gd name="T4" fmla="*/ 91 w 91"/>
                <a:gd name="T5" fmla="*/ 397 h 397"/>
                <a:gd name="T6" fmla="*/ 91 w 91"/>
                <a:gd name="T7" fmla="*/ 2 h 397"/>
                <a:gd name="T8" fmla="*/ 91 w 91"/>
                <a:gd name="T9" fmla="*/ 0 h 397"/>
              </a:gdLst>
              <a:ahLst/>
              <a:cxnLst>
                <a:cxn ang="0">
                  <a:pos x="T0" y="T1"/>
                </a:cxn>
                <a:cxn ang="0">
                  <a:pos x="T2" y="T3"/>
                </a:cxn>
                <a:cxn ang="0">
                  <a:pos x="T4" y="T5"/>
                </a:cxn>
                <a:cxn ang="0">
                  <a:pos x="T6" y="T7"/>
                </a:cxn>
                <a:cxn ang="0">
                  <a:pos x="T8" y="T9"/>
                </a:cxn>
              </a:cxnLst>
              <a:rect l="0" t="0" r="r" b="b"/>
              <a:pathLst>
                <a:path w="91" h="397">
                  <a:moveTo>
                    <a:pt x="91" y="0"/>
                  </a:moveTo>
                  <a:lnTo>
                    <a:pt x="0" y="397"/>
                  </a:lnTo>
                  <a:lnTo>
                    <a:pt x="91" y="397"/>
                  </a:lnTo>
                  <a:lnTo>
                    <a:pt x="91" y="2"/>
                  </a:lnTo>
                  <a:lnTo>
                    <a:pt x="91" y="0"/>
                  </a:lnTo>
                  <a:close/>
                </a:path>
              </a:pathLst>
            </a:custGeom>
            <a:solidFill>
              <a:srgbClr val="858B0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45" name="Freeform 36"/>
            <p:cNvSpPr/>
            <p:nvPr/>
          </p:nvSpPr>
          <p:spPr bwMode="auto">
            <a:xfrm>
              <a:off x="6116077" y="2097373"/>
              <a:ext cx="147638" cy="627063"/>
            </a:xfrm>
            <a:custGeom>
              <a:avLst/>
              <a:gdLst>
                <a:gd name="T0" fmla="*/ 0 w 93"/>
                <a:gd name="T1" fmla="*/ 0 h 395"/>
                <a:gd name="T2" fmla="*/ 0 w 93"/>
                <a:gd name="T3" fmla="*/ 395 h 395"/>
                <a:gd name="T4" fmla="*/ 93 w 93"/>
                <a:gd name="T5" fmla="*/ 395 h 395"/>
                <a:gd name="T6" fmla="*/ 0 w 93"/>
                <a:gd name="T7" fmla="*/ 0 h 395"/>
              </a:gdLst>
              <a:ahLst/>
              <a:cxnLst>
                <a:cxn ang="0">
                  <a:pos x="T0" y="T1"/>
                </a:cxn>
                <a:cxn ang="0">
                  <a:pos x="T2" y="T3"/>
                </a:cxn>
                <a:cxn ang="0">
                  <a:pos x="T4" y="T5"/>
                </a:cxn>
                <a:cxn ang="0">
                  <a:pos x="T6" y="T7"/>
                </a:cxn>
              </a:cxnLst>
              <a:rect l="0" t="0" r="r" b="b"/>
              <a:pathLst>
                <a:path w="93" h="395">
                  <a:moveTo>
                    <a:pt x="0" y="0"/>
                  </a:moveTo>
                  <a:lnTo>
                    <a:pt x="0" y="395"/>
                  </a:lnTo>
                  <a:lnTo>
                    <a:pt x="93" y="395"/>
                  </a:lnTo>
                  <a:lnTo>
                    <a:pt x="0" y="0"/>
                  </a:lnTo>
                  <a:close/>
                </a:path>
              </a:pathLst>
            </a:custGeom>
            <a:solidFill>
              <a:srgbClr val="7379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46" name="Freeform 37"/>
            <p:cNvSpPr/>
            <p:nvPr/>
          </p:nvSpPr>
          <p:spPr bwMode="auto">
            <a:xfrm>
              <a:off x="6022414" y="2310098"/>
              <a:ext cx="93663" cy="536576"/>
            </a:xfrm>
            <a:custGeom>
              <a:avLst/>
              <a:gdLst>
                <a:gd name="T0" fmla="*/ 59 w 59"/>
                <a:gd name="T1" fmla="*/ 0 h 338"/>
                <a:gd name="T2" fmla="*/ 56 w 59"/>
                <a:gd name="T3" fmla="*/ 92 h 338"/>
                <a:gd name="T4" fmla="*/ 28 w 59"/>
                <a:gd name="T5" fmla="*/ 66 h 338"/>
                <a:gd name="T6" fmla="*/ 55 w 59"/>
                <a:gd name="T7" fmla="*/ 104 h 338"/>
                <a:gd name="T8" fmla="*/ 55 w 59"/>
                <a:gd name="T9" fmla="*/ 145 h 338"/>
                <a:gd name="T10" fmla="*/ 11 w 59"/>
                <a:gd name="T11" fmla="*/ 104 h 338"/>
                <a:gd name="T12" fmla="*/ 54 w 59"/>
                <a:gd name="T13" fmla="*/ 161 h 338"/>
                <a:gd name="T14" fmla="*/ 53 w 59"/>
                <a:gd name="T15" fmla="*/ 205 h 338"/>
                <a:gd name="T16" fmla="*/ 0 w 59"/>
                <a:gd name="T17" fmla="*/ 154 h 338"/>
                <a:gd name="T18" fmla="*/ 53 w 59"/>
                <a:gd name="T19" fmla="*/ 219 h 338"/>
                <a:gd name="T20" fmla="*/ 48 w 59"/>
                <a:gd name="T21" fmla="*/ 338 h 338"/>
                <a:gd name="T22" fmla="*/ 59 w 59"/>
                <a:gd name="T23" fmla="*/ 338 h 338"/>
                <a:gd name="T24" fmla="*/ 59 w 59"/>
                <a:gd name="T25" fmla="*/ 21 h 338"/>
                <a:gd name="T26" fmla="*/ 59 w 59"/>
                <a:gd name="T27" fmla="*/ 0 h 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9" h="338">
                  <a:moveTo>
                    <a:pt x="59" y="0"/>
                  </a:moveTo>
                  <a:lnTo>
                    <a:pt x="56" y="92"/>
                  </a:lnTo>
                  <a:lnTo>
                    <a:pt x="28" y="66"/>
                  </a:lnTo>
                  <a:lnTo>
                    <a:pt x="55" y="104"/>
                  </a:lnTo>
                  <a:lnTo>
                    <a:pt x="55" y="145"/>
                  </a:lnTo>
                  <a:lnTo>
                    <a:pt x="11" y="104"/>
                  </a:lnTo>
                  <a:lnTo>
                    <a:pt x="54" y="161"/>
                  </a:lnTo>
                  <a:lnTo>
                    <a:pt x="53" y="205"/>
                  </a:lnTo>
                  <a:lnTo>
                    <a:pt x="0" y="154"/>
                  </a:lnTo>
                  <a:lnTo>
                    <a:pt x="53" y="219"/>
                  </a:lnTo>
                  <a:lnTo>
                    <a:pt x="48" y="338"/>
                  </a:lnTo>
                  <a:lnTo>
                    <a:pt x="59" y="338"/>
                  </a:lnTo>
                  <a:lnTo>
                    <a:pt x="59" y="21"/>
                  </a:lnTo>
                  <a:lnTo>
                    <a:pt x="59" y="0"/>
                  </a:lnTo>
                  <a:close/>
                </a:path>
              </a:pathLst>
            </a:custGeom>
            <a:solidFill>
              <a:srgbClr val="29140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47" name="Freeform 38"/>
            <p:cNvSpPr/>
            <p:nvPr/>
          </p:nvSpPr>
          <p:spPr bwMode="auto">
            <a:xfrm>
              <a:off x="6116077" y="2343436"/>
              <a:ext cx="95250" cy="503238"/>
            </a:xfrm>
            <a:custGeom>
              <a:avLst/>
              <a:gdLst>
                <a:gd name="T0" fmla="*/ 6 w 60"/>
                <a:gd name="T1" fmla="*/ 199 h 317"/>
                <a:gd name="T2" fmla="*/ 60 w 60"/>
                <a:gd name="T3" fmla="*/ 133 h 317"/>
                <a:gd name="T4" fmla="*/ 6 w 60"/>
                <a:gd name="T5" fmla="*/ 184 h 317"/>
                <a:gd name="T6" fmla="*/ 5 w 60"/>
                <a:gd name="T7" fmla="*/ 141 h 317"/>
                <a:gd name="T8" fmla="*/ 49 w 60"/>
                <a:gd name="T9" fmla="*/ 83 h 317"/>
                <a:gd name="T10" fmla="*/ 4 w 60"/>
                <a:gd name="T11" fmla="*/ 125 h 317"/>
                <a:gd name="T12" fmla="*/ 2 w 60"/>
                <a:gd name="T13" fmla="*/ 83 h 317"/>
                <a:gd name="T14" fmla="*/ 30 w 60"/>
                <a:gd name="T15" fmla="*/ 43 h 317"/>
                <a:gd name="T16" fmla="*/ 2 w 60"/>
                <a:gd name="T17" fmla="*/ 73 h 317"/>
                <a:gd name="T18" fmla="*/ 0 w 60"/>
                <a:gd name="T19" fmla="*/ 0 h 317"/>
                <a:gd name="T20" fmla="*/ 0 w 60"/>
                <a:gd name="T21" fmla="*/ 317 h 317"/>
                <a:gd name="T22" fmla="*/ 11 w 60"/>
                <a:gd name="T23" fmla="*/ 317 h 317"/>
                <a:gd name="T24" fmla="*/ 6 w 60"/>
                <a:gd name="T25" fmla="*/ 199 h 3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0" h="317">
                  <a:moveTo>
                    <a:pt x="6" y="199"/>
                  </a:moveTo>
                  <a:lnTo>
                    <a:pt x="60" y="133"/>
                  </a:lnTo>
                  <a:lnTo>
                    <a:pt x="6" y="184"/>
                  </a:lnTo>
                  <a:lnTo>
                    <a:pt x="5" y="141"/>
                  </a:lnTo>
                  <a:lnTo>
                    <a:pt x="49" y="83"/>
                  </a:lnTo>
                  <a:lnTo>
                    <a:pt x="4" y="125"/>
                  </a:lnTo>
                  <a:lnTo>
                    <a:pt x="2" y="83"/>
                  </a:lnTo>
                  <a:lnTo>
                    <a:pt x="30" y="43"/>
                  </a:lnTo>
                  <a:lnTo>
                    <a:pt x="2" y="73"/>
                  </a:lnTo>
                  <a:lnTo>
                    <a:pt x="0" y="0"/>
                  </a:lnTo>
                  <a:lnTo>
                    <a:pt x="0" y="317"/>
                  </a:lnTo>
                  <a:lnTo>
                    <a:pt x="11" y="317"/>
                  </a:lnTo>
                  <a:lnTo>
                    <a:pt x="6" y="199"/>
                  </a:lnTo>
                  <a:close/>
                </a:path>
              </a:pathLst>
            </a:custGeom>
            <a:solidFill>
              <a:srgbClr val="1702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48" name="Freeform 39"/>
            <p:cNvSpPr/>
            <p:nvPr/>
          </p:nvSpPr>
          <p:spPr bwMode="auto">
            <a:xfrm>
              <a:off x="5555689" y="2230723"/>
              <a:ext cx="141288" cy="609601"/>
            </a:xfrm>
            <a:custGeom>
              <a:avLst/>
              <a:gdLst>
                <a:gd name="T0" fmla="*/ 87 w 89"/>
                <a:gd name="T1" fmla="*/ 0 h 384"/>
                <a:gd name="T2" fmla="*/ 0 w 89"/>
                <a:gd name="T3" fmla="*/ 384 h 384"/>
                <a:gd name="T4" fmla="*/ 89 w 89"/>
                <a:gd name="T5" fmla="*/ 384 h 384"/>
                <a:gd name="T6" fmla="*/ 89 w 89"/>
                <a:gd name="T7" fmla="*/ 0 h 384"/>
                <a:gd name="T8" fmla="*/ 87 w 89"/>
                <a:gd name="T9" fmla="*/ 0 h 384"/>
              </a:gdLst>
              <a:ahLst/>
              <a:cxnLst>
                <a:cxn ang="0">
                  <a:pos x="T0" y="T1"/>
                </a:cxn>
                <a:cxn ang="0">
                  <a:pos x="T2" y="T3"/>
                </a:cxn>
                <a:cxn ang="0">
                  <a:pos x="T4" y="T5"/>
                </a:cxn>
                <a:cxn ang="0">
                  <a:pos x="T6" y="T7"/>
                </a:cxn>
                <a:cxn ang="0">
                  <a:pos x="T8" y="T9"/>
                </a:cxn>
              </a:cxnLst>
              <a:rect l="0" t="0" r="r" b="b"/>
              <a:pathLst>
                <a:path w="89" h="384">
                  <a:moveTo>
                    <a:pt x="87" y="0"/>
                  </a:moveTo>
                  <a:lnTo>
                    <a:pt x="0" y="384"/>
                  </a:lnTo>
                  <a:lnTo>
                    <a:pt x="89" y="384"/>
                  </a:lnTo>
                  <a:lnTo>
                    <a:pt x="89" y="0"/>
                  </a:lnTo>
                  <a:lnTo>
                    <a:pt x="87" y="0"/>
                  </a:lnTo>
                  <a:close/>
                </a:path>
              </a:pathLst>
            </a:custGeom>
            <a:solidFill>
              <a:srgbClr val="858B0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49" name="Freeform 40"/>
            <p:cNvSpPr/>
            <p:nvPr/>
          </p:nvSpPr>
          <p:spPr bwMode="auto">
            <a:xfrm>
              <a:off x="5696977" y="2230723"/>
              <a:ext cx="138113" cy="609601"/>
            </a:xfrm>
            <a:custGeom>
              <a:avLst/>
              <a:gdLst>
                <a:gd name="T0" fmla="*/ 0 w 87"/>
                <a:gd name="T1" fmla="*/ 0 h 384"/>
                <a:gd name="T2" fmla="*/ 0 w 87"/>
                <a:gd name="T3" fmla="*/ 384 h 384"/>
                <a:gd name="T4" fmla="*/ 87 w 87"/>
                <a:gd name="T5" fmla="*/ 384 h 384"/>
                <a:gd name="T6" fmla="*/ 0 w 87"/>
                <a:gd name="T7" fmla="*/ 0 h 384"/>
              </a:gdLst>
              <a:ahLst/>
              <a:cxnLst>
                <a:cxn ang="0">
                  <a:pos x="T0" y="T1"/>
                </a:cxn>
                <a:cxn ang="0">
                  <a:pos x="T2" y="T3"/>
                </a:cxn>
                <a:cxn ang="0">
                  <a:pos x="T4" y="T5"/>
                </a:cxn>
                <a:cxn ang="0">
                  <a:pos x="T6" y="T7"/>
                </a:cxn>
              </a:cxnLst>
              <a:rect l="0" t="0" r="r" b="b"/>
              <a:pathLst>
                <a:path w="87" h="384">
                  <a:moveTo>
                    <a:pt x="0" y="0"/>
                  </a:moveTo>
                  <a:lnTo>
                    <a:pt x="0" y="384"/>
                  </a:lnTo>
                  <a:lnTo>
                    <a:pt x="87" y="384"/>
                  </a:lnTo>
                  <a:lnTo>
                    <a:pt x="0" y="0"/>
                  </a:lnTo>
                  <a:close/>
                </a:path>
              </a:pathLst>
            </a:custGeom>
            <a:solidFill>
              <a:srgbClr val="7379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50" name="Freeform 41"/>
            <p:cNvSpPr/>
            <p:nvPr/>
          </p:nvSpPr>
          <p:spPr bwMode="auto">
            <a:xfrm>
              <a:off x="5604902" y="2438686"/>
              <a:ext cx="92075" cy="519113"/>
            </a:xfrm>
            <a:custGeom>
              <a:avLst/>
              <a:gdLst>
                <a:gd name="T0" fmla="*/ 56 w 58"/>
                <a:gd name="T1" fmla="*/ 0 h 327"/>
                <a:gd name="T2" fmla="*/ 54 w 58"/>
                <a:gd name="T3" fmla="*/ 90 h 327"/>
                <a:gd name="T4" fmla="*/ 26 w 58"/>
                <a:gd name="T5" fmla="*/ 64 h 327"/>
                <a:gd name="T6" fmla="*/ 54 w 58"/>
                <a:gd name="T7" fmla="*/ 100 h 327"/>
                <a:gd name="T8" fmla="*/ 53 w 58"/>
                <a:gd name="T9" fmla="*/ 140 h 327"/>
                <a:gd name="T10" fmla="*/ 10 w 58"/>
                <a:gd name="T11" fmla="*/ 100 h 327"/>
                <a:gd name="T12" fmla="*/ 51 w 58"/>
                <a:gd name="T13" fmla="*/ 155 h 327"/>
                <a:gd name="T14" fmla="*/ 50 w 58"/>
                <a:gd name="T15" fmla="*/ 198 h 327"/>
                <a:gd name="T16" fmla="*/ 0 w 58"/>
                <a:gd name="T17" fmla="*/ 148 h 327"/>
                <a:gd name="T18" fmla="*/ 50 w 58"/>
                <a:gd name="T19" fmla="*/ 213 h 327"/>
                <a:gd name="T20" fmla="*/ 46 w 58"/>
                <a:gd name="T21" fmla="*/ 327 h 327"/>
                <a:gd name="T22" fmla="*/ 58 w 58"/>
                <a:gd name="T23" fmla="*/ 327 h 327"/>
                <a:gd name="T24" fmla="*/ 58 w 58"/>
                <a:gd name="T25" fmla="*/ 20 h 327"/>
                <a:gd name="T26" fmla="*/ 56 w 58"/>
                <a:gd name="T27" fmla="*/ 0 h 3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8" h="327">
                  <a:moveTo>
                    <a:pt x="56" y="0"/>
                  </a:moveTo>
                  <a:lnTo>
                    <a:pt x="54" y="90"/>
                  </a:lnTo>
                  <a:lnTo>
                    <a:pt x="26" y="64"/>
                  </a:lnTo>
                  <a:lnTo>
                    <a:pt x="54" y="100"/>
                  </a:lnTo>
                  <a:lnTo>
                    <a:pt x="53" y="140"/>
                  </a:lnTo>
                  <a:lnTo>
                    <a:pt x="10" y="100"/>
                  </a:lnTo>
                  <a:lnTo>
                    <a:pt x="51" y="155"/>
                  </a:lnTo>
                  <a:lnTo>
                    <a:pt x="50" y="198"/>
                  </a:lnTo>
                  <a:lnTo>
                    <a:pt x="0" y="148"/>
                  </a:lnTo>
                  <a:lnTo>
                    <a:pt x="50" y="213"/>
                  </a:lnTo>
                  <a:lnTo>
                    <a:pt x="46" y="327"/>
                  </a:lnTo>
                  <a:lnTo>
                    <a:pt x="58" y="327"/>
                  </a:lnTo>
                  <a:lnTo>
                    <a:pt x="58" y="20"/>
                  </a:lnTo>
                  <a:lnTo>
                    <a:pt x="56" y="0"/>
                  </a:lnTo>
                  <a:close/>
                </a:path>
              </a:pathLst>
            </a:custGeom>
            <a:solidFill>
              <a:srgbClr val="29140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51" name="Freeform 42"/>
            <p:cNvSpPr/>
            <p:nvPr/>
          </p:nvSpPr>
          <p:spPr bwMode="auto">
            <a:xfrm>
              <a:off x="5696977" y="2470436"/>
              <a:ext cx="88900" cy="487363"/>
            </a:xfrm>
            <a:custGeom>
              <a:avLst/>
              <a:gdLst>
                <a:gd name="T0" fmla="*/ 5 w 56"/>
                <a:gd name="T1" fmla="*/ 194 h 307"/>
                <a:gd name="T2" fmla="*/ 56 w 56"/>
                <a:gd name="T3" fmla="*/ 128 h 307"/>
                <a:gd name="T4" fmla="*/ 5 w 56"/>
                <a:gd name="T5" fmla="*/ 179 h 307"/>
                <a:gd name="T6" fmla="*/ 3 w 56"/>
                <a:gd name="T7" fmla="*/ 137 h 307"/>
                <a:gd name="T8" fmla="*/ 46 w 56"/>
                <a:gd name="T9" fmla="*/ 80 h 307"/>
                <a:gd name="T10" fmla="*/ 2 w 56"/>
                <a:gd name="T11" fmla="*/ 122 h 307"/>
                <a:gd name="T12" fmla="*/ 1 w 56"/>
                <a:gd name="T13" fmla="*/ 80 h 307"/>
                <a:gd name="T14" fmla="*/ 28 w 56"/>
                <a:gd name="T15" fmla="*/ 41 h 307"/>
                <a:gd name="T16" fmla="*/ 1 w 56"/>
                <a:gd name="T17" fmla="*/ 70 h 307"/>
                <a:gd name="T18" fmla="*/ 0 w 56"/>
                <a:gd name="T19" fmla="*/ 0 h 307"/>
                <a:gd name="T20" fmla="*/ 0 w 56"/>
                <a:gd name="T21" fmla="*/ 307 h 307"/>
                <a:gd name="T22" fmla="*/ 10 w 56"/>
                <a:gd name="T23" fmla="*/ 307 h 307"/>
                <a:gd name="T24" fmla="*/ 5 w 56"/>
                <a:gd name="T25" fmla="*/ 194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 h="307">
                  <a:moveTo>
                    <a:pt x="5" y="194"/>
                  </a:moveTo>
                  <a:lnTo>
                    <a:pt x="56" y="128"/>
                  </a:lnTo>
                  <a:lnTo>
                    <a:pt x="5" y="179"/>
                  </a:lnTo>
                  <a:lnTo>
                    <a:pt x="3" y="137"/>
                  </a:lnTo>
                  <a:lnTo>
                    <a:pt x="46" y="80"/>
                  </a:lnTo>
                  <a:lnTo>
                    <a:pt x="2" y="122"/>
                  </a:lnTo>
                  <a:lnTo>
                    <a:pt x="1" y="80"/>
                  </a:lnTo>
                  <a:lnTo>
                    <a:pt x="28" y="41"/>
                  </a:lnTo>
                  <a:lnTo>
                    <a:pt x="1" y="70"/>
                  </a:lnTo>
                  <a:lnTo>
                    <a:pt x="0" y="0"/>
                  </a:lnTo>
                  <a:lnTo>
                    <a:pt x="0" y="307"/>
                  </a:lnTo>
                  <a:lnTo>
                    <a:pt x="10" y="307"/>
                  </a:lnTo>
                  <a:lnTo>
                    <a:pt x="5" y="194"/>
                  </a:lnTo>
                  <a:close/>
                </a:path>
              </a:pathLst>
            </a:custGeom>
            <a:solidFill>
              <a:srgbClr val="1702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52" name="Freeform 43"/>
            <p:cNvSpPr/>
            <p:nvPr/>
          </p:nvSpPr>
          <p:spPr bwMode="auto">
            <a:xfrm>
              <a:off x="5268352" y="2649824"/>
              <a:ext cx="171450" cy="735014"/>
            </a:xfrm>
            <a:custGeom>
              <a:avLst/>
              <a:gdLst>
                <a:gd name="T0" fmla="*/ 107 w 108"/>
                <a:gd name="T1" fmla="*/ 0 h 463"/>
                <a:gd name="T2" fmla="*/ 0 w 108"/>
                <a:gd name="T3" fmla="*/ 463 h 463"/>
                <a:gd name="T4" fmla="*/ 108 w 108"/>
                <a:gd name="T5" fmla="*/ 463 h 463"/>
                <a:gd name="T6" fmla="*/ 108 w 108"/>
                <a:gd name="T7" fmla="*/ 0 h 463"/>
                <a:gd name="T8" fmla="*/ 107 w 108"/>
                <a:gd name="T9" fmla="*/ 0 h 463"/>
              </a:gdLst>
              <a:ahLst/>
              <a:cxnLst>
                <a:cxn ang="0">
                  <a:pos x="T0" y="T1"/>
                </a:cxn>
                <a:cxn ang="0">
                  <a:pos x="T2" y="T3"/>
                </a:cxn>
                <a:cxn ang="0">
                  <a:pos x="T4" y="T5"/>
                </a:cxn>
                <a:cxn ang="0">
                  <a:pos x="T6" y="T7"/>
                </a:cxn>
                <a:cxn ang="0">
                  <a:pos x="T8" y="T9"/>
                </a:cxn>
              </a:cxnLst>
              <a:rect l="0" t="0" r="r" b="b"/>
              <a:pathLst>
                <a:path w="108" h="463">
                  <a:moveTo>
                    <a:pt x="107" y="0"/>
                  </a:moveTo>
                  <a:lnTo>
                    <a:pt x="0" y="463"/>
                  </a:lnTo>
                  <a:lnTo>
                    <a:pt x="108" y="463"/>
                  </a:lnTo>
                  <a:lnTo>
                    <a:pt x="108" y="0"/>
                  </a:lnTo>
                  <a:lnTo>
                    <a:pt x="107" y="0"/>
                  </a:lnTo>
                  <a:close/>
                </a:path>
              </a:pathLst>
            </a:custGeom>
            <a:solidFill>
              <a:srgbClr val="9EA42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53" name="Freeform 44"/>
            <p:cNvSpPr/>
            <p:nvPr/>
          </p:nvSpPr>
          <p:spPr bwMode="auto">
            <a:xfrm>
              <a:off x="5439802" y="2649824"/>
              <a:ext cx="169863" cy="735014"/>
            </a:xfrm>
            <a:custGeom>
              <a:avLst/>
              <a:gdLst>
                <a:gd name="T0" fmla="*/ 0 w 107"/>
                <a:gd name="T1" fmla="*/ 0 h 463"/>
                <a:gd name="T2" fmla="*/ 0 w 107"/>
                <a:gd name="T3" fmla="*/ 463 h 463"/>
                <a:gd name="T4" fmla="*/ 107 w 107"/>
                <a:gd name="T5" fmla="*/ 463 h 463"/>
                <a:gd name="T6" fmla="*/ 0 w 107"/>
                <a:gd name="T7" fmla="*/ 0 h 463"/>
              </a:gdLst>
              <a:ahLst/>
              <a:cxnLst>
                <a:cxn ang="0">
                  <a:pos x="T0" y="T1"/>
                </a:cxn>
                <a:cxn ang="0">
                  <a:pos x="T2" y="T3"/>
                </a:cxn>
                <a:cxn ang="0">
                  <a:pos x="T4" y="T5"/>
                </a:cxn>
                <a:cxn ang="0">
                  <a:pos x="T6" y="T7"/>
                </a:cxn>
              </a:cxnLst>
              <a:rect l="0" t="0" r="r" b="b"/>
              <a:pathLst>
                <a:path w="107" h="463">
                  <a:moveTo>
                    <a:pt x="0" y="0"/>
                  </a:moveTo>
                  <a:lnTo>
                    <a:pt x="0" y="463"/>
                  </a:lnTo>
                  <a:lnTo>
                    <a:pt x="107" y="463"/>
                  </a:lnTo>
                  <a:lnTo>
                    <a:pt x="0" y="0"/>
                  </a:lnTo>
                  <a:close/>
                </a:path>
              </a:pathLst>
            </a:custGeom>
            <a:solidFill>
              <a:srgbClr val="8C921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54" name="Freeform 45"/>
            <p:cNvSpPr/>
            <p:nvPr/>
          </p:nvSpPr>
          <p:spPr bwMode="auto">
            <a:xfrm>
              <a:off x="5328677" y="2900649"/>
              <a:ext cx="111125" cy="625476"/>
            </a:xfrm>
            <a:custGeom>
              <a:avLst/>
              <a:gdLst>
                <a:gd name="T0" fmla="*/ 69 w 70"/>
                <a:gd name="T1" fmla="*/ 0 h 394"/>
                <a:gd name="T2" fmla="*/ 65 w 70"/>
                <a:gd name="T3" fmla="*/ 109 h 394"/>
                <a:gd name="T4" fmla="*/ 33 w 70"/>
                <a:gd name="T5" fmla="*/ 76 h 394"/>
                <a:gd name="T6" fmla="*/ 65 w 70"/>
                <a:gd name="T7" fmla="*/ 121 h 394"/>
                <a:gd name="T8" fmla="*/ 64 w 70"/>
                <a:gd name="T9" fmla="*/ 170 h 394"/>
                <a:gd name="T10" fmla="*/ 13 w 70"/>
                <a:gd name="T11" fmla="*/ 120 h 394"/>
                <a:gd name="T12" fmla="*/ 64 w 70"/>
                <a:gd name="T13" fmla="*/ 188 h 394"/>
                <a:gd name="T14" fmla="*/ 61 w 70"/>
                <a:gd name="T15" fmla="*/ 239 h 394"/>
                <a:gd name="T16" fmla="*/ 0 w 70"/>
                <a:gd name="T17" fmla="*/ 179 h 394"/>
                <a:gd name="T18" fmla="*/ 61 w 70"/>
                <a:gd name="T19" fmla="*/ 256 h 394"/>
                <a:gd name="T20" fmla="*/ 56 w 70"/>
                <a:gd name="T21" fmla="*/ 394 h 394"/>
                <a:gd name="T22" fmla="*/ 70 w 70"/>
                <a:gd name="T23" fmla="*/ 394 h 394"/>
                <a:gd name="T24" fmla="*/ 70 w 70"/>
                <a:gd name="T25" fmla="*/ 23 h 394"/>
                <a:gd name="T26" fmla="*/ 69 w 70"/>
                <a:gd name="T27" fmla="*/ 0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0" h="394">
                  <a:moveTo>
                    <a:pt x="69" y="0"/>
                  </a:moveTo>
                  <a:lnTo>
                    <a:pt x="65" y="109"/>
                  </a:lnTo>
                  <a:lnTo>
                    <a:pt x="33" y="76"/>
                  </a:lnTo>
                  <a:lnTo>
                    <a:pt x="65" y="121"/>
                  </a:lnTo>
                  <a:lnTo>
                    <a:pt x="64" y="170"/>
                  </a:lnTo>
                  <a:lnTo>
                    <a:pt x="13" y="120"/>
                  </a:lnTo>
                  <a:lnTo>
                    <a:pt x="64" y="188"/>
                  </a:lnTo>
                  <a:lnTo>
                    <a:pt x="61" y="239"/>
                  </a:lnTo>
                  <a:lnTo>
                    <a:pt x="0" y="179"/>
                  </a:lnTo>
                  <a:lnTo>
                    <a:pt x="61" y="256"/>
                  </a:lnTo>
                  <a:lnTo>
                    <a:pt x="56" y="394"/>
                  </a:lnTo>
                  <a:lnTo>
                    <a:pt x="70" y="394"/>
                  </a:lnTo>
                  <a:lnTo>
                    <a:pt x="70" y="23"/>
                  </a:lnTo>
                  <a:lnTo>
                    <a:pt x="69" y="0"/>
                  </a:lnTo>
                  <a:close/>
                </a:path>
              </a:pathLst>
            </a:custGeom>
            <a:solidFill>
              <a:srgbClr val="422D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55" name="Freeform 46"/>
            <p:cNvSpPr/>
            <p:nvPr/>
          </p:nvSpPr>
          <p:spPr bwMode="auto">
            <a:xfrm>
              <a:off x="5439802" y="2937162"/>
              <a:ext cx="109538" cy="588963"/>
            </a:xfrm>
            <a:custGeom>
              <a:avLst/>
              <a:gdLst>
                <a:gd name="T0" fmla="*/ 6 w 69"/>
                <a:gd name="T1" fmla="*/ 235 h 371"/>
                <a:gd name="T2" fmla="*/ 69 w 69"/>
                <a:gd name="T3" fmla="*/ 156 h 371"/>
                <a:gd name="T4" fmla="*/ 6 w 69"/>
                <a:gd name="T5" fmla="*/ 217 h 371"/>
                <a:gd name="T6" fmla="*/ 4 w 69"/>
                <a:gd name="T7" fmla="*/ 166 h 371"/>
                <a:gd name="T8" fmla="*/ 56 w 69"/>
                <a:gd name="T9" fmla="*/ 97 h 371"/>
                <a:gd name="T10" fmla="*/ 4 w 69"/>
                <a:gd name="T11" fmla="*/ 148 h 371"/>
                <a:gd name="T12" fmla="*/ 3 w 69"/>
                <a:gd name="T13" fmla="*/ 97 h 371"/>
                <a:gd name="T14" fmla="*/ 34 w 69"/>
                <a:gd name="T15" fmla="*/ 52 h 371"/>
                <a:gd name="T16" fmla="*/ 3 w 69"/>
                <a:gd name="T17" fmla="*/ 86 h 371"/>
                <a:gd name="T18" fmla="*/ 0 w 69"/>
                <a:gd name="T19" fmla="*/ 0 h 371"/>
                <a:gd name="T20" fmla="*/ 0 w 69"/>
                <a:gd name="T21" fmla="*/ 371 h 371"/>
                <a:gd name="T22" fmla="*/ 11 w 69"/>
                <a:gd name="T23" fmla="*/ 371 h 371"/>
                <a:gd name="T24" fmla="*/ 6 w 69"/>
                <a:gd name="T25" fmla="*/ 235 h 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371">
                  <a:moveTo>
                    <a:pt x="6" y="235"/>
                  </a:moveTo>
                  <a:lnTo>
                    <a:pt x="69" y="156"/>
                  </a:lnTo>
                  <a:lnTo>
                    <a:pt x="6" y="217"/>
                  </a:lnTo>
                  <a:lnTo>
                    <a:pt x="4" y="166"/>
                  </a:lnTo>
                  <a:lnTo>
                    <a:pt x="56" y="97"/>
                  </a:lnTo>
                  <a:lnTo>
                    <a:pt x="4" y="148"/>
                  </a:lnTo>
                  <a:lnTo>
                    <a:pt x="3" y="97"/>
                  </a:lnTo>
                  <a:lnTo>
                    <a:pt x="34" y="52"/>
                  </a:lnTo>
                  <a:lnTo>
                    <a:pt x="3" y="86"/>
                  </a:lnTo>
                  <a:lnTo>
                    <a:pt x="0" y="0"/>
                  </a:lnTo>
                  <a:lnTo>
                    <a:pt x="0" y="371"/>
                  </a:lnTo>
                  <a:lnTo>
                    <a:pt x="11" y="371"/>
                  </a:lnTo>
                  <a:lnTo>
                    <a:pt x="6" y="235"/>
                  </a:lnTo>
                  <a:close/>
                </a:path>
              </a:pathLst>
            </a:custGeom>
            <a:solidFill>
              <a:srgbClr val="301B0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56" name="Freeform 47"/>
            <p:cNvSpPr/>
            <p:nvPr/>
          </p:nvSpPr>
          <p:spPr bwMode="auto">
            <a:xfrm>
              <a:off x="5816039" y="2667286"/>
              <a:ext cx="134938" cy="587376"/>
            </a:xfrm>
            <a:custGeom>
              <a:avLst/>
              <a:gdLst>
                <a:gd name="T0" fmla="*/ 85 w 85"/>
                <a:gd name="T1" fmla="*/ 0 h 370"/>
                <a:gd name="T2" fmla="*/ 0 w 85"/>
                <a:gd name="T3" fmla="*/ 370 h 370"/>
                <a:gd name="T4" fmla="*/ 85 w 85"/>
                <a:gd name="T5" fmla="*/ 370 h 370"/>
                <a:gd name="T6" fmla="*/ 85 w 85"/>
                <a:gd name="T7" fmla="*/ 1 h 370"/>
                <a:gd name="T8" fmla="*/ 85 w 85"/>
                <a:gd name="T9" fmla="*/ 0 h 370"/>
              </a:gdLst>
              <a:ahLst/>
              <a:cxnLst>
                <a:cxn ang="0">
                  <a:pos x="T0" y="T1"/>
                </a:cxn>
                <a:cxn ang="0">
                  <a:pos x="T2" y="T3"/>
                </a:cxn>
                <a:cxn ang="0">
                  <a:pos x="T4" y="T5"/>
                </a:cxn>
                <a:cxn ang="0">
                  <a:pos x="T6" y="T7"/>
                </a:cxn>
                <a:cxn ang="0">
                  <a:pos x="T8" y="T9"/>
                </a:cxn>
              </a:cxnLst>
              <a:rect l="0" t="0" r="r" b="b"/>
              <a:pathLst>
                <a:path w="85" h="370">
                  <a:moveTo>
                    <a:pt x="85" y="0"/>
                  </a:moveTo>
                  <a:lnTo>
                    <a:pt x="0" y="370"/>
                  </a:lnTo>
                  <a:lnTo>
                    <a:pt x="85" y="370"/>
                  </a:lnTo>
                  <a:lnTo>
                    <a:pt x="85" y="1"/>
                  </a:lnTo>
                  <a:lnTo>
                    <a:pt x="85" y="0"/>
                  </a:lnTo>
                  <a:close/>
                </a:path>
              </a:pathLst>
            </a:custGeom>
            <a:solidFill>
              <a:srgbClr val="9EA42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57" name="Freeform 48"/>
            <p:cNvSpPr/>
            <p:nvPr/>
          </p:nvSpPr>
          <p:spPr bwMode="auto">
            <a:xfrm>
              <a:off x="5950977" y="2668874"/>
              <a:ext cx="134938" cy="585788"/>
            </a:xfrm>
            <a:custGeom>
              <a:avLst/>
              <a:gdLst>
                <a:gd name="T0" fmla="*/ 0 w 85"/>
                <a:gd name="T1" fmla="*/ 0 h 369"/>
                <a:gd name="T2" fmla="*/ 0 w 85"/>
                <a:gd name="T3" fmla="*/ 369 h 369"/>
                <a:gd name="T4" fmla="*/ 85 w 85"/>
                <a:gd name="T5" fmla="*/ 369 h 369"/>
                <a:gd name="T6" fmla="*/ 0 w 85"/>
                <a:gd name="T7" fmla="*/ 0 h 369"/>
              </a:gdLst>
              <a:ahLst/>
              <a:cxnLst>
                <a:cxn ang="0">
                  <a:pos x="T0" y="T1"/>
                </a:cxn>
                <a:cxn ang="0">
                  <a:pos x="T2" y="T3"/>
                </a:cxn>
                <a:cxn ang="0">
                  <a:pos x="T4" y="T5"/>
                </a:cxn>
                <a:cxn ang="0">
                  <a:pos x="T6" y="T7"/>
                </a:cxn>
              </a:cxnLst>
              <a:rect l="0" t="0" r="r" b="b"/>
              <a:pathLst>
                <a:path w="85" h="369">
                  <a:moveTo>
                    <a:pt x="0" y="0"/>
                  </a:moveTo>
                  <a:lnTo>
                    <a:pt x="0" y="369"/>
                  </a:lnTo>
                  <a:lnTo>
                    <a:pt x="85" y="369"/>
                  </a:lnTo>
                  <a:lnTo>
                    <a:pt x="0" y="0"/>
                  </a:lnTo>
                  <a:close/>
                </a:path>
              </a:pathLst>
            </a:custGeom>
            <a:solidFill>
              <a:srgbClr val="8C921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58" name="Freeform 49"/>
            <p:cNvSpPr/>
            <p:nvPr/>
          </p:nvSpPr>
          <p:spPr bwMode="auto">
            <a:xfrm>
              <a:off x="5863664" y="2868899"/>
              <a:ext cx="87313" cy="498476"/>
            </a:xfrm>
            <a:custGeom>
              <a:avLst/>
              <a:gdLst>
                <a:gd name="T0" fmla="*/ 55 w 55"/>
                <a:gd name="T1" fmla="*/ 0 h 314"/>
                <a:gd name="T2" fmla="*/ 52 w 55"/>
                <a:gd name="T3" fmla="*/ 86 h 314"/>
                <a:gd name="T4" fmla="*/ 25 w 55"/>
                <a:gd name="T5" fmla="*/ 61 h 314"/>
                <a:gd name="T6" fmla="*/ 51 w 55"/>
                <a:gd name="T7" fmla="*/ 96 h 314"/>
                <a:gd name="T8" fmla="*/ 50 w 55"/>
                <a:gd name="T9" fmla="*/ 135 h 314"/>
                <a:gd name="T10" fmla="*/ 10 w 55"/>
                <a:gd name="T11" fmla="*/ 96 h 314"/>
                <a:gd name="T12" fmla="*/ 50 w 55"/>
                <a:gd name="T13" fmla="*/ 149 h 314"/>
                <a:gd name="T14" fmla="*/ 49 w 55"/>
                <a:gd name="T15" fmla="*/ 190 h 314"/>
                <a:gd name="T16" fmla="*/ 0 w 55"/>
                <a:gd name="T17" fmla="*/ 142 h 314"/>
                <a:gd name="T18" fmla="*/ 49 w 55"/>
                <a:gd name="T19" fmla="*/ 204 h 314"/>
                <a:gd name="T20" fmla="*/ 44 w 55"/>
                <a:gd name="T21" fmla="*/ 314 h 314"/>
                <a:gd name="T22" fmla="*/ 55 w 55"/>
                <a:gd name="T23" fmla="*/ 314 h 314"/>
                <a:gd name="T24" fmla="*/ 55 w 55"/>
                <a:gd name="T25" fmla="*/ 18 h 314"/>
                <a:gd name="T26" fmla="*/ 55 w 55"/>
                <a:gd name="T27" fmla="*/ 0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5" h="314">
                  <a:moveTo>
                    <a:pt x="55" y="0"/>
                  </a:moveTo>
                  <a:lnTo>
                    <a:pt x="52" y="86"/>
                  </a:lnTo>
                  <a:lnTo>
                    <a:pt x="25" y="61"/>
                  </a:lnTo>
                  <a:lnTo>
                    <a:pt x="51" y="96"/>
                  </a:lnTo>
                  <a:lnTo>
                    <a:pt x="50" y="135"/>
                  </a:lnTo>
                  <a:lnTo>
                    <a:pt x="10" y="96"/>
                  </a:lnTo>
                  <a:lnTo>
                    <a:pt x="50" y="149"/>
                  </a:lnTo>
                  <a:lnTo>
                    <a:pt x="49" y="190"/>
                  </a:lnTo>
                  <a:lnTo>
                    <a:pt x="0" y="142"/>
                  </a:lnTo>
                  <a:lnTo>
                    <a:pt x="49" y="204"/>
                  </a:lnTo>
                  <a:lnTo>
                    <a:pt x="44" y="314"/>
                  </a:lnTo>
                  <a:lnTo>
                    <a:pt x="55" y="314"/>
                  </a:lnTo>
                  <a:lnTo>
                    <a:pt x="55" y="18"/>
                  </a:lnTo>
                  <a:lnTo>
                    <a:pt x="55" y="0"/>
                  </a:lnTo>
                  <a:close/>
                </a:path>
              </a:pathLst>
            </a:custGeom>
            <a:solidFill>
              <a:srgbClr val="422D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59" name="Freeform 50"/>
            <p:cNvSpPr/>
            <p:nvPr/>
          </p:nvSpPr>
          <p:spPr bwMode="auto">
            <a:xfrm>
              <a:off x="5950977" y="2897474"/>
              <a:ext cx="87313" cy="469901"/>
            </a:xfrm>
            <a:custGeom>
              <a:avLst/>
              <a:gdLst>
                <a:gd name="T0" fmla="*/ 5 w 55"/>
                <a:gd name="T1" fmla="*/ 187 h 296"/>
                <a:gd name="T2" fmla="*/ 55 w 55"/>
                <a:gd name="T3" fmla="*/ 124 h 296"/>
                <a:gd name="T4" fmla="*/ 5 w 55"/>
                <a:gd name="T5" fmla="*/ 173 h 296"/>
                <a:gd name="T6" fmla="*/ 4 w 55"/>
                <a:gd name="T7" fmla="*/ 132 h 296"/>
                <a:gd name="T8" fmla="*/ 45 w 55"/>
                <a:gd name="T9" fmla="*/ 78 h 296"/>
                <a:gd name="T10" fmla="*/ 4 w 55"/>
                <a:gd name="T11" fmla="*/ 118 h 296"/>
                <a:gd name="T12" fmla="*/ 2 w 55"/>
                <a:gd name="T13" fmla="*/ 78 h 296"/>
                <a:gd name="T14" fmla="*/ 28 w 55"/>
                <a:gd name="T15" fmla="*/ 42 h 296"/>
                <a:gd name="T16" fmla="*/ 2 w 55"/>
                <a:gd name="T17" fmla="*/ 69 h 296"/>
                <a:gd name="T18" fmla="*/ 0 w 55"/>
                <a:gd name="T19" fmla="*/ 0 h 296"/>
                <a:gd name="T20" fmla="*/ 0 w 55"/>
                <a:gd name="T21" fmla="*/ 296 h 296"/>
                <a:gd name="T22" fmla="*/ 10 w 55"/>
                <a:gd name="T23" fmla="*/ 296 h 296"/>
                <a:gd name="T24" fmla="*/ 5 w 55"/>
                <a:gd name="T25" fmla="*/ 187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5" h="296">
                  <a:moveTo>
                    <a:pt x="5" y="187"/>
                  </a:moveTo>
                  <a:lnTo>
                    <a:pt x="55" y="124"/>
                  </a:lnTo>
                  <a:lnTo>
                    <a:pt x="5" y="173"/>
                  </a:lnTo>
                  <a:lnTo>
                    <a:pt x="4" y="132"/>
                  </a:lnTo>
                  <a:lnTo>
                    <a:pt x="45" y="78"/>
                  </a:lnTo>
                  <a:lnTo>
                    <a:pt x="4" y="118"/>
                  </a:lnTo>
                  <a:lnTo>
                    <a:pt x="2" y="78"/>
                  </a:lnTo>
                  <a:lnTo>
                    <a:pt x="28" y="42"/>
                  </a:lnTo>
                  <a:lnTo>
                    <a:pt x="2" y="69"/>
                  </a:lnTo>
                  <a:lnTo>
                    <a:pt x="0" y="0"/>
                  </a:lnTo>
                  <a:lnTo>
                    <a:pt x="0" y="296"/>
                  </a:lnTo>
                  <a:lnTo>
                    <a:pt x="10" y="296"/>
                  </a:lnTo>
                  <a:lnTo>
                    <a:pt x="5" y="187"/>
                  </a:lnTo>
                  <a:close/>
                </a:path>
              </a:pathLst>
            </a:custGeom>
            <a:solidFill>
              <a:srgbClr val="301B0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60" name="Freeform 51"/>
            <p:cNvSpPr/>
            <p:nvPr/>
          </p:nvSpPr>
          <p:spPr bwMode="auto">
            <a:xfrm>
              <a:off x="4971489" y="2333911"/>
              <a:ext cx="168275" cy="735014"/>
            </a:xfrm>
            <a:custGeom>
              <a:avLst/>
              <a:gdLst>
                <a:gd name="T0" fmla="*/ 106 w 106"/>
                <a:gd name="T1" fmla="*/ 0 h 463"/>
                <a:gd name="T2" fmla="*/ 0 w 106"/>
                <a:gd name="T3" fmla="*/ 463 h 463"/>
                <a:gd name="T4" fmla="*/ 106 w 106"/>
                <a:gd name="T5" fmla="*/ 463 h 463"/>
                <a:gd name="T6" fmla="*/ 106 w 106"/>
                <a:gd name="T7" fmla="*/ 0 h 463"/>
                <a:gd name="T8" fmla="*/ 106 w 106"/>
                <a:gd name="T9" fmla="*/ 0 h 463"/>
              </a:gdLst>
              <a:ahLst/>
              <a:cxnLst>
                <a:cxn ang="0">
                  <a:pos x="T0" y="T1"/>
                </a:cxn>
                <a:cxn ang="0">
                  <a:pos x="T2" y="T3"/>
                </a:cxn>
                <a:cxn ang="0">
                  <a:pos x="T4" y="T5"/>
                </a:cxn>
                <a:cxn ang="0">
                  <a:pos x="T6" y="T7"/>
                </a:cxn>
                <a:cxn ang="0">
                  <a:pos x="T8" y="T9"/>
                </a:cxn>
              </a:cxnLst>
              <a:rect l="0" t="0" r="r" b="b"/>
              <a:pathLst>
                <a:path w="106" h="463">
                  <a:moveTo>
                    <a:pt x="106" y="0"/>
                  </a:moveTo>
                  <a:lnTo>
                    <a:pt x="0" y="463"/>
                  </a:lnTo>
                  <a:lnTo>
                    <a:pt x="106" y="463"/>
                  </a:lnTo>
                  <a:lnTo>
                    <a:pt x="106" y="0"/>
                  </a:lnTo>
                  <a:lnTo>
                    <a:pt x="106" y="0"/>
                  </a:lnTo>
                  <a:close/>
                </a:path>
              </a:pathLst>
            </a:custGeom>
            <a:solidFill>
              <a:srgbClr val="9EA42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61" name="Freeform 52"/>
            <p:cNvSpPr/>
            <p:nvPr/>
          </p:nvSpPr>
          <p:spPr bwMode="auto">
            <a:xfrm>
              <a:off x="5139764" y="2333911"/>
              <a:ext cx="171450" cy="735014"/>
            </a:xfrm>
            <a:custGeom>
              <a:avLst/>
              <a:gdLst>
                <a:gd name="T0" fmla="*/ 0 w 108"/>
                <a:gd name="T1" fmla="*/ 0 h 463"/>
                <a:gd name="T2" fmla="*/ 0 w 108"/>
                <a:gd name="T3" fmla="*/ 463 h 463"/>
                <a:gd name="T4" fmla="*/ 108 w 108"/>
                <a:gd name="T5" fmla="*/ 463 h 463"/>
                <a:gd name="T6" fmla="*/ 0 w 108"/>
                <a:gd name="T7" fmla="*/ 0 h 463"/>
              </a:gdLst>
              <a:ahLst/>
              <a:cxnLst>
                <a:cxn ang="0">
                  <a:pos x="T0" y="T1"/>
                </a:cxn>
                <a:cxn ang="0">
                  <a:pos x="T2" y="T3"/>
                </a:cxn>
                <a:cxn ang="0">
                  <a:pos x="T4" y="T5"/>
                </a:cxn>
                <a:cxn ang="0">
                  <a:pos x="T6" y="T7"/>
                </a:cxn>
              </a:cxnLst>
              <a:rect l="0" t="0" r="r" b="b"/>
              <a:pathLst>
                <a:path w="108" h="463">
                  <a:moveTo>
                    <a:pt x="0" y="0"/>
                  </a:moveTo>
                  <a:lnTo>
                    <a:pt x="0" y="463"/>
                  </a:lnTo>
                  <a:lnTo>
                    <a:pt x="108" y="463"/>
                  </a:lnTo>
                  <a:lnTo>
                    <a:pt x="0" y="0"/>
                  </a:lnTo>
                  <a:close/>
                </a:path>
              </a:pathLst>
            </a:custGeom>
            <a:solidFill>
              <a:srgbClr val="8C921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62" name="Freeform 53"/>
            <p:cNvSpPr/>
            <p:nvPr/>
          </p:nvSpPr>
          <p:spPr bwMode="auto">
            <a:xfrm>
              <a:off x="5030227" y="2584736"/>
              <a:ext cx="109538" cy="625476"/>
            </a:xfrm>
            <a:custGeom>
              <a:avLst/>
              <a:gdLst>
                <a:gd name="T0" fmla="*/ 69 w 69"/>
                <a:gd name="T1" fmla="*/ 0 h 394"/>
                <a:gd name="T2" fmla="*/ 65 w 69"/>
                <a:gd name="T3" fmla="*/ 108 h 394"/>
                <a:gd name="T4" fmla="*/ 33 w 69"/>
                <a:gd name="T5" fmla="*/ 76 h 394"/>
                <a:gd name="T6" fmla="*/ 65 w 69"/>
                <a:gd name="T7" fmla="*/ 121 h 394"/>
                <a:gd name="T8" fmla="*/ 64 w 69"/>
                <a:gd name="T9" fmla="*/ 170 h 394"/>
                <a:gd name="T10" fmla="*/ 13 w 69"/>
                <a:gd name="T11" fmla="*/ 120 h 394"/>
                <a:gd name="T12" fmla="*/ 63 w 69"/>
                <a:gd name="T13" fmla="*/ 187 h 394"/>
                <a:gd name="T14" fmla="*/ 61 w 69"/>
                <a:gd name="T15" fmla="*/ 239 h 394"/>
                <a:gd name="T16" fmla="*/ 0 w 69"/>
                <a:gd name="T17" fmla="*/ 179 h 394"/>
                <a:gd name="T18" fmla="*/ 61 w 69"/>
                <a:gd name="T19" fmla="*/ 256 h 394"/>
                <a:gd name="T20" fmla="*/ 56 w 69"/>
                <a:gd name="T21" fmla="*/ 394 h 394"/>
                <a:gd name="T22" fmla="*/ 69 w 69"/>
                <a:gd name="T23" fmla="*/ 394 h 394"/>
                <a:gd name="T24" fmla="*/ 69 w 69"/>
                <a:gd name="T25" fmla="*/ 23 h 394"/>
                <a:gd name="T26" fmla="*/ 69 w 69"/>
                <a:gd name="T27" fmla="*/ 0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9" h="394">
                  <a:moveTo>
                    <a:pt x="69" y="0"/>
                  </a:moveTo>
                  <a:lnTo>
                    <a:pt x="65" y="108"/>
                  </a:lnTo>
                  <a:lnTo>
                    <a:pt x="33" y="76"/>
                  </a:lnTo>
                  <a:lnTo>
                    <a:pt x="65" y="121"/>
                  </a:lnTo>
                  <a:lnTo>
                    <a:pt x="64" y="170"/>
                  </a:lnTo>
                  <a:lnTo>
                    <a:pt x="13" y="120"/>
                  </a:lnTo>
                  <a:lnTo>
                    <a:pt x="63" y="187"/>
                  </a:lnTo>
                  <a:lnTo>
                    <a:pt x="61" y="239"/>
                  </a:lnTo>
                  <a:lnTo>
                    <a:pt x="0" y="179"/>
                  </a:lnTo>
                  <a:lnTo>
                    <a:pt x="61" y="256"/>
                  </a:lnTo>
                  <a:lnTo>
                    <a:pt x="56" y="394"/>
                  </a:lnTo>
                  <a:lnTo>
                    <a:pt x="69" y="394"/>
                  </a:lnTo>
                  <a:lnTo>
                    <a:pt x="69" y="23"/>
                  </a:lnTo>
                  <a:lnTo>
                    <a:pt x="69" y="0"/>
                  </a:lnTo>
                  <a:close/>
                </a:path>
              </a:pathLst>
            </a:custGeom>
            <a:solidFill>
              <a:srgbClr val="422D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63" name="Freeform 54"/>
            <p:cNvSpPr/>
            <p:nvPr/>
          </p:nvSpPr>
          <p:spPr bwMode="auto">
            <a:xfrm>
              <a:off x="5139764" y="2621249"/>
              <a:ext cx="111125" cy="588963"/>
            </a:xfrm>
            <a:custGeom>
              <a:avLst/>
              <a:gdLst>
                <a:gd name="T0" fmla="*/ 8 w 70"/>
                <a:gd name="T1" fmla="*/ 235 h 371"/>
                <a:gd name="T2" fmla="*/ 70 w 70"/>
                <a:gd name="T3" fmla="*/ 156 h 371"/>
                <a:gd name="T4" fmla="*/ 6 w 70"/>
                <a:gd name="T5" fmla="*/ 217 h 371"/>
                <a:gd name="T6" fmla="*/ 5 w 70"/>
                <a:gd name="T7" fmla="*/ 166 h 371"/>
                <a:gd name="T8" fmla="*/ 58 w 70"/>
                <a:gd name="T9" fmla="*/ 97 h 371"/>
                <a:gd name="T10" fmla="*/ 5 w 70"/>
                <a:gd name="T11" fmla="*/ 148 h 371"/>
                <a:gd name="T12" fmla="*/ 4 w 70"/>
                <a:gd name="T13" fmla="*/ 97 h 371"/>
                <a:gd name="T14" fmla="*/ 35 w 70"/>
                <a:gd name="T15" fmla="*/ 52 h 371"/>
                <a:gd name="T16" fmla="*/ 3 w 70"/>
                <a:gd name="T17" fmla="*/ 87 h 371"/>
                <a:gd name="T18" fmla="*/ 0 w 70"/>
                <a:gd name="T19" fmla="*/ 0 h 371"/>
                <a:gd name="T20" fmla="*/ 0 w 70"/>
                <a:gd name="T21" fmla="*/ 371 h 371"/>
                <a:gd name="T22" fmla="*/ 13 w 70"/>
                <a:gd name="T23" fmla="*/ 371 h 371"/>
                <a:gd name="T24" fmla="*/ 8 w 70"/>
                <a:gd name="T25" fmla="*/ 235 h 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0" h="371">
                  <a:moveTo>
                    <a:pt x="8" y="235"/>
                  </a:moveTo>
                  <a:lnTo>
                    <a:pt x="70" y="156"/>
                  </a:lnTo>
                  <a:lnTo>
                    <a:pt x="6" y="217"/>
                  </a:lnTo>
                  <a:lnTo>
                    <a:pt x="5" y="166"/>
                  </a:lnTo>
                  <a:lnTo>
                    <a:pt x="58" y="97"/>
                  </a:lnTo>
                  <a:lnTo>
                    <a:pt x="5" y="148"/>
                  </a:lnTo>
                  <a:lnTo>
                    <a:pt x="4" y="97"/>
                  </a:lnTo>
                  <a:lnTo>
                    <a:pt x="35" y="52"/>
                  </a:lnTo>
                  <a:lnTo>
                    <a:pt x="3" y="87"/>
                  </a:lnTo>
                  <a:lnTo>
                    <a:pt x="0" y="0"/>
                  </a:lnTo>
                  <a:lnTo>
                    <a:pt x="0" y="371"/>
                  </a:lnTo>
                  <a:lnTo>
                    <a:pt x="13" y="371"/>
                  </a:lnTo>
                  <a:lnTo>
                    <a:pt x="8" y="235"/>
                  </a:lnTo>
                  <a:close/>
                </a:path>
              </a:pathLst>
            </a:custGeom>
            <a:solidFill>
              <a:srgbClr val="301B0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64" name="Freeform 55"/>
            <p:cNvSpPr/>
            <p:nvPr/>
          </p:nvSpPr>
          <p:spPr bwMode="auto">
            <a:xfrm>
              <a:off x="4511114" y="2264061"/>
              <a:ext cx="171450" cy="735014"/>
            </a:xfrm>
            <a:custGeom>
              <a:avLst/>
              <a:gdLst>
                <a:gd name="T0" fmla="*/ 108 w 108"/>
                <a:gd name="T1" fmla="*/ 0 h 463"/>
                <a:gd name="T2" fmla="*/ 0 w 108"/>
                <a:gd name="T3" fmla="*/ 463 h 463"/>
                <a:gd name="T4" fmla="*/ 108 w 108"/>
                <a:gd name="T5" fmla="*/ 463 h 463"/>
                <a:gd name="T6" fmla="*/ 108 w 108"/>
                <a:gd name="T7" fmla="*/ 0 h 463"/>
                <a:gd name="T8" fmla="*/ 108 w 108"/>
                <a:gd name="T9" fmla="*/ 0 h 463"/>
              </a:gdLst>
              <a:ahLst/>
              <a:cxnLst>
                <a:cxn ang="0">
                  <a:pos x="T0" y="T1"/>
                </a:cxn>
                <a:cxn ang="0">
                  <a:pos x="T2" y="T3"/>
                </a:cxn>
                <a:cxn ang="0">
                  <a:pos x="T4" y="T5"/>
                </a:cxn>
                <a:cxn ang="0">
                  <a:pos x="T6" y="T7"/>
                </a:cxn>
                <a:cxn ang="0">
                  <a:pos x="T8" y="T9"/>
                </a:cxn>
              </a:cxnLst>
              <a:rect l="0" t="0" r="r" b="b"/>
              <a:pathLst>
                <a:path w="108" h="463">
                  <a:moveTo>
                    <a:pt x="108" y="0"/>
                  </a:moveTo>
                  <a:lnTo>
                    <a:pt x="0" y="463"/>
                  </a:lnTo>
                  <a:lnTo>
                    <a:pt x="108" y="463"/>
                  </a:lnTo>
                  <a:lnTo>
                    <a:pt x="108" y="0"/>
                  </a:lnTo>
                  <a:lnTo>
                    <a:pt x="108" y="0"/>
                  </a:lnTo>
                  <a:close/>
                </a:path>
              </a:pathLst>
            </a:custGeom>
            <a:solidFill>
              <a:srgbClr val="9EA42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65" name="Freeform 56"/>
            <p:cNvSpPr/>
            <p:nvPr/>
          </p:nvSpPr>
          <p:spPr bwMode="auto">
            <a:xfrm>
              <a:off x="4682564" y="2264061"/>
              <a:ext cx="168275" cy="735014"/>
            </a:xfrm>
            <a:custGeom>
              <a:avLst/>
              <a:gdLst>
                <a:gd name="T0" fmla="*/ 0 w 106"/>
                <a:gd name="T1" fmla="*/ 0 h 463"/>
                <a:gd name="T2" fmla="*/ 0 w 106"/>
                <a:gd name="T3" fmla="*/ 463 h 463"/>
                <a:gd name="T4" fmla="*/ 106 w 106"/>
                <a:gd name="T5" fmla="*/ 463 h 463"/>
                <a:gd name="T6" fmla="*/ 0 w 106"/>
                <a:gd name="T7" fmla="*/ 0 h 463"/>
              </a:gdLst>
              <a:ahLst/>
              <a:cxnLst>
                <a:cxn ang="0">
                  <a:pos x="T0" y="T1"/>
                </a:cxn>
                <a:cxn ang="0">
                  <a:pos x="T2" y="T3"/>
                </a:cxn>
                <a:cxn ang="0">
                  <a:pos x="T4" y="T5"/>
                </a:cxn>
                <a:cxn ang="0">
                  <a:pos x="T6" y="T7"/>
                </a:cxn>
              </a:cxnLst>
              <a:rect l="0" t="0" r="r" b="b"/>
              <a:pathLst>
                <a:path w="106" h="463">
                  <a:moveTo>
                    <a:pt x="0" y="0"/>
                  </a:moveTo>
                  <a:lnTo>
                    <a:pt x="0" y="463"/>
                  </a:lnTo>
                  <a:lnTo>
                    <a:pt x="106" y="463"/>
                  </a:lnTo>
                  <a:lnTo>
                    <a:pt x="0" y="0"/>
                  </a:lnTo>
                  <a:close/>
                </a:path>
              </a:pathLst>
            </a:custGeom>
            <a:solidFill>
              <a:srgbClr val="8C921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66" name="Freeform 57"/>
            <p:cNvSpPr/>
            <p:nvPr/>
          </p:nvSpPr>
          <p:spPr bwMode="auto">
            <a:xfrm>
              <a:off x="4571439" y="2514886"/>
              <a:ext cx="111125" cy="623888"/>
            </a:xfrm>
            <a:custGeom>
              <a:avLst/>
              <a:gdLst>
                <a:gd name="T0" fmla="*/ 69 w 70"/>
                <a:gd name="T1" fmla="*/ 0 h 393"/>
                <a:gd name="T2" fmla="*/ 66 w 70"/>
                <a:gd name="T3" fmla="*/ 107 h 393"/>
                <a:gd name="T4" fmla="*/ 32 w 70"/>
                <a:gd name="T5" fmla="*/ 76 h 393"/>
                <a:gd name="T6" fmla="*/ 65 w 70"/>
                <a:gd name="T7" fmla="*/ 121 h 393"/>
                <a:gd name="T8" fmla="*/ 64 w 70"/>
                <a:gd name="T9" fmla="*/ 169 h 393"/>
                <a:gd name="T10" fmla="*/ 14 w 70"/>
                <a:gd name="T11" fmla="*/ 120 h 393"/>
                <a:gd name="T12" fmla="*/ 64 w 70"/>
                <a:gd name="T13" fmla="*/ 188 h 393"/>
                <a:gd name="T14" fmla="*/ 62 w 70"/>
                <a:gd name="T15" fmla="*/ 239 h 393"/>
                <a:gd name="T16" fmla="*/ 0 w 70"/>
                <a:gd name="T17" fmla="*/ 179 h 393"/>
                <a:gd name="T18" fmla="*/ 61 w 70"/>
                <a:gd name="T19" fmla="*/ 255 h 393"/>
                <a:gd name="T20" fmla="*/ 56 w 70"/>
                <a:gd name="T21" fmla="*/ 393 h 393"/>
                <a:gd name="T22" fmla="*/ 70 w 70"/>
                <a:gd name="T23" fmla="*/ 393 h 393"/>
                <a:gd name="T24" fmla="*/ 70 w 70"/>
                <a:gd name="T25" fmla="*/ 23 h 393"/>
                <a:gd name="T26" fmla="*/ 69 w 70"/>
                <a:gd name="T27" fmla="*/ 0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0" h="393">
                  <a:moveTo>
                    <a:pt x="69" y="0"/>
                  </a:moveTo>
                  <a:lnTo>
                    <a:pt x="66" y="107"/>
                  </a:lnTo>
                  <a:lnTo>
                    <a:pt x="32" y="76"/>
                  </a:lnTo>
                  <a:lnTo>
                    <a:pt x="65" y="121"/>
                  </a:lnTo>
                  <a:lnTo>
                    <a:pt x="64" y="169"/>
                  </a:lnTo>
                  <a:lnTo>
                    <a:pt x="14" y="120"/>
                  </a:lnTo>
                  <a:lnTo>
                    <a:pt x="64" y="188"/>
                  </a:lnTo>
                  <a:lnTo>
                    <a:pt x="62" y="239"/>
                  </a:lnTo>
                  <a:lnTo>
                    <a:pt x="0" y="179"/>
                  </a:lnTo>
                  <a:lnTo>
                    <a:pt x="61" y="255"/>
                  </a:lnTo>
                  <a:lnTo>
                    <a:pt x="56" y="393"/>
                  </a:lnTo>
                  <a:lnTo>
                    <a:pt x="70" y="393"/>
                  </a:lnTo>
                  <a:lnTo>
                    <a:pt x="70" y="23"/>
                  </a:lnTo>
                  <a:lnTo>
                    <a:pt x="69" y="0"/>
                  </a:lnTo>
                  <a:close/>
                </a:path>
              </a:pathLst>
            </a:custGeom>
            <a:solidFill>
              <a:srgbClr val="422D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67" name="Freeform 58"/>
            <p:cNvSpPr/>
            <p:nvPr/>
          </p:nvSpPr>
          <p:spPr bwMode="auto">
            <a:xfrm>
              <a:off x="4571439" y="2514886"/>
              <a:ext cx="111125" cy="623888"/>
            </a:xfrm>
            <a:custGeom>
              <a:avLst/>
              <a:gdLst>
                <a:gd name="T0" fmla="*/ 69 w 70"/>
                <a:gd name="T1" fmla="*/ 0 h 393"/>
                <a:gd name="T2" fmla="*/ 66 w 70"/>
                <a:gd name="T3" fmla="*/ 107 h 393"/>
                <a:gd name="T4" fmla="*/ 32 w 70"/>
                <a:gd name="T5" fmla="*/ 76 h 393"/>
                <a:gd name="T6" fmla="*/ 65 w 70"/>
                <a:gd name="T7" fmla="*/ 121 h 393"/>
                <a:gd name="T8" fmla="*/ 64 w 70"/>
                <a:gd name="T9" fmla="*/ 169 h 393"/>
                <a:gd name="T10" fmla="*/ 14 w 70"/>
                <a:gd name="T11" fmla="*/ 120 h 393"/>
                <a:gd name="T12" fmla="*/ 64 w 70"/>
                <a:gd name="T13" fmla="*/ 188 h 393"/>
                <a:gd name="T14" fmla="*/ 62 w 70"/>
                <a:gd name="T15" fmla="*/ 239 h 393"/>
                <a:gd name="T16" fmla="*/ 0 w 70"/>
                <a:gd name="T17" fmla="*/ 179 h 393"/>
                <a:gd name="T18" fmla="*/ 61 w 70"/>
                <a:gd name="T19" fmla="*/ 255 h 393"/>
                <a:gd name="T20" fmla="*/ 56 w 70"/>
                <a:gd name="T21" fmla="*/ 393 h 393"/>
                <a:gd name="T22" fmla="*/ 70 w 70"/>
                <a:gd name="T23" fmla="*/ 393 h 393"/>
                <a:gd name="T24" fmla="*/ 70 w 70"/>
                <a:gd name="T25" fmla="*/ 23 h 393"/>
                <a:gd name="T26" fmla="*/ 69 w 70"/>
                <a:gd name="T27" fmla="*/ 0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0" h="393">
                  <a:moveTo>
                    <a:pt x="69" y="0"/>
                  </a:moveTo>
                  <a:lnTo>
                    <a:pt x="66" y="107"/>
                  </a:lnTo>
                  <a:lnTo>
                    <a:pt x="32" y="76"/>
                  </a:lnTo>
                  <a:lnTo>
                    <a:pt x="65" y="121"/>
                  </a:lnTo>
                  <a:lnTo>
                    <a:pt x="64" y="169"/>
                  </a:lnTo>
                  <a:lnTo>
                    <a:pt x="14" y="120"/>
                  </a:lnTo>
                  <a:lnTo>
                    <a:pt x="64" y="188"/>
                  </a:lnTo>
                  <a:lnTo>
                    <a:pt x="62" y="239"/>
                  </a:lnTo>
                  <a:lnTo>
                    <a:pt x="0" y="179"/>
                  </a:lnTo>
                  <a:lnTo>
                    <a:pt x="61" y="255"/>
                  </a:lnTo>
                  <a:lnTo>
                    <a:pt x="56" y="393"/>
                  </a:lnTo>
                  <a:lnTo>
                    <a:pt x="70" y="393"/>
                  </a:lnTo>
                  <a:lnTo>
                    <a:pt x="70" y="23"/>
                  </a:lnTo>
                  <a:lnTo>
                    <a:pt x="6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68" name="Freeform 59"/>
            <p:cNvSpPr/>
            <p:nvPr/>
          </p:nvSpPr>
          <p:spPr bwMode="auto">
            <a:xfrm>
              <a:off x="4682564" y="2551399"/>
              <a:ext cx="109538" cy="587376"/>
            </a:xfrm>
            <a:custGeom>
              <a:avLst/>
              <a:gdLst>
                <a:gd name="T0" fmla="*/ 6 w 69"/>
                <a:gd name="T1" fmla="*/ 235 h 370"/>
                <a:gd name="T2" fmla="*/ 69 w 69"/>
                <a:gd name="T3" fmla="*/ 156 h 370"/>
                <a:gd name="T4" fmla="*/ 6 w 69"/>
                <a:gd name="T5" fmla="*/ 216 h 370"/>
                <a:gd name="T6" fmla="*/ 5 w 69"/>
                <a:gd name="T7" fmla="*/ 166 h 370"/>
                <a:gd name="T8" fmla="*/ 56 w 69"/>
                <a:gd name="T9" fmla="*/ 97 h 370"/>
                <a:gd name="T10" fmla="*/ 4 w 69"/>
                <a:gd name="T11" fmla="*/ 147 h 370"/>
                <a:gd name="T12" fmla="*/ 2 w 69"/>
                <a:gd name="T13" fmla="*/ 97 h 370"/>
                <a:gd name="T14" fmla="*/ 35 w 69"/>
                <a:gd name="T15" fmla="*/ 52 h 370"/>
                <a:gd name="T16" fmla="*/ 2 w 69"/>
                <a:gd name="T17" fmla="*/ 86 h 370"/>
                <a:gd name="T18" fmla="*/ 0 w 69"/>
                <a:gd name="T19" fmla="*/ 0 h 370"/>
                <a:gd name="T20" fmla="*/ 0 w 69"/>
                <a:gd name="T21" fmla="*/ 370 h 370"/>
                <a:gd name="T22" fmla="*/ 12 w 69"/>
                <a:gd name="T23" fmla="*/ 370 h 370"/>
                <a:gd name="T24" fmla="*/ 6 w 69"/>
                <a:gd name="T25" fmla="*/ 235 h 3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370">
                  <a:moveTo>
                    <a:pt x="6" y="235"/>
                  </a:moveTo>
                  <a:lnTo>
                    <a:pt x="69" y="156"/>
                  </a:lnTo>
                  <a:lnTo>
                    <a:pt x="6" y="216"/>
                  </a:lnTo>
                  <a:lnTo>
                    <a:pt x="5" y="166"/>
                  </a:lnTo>
                  <a:lnTo>
                    <a:pt x="56" y="97"/>
                  </a:lnTo>
                  <a:lnTo>
                    <a:pt x="4" y="147"/>
                  </a:lnTo>
                  <a:lnTo>
                    <a:pt x="2" y="97"/>
                  </a:lnTo>
                  <a:lnTo>
                    <a:pt x="35" y="52"/>
                  </a:lnTo>
                  <a:lnTo>
                    <a:pt x="2" y="86"/>
                  </a:lnTo>
                  <a:lnTo>
                    <a:pt x="0" y="0"/>
                  </a:lnTo>
                  <a:lnTo>
                    <a:pt x="0" y="370"/>
                  </a:lnTo>
                  <a:lnTo>
                    <a:pt x="12" y="370"/>
                  </a:lnTo>
                  <a:lnTo>
                    <a:pt x="6" y="235"/>
                  </a:lnTo>
                  <a:close/>
                </a:path>
              </a:pathLst>
            </a:custGeom>
            <a:solidFill>
              <a:srgbClr val="301B0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69" name="Freeform 60"/>
            <p:cNvSpPr/>
            <p:nvPr/>
          </p:nvSpPr>
          <p:spPr bwMode="auto">
            <a:xfrm>
              <a:off x="4682564" y="2551399"/>
              <a:ext cx="109538" cy="587376"/>
            </a:xfrm>
            <a:custGeom>
              <a:avLst/>
              <a:gdLst>
                <a:gd name="T0" fmla="*/ 6 w 69"/>
                <a:gd name="T1" fmla="*/ 235 h 370"/>
                <a:gd name="T2" fmla="*/ 69 w 69"/>
                <a:gd name="T3" fmla="*/ 156 h 370"/>
                <a:gd name="T4" fmla="*/ 6 w 69"/>
                <a:gd name="T5" fmla="*/ 216 h 370"/>
                <a:gd name="T6" fmla="*/ 5 w 69"/>
                <a:gd name="T7" fmla="*/ 166 h 370"/>
                <a:gd name="T8" fmla="*/ 56 w 69"/>
                <a:gd name="T9" fmla="*/ 97 h 370"/>
                <a:gd name="T10" fmla="*/ 4 w 69"/>
                <a:gd name="T11" fmla="*/ 147 h 370"/>
                <a:gd name="T12" fmla="*/ 2 w 69"/>
                <a:gd name="T13" fmla="*/ 97 h 370"/>
                <a:gd name="T14" fmla="*/ 35 w 69"/>
                <a:gd name="T15" fmla="*/ 52 h 370"/>
                <a:gd name="T16" fmla="*/ 2 w 69"/>
                <a:gd name="T17" fmla="*/ 86 h 370"/>
                <a:gd name="T18" fmla="*/ 0 w 69"/>
                <a:gd name="T19" fmla="*/ 0 h 370"/>
                <a:gd name="T20" fmla="*/ 0 w 69"/>
                <a:gd name="T21" fmla="*/ 370 h 370"/>
                <a:gd name="T22" fmla="*/ 12 w 69"/>
                <a:gd name="T23" fmla="*/ 370 h 370"/>
                <a:gd name="T24" fmla="*/ 6 w 69"/>
                <a:gd name="T25" fmla="*/ 235 h 3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370">
                  <a:moveTo>
                    <a:pt x="6" y="235"/>
                  </a:moveTo>
                  <a:lnTo>
                    <a:pt x="69" y="156"/>
                  </a:lnTo>
                  <a:lnTo>
                    <a:pt x="6" y="216"/>
                  </a:lnTo>
                  <a:lnTo>
                    <a:pt x="5" y="166"/>
                  </a:lnTo>
                  <a:lnTo>
                    <a:pt x="56" y="97"/>
                  </a:lnTo>
                  <a:lnTo>
                    <a:pt x="4" y="147"/>
                  </a:lnTo>
                  <a:lnTo>
                    <a:pt x="2" y="97"/>
                  </a:lnTo>
                  <a:lnTo>
                    <a:pt x="35" y="52"/>
                  </a:lnTo>
                  <a:lnTo>
                    <a:pt x="2" y="86"/>
                  </a:lnTo>
                  <a:lnTo>
                    <a:pt x="0" y="0"/>
                  </a:lnTo>
                  <a:lnTo>
                    <a:pt x="0" y="370"/>
                  </a:lnTo>
                  <a:lnTo>
                    <a:pt x="12" y="370"/>
                  </a:lnTo>
                  <a:lnTo>
                    <a:pt x="6" y="235"/>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70" name="Freeform 61"/>
            <p:cNvSpPr/>
            <p:nvPr/>
          </p:nvSpPr>
          <p:spPr bwMode="auto">
            <a:xfrm>
              <a:off x="6050989" y="2903824"/>
              <a:ext cx="758825" cy="706439"/>
            </a:xfrm>
            <a:custGeom>
              <a:avLst/>
              <a:gdLst>
                <a:gd name="T0" fmla="*/ 349 w 382"/>
                <a:gd name="T1" fmla="*/ 0 h 355"/>
                <a:gd name="T2" fmla="*/ 0 w 382"/>
                <a:gd name="T3" fmla="*/ 354 h 355"/>
                <a:gd name="T4" fmla="*/ 141 w 382"/>
                <a:gd name="T5" fmla="*/ 355 h 355"/>
                <a:gd name="T6" fmla="*/ 382 w 382"/>
                <a:gd name="T7" fmla="*/ 22 h 355"/>
                <a:gd name="T8" fmla="*/ 349 w 382"/>
                <a:gd name="T9" fmla="*/ 0 h 355"/>
              </a:gdLst>
              <a:ahLst/>
              <a:cxnLst>
                <a:cxn ang="0">
                  <a:pos x="T0" y="T1"/>
                </a:cxn>
                <a:cxn ang="0">
                  <a:pos x="T2" y="T3"/>
                </a:cxn>
                <a:cxn ang="0">
                  <a:pos x="T4" y="T5"/>
                </a:cxn>
                <a:cxn ang="0">
                  <a:pos x="T6" y="T7"/>
                </a:cxn>
                <a:cxn ang="0">
                  <a:pos x="T8" y="T9"/>
                </a:cxn>
              </a:cxnLst>
              <a:rect l="0" t="0" r="r" b="b"/>
              <a:pathLst>
                <a:path w="382" h="355">
                  <a:moveTo>
                    <a:pt x="349" y="0"/>
                  </a:moveTo>
                  <a:cubicBezTo>
                    <a:pt x="215" y="26"/>
                    <a:pt x="57" y="193"/>
                    <a:pt x="0" y="354"/>
                  </a:cubicBezTo>
                  <a:cubicBezTo>
                    <a:pt x="141" y="355"/>
                    <a:pt x="141" y="355"/>
                    <a:pt x="141" y="355"/>
                  </a:cubicBezTo>
                  <a:cubicBezTo>
                    <a:pt x="189" y="220"/>
                    <a:pt x="260" y="100"/>
                    <a:pt x="382" y="22"/>
                  </a:cubicBezTo>
                  <a:cubicBezTo>
                    <a:pt x="365" y="11"/>
                    <a:pt x="367" y="12"/>
                    <a:pt x="349" y="0"/>
                  </a:cubicBezTo>
                  <a:close/>
                </a:path>
              </a:pathLst>
            </a:custGeom>
            <a:solidFill>
              <a:srgbClr val="318B8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71" name="Freeform 62"/>
            <p:cNvSpPr/>
            <p:nvPr/>
          </p:nvSpPr>
          <p:spPr bwMode="auto">
            <a:xfrm>
              <a:off x="1904439" y="2935574"/>
              <a:ext cx="3789363" cy="769939"/>
            </a:xfrm>
            <a:custGeom>
              <a:avLst/>
              <a:gdLst>
                <a:gd name="T0" fmla="*/ 1906 w 1906"/>
                <a:gd name="T1" fmla="*/ 387 h 387"/>
                <a:gd name="T2" fmla="*/ 0 w 1906"/>
                <a:gd name="T3" fmla="*/ 387 h 387"/>
                <a:gd name="T4" fmla="*/ 953 w 1906"/>
                <a:gd name="T5" fmla="*/ 0 h 387"/>
                <a:gd name="T6" fmla="*/ 1906 w 1906"/>
                <a:gd name="T7" fmla="*/ 387 h 387"/>
              </a:gdLst>
              <a:ahLst/>
              <a:cxnLst>
                <a:cxn ang="0">
                  <a:pos x="T0" y="T1"/>
                </a:cxn>
                <a:cxn ang="0">
                  <a:pos x="T2" y="T3"/>
                </a:cxn>
                <a:cxn ang="0">
                  <a:pos x="T4" y="T5"/>
                </a:cxn>
                <a:cxn ang="0">
                  <a:pos x="T6" y="T7"/>
                </a:cxn>
              </a:cxnLst>
              <a:rect l="0" t="0" r="r" b="b"/>
              <a:pathLst>
                <a:path w="1906" h="387">
                  <a:moveTo>
                    <a:pt x="1906" y="387"/>
                  </a:moveTo>
                  <a:cubicBezTo>
                    <a:pt x="0" y="387"/>
                    <a:pt x="0" y="387"/>
                    <a:pt x="0" y="387"/>
                  </a:cubicBezTo>
                  <a:cubicBezTo>
                    <a:pt x="0" y="387"/>
                    <a:pt x="427" y="0"/>
                    <a:pt x="953" y="0"/>
                  </a:cubicBezTo>
                  <a:cubicBezTo>
                    <a:pt x="1480" y="0"/>
                    <a:pt x="1906" y="387"/>
                    <a:pt x="1906" y="387"/>
                  </a:cubicBezTo>
                </a:path>
              </a:pathLst>
            </a:custGeom>
            <a:solidFill>
              <a:srgbClr val="C7CB3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72" name="Freeform 63"/>
            <p:cNvSpPr/>
            <p:nvPr/>
          </p:nvSpPr>
          <p:spPr bwMode="auto">
            <a:xfrm>
              <a:off x="1904439" y="2937162"/>
              <a:ext cx="1811338" cy="768351"/>
            </a:xfrm>
            <a:custGeom>
              <a:avLst/>
              <a:gdLst>
                <a:gd name="T0" fmla="*/ 911 w 911"/>
                <a:gd name="T1" fmla="*/ 0 h 386"/>
                <a:gd name="T2" fmla="*/ 0 w 911"/>
                <a:gd name="T3" fmla="*/ 386 h 386"/>
                <a:gd name="T4" fmla="*/ 598 w 911"/>
                <a:gd name="T5" fmla="*/ 386 h 386"/>
                <a:gd name="T6" fmla="*/ 688 w 911"/>
                <a:gd name="T7" fmla="*/ 223 h 386"/>
                <a:gd name="T8" fmla="*/ 911 w 911"/>
                <a:gd name="T9" fmla="*/ 0 h 386"/>
              </a:gdLst>
              <a:ahLst/>
              <a:cxnLst>
                <a:cxn ang="0">
                  <a:pos x="T0" y="T1"/>
                </a:cxn>
                <a:cxn ang="0">
                  <a:pos x="T2" y="T3"/>
                </a:cxn>
                <a:cxn ang="0">
                  <a:pos x="T4" y="T5"/>
                </a:cxn>
                <a:cxn ang="0">
                  <a:pos x="T6" y="T7"/>
                </a:cxn>
                <a:cxn ang="0">
                  <a:pos x="T8" y="T9"/>
                </a:cxn>
              </a:cxnLst>
              <a:rect l="0" t="0" r="r" b="b"/>
              <a:pathLst>
                <a:path w="911" h="386">
                  <a:moveTo>
                    <a:pt x="911" y="0"/>
                  </a:moveTo>
                  <a:cubicBezTo>
                    <a:pt x="404" y="19"/>
                    <a:pt x="0" y="386"/>
                    <a:pt x="0" y="386"/>
                  </a:cubicBezTo>
                  <a:cubicBezTo>
                    <a:pt x="598" y="386"/>
                    <a:pt x="598" y="386"/>
                    <a:pt x="598" y="386"/>
                  </a:cubicBezTo>
                  <a:cubicBezTo>
                    <a:pt x="623" y="330"/>
                    <a:pt x="653" y="276"/>
                    <a:pt x="688" y="223"/>
                  </a:cubicBezTo>
                  <a:cubicBezTo>
                    <a:pt x="750" y="133"/>
                    <a:pt x="825" y="60"/>
                    <a:pt x="911" y="0"/>
                  </a:cubicBezTo>
                  <a:close/>
                </a:path>
              </a:pathLst>
            </a:custGeom>
            <a:solidFill>
              <a:srgbClr val="C7CB3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73" name="Freeform 64"/>
            <p:cNvSpPr/>
            <p:nvPr/>
          </p:nvSpPr>
          <p:spPr bwMode="auto">
            <a:xfrm>
              <a:off x="3093477" y="2935574"/>
              <a:ext cx="1911350" cy="769939"/>
            </a:xfrm>
            <a:custGeom>
              <a:avLst/>
              <a:gdLst>
                <a:gd name="T0" fmla="*/ 961 w 961"/>
                <a:gd name="T1" fmla="*/ 157 h 387"/>
                <a:gd name="T2" fmla="*/ 355 w 961"/>
                <a:gd name="T3" fmla="*/ 0 h 387"/>
                <a:gd name="T4" fmla="*/ 313 w 961"/>
                <a:gd name="T5" fmla="*/ 1 h 387"/>
                <a:gd name="T6" fmla="*/ 90 w 961"/>
                <a:gd name="T7" fmla="*/ 224 h 387"/>
                <a:gd name="T8" fmla="*/ 0 w 961"/>
                <a:gd name="T9" fmla="*/ 387 h 387"/>
                <a:gd name="T10" fmla="*/ 805 w 961"/>
                <a:gd name="T11" fmla="*/ 387 h 387"/>
                <a:gd name="T12" fmla="*/ 961 w 961"/>
                <a:gd name="T13" fmla="*/ 157 h 387"/>
              </a:gdLst>
              <a:ahLst/>
              <a:cxnLst>
                <a:cxn ang="0">
                  <a:pos x="T0" y="T1"/>
                </a:cxn>
                <a:cxn ang="0">
                  <a:pos x="T2" y="T3"/>
                </a:cxn>
                <a:cxn ang="0">
                  <a:pos x="T4" y="T5"/>
                </a:cxn>
                <a:cxn ang="0">
                  <a:pos x="T6" y="T7"/>
                </a:cxn>
                <a:cxn ang="0">
                  <a:pos x="T8" y="T9"/>
                </a:cxn>
                <a:cxn ang="0">
                  <a:pos x="T10" y="T11"/>
                </a:cxn>
                <a:cxn ang="0">
                  <a:pos x="T12" y="T13"/>
                </a:cxn>
              </a:cxnLst>
              <a:rect l="0" t="0" r="r" b="b"/>
              <a:pathLst>
                <a:path w="961" h="387">
                  <a:moveTo>
                    <a:pt x="961" y="157"/>
                  </a:moveTo>
                  <a:cubicBezTo>
                    <a:pt x="796" y="73"/>
                    <a:pt x="585" y="0"/>
                    <a:pt x="355" y="0"/>
                  </a:cubicBezTo>
                  <a:cubicBezTo>
                    <a:pt x="341" y="0"/>
                    <a:pt x="327" y="0"/>
                    <a:pt x="313" y="1"/>
                  </a:cubicBezTo>
                  <a:cubicBezTo>
                    <a:pt x="227" y="61"/>
                    <a:pt x="152" y="134"/>
                    <a:pt x="90" y="224"/>
                  </a:cubicBezTo>
                  <a:cubicBezTo>
                    <a:pt x="55" y="277"/>
                    <a:pt x="25" y="331"/>
                    <a:pt x="0" y="387"/>
                  </a:cubicBezTo>
                  <a:cubicBezTo>
                    <a:pt x="805" y="387"/>
                    <a:pt x="805" y="387"/>
                    <a:pt x="805" y="387"/>
                  </a:cubicBezTo>
                  <a:cubicBezTo>
                    <a:pt x="838" y="296"/>
                    <a:pt x="880" y="209"/>
                    <a:pt x="961" y="157"/>
                  </a:cubicBezTo>
                </a:path>
              </a:pathLst>
            </a:custGeom>
            <a:solidFill>
              <a:srgbClr val="754C2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74" name="Freeform 65"/>
            <p:cNvSpPr/>
            <p:nvPr/>
          </p:nvSpPr>
          <p:spPr bwMode="auto">
            <a:xfrm>
              <a:off x="4693677" y="3248312"/>
              <a:ext cx="1000125" cy="457201"/>
            </a:xfrm>
            <a:custGeom>
              <a:avLst/>
              <a:gdLst>
                <a:gd name="T0" fmla="*/ 156 w 503"/>
                <a:gd name="T1" fmla="*/ 0 h 230"/>
                <a:gd name="T2" fmla="*/ 0 w 503"/>
                <a:gd name="T3" fmla="*/ 230 h 230"/>
                <a:gd name="T4" fmla="*/ 503 w 503"/>
                <a:gd name="T5" fmla="*/ 230 h 230"/>
                <a:gd name="T6" fmla="*/ 156 w 503"/>
                <a:gd name="T7" fmla="*/ 0 h 230"/>
              </a:gdLst>
              <a:ahLst/>
              <a:cxnLst>
                <a:cxn ang="0">
                  <a:pos x="T0" y="T1"/>
                </a:cxn>
                <a:cxn ang="0">
                  <a:pos x="T2" y="T3"/>
                </a:cxn>
                <a:cxn ang="0">
                  <a:pos x="T4" y="T5"/>
                </a:cxn>
                <a:cxn ang="0">
                  <a:pos x="T6" y="T7"/>
                </a:cxn>
              </a:cxnLst>
              <a:rect l="0" t="0" r="r" b="b"/>
              <a:pathLst>
                <a:path w="503" h="230">
                  <a:moveTo>
                    <a:pt x="156" y="0"/>
                  </a:moveTo>
                  <a:cubicBezTo>
                    <a:pt x="75" y="52"/>
                    <a:pt x="33" y="139"/>
                    <a:pt x="0" y="230"/>
                  </a:cubicBezTo>
                  <a:cubicBezTo>
                    <a:pt x="503" y="230"/>
                    <a:pt x="503" y="230"/>
                    <a:pt x="503" y="230"/>
                  </a:cubicBezTo>
                  <a:cubicBezTo>
                    <a:pt x="503" y="230"/>
                    <a:pt x="368" y="107"/>
                    <a:pt x="156" y="0"/>
                  </a:cubicBezTo>
                  <a:close/>
                </a:path>
              </a:pathLst>
            </a:custGeom>
            <a:solidFill>
              <a:srgbClr val="C7CB3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75" name="Freeform 66"/>
            <p:cNvSpPr/>
            <p:nvPr/>
          </p:nvSpPr>
          <p:spPr bwMode="auto">
            <a:xfrm>
              <a:off x="4476189" y="3191162"/>
              <a:ext cx="420688" cy="514351"/>
            </a:xfrm>
            <a:custGeom>
              <a:avLst/>
              <a:gdLst>
                <a:gd name="T0" fmla="*/ 206 w 212"/>
                <a:gd name="T1" fmla="*/ 0 h 259"/>
                <a:gd name="T2" fmla="*/ 192 w 212"/>
                <a:gd name="T3" fmla="*/ 6 h 259"/>
                <a:gd name="T4" fmla="*/ 172 w 212"/>
                <a:gd name="T5" fmla="*/ 17 h 259"/>
                <a:gd name="T6" fmla="*/ 147 w 212"/>
                <a:gd name="T7" fmla="*/ 33 h 259"/>
                <a:gd name="T8" fmla="*/ 120 w 212"/>
                <a:gd name="T9" fmla="*/ 55 h 259"/>
                <a:gd name="T10" fmla="*/ 92 w 212"/>
                <a:gd name="T11" fmla="*/ 83 h 259"/>
                <a:gd name="T12" fmla="*/ 85 w 212"/>
                <a:gd name="T13" fmla="*/ 91 h 259"/>
                <a:gd name="T14" fmla="*/ 78 w 212"/>
                <a:gd name="T15" fmla="*/ 99 h 259"/>
                <a:gd name="T16" fmla="*/ 65 w 212"/>
                <a:gd name="T17" fmla="*/ 117 h 259"/>
                <a:gd name="T18" fmla="*/ 53 w 212"/>
                <a:gd name="T19" fmla="*/ 135 h 259"/>
                <a:gd name="T20" fmla="*/ 42 w 212"/>
                <a:gd name="T21" fmla="*/ 154 h 259"/>
                <a:gd name="T22" fmla="*/ 32 w 212"/>
                <a:gd name="T23" fmla="*/ 173 h 259"/>
                <a:gd name="T24" fmla="*/ 22 w 212"/>
                <a:gd name="T25" fmla="*/ 193 h 259"/>
                <a:gd name="T26" fmla="*/ 13 w 212"/>
                <a:gd name="T27" fmla="*/ 213 h 259"/>
                <a:gd name="T28" fmla="*/ 6 w 212"/>
                <a:gd name="T29" fmla="*/ 233 h 259"/>
                <a:gd name="T30" fmla="*/ 1 w 212"/>
                <a:gd name="T31" fmla="*/ 252 h 259"/>
                <a:gd name="T32" fmla="*/ 0 w 212"/>
                <a:gd name="T33" fmla="*/ 259 h 259"/>
                <a:gd name="T34" fmla="*/ 46 w 212"/>
                <a:gd name="T35" fmla="*/ 259 h 259"/>
                <a:gd name="T36" fmla="*/ 50 w 212"/>
                <a:gd name="T37" fmla="*/ 246 h 259"/>
                <a:gd name="T38" fmla="*/ 55 w 212"/>
                <a:gd name="T39" fmla="*/ 227 h 259"/>
                <a:gd name="T40" fmla="*/ 60 w 212"/>
                <a:gd name="T41" fmla="*/ 208 h 259"/>
                <a:gd name="T42" fmla="*/ 74 w 212"/>
                <a:gd name="T43" fmla="*/ 170 h 259"/>
                <a:gd name="T44" fmla="*/ 82 w 212"/>
                <a:gd name="T45" fmla="*/ 151 h 259"/>
                <a:gd name="T46" fmla="*/ 92 w 212"/>
                <a:gd name="T47" fmla="*/ 133 h 259"/>
                <a:gd name="T48" fmla="*/ 102 w 212"/>
                <a:gd name="T49" fmla="*/ 116 h 259"/>
                <a:gd name="T50" fmla="*/ 107 w 212"/>
                <a:gd name="T51" fmla="*/ 107 h 259"/>
                <a:gd name="T52" fmla="*/ 112 w 212"/>
                <a:gd name="T53" fmla="*/ 99 h 259"/>
                <a:gd name="T54" fmla="*/ 123 w 212"/>
                <a:gd name="T55" fmla="*/ 84 h 259"/>
                <a:gd name="T56" fmla="*/ 135 w 212"/>
                <a:gd name="T57" fmla="*/ 70 h 259"/>
                <a:gd name="T58" fmla="*/ 157 w 212"/>
                <a:gd name="T59" fmla="*/ 45 h 259"/>
                <a:gd name="T60" fmla="*/ 178 w 212"/>
                <a:gd name="T61" fmla="*/ 26 h 259"/>
                <a:gd name="T62" fmla="*/ 196 w 212"/>
                <a:gd name="T63" fmla="*/ 13 h 259"/>
                <a:gd name="T64" fmla="*/ 212 w 212"/>
                <a:gd name="T65" fmla="*/ 3 h 259"/>
                <a:gd name="T66" fmla="*/ 212 w 212"/>
                <a:gd name="T67" fmla="*/ 3 h 259"/>
                <a:gd name="T68" fmla="*/ 206 w 212"/>
                <a:gd name="T69" fmla="*/ 0 h 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12" h="259">
                  <a:moveTo>
                    <a:pt x="206" y="0"/>
                  </a:moveTo>
                  <a:cubicBezTo>
                    <a:pt x="203" y="1"/>
                    <a:pt x="198" y="3"/>
                    <a:pt x="192" y="6"/>
                  </a:cubicBezTo>
                  <a:cubicBezTo>
                    <a:pt x="186" y="9"/>
                    <a:pt x="179" y="12"/>
                    <a:pt x="172" y="17"/>
                  </a:cubicBezTo>
                  <a:cubicBezTo>
                    <a:pt x="164" y="21"/>
                    <a:pt x="156" y="27"/>
                    <a:pt x="147" y="33"/>
                  </a:cubicBezTo>
                  <a:cubicBezTo>
                    <a:pt x="138" y="40"/>
                    <a:pt x="129" y="47"/>
                    <a:pt x="120" y="55"/>
                  </a:cubicBezTo>
                  <a:cubicBezTo>
                    <a:pt x="110" y="64"/>
                    <a:pt x="101" y="73"/>
                    <a:pt x="92" y="83"/>
                  </a:cubicBezTo>
                  <a:cubicBezTo>
                    <a:pt x="90" y="86"/>
                    <a:pt x="87" y="89"/>
                    <a:pt x="85" y="91"/>
                  </a:cubicBezTo>
                  <a:cubicBezTo>
                    <a:pt x="83" y="94"/>
                    <a:pt x="81" y="97"/>
                    <a:pt x="78" y="99"/>
                  </a:cubicBezTo>
                  <a:cubicBezTo>
                    <a:pt x="74" y="105"/>
                    <a:pt x="70" y="111"/>
                    <a:pt x="65" y="117"/>
                  </a:cubicBezTo>
                  <a:cubicBezTo>
                    <a:pt x="61" y="123"/>
                    <a:pt x="57" y="129"/>
                    <a:pt x="53" y="135"/>
                  </a:cubicBezTo>
                  <a:cubicBezTo>
                    <a:pt x="50" y="141"/>
                    <a:pt x="46" y="147"/>
                    <a:pt x="42" y="154"/>
                  </a:cubicBezTo>
                  <a:cubicBezTo>
                    <a:pt x="39" y="160"/>
                    <a:pt x="35" y="167"/>
                    <a:pt x="32" y="173"/>
                  </a:cubicBezTo>
                  <a:cubicBezTo>
                    <a:pt x="28" y="180"/>
                    <a:pt x="25" y="186"/>
                    <a:pt x="22" y="193"/>
                  </a:cubicBezTo>
                  <a:cubicBezTo>
                    <a:pt x="19" y="200"/>
                    <a:pt x="16" y="206"/>
                    <a:pt x="13" y="213"/>
                  </a:cubicBezTo>
                  <a:cubicBezTo>
                    <a:pt x="10" y="219"/>
                    <a:pt x="8" y="226"/>
                    <a:pt x="6" y="233"/>
                  </a:cubicBezTo>
                  <a:cubicBezTo>
                    <a:pt x="4" y="239"/>
                    <a:pt x="2" y="246"/>
                    <a:pt x="1" y="252"/>
                  </a:cubicBezTo>
                  <a:cubicBezTo>
                    <a:pt x="1" y="255"/>
                    <a:pt x="0" y="257"/>
                    <a:pt x="0" y="259"/>
                  </a:cubicBezTo>
                  <a:cubicBezTo>
                    <a:pt x="46" y="259"/>
                    <a:pt x="46" y="259"/>
                    <a:pt x="46" y="259"/>
                  </a:cubicBezTo>
                  <a:cubicBezTo>
                    <a:pt x="47" y="254"/>
                    <a:pt x="49" y="250"/>
                    <a:pt x="50" y="246"/>
                  </a:cubicBezTo>
                  <a:cubicBezTo>
                    <a:pt x="52" y="239"/>
                    <a:pt x="54" y="233"/>
                    <a:pt x="55" y="227"/>
                  </a:cubicBezTo>
                  <a:cubicBezTo>
                    <a:pt x="57" y="221"/>
                    <a:pt x="58" y="214"/>
                    <a:pt x="60" y="208"/>
                  </a:cubicBezTo>
                  <a:cubicBezTo>
                    <a:pt x="64" y="195"/>
                    <a:pt x="68" y="182"/>
                    <a:pt x="74" y="170"/>
                  </a:cubicBezTo>
                  <a:cubicBezTo>
                    <a:pt x="76" y="163"/>
                    <a:pt x="79" y="157"/>
                    <a:pt x="82" y="151"/>
                  </a:cubicBezTo>
                  <a:cubicBezTo>
                    <a:pt x="85" y="145"/>
                    <a:pt x="88" y="139"/>
                    <a:pt x="92" y="133"/>
                  </a:cubicBezTo>
                  <a:cubicBezTo>
                    <a:pt x="95" y="127"/>
                    <a:pt x="98" y="121"/>
                    <a:pt x="102" y="116"/>
                  </a:cubicBezTo>
                  <a:cubicBezTo>
                    <a:pt x="103" y="113"/>
                    <a:pt x="105" y="110"/>
                    <a:pt x="107" y="107"/>
                  </a:cubicBezTo>
                  <a:cubicBezTo>
                    <a:pt x="109" y="105"/>
                    <a:pt x="110" y="102"/>
                    <a:pt x="112" y="99"/>
                  </a:cubicBezTo>
                  <a:cubicBezTo>
                    <a:pt x="116" y="94"/>
                    <a:pt x="120" y="89"/>
                    <a:pt x="123" y="84"/>
                  </a:cubicBezTo>
                  <a:cubicBezTo>
                    <a:pt x="127" y="79"/>
                    <a:pt x="131" y="74"/>
                    <a:pt x="135" y="70"/>
                  </a:cubicBezTo>
                  <a:cubicBezTo>
                    <a:pt x="142" y="61"/>
                    <a:pt x="150" y="53"/>
                    <a:pt x="157" y="45"/>
                  </a:cubicBezTo>
                  <a:cubicBezTo>
                    <a:pt x="165" y="38"/>
                    <a:pt x="172" y="32"/>
                    <a:pt x="178" y="26"/>
                  </a:cubicBezTo>
                  <a:cubicBezTo>
                    <a:pt x="185" y="21"/>
                    <a:pt x="191" y="16"/>
                    <a:pt x="196" y="13"/>
                  </a:cubicBezTo>
                  <a:cubicBezTo>
                    <a:pt x="206" y="6"/>
                    <a:pt x="212" y="3"/>
                    <a:pt x="212" y="3"/>
                  </a:cubicBezTo>
                  <a:cubicBezTo>
                    <a:pt x="212" y="3"/>
                    <a:pt x="212" y="3"/>
                    <a:pt x="212" y="3"/>
                  </a:cubicBezTo>
                  <a:cubicBezTo>
                    <a:pt x="210" y="2"/>
                    <a:pt x="208" y="1"/>
                    <a:pt x="206" y="0"/>
                  </a:cubicBezTo>
                </a:path>
              </a:pathLst>
            </a:custGeom>
            <a:solidFill>
              <a:srgbClr val="805A3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76" name="Freeform 67"/>
            <p:cNvSpPr/>
            <p:nvPr/>
          </p:nvSpPr>
          <p:spPr bwMode="auto">
            <a:xfrm>
              <a:off x="4265052" y="3108612"/>
              <a:ext cx="436563" cy="596901"/>
            </a:xfrm>
            <a:custGeom>
              <a:avLst/>
              <a:gdLst>
                <a:gd name="T0" fmla="*/ 215 w 220"/>
                <a:gd name="T1" fmla="*/ 0 h 300"/>
                <a:gd name="T2" fmla="*/ 200 w 220"/>
                <a:gd name="T3" fmla="*/ 10 h 300"/>
                <a:gd name="T4" fmla="*/ 180 w 220"/>
                <a:gd name="T5" fmla="*/ 25 h 300"/>
                <a:gd name="T6" fmla="*/ 155 w 220"/>
                <a:gd name="T7" fmla="*/ 46 h 300"/>
                <a:gd name="T8" fmla="*/ 128 w 220"/>
                <a:gd name="T9" fmla="*/ 73 h 300"/>
                <a:gd name="T10" fmla="*/ 99 w 220"/>
                <a:gd name="T11" fmla="*/ 106 h 300"/>
                <a:gd name="T12" fmla="*/ 85 w 220"/>
                <a:gd name="T13" fmla="*/ 125 h 300"/>
                <a:gd name="T14" fmla="*/ 72 w 220"/>
                <a:gd name="T15" fmla="*/ 144 h 300"/>
                <a:gd name="T16" fmla="*/ 59 w 220"/>
                <a:gd name="T17" fmla="*/ 164 h 300"/>
                <a:gd name="T18" fmla="*/ 53 w 220"/>
                <a:gd name="T19" fmla="*/ 175 h 300"/>
                <a:gd name="T20" fmla="*/ 47 w 220"/>
                <a:gd name="T21" fmla="*/ 185 h 300"/>
                <a:gd name="T22" fmla="*/ 25 w 220"/>
                <a:gd name="T23" fmla="*/ 228 h 300"/>
                <a:gd name="T24" fmla="*/ 15 w 220"/>
                <a:gd name="T25" fmla="*/ 250 h 300"/>
                <a:gd name="T26" fmla="*/ 7 w 220"/>
                <a:gd name="T27" fmla="*/ 272 h 300"/>
                <a:gd name="T28" fmla="*/ 0 w 220"/>
                <a:gd name="T29" fmla="*/ 300 h 300"/>
                <a:gd name="T30" fmla="*/ 47 w 220"/>
                <a:gd name="T31" fmla="*/ 300 h 300"/>
                <a:gd name="T32" fmla="*/ 51 w 220"/>
                <a:gd name="T33" fmla="*/ 285 h 300"/>
                <a:gd name="T34" fmla="*/ 63 w 220"/>
                <a:gd name="T35" fmla="*/ 243 h 300"/>
                <a:gd name="T36" fmla="*/ 79 w 220"/>
                <a:gd name="T37" fmla="*/ 201 h 300"/>
                <a:gd name="T38" fmla="*/ 83 w 220"/>
                <a:gd name="T39" fmla="*/ 190 h 300"/>
                <a:gd name="T40" fmla="*/ 88 w 220"/>
                <a:gd name="T41" fmla="*/ 180 h 300"/>
                <a:gd name="T42" fmla="*/ 98 w 220"/>
                <a:gd name="T43" fmla="*/ 160 h 300"/>
                <a:gd name="T44" fmla="*/ 109 w 220"/>
                <a:gd name="T45" fmla="*/ 140 h 300"/>
                <a:gd name="T46" fmla="*/ 120 w 220"/>
                <a:gd name="T47" fmla="*/ 121 h 300"/>
                <a:gd name="T48" fmla="*/ 144 w 220"/>
                <a:gd name="T49" fmla="*/ 87 h 300"/>
                <a:gd name="T50" fmla="*/ 167 w 220"/>
                <a:gd name="T51" fmla="*/ 57 h 300"/>
                <a:gd name="T52" fmla="*/ 188 w 220"/>
                <a:gd name="T53" fmla="*/ 33 h 300"/>
                <a:gd name="T54" fmla="*/ 205 w 220"/>
                <a:gd name="T55" fmla="*/ 16 h 300"/>
                <a:gd name="T56" fmla="*/ 220 w 220"/>
                <a:gd name="T57" fmla="*/ 2 h 300"/>
                <a:gd name="T58" fmla="*/ 215 w 220"/>
                <a:gd name="T59" fmla="*/ 0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20" h="300">
                  <a:moveTo>
                    <a:pt x="215" y="0"/>
                  </a:moveTo>
                  <a:cubicBezTo>
                    <a:pt x="212" y="2"/>
                    <a:pt x="207" y="5"/>
                    <a:pt x="200" y="10"/>
                  </a:cubicBezTo>
                  <a:cubicBezTo>
                    <a:pt x="195" y="14"/>
                    <a:pt x="188" y="19"/>
                    <a:pt x="180" y="25"/>
                  </a:cubicBezTo>
                  <a:cubicBezTo>
                    <a:pt x="173" y="31"/>
                    <a:pt x="164" y="38"/>
                    <a:pt x="155" y="46"/>
                  </a:cubicBezTo>
                  <a:cubicBezTo>
                    <a:pt x="146" y="54"/>
                    <a:pt x="137" y="63"/>
                    <a:pt x="128" y="73"/>
                  </a:cubicBezTo>
                  <a:cubicBezTo>
                    <a:pt x="118" y="83"/>
                    <a:pt x="109" y="94"/>
                    <a:pt x="99" y="106"/>
                  </a:cubicBezTo>
                  <a:cubicBezTo>
                    <a:pt x="95" y="112"/>
                    <a:pt x="90" y="118"/>
                    <a:pt x="85" y="125"/>
                  </a:cubicBezTo>
                  <a:cubicBezTo>
                    <a:pt x="81" y="131"/>
                    <a:pt x="76" y="137"/>
                    <a:pt x="72" y="144"/>
                  </a:cubicBezTo>
                  <a:cubicBezTo>
                    <a:pt x="68" y="151"/>
                    <a:pt x="63" y="157"/>
                    <a:pt x="59" y="164"/>
                  </a:cubicBezTo>
                  <a:cubicBezTo>
                    <a:pt x="53" y="175"/>
                    <a:pt x="53" y="175"/>
                    <a:pt x="53" y="175"/>
                  </a:cubicBezTo>
                  <a:cubicBezTo>
                    <a:pt x="47" y="185"/>
                    <a:pt x="47" y="185"/>
                    <a:pt x="47" y="185"/>
                  </a:cubicBezTo>
                  <a:cubicBezTo>
                    <a:pt x="39" y="199"/>
                    <a:pt x="32" y="214"/>
                    <a:pt x="25" y="228"/>
                  </a:cubicBezTo>
                  <a:cubicBezTo>
                    <a:pt x="21" y="236"/>
                    <a:pt x="18" y="243"/>
                    <a:pt x="15" y="250"/>
                  </a:cubicBezTo>
                  <a:cubicBezTo>
                    <a:pt x="12" y="257"/>
                    <a:pt x="10" y="265"/>
                    <a:pt x="7" y="272"/>
                  </a:cubicBezTo>
                  <a:cubicBezTo>
                    <a:pt x="4" y="281"/>
                    <a:pt x="2" y="291"/>
                    <a:pt x="0" y="300"/>
                  </a:cubicBezTo>
                  <a:cubicBezTo>
                    <a:pt x="47" y="300"/>
                    <a:pt x="47" y="300"/>
                    <a:pt x="47" y="300"/>
                  </a:cubicBezTo>
                  <a:cubicBezTo>
                    <a:pt x="48" y="295"/>
                    <a:pt x="50" y="290"/>
                    <a:pt x="51" y="285"/>
                  </a:cubicBezTo>
                  <a:cubicBezTo>
                    <a:pt x="55" y="272"/>
                    <a:pt x="59" y="258"/>
                    <a:pt x="63" y="243"/>
                  </a:cubicBezTo>
                  <a:cubicBezTo>
                    <a:pt x="68" y="229"/>
                    <a:pt x="73" y="215"/>
                    <a:pt x="79" y="201"/>
                  </a:cubicBezTo>
                  <a:cubicBezTo>
                    <a:pt x="83" y="190"/>
                    <a:pt x="83" y="190"/>
                    <a:pt x="83" y="190"/>
                  </a:cubicBezTo>
                  <a:cubicBezTo>
                    <a:pt x="88" y="180"/>
                    <a:pt x="88" y="180"/>
                    <a:pt x="88" y="180"/>
                  </a:cubicBezTo>
                  <a:cubicBezTo>
                    <a:pt x="91" y="173"/>
                    <a:pt x="95" y="166"/>
                    <a:pt x="98" y="160"/>
                  </a:cubicBezTo>
                  <a:cubicBezTo>
                    <a:pt x="102" y="153"/>
                    <a:pt x="106" y="147"/>
                    <a:pt x="109" y="140"/>
                  </a:cubicBezTo>
                  <a:cubicBezTo>
                    <a:pt x="113" y="134"/>
                    <a:pt x="117" y="127"/>
                    <a:pt x="120" y="121"/>
                  </a:cubicBezTo>
                  <a:cubicBezTo>
                    <a:pt x="128" y="109"/>
                    <a:pt x="136" y="98"/>
                    <a:pt x="144" y="87"/>
                  </a:cubicBezTo>
                  <a:cubicBezTo>
                    <a:pt x="152" y="76"/>
                    <a:pt x="159" y="66"/>
                    <a:pt x="167" y="57"/>
                  </a:cubicBezTo>
                  <a:cubicBezTo>
                    <a:pt x="174" y="48"/>
                    <a:pt x="181" y="40"/>
                    <a:pt x="188" y="33"/>
                  </a:cubicBezTo>
                  <a:cubicBezTo>
                    <a:pt x="194" y="27"/>
                    <a:pt x="200" y="21"/>
                    <a:pt x="205" y="16"/>
                  </a:cubicBezTo>
                  <a:cubicBezTo>
                    <a:pt x="213" y="9"/>
                    <a:pt x="219" y="4"/>
                    <a:pt x="220" y="2"/>
                  </a:cubicBezTo>
                  <a:cubicBezTo>
                    <a:pt x="219" y="2"/>
                    <a:pt x="217" y="1"/>
                    <a:pt x="215" y="0"/>
                  </a:cubicBezTo>
                </a:path>
              </a:pathLst>
            </a:custGeom>
            <a:solidFill>
              <a:srgbClr val="805A3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77" name="Freeform 68"/>
            <p:cNvSpPr/>
            <p:nvPr/>
          </p:nvSpPr>
          <p:spPr bwMode="auto">
            <a:xfrm>
              <a:off x="4028514" y="3051462"/>
              <a:ext cx="496888" cy="654051"/>
            </a:xfrm>
            <a:custGeom>
              <a:avLst/>
              <a:gdLst>
                <a:gd name="T0" fmla="*/ 249 w 250"/>
                <a:gd name="T1" fmla="*/ 0 h 329"/>
                <a:gd name="T2" fmla="*/ 226 w 250"/>
                <a:gd name="T3" fmla="*/ 7 h 329"/>
                <a:gd name="T4" fmla="*/ 201 w 250"/>
                <a:gd name="T5" fmla="*/ 20 h 329"/>
                <a:gd name="T6" fmla="*/ 172 w 250"/>
                <a:gd name="T7" fmla="*/ 40 h 329"/>
                <a:gd name="T8" fmla="*/ 140 w 250"/>
                <a:gd name="T9" fmla="*/ 69 h 329"/>
                <a:gd name="T10" fmla="*/ 124 w 250"/>
                <a:gd name="T11" fmla="*/ 86 h 329"/>
                <a:gd name="T12" fmla="*/ 116 w 250"/>
                <a:gd name="T13" fmla="*/ 96 h 329"/>
                <a:gd name="T14" fmla="*/ 109 w 250"/>
                <a:gd name="T15" fmla="*/ 105 h 329"/>
                <a:gd name="T16" fmla="*/ 93 w 250"/>
                <a:gd name="T17" fmla="*/ 126 h 329"/>
                <a:gd name="T18" fmla="*/ 79 w 250"/>
                <a:gd name="T19" fmla="*/ 147 h 329"/>
                <a:gd name="T20" fmla="*/ 53 w 250"/>
                <a:gd name="T21" fmla="*/ 193 h 329"/>
                <a:gd name="T22" fmla="*/ 41 w 250"/>
                <a:gd name="T23" fmla="*/ 217 h 329"/>
                <a:gd name="T24" fmla="*/ 30 w 250"/>
                <a:gd name="T25" fmla="*/ 240 h 329"/>
                <a:gd name="T26" fmla="*/ 11 w 250"/>
                <a:gd name="T27" fmla="*/ 288 h 329"/>
                <a:gd name="T28" fmla="*/ 0 w 250"/>
                <a:gd name="T29" fmla="*/ 329 h 329"/>
                <a:gd name="T30" fmla="*/ 45 w 250"/>
                <a:gd name="T31" fmla="*/ 329 h 329"/>
                <a:gd name="T32" fmla="*/ 54 w 250"/>
                <a:gd name="T33" fmla="*/ 302 h 329"/>
                <a:gd name="T34" fmla="*/ 61 w 250"/>
                <a:gd name="T35" fmla="*/ 279 h 329"/>
                <a:gd name="T36" fmla="*/ 68 w 250"/>
                <a:gd name="T37" fmla="*/ 255 h 329"/>
                <a:gd name="T38" fmla="*/ 76 w 250"/>
                <a:gd name="T39" fmla="*/ 231 h 329"/>
                <a:gd name="T40" fmla="*/ 85 w 250"/>
                <a:gd name="T41" fmla="*/ 208 h 329"/>
                <a:gd name="T42" fmla="*/ 106 w 250"/>
                <a:gd name="T43" fmla="*/ 162 h 329"/>
                <a:gd name="T44" fmla="*/ 118 w 250"/>
                <a:gd name="T45" fmla="*/ 141 h 329"/>
                <a:gd name="T46" fmla="*/ 130 w 250"/>
                <a:gd name="T47" fmla="*/ 120 h 329"/>
                <a:gd name="T48" fmla="*/ 156 w 250"/>
                <a:gd name="T49" fmla="*/ 83 h 329"/>
                <a:gd name="T50" fmla="*/ 182 w 250"/>
                <a:gd name="T51" fmla="*/ 52 h 329"/>
                <a:gd name="T52" fmla="*/ 208 w 250"/>
                <a:gd name="T53" fmla="*/ 29 h 329"/>
                <a:gd name="T54" fmla="*/ 230 w 250"/>
                <a:gd name="T55" fmla="*/ 14 h 329"/>
                <a:gd name="T56" fmla="*/ 245 w 250"/>
                <a:gd name="T57" fmla="*/ 6 h 329"/>
                <a:gd name="T58" fmla="*/ 249 w 250"/>
                <a:gd name="T59" fmla="*/ 4 h 329"/>
                <a:gd name="T60" fmla="*/ 250 w 250"/>
                <a:gd name="T61" fmla="*/ 4 h 329"/>
                <a:gd name="T62" fmla="*/ 249 w 250"/>
                <a:gd name="T63" fmla="*/ 0 h 329"/>
                <a:gd name="T64" fmla="*/ 249 w 250"/>
                <a:gd name="T65" fmla="*/ 0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50" h="329">
                  <a:moveTo>
                    <a:pt x="249" y="0"/>
                  </a:moveTo>
                  <a:cubicBezTo>
                    <a:pt x="246" y="0"/>
                    <a:pt x="238" y="2"/>
                    <a:pt x="226" y="7"/>
                  </a:cubicBezTo>
                  <a:cubicBezTo>
                    <a:pt x="219" y="10"/>
                    <a:pt x="211" y="14"/>
                    <a:pt x="201" y="20"/>
                  </a:cubicBezTo>
                  <a:cubicBezTo>
                    <a:pt x="192" y="25"/>
                    <a:pt x="182" y="32"/>
                    <a:pt x="172" y="40"/>
                  </a:cubicBezTo>
                  <a:cubicBezTo>
                    <a:pt x="161" y="49"/>
                    <a:pt x="151" y="58"/>
                    <a:pt x="140" y="69"/>
                  </a:cubicBezTo>
                  <a:cubicBezTo>
                    <a:pt x="135" y="75"/>
                    <a:pt x="129" y="80"/>
                    <a:pt x="124" y="86"/>
                  </a:cubicBezTo>
                  <a:cubicBezTo>
                    <a:pt x="121" y="89"/>
                    <a:pt x="119" y="92"/>
                    <a:pt x="116" y="96"/>
                  </a:cubicBezTo>
                  <a:cubicBezTo>
                    <a:pt x="114" y="99"/>
                    <a:pt x="111" y="102"/>
                    <a:pt x="109" y="105"/>
                  </a:cubicBezTo>
                  <a:cubicBezTo>
                    <a:pt x="103" y="112"/>
                    <a:pt x="99" y="119"/>
                    <a:pt x="93" y="126"/>
                  </a:cubicBezTo>
                  <a:cubicBezTo>
                    <a:pt x="89" y="133"/>
                    <a:pt x="84" y="140"/>
                    <a:pt x="79" y="147"/>
                  </a:cubicBezTo>
                  <a:cubicBezTo>
                    <a:pt x="70" y="162"/>
                    <a:pt x="61" y="177"/>
                    <a:pt x="53" y="193"/>
                  </a:cubicBezTo>
                  <a:cubicBezTo>
                    <a:pt x="49" y="201"/>
                    <a:pt x="45" y="209"/>
                    <a:pt x="41" y="217"/>
                  </a:cubicBezTo>
                  <a:cubicBezTo>
                    <a:pt x="37" y="225"/>
                    <a:pt x="33" y="232"/>
                    <a:pt x="30" y="240"/>
                  </a:cubicBezTo>
                  <a:cubicBezTo>
                    <a:pt x="22" y="256"/>
                    <a:pt x="16" y="272"/>
                    <a:pt x="11" y="288"/>
                  </a:cubicBezTo>
                  <a:cubicBezTo>
                    <a:pt x="6" y="302"/>
                    <a:pt x="2" y="315"/>
                    <a:pt x="0" y="329"/>
                  </a:cubicBezTo>
                  <a:cubicBezTo>
                    <a:pt x="45" y="329"/>
                    <a:pt x="45" y="329"/>
                    <a:pt x="45" y="329"/>
                  </a:cubicBezTo>
                  <a:cubicBezTo>
                    <a:pt x="48" y="320"/>
                    <a:pt x="52" y="311"/>
                    <a:pt x="54" y="302"/>
                  </a:cubicBezTo>
                  <a:cubicBezTo>
                    <a:pt x="57" y="294"/>
                    <a:pt x="59" y="287"/>
                    <a:pt x="61" y="279"/>
                  </a:cubicBezTo>
                  <a:cubicBezTo>
                    <a:pt x="64" y="271"/>
                    <a:pt x="66" y="263"/>
                    <a:pt x="68" y="255"/>
                  </a:cubicBezTo>
                  <a:cubicBezTo>
                    <a:pt x="71" y="247"/>
                    <a:pt x="73" y="239"/>
                    <a:pt x="76" y="231"/>
                  </a:cubicBezTo>
                  <a:cubicBezTo>
                    <a:pt x="79" y="223"/>
                    <a:pt x="82" y="216"/>
                    <a:pt x="85" y="208"/>
                  </a:cubicBezTo>
                  <a:cubicBezTo>
                    <a:pt x="91" y="192"/>
                    <a:pt x="99" y="177"/>
                    <a:pt x="106" y="162"/>
                  </a:cubicBezTo>
                  <a:cubicBezTo>
                    <a:pt x="110" y="155"/>
                    <a:pt x="114" y="148"/>
                    <a:pt x="118" y="141"/>
                  </a:cubicBezTo>
                  <a:cubicBezTo>
                    <a:pt x="122" y="134"/>
                    <a:pt x="125" y="127"/>
                    <a:pt x="130" y="120"/>
                  </a:cubicBezTo>
                  <a:cubicBezTo>
                    <a:pt x="138" y="107"/>
                    <a:pt x="147" y="94"/>
                    <a:pt x="156" y="83"/>
                  </a:cubicBezTo>
                  <a:cubicBezTo>
                    <a:pt x="164" y="72"/>
                    <a:pt x="173" y="61"/>
                    <a:pt x="182" y="52"/>
                  </a:cubicBezTo>
                  <a:cubicBezTo>
                    <a:pt x="191" y="43"/>
                    <a:pt x="200" y="36"/>
                    <a:pt x="208" y="29"/>
                  </a:cubicBezTo>
                  <a:cubicBezTo>
                    <a:pt x="216" y="23"/>
                    <a:pt x="223" y="18"/>
                    <a:pt x="230" y="14"/>
                  </a:cubicBezTo>
                  <a:cubicBezTo>
                    <a:pt x="236" y="10"/>
                    <a:pt x="241" y="8"/>
                    <a:pt x="245" y="6"/>
                  </a:cubicBezTo>
                  <a:cubicBezTo>
                    <a:pt x="247" y="5"/>
                    <a:pt x="248" y="5"/>
                    <a:pt x="249" y="4"/>
                  </a:cubicBezTo>
                  <a:cubicBezTo>
                    <a:pt x="250" y="4"/>
                    <a:pt x="250" y="4"/>
                    <a:pt x="250" y="4"/>
                  </a:cubicBezTo>
                  <a:cubicBezTo>
                    <a:pt x="249" y="0"/>
                    <a:pt x="249" y="0"/>
                    <a:pt x="249" y="0"/>
                  </a:cubicBezTo>
                  <a:cubicBezTo>
                    <a:pt x="249" y="0"/>
                    <a:pt x="249" y="0"/>
                    <a:pt x="249" y="0"/>
                  </a:cubicBezTo>
                </a:path>
              </a:pathLst>
            </a:custGeom>
            <a:solidFill>
              <a:srgbClr val="805A3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78" name="Freeform 69"/>
            <p:cNvSpPr/>
            <p:nvPr/>
          </p:nvSpPr>
          <p:spPr bwMode="auto">
            <a:xfrm>
              <a:off x="3785627" y="2994312"/>
              <a:ext cx="533400" cy="711201"/>
            </a:xfrm>
            <a:custGeom>
              <a:avLst/>
              <a:gdLst>
                <a:gd name="T0" fmla="*/ 262 w 268"/>
                <a:gd name="T1" fmla="*/ 0 h 358"/>
                <a:gd name="T2" fmla="*/ 241 w 268"/>
                <a:gd name="T3" fmla="*/ 7 h 358"/>
                <a:gd name="T4" fmla="*/ 214 w 268"/>
                <a:gd name="T5" fmla="*/ 22 h 358"/>
                <a:gd name="T6" fmla="*/ 181 w 268"/>
                <a:gd name="T7" fmla="*/ 45 h 358"/>
                <a:gd name="T8" fmla="*/ 146 w 268"/>
                <a:gd name="T9" fmla="*/ 78 h 358"/>
                <a:gd name="T10" fmla="*/ 129 w 268"/>
                <a:gd name="T11" fmla="*/ 97 h 358"/>
                <a:gd name="T12" fmla="*/ 120 w 268"/>
                <a:gd name="T13" fmla="*/ 108 h 358"/>
                <a:gd name="T14" fmla="*/ 112 w 268"/>
                <a:gd name="T15" fmla="*/ 119 h 358"/>
                <a:gd name="T16" fmla="*/ 108 w 268"/>
                <a:gd name="T17" fmla="*/ 124 h 358"/>
                <a:gd name="T18" fmla="*/ 104 w 268"/>
                <a:gd name="T19" fmla="*/ 130 h 358"/>
                <a:gd name="T20" fmla="*/ 96 w 268"/>
                <a:gd name="T21" fmla="*/ 142 h 358"/>
                <a:gd name="T22" fmla="*/ 80 w 268"/>
                <a:gd name="T23" fmla="*/ 166 h 358"/>
                <a:gd name="T24" fmla="*/ 53 w 268"/>
                <a:gd name="T25" fmla="*/ 218 h 358"/>
                <a:gd name="T26" fmla="*/ 40 w 268"/>
                <a:gd name="T27" fmla="*/ 245 h 358"/>
                <a:gd name="T28" fmla="*/ 28 w 268"/>
                <a:gd name="T29" fmla="*/ 272 h 358"/>
                <a:gd name="T30" fmla="*/ 23 w 268"/>
                <a:gd name="T31" fmla="*/ 285 h 358"/>
                <a:gd name="T32" fmla="*/ 18 w 268"/>
                <a:gd name="T33" fmla="*/ 298 h 358"/>
                <a:gd name="T34" fmla="*/ 8 w 268"/>
                <a:gd name="T35" fmla="*/ 325 h 358"/>
                <a:gd name="T36" fmla="*/ 0 w 268"/>
                <a:gd name="T37" fmla="*/ 358 h 358"/>
                <a:gd name="T38" fmla="*/ 47 w 268"/>
                <a:gd name="T39" fmla="*/ 358 h 358"/>
                <a:gd name="T40" fmla="*/ 52 w 268"/>
                <a:gd name="T41" fmla="*/ 338 h 358"/>
                <a:gd name="T42" fmla="*/ 67 w 268"/>
                <a:gd name="T43" fmla="*/ 286 h 358"/>
                <a:gd name="T44" fmla="*/ 75 w 268"/>
                <a:gd name="T45" fmla="*/ 259 h 358"/>
                <a:gd name="T46" fmla="*/ 85 w 268"/>
                <a:gd name="T47" fmla="*/ 232 h 358"/>
                <a:gd name="T48" fmla="*/ 108 w 268"/>
                <a:gd name="T49" fmla="*/ 181 h 358"/>
                <a:gd name="T50" fmla="*/ 120 w 268"/>
                <a:gd name="T51" fmla="*/ 157 h 358"/>
                <a:gd name="T52" fmla="*/ 127 w 268"/>
                <a:gd name="T53" fmla="*/ 145 h 358"/>
                <a:gd name="T54" fmla="*/ 130 w 268"/>
                <a:gd name="T55" fmla="*/ 139 h 358"/>
                <a:gd name="T56" fmla="*/ 133 w 268"/>
                <a:gd name="T57" fmla="*/ 133 h 358"/>
                <a:gd name="T58" fmla="*/ 162 w 268"/>
                <a:gd name="T59" fmla="*/ 91 h 358"/>
                <a:gd name="T60" fmla="*/ 192 w 268"/>
                <a:gd name="T61" fmla="*/ 57 h 358"/>
                <a:gd name="T62" fmla="*/ 220 w 268"/>
                <a:gd name="T63" fmla="*/ 31 h 358"/>
                <a:gd name="T64" fmla="*/ 245 w 268"/>
                <a:gd name="T65" fmla="*/ 14 h 358"/>
                <a:gd name="T66" fmla="*/ 262 w 268"/>
                <a:gd name="T67" fmla="*/ 5 h 358"/>
                <a:gd name="T68" fmla="*/ 266 w 268"/>
                <a:gd name="T69" fmla="*/ 3 h 358"/>
                <a:gd name="T70" fmla="*/ 268 w 268"/>
                <a:gd name="T71" fmla="*/ 3 h 358"/>
                <a:gd name="T72" fmla="*/ 267 w 268"/>
                <a:gd name="T73" fmla="*/ 1 h 358"/>
                <a:gd name="T74" fmla="*/ 262 w 268"/>
                <a:gd name="T75" fmla="*/ 0 h 3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68" h="358">
                  <a:moveTo>
                    <a:pt x="262" y="0"/>
                  </a:moveTo>
                  <a:cubicBezTo>
                    <a:pt x="257" y="1"/>
                    <a:pt x="250" y="3"/>
                    <a:pt x="241" y="7"/>
                  </a:cubicBezTo>
                  <a:cubicBezTo>
                    <a:pt x="233" y="11"/>
                    <a:pt x="224" y="15"/>
                    <a:pt x="214" y="22"/>
                  </a:cubicBezTo>
                  <a:cubicBezTo>
                    <a:pt x="204" y="28"/>
                    <a:pt x="193" y="36"/>
                    <a:pt x="181" y="45"/>
                  </a:cubicBezTo>
                  <a:cubicBezTo>
                    <a:pt x="170" y="55"/>
                    <a:pt x="158" y="66"/>
                    <a:pt x="146" y="78"/>
                  </a:cubicBezTo>
                  <a:cubicBezTo>
                    <a:pt x="140" y="84"/>
                    <a:pt x="134" y="90"/>
                    <a:pt x="129" y="97"/>
                  </a:cubicBezTo>
                  <a:cubicBezTo>
                    <a:pt x="126" y="101"/>
                    <a:pt x="123" y="104"/>
                    <a:pt x="120" y="108"/>
                  </a:cubicBezTo>
                  <a:cubicBezTo>
                    <a:pt x="118" y="111"/>
                    <a:pt x="115" y="115"/>
                    <a:pt x="112" y="119"/>
                  </a:cubicBezTo>
                  <a:cubicBezTo>
                    <a:pt x="111" y="121"/>
                    <a:pt x="109" y="123"/>
                    <a:pt x="108" y="124"/>
                  </a:cubicBezTo>
                  <a:cubicBezTo>
                    <a:pt x="107" y="126"/>
                    <a:pt x="105" y="128"/>
                    <a:pt x="104" y="130"/>
                  </a:cubicBezTo>
                  <a:cubicBezTo>
                    <a:pt x="101" y="134"/>
                    <a:pt x="98" y="138"/>
                    <a:pt x="96" y="142"/>
                  </a:cubicBezTo>
                  <a:cubicBezTo>
                    <a:pt x="91" y="150"/>
                    <a:pt x="85" y="158"/>
                    <a:pt x="80" y="166"/>
                  </a:cubicBezTo>
                  <a:cubicBezTo>
                    <a:pt x="71" y="183"/>
                    <a:pt x="61" y="200"/>
                    <a:pt x="53" y="218"/>
                  </a:cubicBezTo>
                  <a:cubicBezTo>
                    <a:pt x="49" y="227"/>
                    <a:pt x="44" y="236"/>
                    <a:pt x="40" y="245"/>
                  </a:cubicBezTo>
                  <a:cubicBezTo>
                    <a:pt x="36" y="254"/>
                    <a:pt x="32" y="263"/>
                    <a:pt x="28" y="272"/>
                  </a:cubicBezTo>
                  <a:cubicBezTo>
                    <a:pt x="27" y="276"/>
                    <a:pt x="25" y="281"/>
                    <a:pt x="23" y="285"/>
                  </a:cubicBezTo>
                  <a:cubicBezTo>
                    <a:pt x="21" y="289"/>
                    <a:pt x="19" y="294"/>
                    <a:pt x="18" y="298"/>
                  </a:cubicBezTo>
                  <a:cubicBezTo>
                    <a:pt x="14" y="307"/>
                    <a:pt x="11" y="316"/>
                    <a:pt x="8" y="325"/>
                  </a:cubicBezTo>
                  <a:cubicBezTo>
                    <a:pt x="5" y="336"/>
                    <a:pt x="2" y="347"/>
                    <a:pt x="0" y="358"/>
                  </a:cubicBezTo>
                  <a:cubicBezTo>
                    <a:pt x="47" y="358"/>
                    <a:pt x="47" y="358"/>
                    <a:pt x="47" y="358"/>
                  </a:cubicBezTo>
                  <a:cubicBezTo>
                    <a:pt x="49" y="351"/>
                    <a:pt x="51" y="345"/>
                    <a:pt x="52" y="338"/>
                  </a:cubicBezTo>
                  <a:cubicBezTo>
                    <a:pt x="57" y="321"/>
                    <a:pt x="62" y="303"/>
                    <a:pt x="67" y="286"/>
                  </a:cubicBezTo>
                  <a:cubicBezTo>
                    <a:pt x="70" y="277"/>
                    <a:pt x="73" y="268"/>
                    <a:pt x="75" y="259"/>
                  </a:cubicBezTo>
                  <a:cubicBezTo>
                    <a:pt x="78" y="250"/>
                    <a:pt x="82" y="241"/>
                    <a:pt x="85" y="232"/>
                  </a:cubicBezTo>
                  <a:cubicBezTo>
                    <a:pt x="92" y="215"/>
                    <a:pt x="100" y="198"/>
                    <a:pt x="108" y="181"/>
                  </a:cubicBezTo>
                  <a:cubicBezTo>
                    <a:pt x="112" y="173"/>
                    <a:pt x="116" y="165"/>
                    <a:pt x="120" y="157"/>
                  </a:cubicBezTo>
                  <a:cubicBezTo>
                    <a:pt x="122" y="153"/>
                    <a:pt x="125" y="149"/>
                    <a:pt x="127" y="145"/>
                  </a:cubicBezTo>
                  <a:cubicBezTo>
                    <a:pt x="128" y="143"/>
                    <a:pt x="129" y="141"/>
                    <a:pt x="130" y="139"/>
                  </a:cubicBezTo>
                  <a:cubicBezTo>
                    <a:pt x="131" y="137"/>
                    <a:pt x="132" y="135"/>
                    <a:pt x="133" y="133"/>
                  </a:cubicBezTo>
                  <a:cubicBezTo>
                    <a:pt x="142" y="118"/>
                    <a:pt x="152" y="104"/>
                    <a:pt x="162" y="91"/>
                  </a:cubicBezTo>
                  <a:cubicBezTo>
                    <a:pt x="172" y="79"/>
                    <a:pt x="182" y="67"/>
                    <a:pt x="192" y="57"/>
                  </a:cubicBezTo>
                  <a:cubicBezTo>
                    <a:pt x="202" y="47"/>
                    <a:pt x="211" y="38"/>
                    <a:pt x="220" y="31"/>
                  </a:cubicBezTo>
                  <a:cubicBezTo>
                    <a:pt x="229" y="24"/>
                    <a:pt x="238" y="18"/>
                    <a:pt x="245" y="14"/>
                  </a:cubicBezTo>
                  <a:cubicBezTo>
                    <a:pt x="252" y="10"/>
                    <a:pt x="258" y="7"/>
                    <a:pt x="262" y="5"/>
                  </a:cubicBezTo>
                  <a:cubicBezTo>
                    <a:pt x="264" y="4"/>
                    <a:pt x="265" y="4"/>
                    <a:pt x="266" y="3"/>
                  </a:cubicBezTo>
                  <a:cubicBezTo>
                    <a:pt x="267" y="3"/>
                    <a:pt x="268" y="3"/>
                    <a:pt x="268" y="3"/>
                  </a:cubicBezTo>
                  <a:cubicBezTo>
                    <a:pt x="267" y="1"/>
                    <a:pt x="267" y="1"/>
                    <a:pt x="267" y="1"/>
                  </a:cubicBezTo>
                  <a:cubicBezTo>
                    <a:pt x="265" y="0"/>
                    <a:pt x="264" y="0"/>
                    <a:pt x="262" y="0"/>
                  </a:cubicBezTo>
                </a:path>
              </a:pathLst>
            </a:custGeom>
            <a:solidFill>
              <a:srgbClr val="805A3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79" name="Freeform 70"/>
            <p:cNvSpPr/>
            <p:nvPr/>
          </p:nvSpPr>
          <p:spPr bwMode="auto">
            <a:xfrm>
              <a:off x="3534802" y="2953037"/>
              <a:ext cx="573088" cy="752476"/>
            </a:xfrm>
            <a:custGeom>
              <a:avLst/>
              <a:gdLst>
                <a:gd name="T0" fmla="*/ 276 w 288"/>
                <a:gd name="T1" fmla="*/ 0 h 378"/>
                <a:gd name="T2" fmla="*/ 261 w 288"/>
                <a:gd name="T3" fmla="*/ 6 h 378"/>
                <a:gd name="T4" fmla="*/ 232 w 288"/>
                <a:gd name="T5" fmla="*/ 21 h 378"/>
                <a:gd name="T6" fmla="*/ 198 w 288"/>
                <a:gd name="T7" fmla="*/ 46 h 378"/>
                <a:gd name="T8" fmla="*/ 161 w 288"/>
                <a:gd name="T9" fmla="*/ 81 h 378"/>
                <a:gd name="T10" fmla="*/ 152 w 288"/>
                <a:gd name="T11" fmla="*/ 91 h 378"/>
                <a:gd name="T12" fmla="*/ 143 w 288"/>
                <a:gd name="T13" fmla="*/ 101 h 378"/>
                <a:gd name="T14" fmla="*/ 125 w 288"/>
                <a:gd name="T15" fmla="*/ 123 h 378"/>
                <a:gd name="T16" fmla="*/ 108 w 288"/>
                <a:gd name="T17" fmla="*/ 147 h 378"/>
                <a:gd name="T18" fmla="*/ 92 w 288"/>
                <a:gd name="T19" fmla="*/ 173 h 378"/>
                <a:gd name="T20" fmla="*/ 84 w 288"/>
                <a:gd name="T21" fmla="*/ 186 h 378"/>
                <a:gd name="T22" fmla="*/ 76 w 288"/>
                <a:gd name="T23" fmla="*/ 199 h 378"/>
                <a:gd name="T24" fmla="*/ 69 w 288"/>
                <a:gd name="T25" fmla="*/ 213 h 378"/>
                <a:gd name="T26" fmla="*/ 62 w 288"/>
                <a:gd name="T27" fmla="*/ 226 h 378"/>
                <a:gd name="T28" fmla="*/ 55 w 288"/>
                <a:gd name="T29" fmla="*/ 240 h 378"/>
                <a:gd name="T30" fmla="*/ 48 w 288"/>
                <a:gd name="T31" fmla="*/ 254 h 378"/>
                <a:gd name="T32" fmla="*/ 41 w 288"/>
                <a:gd name="T33" fmla="*/ 268 h 378"/>
                <a:gd name="T34" fmla="*/ 35 w 288"/>
                <a:gd name="T35" fmla="*/ 282 h 378"/>
                <a:gd name="T36" fmla="*/ 12 w 288"/>
                <a:gd name="T37" fmla="*/ 337 h 378"/>
                <a:gd name="T38" fmla="*/ 3 w 288"/>
                <a:gd name="T39" fmla="*/ 364 h 378"/>
                <a:gd name="T40" fmla="*/ 0 w 288"/>
                <a:gd name="T41" fmla="*/ 378 h 378"/>
                <a:gd name="T42" fmla="*/ 46 w 288"/>
                <a:gd name="T43" fmla="*/ 378 h 378"/>
                <a:gd name="T44" fmla="*/ 46 w 288"/>
                <a:gd name="T45" fmla="*/ 377 h 378"/>
                <a:gd name="T46" fmla="*/ 55 w 288"/>
                <a:gd name="T47" fmla="*/ 351 h 378"/>
                <a:gd name="T48" fmla="*/ 64 w 288"/>
                <a:gd name="T49" fmla="*/ 325 h 378"/>
                <a:gd name="T50" fmla="*/ 73 w 288"/>
                <a:gd name="T51" fmla="*/ 297 h 378"/>
                <a:gd name="T52" fmla="*/ 78 w 288"/>
                <a:gd name="T53" fmla="*/ 283 h 378"/>
                <a:gd name="T54" fmla="*/ 83 w 288"/>
                <a:gd name="T55" fmla="*/ 269 h 378"/>
                <a:gd name="T56" fmla="*/ 88 w 288"/>
                <a:gd name="T57" fmla="*/ 255 h 378"/>
                <a:gd name="T58" fmla="*/ 94 w 288"/>
                <a:gd name="T59" fmla="*/ 241 h 378"/>
                <a:gd name="T60" fmla="*/ 99 w 288"/>
                <a:gd name="T61" fmla="*/ 228 h 378"/>
                <a:gd name="T62" fmla="*/ 106 w 288"/>
                <a:gd name="T63" fmla="*/ 214 h 378"/>
                <a:gd name="T64" fmla="*/ 112 w 288"/>
                <a:gd name="T65" fmla="*/ 201 h 378"/>
                <a:gd name="T66" fmla="*/ 119 w 288"/>
                <a:gd name="T67" fmla="*/ 188 h 378"/>
                <a:gd name="T68" fmla="*/ 147 w 288"/>
                <a:gd name="T69" fmla="*/ 138 h 378"/>
                <a:gd name="T70" fmla="*/ 177 w 288"/>
                <a:gd name="T71" fmla="*/ 94 h 378"/>
                <a:gd name="T72" fmla="*/ 208 w 288"/>
                <a:gd name="T73" fmla="*/ 58 h 378"/>
                <a:gd name="T74" fmla="*/ 238 w 288"/>
                <a:gd name="T75" fmla="*/ 31 h 378"/>
                <a:gd name="T76" fmla="*/ 264 w 288"/>
                <a:gd name="T77" fmla="*/ 13 h 378"/>
                <a:gd name="T78" fmla="*/ 282 w 288"/>
                <a:gd name="T79" fmla="*/ 4 h 378"/>
                <a:gd name="T80" fmla="*/ 287 w 288"/>
                <a:gd name="T81" fmla="*/ 2 h 378"/>
                <a:gd name="T82" fmla="*/ 288 w 288"/>
                <a:gd name="T83" fmla="*/ 1 h 378"/>
                <a:gd name="T84" fmla="*/ 276 w 288"/>
                <a:gd name="T85" fmla="*/ 0 h 3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88" h="378">
                  <a:moveTo>
                    <a:pt x="276" y="0"/>
                  </a:moveTo>
                  <a:cubicBezTo>
                    <a:pt x="272" y="1"/>
                    <a:pt x="267" y="3"/>
                    <a:pt x="261" y="6"/>
                  </a:cubicBezTo>
                  <a:cubicBezTo>
                    <a:pt x="252" y="10"/>
                    <a:pt x="243" y="15"/>
                    <a:pt x="232" y="21"/>
                  </a:cubicBezTo>
                  <a:cubicBezTo>
                    <a:pt x="221" y="28"/>
                    <a:pt x="210" y="36"/>
                    <a:pt x="198" y="46"/>
                  </a:cubicBezTo>
                  <a:cubicBezTo>
                    <a:pt x="186" y="56"/>
                    <a:pt x="174" y="68"/>
                    <a:pt x="161" y="81"/>
                  </a:cubicBezTo>
                  <a:cubicBezTo>
                    <a:pt x="158" y="84"/>
                    <a:pt x="155" y="87"/>
                    <a:pt x="152" y="91"/>
                  </a:cubicBezTo>
                  <a:cubicBezTo>
                    <a:pt x="149" y="94"/>
                    <a:pt x="146" y="98"/>
                    <a:pt x="143" y="101"/>
                  </a:cubicBezTo>
                  <a:cubicBezTo>
                    <a:pt x="137" y="108"/>
                    <a:pt x="131" y="116"/>
                    <a:pt x="125" y="123"/>
                  </a:cubicBezTo>
                  <a:cubicBezTo>
                    <a:pt x="120" y="131"/>
                    <a:pt x="114" y="139"/>
                    <a:pt x="108" y="147"/>
                  </a:cubicBezTo>
                  <a:cubicBezTo>
                    <a:pt x="103" y="156"/>
                    <a:pt x="97" y="164"/>
                    <a:pt x="92" y="173"/>
                  </a:cubicBezTo>
                  <a:cubicBezTo>
                    <a:pt x="89" y="177"/>
                    <a:pt x="87" y="181"/>
                    <a:pt x="84" y="186"/>
                  </a:cubicBezTo>
                  <a:cubicBezTo>
                    <a:pt x="81" y="190"/>
                    <a:pt x="79" y="195"/>
                    <a:pt x="76" y="199"/>
                  </a:cubicBezTo>
                  <a:cubicBezTo>
                    <a:pt x="74" y="204"/>
                    <a:pt x="71" y="208"/>
                    <a:pt x="69" y="213"/>
                  </a:cubicBezTo>
                  <a:cubicBezTo>
                    <a:pt x="62" y="226"/>
                    <a:pt x="62" y="226"/>
                    <a:pt x="62" y="226"/>
                  </a:cubicBezTo>
                  <a:cubicBezTo>
                    <a:pt x="55" y="240"/>
                    <a:pt x="55" y="240"/>
                    <a:pt x="55" y="240"/>
                  </a:cubicBezTo>
                  <a:cubicBezTo>
                    <a:pt x="52" y="245"/>
                    <a:pt x="50" y="249"/>
                    <a:pt x="48" y="254"/>
                  </a:cubicBezTo>
                  <a:cubicBezTo>
                    <a:pt x="46" y="259"/>
                    <a:pt x="43" y="263"/>
                    <a:pt x="41" y="268"/>
                  </a:cubicBezTo>
                  <a:cubicBezTo>
                    <a:pt x="39" y="272"/>
                    <a:pt x="37" y="277"/>
                    <a:pt x="35" y="282"/>
                  </a:cubicBezTo>
                  <a:cubicBezTo>
                    <a:pt x="26" y="300"/>
                    <a:pt x="18" y="319"/>
                    <a:pt x="12" y="337"/>
                  </a:cubicBezTo>
                  <a:cubicBezTo>
                    <a:pt x="9" y="346"/>
                    <a:pt x="6" y="355"/>
                    <a:pt x="3" y="364"/>
                  </a:cubicBezTo>
                  <a:cubicBezTo>
                    <a:pt x="2" y="368"/>
                    <a:pt x="1" y="373"/>
                    <a:pt x="0" y="378"/>
                  </a:cubicBezTo>
                  <a:cubicBezTo>
                    <a:pt x="46" y="378"/>
                    <a:pt x="46" y="378"/>
                    <a:pt x="46" y="378"/>
                  </a:cubicBezTo>
                  <a:cubicBezTo>
                    <a:pt x="46" y="378"/>
                    <a:pt x="46" y="378"/>
                    <a:pt x="46" y="377"/>
                  </a:cubicBezTo>
                  <a:cubicBezTo>
                    <a:pt x="49" y="369"/>
                    <a:pt x="52" y="360"/>
                    <a:pt x="55" y="351"/>
                  </a:cubicBezTo>
                  <a:cubicBezTo>
                    <a:pt x="58" y="343"/>
                    <a:pt x="61" y="334"/>
                    <a:pt x="64" y="325"/>
                  </a:cubicBezTo>
                  <a:cubicBezTo>
                    <a:pt x="67" y="315"/>
                    <a:pt x="70" y="306"/>
                    <a:pt x="73" y="297"/>
                  </a:cubicBezTo>
                  <a:cubicBezTo>
                    <a:pt x="74" y="292"/>
                    <a:pt x="76" y="288"/>
                    <a:pt x="78" y="283"/>
                  </a:cubicBezTo>
                  <a:cubicBezTo>
                    <a:pt x="79" y="278"/>
                    <a:pt x="81" y="274"/>
                    <a:pt x="83" y="269"/>
                  </a:cubicBezTo>
                  <a:cubicBezTo>
                    <a:pt x="84" y="264"/>
                    <a:pt x="86" y="260"/>
                    <a:pt x="88" y="255"/>
                  </a:cubicBezTo>
                  <a:cubicBezTo>
                    <a:pt x="94" y="241"/>
                    <a:pt x="94" y="241"/>
                    <a:pt x="94" y="241"/>
                  </a:cubicBezTo>
                  <a:cubicBezTo>
                    <a:pt x="99" y="228"/>
                    <a:pt x="99" y="228"/>
                    <a:pt x="99" y="228"/>
                  </a:cubicBezTo>
                  <a:cubicBezTo>
                    <a:pt x="102" y="223"/>
                    <a:pt x="104" y="219"/>
                    <a:pt x="106" y="214"/>
                  </a:cubicBezTo>
                  <a:cubicBezTo>
                    <a:pt x="108" y="210"/>
                    <a:pt x="110" y="205"/>
                    <a:pt x="112" y="201"/>
                  </a:cubicBezTo>
                  <a:cubicBezTo>
                    <a:pt x="114" y="197"/>
                    <a:pt x="116" y="192"/>
                    <a:pt x="119" y="188"/>
                  </a:cubicBezTo>
                  <a:cubicBezTo>
                    <a:pt x="128" y="171"/>
                    <a:pt x="137" y="154"/>
                    <a:pt x="147" y="138"/>
                  </a:cubicBezTo>
                  <a:cubicBezTo>
                    <a:pt x="157" y="122"/>
                    <a:pt x="167" y="108"/>
                    <a:pt x="177" y="94"/>
                  </a:cubicBezTo>
                  <a:cubicBezTo>
                    <a:pt x="188" y="81"/>
                    <a:pt x="198" y="68"/>
                    <a:pt x="208" y="58"/>
                  </a:cubicBezTo>
                  <a:cubicBezTo>
                    <a:pt x="219" y="47"/>
                    <a:pt x="229" y="38"/>
                    <a:pt x="238" y="31"/>
                  </a:cubicBezTo>
                  <a:cubicBezTo>
                    <a:pt x="248" y="23"/>
                    <a:pt x="257" y="17"/>
                    <a:pt x="264" y="13"/>
                  </a:cubicBezTo>
                  <a:cubicBezTo>
                    <a:pt x="272" y="8"/>
                    <a:pt x="278" y="5"/>
                    <a:pt x="282" y="4"/>
                  </a:cubicBezTo>
                  <a:cubicBezTo>
                    <a:pt x="284" y="3"/>
                    <a:pt x="286" y="2"/>
                    <a:pt x="287" y="2"/>
                  </a:cubicBezTo>
                  <a:cubicBezTo>
                    <a:pt x="287" y="2"/>
                    <a:pt x="287" y="2"/>
                    <a:pt x="288" y="1"/>
                  </a:cubicBezTo>
                  <a:cubicBezTo>
                    <a:pt x="284" y="1"/>
                    <a:pt x="280" y="0"/>
                    <a:pt x="276" y="0"/>
                  </a:cubicBezTo>
                </a:path>
              </a:pathLst>
            </a:custGeom>
            <a:solidFill>
              <a:srgbClr val="805A3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80" name="Freeform 71"/>
            <p:cNvSpPr/>
            <p:nvPr/>
          </p:nvSpPr>
          <p:spPr bwMode="auto">
            <a:xfrm>
              <a:off x="3268102" y="2935574"/>
              <a:ext cx="619125" cy="769939"/>
            </a:xfrm>
            <a:custGeom>
              <a:avLst/>
              <a:gdLst>
                <a:gd name="T0" fmla="*/ 298 w 311"/>
                <a:gd name="T1" fmla="*/ 0 h 387"/>
                <a:gd name="T2" fmla="*/ 294 w 311"/>
                <a:gd name="T3" fmla="*/ 2 h 387"/>
                <a:gd name="T4" fmla="*/ 267 w 311"/>
                <a:gd name="T5" fmla="*/ 19 h 387"/>
                <a:gd name="T6" fmla="*/ 233 w 311"/>
                <a:gd name="T7" fmla="*/ 43 h 387"/>
                <a:gd name="T8" fmla="*/ 195 w 311"/>
                <a:gd name="T9" fmla="*/ 76 h 387"/>
                <a:gd name="T10" fmla="*/ 175 w 311"/>
                <a:gd name="T11" fmla="*/ 95 h 387"/>
                <a:gd name="T12" fmla="*/ 166 w 311"/>
                <a:gd name="T13" fmla="*/ 105 h 387"/>
                <a:gd name="T14" fmla="*/ 156 w 311"/>
                <a:gd name="T15" fmla="*/ 116 h 387"/>
                <a:gd name="T16" fmla="*/ 137 w 311"/>
                <a:gd name="T17" fmla="*/ 138 h 387"/>
                <a:gd name="T18" fmla="*/ 118 w 311"/>
                <a:gd name="T19" fmla="*/ 162 h 387"/>
                <a:gd name="T20" fmla="*/ 100 w 311"/>
                <a:gd name="T21" fmla="*/ 187 h 387"/>
                <a:gd name="T22" fmla="*/ 92 w 311"/>
                <a:gd name="T23" fmla="*/ 200 h 387"/>
                <a:gd name="T24" fmla="*/ 83 w 311"/>
                <a:gd name="T25" fmla="*/ 213 h 387"/>
                <a:gd name="T26" fmla="*/ 75 w 311"/>
                <a:gd name="T27" fmla="*/ 226 h 387"/>
                <a:gd name="T28" fmla="*/ 67 w 311"/>
                <a:gd name="T29" fmla="*/ 239 h 387"/>
                <a:gd name="T30" fmla="*/ 51 w 311"/>
                <a:gd name="T31" fmla="*/ 265 h 387"/>
                <a:gd name="T32" fmla="*/ 37 w 311"/>
                <a:gd name="T33" fmla="*/ 292 h 387"/>
                <a:gd name="T34" fmla="*/ 30 w 311"/>
                <a:gd name="T35" fmla="*/ 305 h 387"/>
                <a:gd name="T36" fmla="*/ 24 w 311"/>
                <a:gd name="T37" fmla="*/ 319 h 387"/>
                <a:gd name="T38" fmla="*/ 5 w 311"/>
                <a:gd name="T39" fmla="*/ 371 h 387"/>
                <a:gd name="T40" fmla="*/ 0 w 311"/>
                <a:gd name="T41" fmla="*/ 387 h 387"/>
                <a:gd name="T42" fmla="*/ 45 w 311"/>
                <a:gd name="T43" fmla="*/ 387 h 387"/>
                <a:gd name="T44" fmla="*/ 45 w 311"/>
                <a:gd name="T45" fmla="*/ 386 h 387"/>
                <a:gd name="T46" fmla="*/ 66 w 311"/>
                <a:gd name="T47" fmla="*/ 337 h 387"/>
                <a:gd name="T48" fmla="*/ 72 w 311"/>
                <a:gd name="T49" fmla="*/ 324 h 387"/>
                <a:gd name="T50" fmla="*/ 77 w 311"/>
                <a:gd name="T51" fmla="*/ 311 h 387"/>
                <a:gd name="T52" fmla="*/ 83 w 311"/>
                <a:gd name="T53" fmla="*/ 297 h 387"/>
                <a:gd name="T54" fmla="*/ 88 w 311"/>
                <a:gd name="T55" fmla="*/ 284 h 387"/>
                <a:gd name="T56" fmla="*/ 94 w 311"/>
                <a:gd name="T57" fmla="*/ 270 h 387"/>
                <a:gd name="T58" fmla="*/ 100 w 311"/>
                <a:gd name="T59" fmla="*/ 257 h 387"/>
                <a:gd name="T60" fmla="*/ 107 w 311"/>
                <a:gd name="T61" fmla="*/ 244 h 387"/>
                <a:gd name="T62" fmla="*/ 114 w 311"/>
                <a:gd name="T63" fmla="*/ 230 h 387"/>
                <a:gd name="T64" fmla="*/ 121 w 311"/>
                <a:gd name="T65" fmla="*/ 217 h 387"/>
                <a:gd name="T66" fmla="*/ 128 w 311"/>
                <a:gd name="T67" fmla="*/ 205 h 387"/>
                <a:gd name="T68" fmla="*/ 144 w 311"/>
                <a:gd name="T69" fmla="*/ 179 h 387"/>
                <a:gd name="T70" fmla="*/ 160 w 311"/>
                <a:gd name="T71" fmla="*/ 155 h 387"/>
                <a:gd name="T72" fmla="*/ 176 w 311"/>
                <a:gd name="T73" fmla="*/ 132 h 387"/>
                <a:gd name="T74" fmla="*/ 210 w 311"/>
                <a:gd name="T75" fmla="*/ 90 h 387"/>
                <a:gd name="T76" fmla="*/ 243 w 311"/>
                <a:gd name="T77" fmla="*/ 55 h 387"/>
                <a:gd name="T78" fmla="*/ 273 w 311"/>
                <a:gd name="T79" fmla="*/ 28 h 387"/>
                <a:gd name="T80" fmla="*/ 298 w 311"/>
                <a:gd name="T81" fmla="*/ 9 h 387"/>
                <a:gd name="T82" fmla="*/ 311 w 311"/>
                <a:gd name="T83" fmla="*/ 1 h 387"/>
                <a:gd name="T84" fmla="*/ 298 w 311"/>
                <a:gd name="T85" fmla="*/ 0 h 3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11" h="387">
                  <a:moveTo>
                    <a:pt x="298" y="0"/>
                  </a:moveTo>
                  <a:cubicBezTo>
                    <a:pt x="297" y="1"/>
                    <a:pt x="296" y="1"/>
                    <a:pt x="294" y="2"/>
                  </a:cubicBezTo>
                  <a:cubicBezTo>
                    <a:pt x="286" y="6"/>
                    <a:pt x="277" y="12"/>
                    <a:pt x="267" y="19"/>
                  </a:cubicBezTo>
                  <a:cubicBezTo>
                    <a:pt x="256" y="26"/>
                    <a:pt x="245" y="34"/>
                    <a:pt x="233" y="43"/>
                  </a:cubicBezTo>
                  <a:cubicBezTo>
                    <a:pt x="220" y="53"/>
                    <a:pt x="208" y="64"/>
                    <a:pt x="195" y="76"/>
                  </a:cubicBezTo>
                  <a:cubicBezTo>
                    <a:pt x="188" y="82"/>
                    <a:pt x="182" y="88"/>
                    <a:pt x="175" y="95"/>
                  </a:cubicBezTo>
                  <a:cubicBezTo>
                    <a:pt x="172" y="98"/>
                    <a:pt x="169" y="102"/>
                    <a:pt x="166" y="105"/>
                  </a:cubicBezTo>
                  <a:cubicBezTo>
                    <a:pt x="162" y="109"/>
                    <a:pt x="159" y="112"/>
                    <a:pt x="156" y="116"/>
                  </a:cubicBezTo>
                  <a:cubicBezTo>
                    <a:pt x="149" y="123"/>
                    <a:pt x="143" y="130"/>
                    <a:pt x="137" y="138"/>
                  </a:cubicBezTo>
                  <a:cubicBezTo>
                    <a:pt x="131" y="146"/>
                    <a:pt x="124" y="154"/>
                    <a:pt x="118" y="162"/>
                  </a:cubicBezTo>
                  <a:cubicBezTo>
                    <a:pt x="112" y="170"/>
                    <a:pt x="106" y="178"/>
                    <a:pt x="100" y="187"/>
                  </a:cubicBezTo>
                  <a:cubicBezTo>
                    <a:pt x="98" y="191"/>
                    <a:pt x="95" y="195"/>
                    <a:pt x="92" y="200"/>
                  </a:cubicBezTo>
                  <a:cubicBezTo>
                    <a:pt x="89" y="204"/>
                    <a:pt x="86" y="208"/>
                    <a:pt x="83" y="213"/>
                  </a:cubicBezTo>
                  <a:cubicBezTo>
                    <a:pt x="75" y="226"/>
                    <a:pt x="75" y="226"/>
                    <a:pt x="75" y="226"/>
                  </a:cubicBezTo>
                  <a:cubicBezTo>
                    <a:pt x="72" y="230"/>
                    <a:pt x="70" y="234"/>
                    <a:pt x="67" y="239"/>
                  </a:cubicBezTo>
                  <a:cubicBezTo>
                    <a:pt x="62" y="248"/>
                    <a:pt x="56" y="256"/>
                    <a:pt x="51" y="265"/>
                  </a:cubicBezTo>
                  <a:cubicBezTo>
                    <a:pt x="46" y="274"/>
                    <a:pt x="41" y="283"/>
                    <a:pt x="37" y="292"/>
                  </a:cubicBezTo>
                  <a:cubicBezTo>
                    <a:pt x="35" y="296"/>
                    <a:pt x="32" y="301"/>
                    <a:pt x="30" y="305"/>
                  </a:cubicBezTo>
                  <a:cubicBezTo>
                    <a:pt x="28" y="310"/>
                    <a:pt x="26" y="314"/>
                    <a:pt x="24" y="319"/>
                  </a:cubicBezTo>
                  <a:cubicBezTo>
                    <a:pt x="16" y="336"/>
                    <a:pt x="10" y="354"/>
                    <a:pt x="5" y="371"/>
                  </a:cubicBezTo>
                  <a:cubicBezTo>
                    <a:pt x="3" y="376"/>
                    <a:pt x="2" y="382"/>
                    <a:pt x="0" y="387"/>
                  </a:cubicBezTo>
                  <a:cubicBezTo>
                    <a:pt x="45" y="387"/>
                    <a:pt x="45" y="387"/>
                    <a:pt x="45" y="387"/>
                  </a:cubicBezTo>
                  <a:cubicBezTo>
                    <a:pt x="45" y="386"/>
                    <a:pt x="45" y="386"/>
                    <a:pt x="45" y="386"/>
                  </a:cubicBezTo>
                  <a:cubicBezTo>
                    <a:pt x="52" y="370"/>
                    <a:pt x="59" y="354"/>
                    <a:pt x="66" y="337"/>
                  </a:cubicBezTo>
                  <a:cubicBezTo>
                    <a:pt x="68" y="332"/>
                    <a:pt x="70" y="328"/>
                    <a:pt x="72" y="324"/>
                  </a:cubicBezTo>
                  <a:cubicBezTo>
                    <a:pt x="74" y="319"/>
                    <a:pt x="75" y="315"/>
                    <a:pt x="77" y="311"/>
                  </a:cubicBezTo>
                  <a:cubicBezTo>
                    <a:pt x="79" y="306"/>
                    <a:pt x="81" y="302"/>
                    <a:pt x="83" y="297"/>
                  </a:cubicBezTo>
                  <a:cubicBezTo>
                    <a:pt x="84" y="293"/>
                    <a:pt x="86" y="288"/>
                    <a:pt x="88" y="284"/>
                  </a:cubicBezTo>
                  <a:cubicBezTo>
                    <a:pt x="90" y="279"/>
                    <a:pt x="92" y="275"/>
                    <a:pt x="94" y="270"/>
                  </a:cubicBezTo>
                  <a:cubicBezTo>
                    <a:pt x="96" y="266"/>
                    <a:pt x="98" y="261"/>
                    <a:pt x="100" y="257"/>
                  </a:cubicBezTo>
                  <a:cubicBezTo>
                    <a:pt x="102" y="252"/>
                    <a:pt x="105" y="248"/>
                    <a:pt x="107" y="244"/>
                  </a:cubicBezTo>
                  <a:cubicBezTo>
                    <a:pt x="114" y="230"/>
                    <a:pt x="114" y="230"/>
                    <a:pt x="114" y="230"/>
                  </a:cubicBezTo>
                  <a:cubicBezTo>
                    <a:pt x="116" y="226"/>
                    <a:pt x="118" y="222"/>
                    <a:pt x="121" y="217"/>
                  </a:cubicBezTo>
                  <a:cubicBezTo>
                    <a:pt x="123" y="213"/>
                    <a:pt x="126" y="209"/>
                    <a:pt x="128" y="205"/>
                  </a:cubicBezTo>
                  <a:cubicBezTo>
                    <a:pt x="133" y="196"/>
                    <a:pt x="138" y="188"/>
                    <a:pt x="144" y="179"/>
                  </a:cubicBezTo>
                  <a:cubicBezTo>
                    <a:pt x="149" y="171"/>
                    <a:pt x="154" y="163"/>
                    <a:pt x="160" y="155"/>
                  </a:cubicBezTo>
                  <a:cubicBezTo>
                    <a:pt x="165" y="147"/>
                    <a:pt x="170" y="139"/>
                    <a:pt x="176" y="132"/>
                  </a:cubicBezTo>
                  <a:cubicBezTo>
                    <a:pt x="187" y="117"/>
                    <a:pt x="199" y="103"/>
                    <a:pt x="210" y="90"/>
                  </a:cubicBezTo>
                  <a:cubicBezTo>
                    <a:pt x="221" y="77"/>
                    <a:pt x="232" y="66"/>
                    <a:pt x="243" y="55"/>
                  </a:cubicBezTo>
                  <a:cubicBezTo>
                    <a:pt x="254" y="45"/>
                    <a:pt x="264" y="36"/>
                    <a:pt x="273" y="28"/>
                  </a:cubicBezTo>
                  <a:cubicBezTo>
                    <a:pt x="283" y="20"/>
                    <a:pt x="291" y="14"/>
                    <a:pt x="298" y="9"/>
                  </a:cubicBezTo>
                  <a:cubicBezTo>
                    <a:pt x="303" y="5"/>
                    <a:pt x="307" y="3"/>
                    <a:pt x="311" y="1"/>
                  </a:cubicBezTo>
                  <a:cubicBezTo>
                    <a:pt x="306" y="0"/>
                    <a:pt x="302" y="0"/>
                    <a:pt x="298" y="0"/>
                  </a:cubicBezTo>
                </a:path>
              </a:pathLst>
            </a:custGeom>
            <a:solidFill>
              <a:srgbClr val="805A3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grpSp>
    </p:spTree>
  </p:cSld>
  <p:clrMapOvr>
    <a:masterClrMapping/>
  </p:clrMapOvr>
  <p:transition spd="slow">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95" name="文本框 3"/>
          <p:cNvSpPr>
            <a:spLocks noChangeArrowheads="1"/>
          </p:cNvSpPr>
          <p:nvPr/>
        </p:nvSpPr>
        <p:spPr bwMode="auto">
          <a:xfrm>
            <a:off x="1191260" y="1372235"/>
            <a:ext cx="3756660" cy="645160"/>
          </a:xfrm>
          <a:prstGeom prst="rect">
            <a:avLst/>
          </a:prstGeom>
          <a:solidFill>
            <a:srgbClr val="22385C"/>
          </a:solidFill>
          <a:ln w="9525">
            <a:noFill/>
            <a:miter lim="800000"/>
          </a:ln>
        </p:spPr>
        <p:txBody>
          <a:bodyPr wrap="square" lIns="91440" tIns="45720" rIns="91440" bIns="45720">
            <a:spAutoFit/>
          </a:bodyPr>
          <a:lstStyle/>
          <a:p>
            <a:pPr algn="dist"/>
            <a:r>
              <a:rPr lang="zh-CN" altLang="en-US" sz="3600" dirty="0" smtClean="0">
                <a:solidFill>
                  <a:schemeClr val="bg1"/>
                </a:solidFill>
                <a:latin typeface="等线" panose="02010600030101010101" charset="-122"/>
                <a:ea typeface="等线" panose="02010600030101010101" charset="-122"/>
                <a:sym typeface="Segoe UI" panose="020B0502040204020203" pitchFamily="34" charset="0"/>
              </a:rPr>
              <a:t>优势及分析总结</a:t>
            </a:r>
            <a:endParaRPr lang="zh-CN" altLang="en-US" sz="3600" dirty="0">
              <a:solidFill>
                <a:schemeClr val="bg1"/>
              </a:solidFill>
              <a:latin typeface="等线" panose="02010600030101010101" charset="-122"/>
              <a:ea typeface="等线" panose="02010600030101010101" charset="-122"/>
              <a:sym typeface="Segoe UI" panose="020B0502040204020203" pitchFamily="34" charset="0"/>
            </a:endParaRPr>
          </a:p>
        </p:txBody>
      </p:sp>
      <p:sp>
        <p:nvSpPr>
          <p:cNvPr id="23596" name="矩形 4"/>
          <p:cNvSpPr>
            <a:spLocks noChangeArrowheads="1"/>
          </p:cNvSpPr>
          <p:nvPr/>
        </p:nvSpPr>
        <p:spPr bwMode="auto">
          <a:xfrm>
            <a:off x="1109345" y="2173605"/>
            <a:ext cx="4947285" cy="4154170"/>
          </a:xfrm>
          <a:prstGeom prst="rect">
            <a:avLst/>
          </a:prstGeom>
          <a:noFill/>
          <a:ln w="9525">
            <a:noFill/>
            <a:miter lim="800000"/>
          </a:ln>
        </p:spPr>
        <p:txBody>
          <a:bodyPr wrap="square" lIns="91440" tIns="45720" rIns="91440" bIns="45720">
            <a:spAutoFit/>
          </a:bodyPr>
          <a:lstStyle/>
          <a:p>
            <a:pPr indent="457200" algn="just">
              <a:lnSpc>
                <a:spcPct val="100000"/>
              </a:lnSpc>
              <a:buClrTx/>
              <a:buSzTx/>
              <a:buFontTx/>
            </a:pPr>
            <a:r>
              <a:rPr lang="zh-CN" sz="2400" dirty="0">
                <a:solidFill>
                  <a:srgbClr val="FF0000"/>
                </a:solidFill>
                <a:latin typeface="宋体" panose="02010600030101010101" pitchFamily="2" charset="-122"/>
                <a:ea typeface="宋体" panose="02010600030101010101" pitchFamily="2" charset="-122"/>
                <a:cs typeface="宋体" panose="02010600030101010101" pitchFamily="2" charset="-122"/>
              </a:rPr>
              <a:t>社区团购</a:t>
            </a:r>
            <a:r>
              <a:rPr lang="zh-CN" sz="2400" dirty="0">
                <a:solidFill>
                  <a:srgbClr val="262626"/>
                </a:solidFill>
                <a:latin typeface="宋体" panose="02010600030101010101" pitchFamily="2" charset="-122"/>
                <a:ea typeface="宋体" panose="02010600030101010101" pitchFamily="2" charset="-122"/>
                <a:cs typeface="宋体" panose="02010600030101010101" pitchFamily="2" charset="-122"/>
              </a:rPr>
              <a:t>的主打产品是</a:t>
            </a:r>
            <a:r>
              <a:rPr lang="zh-CN" sz="2400" dirty="0">
                <a:solidFill>
                  <a:srgbClr val="FF0000"/>
                </a:solidFill>
                <a:latin typeface="宋体" panose="02010600030101010101" pitchFamily="2" charset="-122"/>
                <a:ea typeface="宋体" panose="02010600030101010101" pitchFamily="2" charset="-122"/>
                <a:cs typeface="宋体" panose="02010600030101010101" pitchFamily="2" charset="-122"/>
              </a:rPr>
              <a:t>生鲜</a:t>
            </a:r>
            <a:r>
              <a:rPr lang="zh-CN" sz="2400" dirty="0">
                <a:solidFill>
                  <a:srgbClr val="262626"/>
                </a:solidFill>
                <a:latin typeface="宋体" panose="02010600030101010101" pitchFamily="2" charset="-122"/>
                <a:ea typeface="宋体" panose="02010600030101010101" pitchFamily="2" charset="-122"/>
                <a:cs typeface="宋体" panose="02010600030101010101" pitchFamily="2" charset="-122"/>
              </a:rPr>
              <a:t>，也就是我们每个人生活中消费频率最高的水果、蔬菜。</a:t>
            </a:r>
            <a:endParaRPr lang="zh-CN" sz="2400" dirty="0">
              <a:solidFill>
                <a:srgbClr val="262626"/>
              </a:solidFill>
              <a:latin typeface="宋体" panose="02010600030101010101" pitchFamily="2" charset="-122"/>
              <a:ea typeface="宋体" panose="02010600030101010101" pitchFamily="2" charset="-122"/>
              <a:cs typeface="宋体" panose="02010600030101010101" pitchFamily="2" charset="-122"/>
            </a:endParaRPr>
          </a:p>
          <a:p>
            <a:pPr indent="457200" algn="just">
              <a:lnSpc>
                <a:spcPct val="100000"/>
              </a:lnSpc>
              <a:buClrTx/>
              <a:buSzTx/>
              <a:buFontTx/>
            </a:pPr>
            <a:r>
              <a:rPr lang="zh-CN" sz="2400" dirty="0">
                <a:solidFill>
                  <a:srgbClr val="262626"/>
                </a:solidFill>
                <a:latin typeface="宋体" panose="02010600030101010101" pitchFamily="2" charset="-122"/>
                <a:ea typeface="宋体" panose="02010600030101010101" pitchFamily="2" charset="-122"/>
                <a:cs typeface="宋体" panose="02010600030101010101" pitchFamily="2" charset="-122"/>
              </a:rPr>
              <a:t>社区团购的最大特点是以</a:t>
            </a:r>
            <a:r>
              <a:rPr lang="zh-CN" sz="2400" dirty="0">
                <a:solidFill>
                  <a:srgbClr val="FF0000"/>
                </a:solidFill>
                <a:latin typeface="宋体" panose="02010600030101010101" pitchFamily="2" charset="-122"/>
                <a:ea typeface="宋体" panose="02010600030101010101" pitchFamily="2" charset="-122"/>
                <a:cs typeface="宋体" panose="02010600030101010101" pitchFamily="2" charset="-122"/>
              </a:rPr>
              <a:t>社区</a:t>
            </a:r>
            <a:r>
              <a:rPr lang="zh-CN" sz="2400" dirty="0">
                <a:solidFill>
                  <a:srgbClr val="262626"/>
                </a:solidFill>
                <a:latin typeface="宋体" panose="02010600030101010101" pitchFamily="2" charset="-122"/>
                <a:ea typeface="宋体" panose="02010600030101010101" pitchFamily="2" charset="-122"/>
                <a:cs typeface="宋体" panose="02010600030101010101" pitchFamily="2" charset="-122"/>
              </a:rPr>
              <a:t>为单位，以团长为纽带的定点团购。用户不需要去和商家沟通，而是由团长和店家直接交流。</a:t>
            </a:r>
            <a:endParaRPr lang="zh-CN" sz="2400" dirty="0">
              <a:solidFill>
                <a:srgbClr val="262626"/>
              </a:solidFill>
              <a:latin typeface="宋体" panose="02010600030101010101" pitchFamily="2" charset="-122"/>
              <a:ea typeface="宋体" panose="02010600030101010101" pitchFamily="2" charset="-122"/>
              <a:cs typeface="宋体" panose="02010600030101010101" pitchFamily="2" charset="-122"/>
            </a:endParaRPr>
          </a:p>
          <a:p>
            <a:pPr indent="457200" algn="just">
              <a:lnSpc>
                <a:spcPct val="100000"/>
              </a:lnSpc>
              <a:buClrTx/>
              <a:buSzTx/>
              <a:buFontTx/>
            </a:pPr>
            <a:r>
              <a:rPr lang="zh-CN" sz="2400" dirty="0">
                <a:solidFill>
                  <a:srgbClr val="262626"/>
                </a:solidFill>
                <a:latin typeface="宋体" panose="02010600030101010101" pitchFamily="2" charset="-122"/>
                <a:ea typeface="宋体" panose="02010600030101010101" pitchFamily="2" charset="-122"/>
                <a:cs typeface="宋体" panose="02010600030101010101" pitchFamily="2" charset="-122"/>
              </a:rPr>
              <a:t>以大量客源为条件，获得相对较低的商品单价。同时具有一定的时效性，用户第一天下单，第二天提货，以销定产，集采集配。</a:t>
            </a:r>
            <a:endParaRPr lang="zh-CN" sz="2400" dirty="0">
              <a:solidFill>
                <a:srgbClr val="262626"/>
              </a:solidFill>
              <a:latin typeface="宋体" panose="02010600030101010101" pitchFamily="2" charset="-122"/>
              <a:ea typeface="宋体" panose="02010600030101010101" pitchFamily="2" charset="-122"/>
              <a:cs typeface="宋体" panose="02010600030101010101" pitchFamily="2" charset="-122"/>
            </a:endParaRPr>
          </a:p>
        </p:txBody>
      </p:sp>
      <p:grpSp>
        <p:nvGrpSpPr>
          <p:cNvPr id="113" name="组合 112"/>
          <p:cNvGrpSpPr/>
          <p:nvPr/>
        </p:nvGrpSpPr>
        <p:grpSpPr>
          <a:xfrm>
            <a:off x="6074313" y="1483406"/>
            <a:ext cx="5348655" cy="4285728"/>
            <a:chOff x="1904439" y="-355318"/>
            <a:chExt cx="5664201" cy="4060831"/>
          </a:xfrm>
        </p:grpSpPr>
        <p:sp>
          <p:nvSpPr>
            <p:cNvPr id="114" name="Rectangle 5"/>
            <p:cNvSpPr>
              <a:spLocks noChangeArrowheads="1"/>
            </p:cNvSpPr>
            <p:nvPr/>
          </p:nvSpPr>
          <p:spPr bwMode="auto">
            <a:xfrm>
              <a:off x="3501464" y="790859"/>
              <a:ext cx="31750" cy="479426"/>
            </a:xfrm>
            <a:prstGeom prst="rect">
              <a:avLst/>
            </a:prstGeom>
            <a:solidFill>
              <a:srgbClr val="29140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15" name="Freeform 6"/>
            <p:cNvSpPr/>
            <p:nvPr/>
          </p:nvSpPr>
          <p:spPr bwMode="auto">
            <a:xfrm>
              <a:off x="3531627" y="790859"/>
              <a:ext cx="339725" cy="177800"/>
            </a:xfrm>
            <a:custGeom>
              <a:avLst/>
              <a:gdLst>
                <a:gd name="T0" fmla="*/ 214 w 214"/>
                <a:gd name="T1" fmla="*/ 112 h 112"/>
                <a:gd name="T2" fmla="*/ 0 w 214"/>
                <a:gd name="T3" fmla="*/ 112 h 112"/>
                <a:gd name="T4" fmla="*/ 0 w 214"/>
                <a:gd name="T5" fmla="*/ 0 h 112"/>
                <a:gd name="T6" fmla="*/ 214 w 214"/>
                <a:gd name="T7" fmla="*/ 0 h 112"/>
                <a:gd name="T8" fmla="*/ 131 w 214"/>
                <a:gd name="T9" fmla="*/ 56 h 112"/>
                <a:gd name="T10" fmla="*/ 214 w 214"/>
                <a:gd name="T11" fmla="*/ 112 h 112"/>
              </a:gdLst>
              <a:ahLst/>
              <a:cxnLst>
                <a:cxn ang="0">
                  <a:pos x="T0" y="T1"/>
                </a:cxn>
                <a:cxn ang="0">
                  <a:pos x="T2" y="T3"/>
                </a:cxn>
                <a:cxn ang="0">
                  <a:pos x="T4" y="T5"/>
                </a:cxn>
                <a:cxn ang="0">
                  <a:pos x="T6" y="T7"/>
                </a:cxn>
                <a:cxn ang="0">
                  <a:pos x="T8" y="T9"/>
                </a:cxn>
                <a:cxn ang="0">
                  <a:pos x="T10" y="T11"/>
                </a:cxn>
              </a:cxnLst>
              <a:rect l="0" t="0" r="r" b="b"/>
              <a:pathLst>
                <a:path w="214" h="112">
                  <a:moveTo>
                    <a:pt x="214" y="112"/>
                  </a:moveTo>
                  <a:lnTo>
                    <a:pt x="0" y="112"/>
                  </a:lnTo>
                  <a:lnTo>
                    <a:pt x="0" y="0"/>
                  </a:lnTo>
                  <a:lnTo>
                    <a:pt x="214" y="0"/>
                  </a:lnTo>
                  <a:lnTo>
                    <a:pt x="131" y="56"/>
                  </a:lnTo>
                  <a:lnTo>
                    <a:pt x="214" y="112"/>
                  </a:lnTo>
                  <a:close/>
                </a:path>
              </a:pathLst>
            </a:custGeom>
            <a:solidFill>
              <a:srgbClr val="E4432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16" name="Freeform 7"/>
            <p:cNvSpPr/>
            <p:nvPr/>
          </p:nvSpPr>
          <p:spPr bwMode="auto">
            <a:xfrm>
              <a:off x="3415739" y="1013109"/>
              <a:ext cx="1501775" cy="2008190"/>
            </a:xfrm>
            <a:custGeom>
              <a:avLst/>
              <a:gdLst>
                <a:gd name="T0" fmla="*/ 561 w 946"/>
                <a:gd name="T1" fmla="*/ 0 h 1265"/>
                <a:gd name="T2" fmla="*/ 0 w 946"/>
                <a:gd name="T3" fmla="*/ 1265 h 1265"/>
                <a:gd name="T4" fmla="*/ 946 w 946"/>
                <a:gd name="T5" fmla="*/ 1265 h 1265"/>
                <a:gd name="T6" fmla="*/ 946 w 946"/>
                <a:gd name="T7" fmla="*/ 0 h 1265"/>
                <a:gd name="T8" fmla="*/ 561 w 946"/>
                <a:gd name="T9" fmla="*/ 0 h 1265"/>
              </a:gdLst>
              <a:ahLst/>
              <a:cxnLst>
                <a:cxn ang="0">
                  <a:pos x="T0" y="T1"/>
                </a:cxn>
                <a:cxn ang="0">
                  <a:pos x="T2" y="T3"/>
                </a:cxn>
                <a:cxn ang="0">
                  <a:pos x="T4" y="T5"/>
                </a:cxn>
                <a:cxn ang="0">
                  <a:pos x="T6" y="T7"/>
                </a:cxn>
                <a:cxn ang="0">
                  <a:pos x="T8" y="T9"/>
                </a:cxn>
              </a:cxnLst>
              <a:rect l="0" t="0" r="r" b="b"/>
              <a:pathLst>
                <a:path w="946" h="1265">
                  <a:moveTo>
                    <a:pt x="561" y="0"/>
                  </a:moveTo>
                  <a:lnTo>
                    <a:pt x="0" y="1265"/>
                  </a:lnTo>
                  <a:lnTo>
                    <a:pt x="946" y="1265"/>
                  </a:lnTo>
                  <a:lnTo>
                    <a:pt x="946" y="0"/>
                  </a:lnTo>
                  <a:lnTo>
                    <a:pt x="561" y="0"/>
                  </a:lnTo>
                  <a:close/>
                </a:path>
              </a:pathLst>
            </a:custGeom>
            <a:solidFill>
              <a:srgbClr val="36444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17" name="Freeform 8"/>
            <p:cNvSpPr/>
            <p:nvPr/>
          </p:nvSpPr>
          <p:spPr bwMode="auto">
            <a:xfrm>
              <a:off x="3415739" y="1013109"/>
              <a:ext cx="1501775" cy="2008190"/>
            </a:xfrm>
            <a:custGeom>
              <a:avLst/>
              <a:gdLst>
                <a:gd name="T0" fmla="*/ 561 w 946"/>
                <a:gd name="T1" fmla="*/ 0 h 1265"/>
                <a:gd name="T2" fmla="*/ 0 w 946"/>
                <a:gd name="T3" fmla="*/ 1265 h 1265"/>
                <a:gd name="T4" fmla="*/ 946 w 946"/>
                <a:gd name="T5" fmla="*/ 1265 h 1265"/>
                <a:gd name="T6" fmla="*/ 946 w 946"/>
                <a:gd name="T7" fmla="*/ 0 h 1265"/>
                <a:gd name="T8" fmla="*/ 561 w 946"/>
                <a:gd name="T9" fmla="*/ 0 h 1265"/>
              </a:gdLst>
              <a:ahLst/>
              <a:cxnLst>
                <a:cxn ang="0">
                  <a:pos x="T0" y="T1"/>
                </a:cxn>
                <a:cxn ang="0">
                  <a:pos x="T2" y="T3"/>
                </a:cxn>
                <a:cxn ang="0">
                  <a:pos x="T4" y="T5"/>
                </a:cxn>
                <a:cxn ang="0">
                  <a:pos x="T6" y="T7"/>
                </a:cxn>
                <a:cxn ang="0">
                  <a:pos x="T8" y="T9"/>
                </a:cxn>
              </a:cxnLst>
              <a:rect l="0" t="0" r="r" b="b"/>
              <a:pathLst>
                <a:path w="946" h="1265">
                  <a:moveTo>
                    <a:pt x="561" y="0"/>
                  </a:moveTo>
                  <a:lnTo>
                    <a:pt x="0" y="1265"/>
                  </a:lnTo>
                  <a:lnTo>
                    <a:pt x="946" y="1265"/>
                  </a:lnTo>
                  <a:lnTo>
                    <a:pt x="946" y="0"/>
                  </a:lnTo>
                  <a:lnTo>
                    <a:pt x="56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18" name="Freeform 9"/>
            <p:cNvSpPr/>
            <p:nvPr/>
          </p:nvSpPr>
          <p:spPr bwMode="auto">
            <a:xfrm>
              <a:off x="4909577" y="1013109"/>
              <a:ext cx="1492250" cy="2008190"/>
            </a:xfrm>
            <a:custGeom>
              <a:avLst/>
              <a:gdLst>
                <a:gd name="T0" fmla="*/ 379 w 940"/>
                <a:gd name="T1" fmla="*/ 0 h 1265"/>
                <a:gd name="T2" fmla="*/ 0 w 940"/>
                <a:gd name="T3" fmla="*/ 0 h 1265"/>
                <a:gd name="T4" fmla="*/ 0 w 940"/>
                <a:gd name="T5" fmla="*/ 1265 h 1265"/>
                <a:gd name="T6" fmla="*/ 940 w 940"/>
                <a:gd name="T7" fmla="*/ 1265 h 1265"/>
                <a:gd name="T8" fmla="*/ 379 w 940"/>
                <a:gd name="T9" fmla="*/ 0 h 1265"/>
              </a:gdLst>
              <a:ahLst/>
              <a:cxnLst>
                <a:cxn ang="0">
                  <a:pos x="T0" y="T1"/>
                </a:cxn>
                <a:cxn ang="0">
                  <a:pos x="T2" y="T3"/>
                </a:cxn>
                <a:cxn ang="0">
                  <a:pos x="T4" y="T5"/>
                </a:cxn>
                <a:cxn ang="0">
                  <a:pos x="T6" y="T7"/>
                </a:cxn>
                <a:cxn ang="0">
                  <a:pos x="T8" y="T9"/>
                </a:cxn>
              </a:cxnLst>
              <a:rect l="0" t="0" r="r" b="b"/>
              <a:pathLst>
                <a:path w="940" h="1265">
                  <a:moveTo>
                    <a:pt x="379" y="0"/>
                  </a:moveTo>
                  <a:lnTo>
                    <a:pt x="0" y="0"/>
                  </a:lnTo>
                  <a:lnTo>
                    <a:pt x="0" y="1265"/>
                  </a:lnTo>
                  <a:lnTo>
                    <a:pt x="940" y="1265"/>
                  </a:lnTo>
                  <a:lnTo>
                    <a:pt x="379" y="0"/>
                  </a:lnTo>
                  <a:close/>
                </a:path>
              </a:pathLst>
            </a:custGeom>
            <a:solidFill>
              <a:srgbClr val="2F3D4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19" name="Freeform 10"/>
            <p:cNvSpPr/>
            <p:nvPr/>
          </p:nvSpPr>
          <p:spPr bwMode="auto">
            <a:xfrm>
              <a:off x="4225364" y="-352143"/>
              <a:ext cx="692150" cy="1614490"/>
            </a:xfrm>
            <a:custGeom>
              <a:avLst/>
              <a:gdLst>
                <a:gd name="T0" fmla="*/ 0 w 348"/>
                <a:gd name="T1" fmla="*/ 780 h 812"/>
                <a:gd name="T2" fmla="*/ 215 w 348"/>
                <a:gd name="T3" fmla="*/ 700 h 812"/>
                <a:gd name="T4" fmla="*/ 348 w 348"/>
                <a:gd name="T5" fmla="*/ 783 h 812"/>
                <a:gd name="T6" fmla="*/ 344 w 348"/>
                <a:gd name="T7" fmla="*/ 0 h 812"/>
                <a:gd name="T8" fmla="*/ 0 w 348"/>
                <a:gd name="T9" fmla="*/ 780 h 812"/>
              </a:gdLst>
              <a:ahLst/>
              <a:cxnLst>
                <a:cxn ang="0">
                  <a:pos x="T0" y="T1"/>
                </a:cxn>
                <a:cxn ang="0">
                  <a:pos x="T2" y="T3"/>
                </a:cxn>
                <a:cxn ang="0">
                  <a:pos x="T4" y="T5"/>
                </a:cxn>
                <a:cxn ang="0">
                  <a:pos x="T6" y="T7"/>
                </a:cxn>
                <a:cxn ang="0">
                  <a:pos x="T8" y="T9"/>
                </a:cxn>
              </a:cxnLst>
              <a:rect l="0" t="0" r="r" b="b"/>
              <a:pathLst>
                <a:path w="348" h="812">
                  <a:moveTo>
                    <a:pt x="0" y="780"/>
                  </a:moveTo>
                  <a:cubicBezTo>
                    <a:pt x="133" y="812"/>
                    <a:pt x="215" y="700"/>
                    <a:pt x="215" y="700"/>
                  </a:cubicBezTo>
                  <a:cubicBezTo>
                    <a:pt x="215" y="700"/>
                    <a:pt x="242" y="780"/>
                    <a:pt x="348" y="783"/>
                  </a:cubicBezTo>
                  <a:cubicBezTo>
                    <a:pt x="344" y="0"/>
                    <a:pt x="344" y="0"/>
                    <a:pt x="344" y="0"/>
                  </a:cubicBezTo>
                  <a:lnTo>
                    <a:pt x="0" y="780"/>
                  </a:lnTo>
                  <a:close/>
                </a:path>
              </a:pathLst>
            </a:custGeom>
            <a:solidFill>
              <a:srgbClr val="F0F0F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20" name="Freeform 11"/>
            <p:cNvSpPr/>
            <p:nvPr/>
          </p:nvSpPr>
          <p:spPr bwMode="auto">
            <a:xfrm>
              <a:off x="4909577" y="-355318"/>
              <a:ext cx="681038" cy="1612902"/>
            </a:xfrm>
            <a:custGeom>
              <a:avLst/>
              <a:gdLst>
                <a:gd name="T0" fmla="*/ 0 w 343"/>
                <a:gd name="T1" fmla="*/ 0 h 811"/>
                <a:gd name="T2" fmla="*/ 0 w 343"/>
                <a:gd name="T3" fmla="*/ 1 h 811"/>
                <a:gd name="T4" fmla="*/ 0 w 343"/>
                <a:gd name="T5" fmla="*/ 784 h 811"/>
                <a:gd name="T6" fmla="*/ 7 w 343"/>
                <a:gd name="T7" fmla="*/ 785 h 811"/>
                <a:gd name="T8" fmla="*/ 141 w 343"/>
                <a:gd name="T9" fmla="*/ 708 h 811"/>
                <a:gd name="T10" fmla="*/ 343 w 343"/>
                <a:gd name="T11" fmla="*/ 777 h 811"/>
                <a:gd name="T12" fmla="*/ 0 w 343"/>
                <a:gd name="T13" fmla="*/ 0 h 811"/>
              </a:gdLst>
              <a:ahLst/>
              <a:cxnLst>
                <a:cxn ang="0">
                  <a:pos x="T0" y="T1"/>
                </a:cxn>
                <a:cxn ang="0">
                  <a:pos x="T2" y="T3"/>
                </a:cxn>
                <a:cxn ang="0">
                  <a:pos x="T4" y="T5"/>
                </a:cxn>
                <a:cxn ang="0">
                  <a:pos x="T6" y="T7"/>
                </a:cxn>
                <a:cxn ang="0">
                  <a:pos x="T8" y="T9"/>
                </a:cxn>
                <a:cxn ang="0">
                  <a:pos x="T10" y="T11"/>
                </a:cxn>
                <a:cxn ang="0">
                  <a:pos x="T12" y="T13"/>
                </a:cxn>
              </a:cxnLst>
              <a:rect l="0" t="0" r="r" b="b"/>
              <a:pathLst>
                <a:path w="343" h="811">
                  <a:moveTo>
                    <a:pt x="0" y="0"/>
                  </a:moveTo>
                  <a:cubicBezTo>
                    <a:pt x="0" y="1"/>
                    <a:pt x="0" y="1"/>
                    <a:pt x="0" y="1"/>
                  </a:cubicBezTo>
                  <a:cubicBezTo>
                    <a:pt x="0" y="784"/>
                    <a:pt x="0" y="784"/>
                    <a:pt x="0" y="784"/>
                  </a:cubicBezTo>
                  <a:cubicBezTo>
                    <a:pt x="2" y="785"/>
                    <a:pt x="4" y="785"/>
                    <a:pt x="7" y="785"/>
                  </a:cubicBezTo>
                  <a:cubicBezTo>
                    <a:pt x="118" y="785"/>
                    <a:pt x="141" y="708"/>
                    <a:pt x="141" y="708"/>
                  </a:cubicBezTo>
                  <a:cubicBezTo>
                    <a:pt x="141" y="708"/>
                    <a:pt x="199" y="811"/>
                    <a:pt x="343" y="777"/>
                  </a:cubicBezTo>
                  <a:lnTo>
                    <a:pt x="0" y="0"/>
                  </a:lnTo>
                  <a:close/>
                </a:path>
              </a:pathLst>
            </a:custGeom>
            <a:solidFill>
              <a:srgbClr val="E6E6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21" name="Freeform 12"/>
            <p:cNvSpPr/>
            <p:nvPr/>
          </p:nvSpPr>
          <p:spPr bwMode="auto">
            <a:xfrm>
              <a:off x="5046102" y="1889410"/>
              <a:ext cx="1198563" cy="1603377"/>
            </a:xfrm>
            <a:custGeom>
              <a:avLst/>
              <a:gdLst>
                <a:gd name="T0" fmla="*/ 447 w 755"/>
                <a:gd name="T1" fmla="*/ 0 h 1010"/>
                <a:gd name="T2" fmla="*/ 0 w 755"/>
                <a:gd name="T3" fmla="*/ 1010 h 1010"/>
                <a:gd name="T4" fmla="*/ 750 w 755"/>
                <a:gd name="T5" fmla="*/ 1010 h 1010"/>
                <a:gd name="T6" fmla="*/ 755 w 755"/>
                <a:gd name="T7" fmla="*/ 0 h 1010"/>
                <a:gd name="T8" fmla="*/ 447 w 755"/>
                <a:gd name="T9" fmla="*/ 0 h 1010"/>
              </a:gdLst>
              <a:ahLst/>
              <a:cxnLst>
                <a:cxn ang="0">
                  <a:pos x="T0" y="T1"/>
                </a:cxn>
                <a:cxn ang="0">
                  <a:pos x="T2" y="T3"/>
                </a:cxn>
                <a:cxn ang="0">
                  <a:pos x="T4" y="T5"/>
                </a:cxn>
                <a:cxn ang="0">
                  <a:pos x="T6" y="T7"/>
                </a:cxn>
                <a:cxn ang="0">
                  <a:pos x="T8" y="T9"/>
                </a:cxn>
              </a:cxnLst>
              <a:rect l="0" t="0" r="r" b="b"/>
              <a:pathLst>
                <a:path w="755" h="1010">
                  <a:moveTo>
                    <a:pt x="447" y="0"/>
                  </a:moveTo>
                  <a:lnTo>
                    <a:pt x="0" y="1010"/>
                  </a:lnTo>
                  <a:lnTo>
                    <a:pt x="750" y="1010"/>
                  </a:lnTo>
                  <a:lnTo>
                    <a:pt x="755" y="0"/>
                  </a:lnTo>
                  <a:lnTo>
                    <a:pt x="447" y="0"/>
                  </a:lnTo>
                  <a:close/>
                </a:path>
              </a:pathLst>
            </a:custGeom>
            <a:solidFill>
              <a:srgbClr val="4150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22" name="Freeform 13"/>
            <p:cNvSpPr/>
            <p:nvPr/>
          </p:nvSpPr>
          <p:spPr bwMode="auto">
            <a:xfrm>
              <a:off x="6236727" y="1889410"/>
              <a:ext cx="1193800" cy="1603377"/>
            </a:xfrm>
            <a:custGeom>
              <a:avLst/>
              <a:gdLst>
                <a:gd name="T0" fmla="*/ 305 w 752"/>
                <a:gd name="T1" fmla="*/ 0 h 1010"/>
                <a:gd name="T2" fmla="*/ 0 w 752"/>
                <a:gd name="T3" fmla="*/ 0 h 1010"/>
                <a:gd name="T4" fmla="*/ 0 w 752"/>
                <a:gd name="T5" fmla="*/ 1010 h 1010"/>
                <a:gd name="T6" fmla="*/ 752 w 752"/>
                <a:gd name="T7" fmla="*/ 1010 h 1010"/>
                <a:gd name="T8" fmla="*/ 305 w 752"/>
                <a:gd name="T9" fmla="*/ 0 h 1010"/>
              </a:gdLst>
              <a:ahLst/>
              <a:cxnLst>
                <a:cxn ang="0">
                  <a:pos x="T0" y="T1"/>
                </a:cxn>
                <a:cxn ang="0">
                  <a:pos x="T2" y="T3"/>
                </a:cxn>
                <a:cxn ang="0">
                  <a:pos x="T4" y="T5"/>
                </a:cxn>
                <a:cxn ang="0">
                  <a:pos x="T6" y="T7"/>
                </a:cxn>
                <a:cxn ang="0">
                  <a:pos x="T8" y="T9"/>
                </a:cxn>
              </a:cxnLst>
              <a:rect l="0" t="0" r="r" b="b"/>
              <a:pathLst>
                <a:path w="752" h="1010">
                  <a:moveTo>
                    <a:pt x="305" y="0"/>
                  </a:moveTo>
                  <a:lnTo>
                    <a:pt x="0" y="0"/>
                  </a:lnTo>
                  <a:lnTo>
                    <a:pt x="0" y="1010"/>
                  </a:lnTo>
                  <a:lnTo>
                    <a:pt x="752" y="1010"/>
                  </a:lnTo>
                  <a:lnTo>
                    <a:pt x="305" y="0"/>
                  </a:lnTo>
                  <a:close/>
                </a:path>
              </a:pathLst>
            </a:custGeom>
            <a:solidFill>
              <a:srgbClr val="3B494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23" name="Freeform 14"/>
            <p:cNvSpPr/>
            <p:nvPr/>
          </p:nvSpPr>
          <p:spPr bwMode="auto">
            <a:xfrm>
              <a:off x="5692214" y="798796"/>
              <a:ext cx="552450" cy="1287464"/>
            </a:xfrm>
            <a:custGeom>
              <a:avLst/>
              <a:gdLst>
                <a:gd name="T0" fmla="*/ 0 w 278"/>
                <a:gd name="T1" fmla="*/ 623 h 648"/>
                <a:gd name="T2" fmla="*/ 172 w 278"/>
                <a:gd name="T3" fmla="*/ 559 h 648"/>
                <a:gd name="T4" fmla="*/ 278 w 278"/>
                <a:gd name="T5" fmla="*/ 626 h 648"/>
                <a:gd name="T6" fmla="*/ 274 w 278"/>
                <a:gd name="T7" fmla="*/ 0 h 648"/>
                <a:gd name="T8" fmla="*/ 0 w 278"/>
                <a:gd name="T9" fmla="*/ 623 h 648"/>
              </a:gdLst>
              <a:ahLst/>
              <a:cxnLst>
                <a:cxn ang="0">
                  <a:pos x="T0" y="T1"/>
                </a:cxn>
                <a:cxn ang="0">
                  <a:pos x="T2" y="T3"/>
                </a:cxn>
                <a:cxn ang="0">
                  <a:pos x="T4" y="T5"/>
                </a:cxn>
                <a:cxn ang="0">
                  <a:pos x="T6" y="T7"/>
                </a:cxn>
                <a:cxn ang="0">
                  <a:pos x="T8" y="T9"/>
                </a:cxn>
              </a:cxnLst>
              <a:rect l="0" t="0" r="r" b="b"/>
              <a:pathLst>
                <a:path w="278" h="648">
                  <a:moveTo>
                    <a:pt x="0" y="623"/>
                  </a:moveTo>
                  <a:cubicBezTo>
                    <a:pt x="106" y="648"/>
                    <a:pt x="172" y="559"/>
                    <a:pt x="172" y="559"/>
                  </a:cubicBezTo>
                  <a:cubicBezTo>
                    <a:pt x="172" y="559"/>
                    <a:pt x="194" y="623"/>
                    <a:pt x="278" y="626"/>
                  </a:cubicBezTo>
                  <a:cubicBezTo>
                    <a:pt x="274" y="0"/>
                    <a:pt x="274" y="0"/>
                    <a:pt x="274" y="0"/>
                  </a:cubicBezTo>
                  <a:lnTo>
                    <a:pt x="0" y="623"/>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24" name="Freeform 15"/>
            <p:cNvSpPr/>
            <p:nvPr/>
          </p:nvSpPr>
          <p:spPr bwMode="auto">
            <a:xfrm>
              <a:off x="6236727" y="795621"/>
              <a:ext cx="546100" cy="1289052"/>
            </a:xfrm>
            <a:custGeom>
              <a:avLst/>
              <a:gdLst>
                <a:gd name="T0" fmla="*/ 0 w 274"/>
                <a:gd name="T1" fmla="*/ 0 h 648"/>
                <a:gd name="T2" fmla="*/ 0 w 274"/>
                <a:gd name="T3" fmla="*/ 1 h 648"/>
                <a:gd name="T4" fmla="*/ 0 w 274"/>
                <a:gd name="T5" fmla="*/ 627 h 648"/>
                <a:gd name="T6" fmla="*/ 6 w 274"/>
                <a:gd name="T7" fmla="*/ 627 h 648"/>
                <a:gd name="T8" fmla="*/ 113 w 274"/>
                <a:gd name="T9" fmla="*/ 566 h 648"/>
                <a:gd name="T10" fmla="*/ 274 w 274"/>
                <a:gd name="T11" fmla="*/ 621 h 648"/>
                <a:gd name="T12" fmla="*/ 0 w 274"/>
                <a:gd name="T13" fmla="*/ 0 h 648"/>
              </a:gdLst>
              <a:ahLst/>
              <a:cxnLst>
                <a:cxn ang="0">
                  <a:pos x="T0" y="T1"/>
                </a:cxn>
                <a:cxn ang="0">
                  <a:pos x="T2" y="T3"/>
                </a:cxn>
                <a:cxn ang="0">
                  <a:pos x="T4" y="T5"/>
                </a:cxn>
                <a:cxn ang="0">
                  <a:pos x="T6" y="T7"/>
                </a:cxn>
                <a:cxn ang="0">
                  <a:pos x="T8" y="T9"/>
                </a:cxn>
                <a:cxn ang="0">
                  <a:pos x="T10" y="T11"/>
                </a:cxn>
                <a:cxn ang="0">
                  <a:pos x="T12" y="T13"/>
                </a:cxn>
              </a:cxnLst>
              <a:rect l="0" t="0" r="r" b="b"/>
              <a:pathLst>
                <a:path w="274" h="648">
                  <a:moveTo>
                    <a:pt x="0" y="0"/>
                  </a:moveTo>
                  <a:cubicBezTo>
                    <a:pt x="0" y="1"/>
                    <a:pt x="0" y="1"/>
                    <a:pt x="0" y="1"/>
                  </a:cubicBezTo>
                  <a:cubicBezTo>
                    <a:pt x="0" y="627"/>
                    <a:pt x="0" y="627"/>
                    <a:pt x="0" y="627"/>
                  </a:cubicBezTo>
                  <a:cubicBezTo>
                    <a:pt x="2" y="627"/>
                    <a:pt x="4" y="627"/>
                    <a:pt x="6" y="627"/>
                  </a:cubicBezTo>
                  <a:cubicBezTo>
                    <a:pt x="95" y="627"/>
                    <a:pt x="113" y="566"/>
                    <a:pt x="113" y="566"/>
                  </a:cubicBezTo>
                  <a:cubicBezTo>
                    <a:pt x="113" y="566"/>
                    <a:pt x="159" y="648"/>
                    <a:pt x="274" y="621"/>
                  </a:cubicBezTo>
                  <a:lnTo>
                    <a:pt x="0" y="0"/>
                  </a:lnTo>
                  <a:close/>
                </a:path>
              </a:pathLst>
            </a:custGeom>
            <a:solidFill>
              <a:srgbClr val="F5F5F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25" name="Freeform 16"/>
            <p:cNvSpPr/>
            <p:nvPr/>
          </p:nvSpPr>
          <p:spPr bwMode="auto">
            <a:xfrm>
              <a:off x="2180664" y="1921160"/>
              <a:ext cx="1200150" cy="1604965"/>
            </a:xfrm>
            <a:custGeom>
              <a:avLst/>
              <a:gdLst>
                <a:gd name="T0" fmla="*/ 447 w 756"/>
                <a:gd name="T1" fmla="*/ 0 h 1011"/>
                <a:gd name="T2" fmla="*/ 0 w 756"/>
                <a:gd name="T3" fmla="*/ 1011 h 1011"/>
                <a:gd name="T4" fmla="*/ 756 w 756"/>
                <a:gd name="T5" fmla="*/ 1011 h 1011"/>
                <a:gd name="T6" fmla="*/ 756 w 756"/>
                <a:gd name="T7" fmla="*/ 0 h 1011"/>
                <a:gd name="T8" fmla="*/ 447 w 756"/>
                <a:gd name="T9" fmla="*/ 0 h 1011"/>
              </a:gdLst>
              <a:ahLst/>
              <a:cxnLst>
                <a:cxn ang="0">
                  <a:pos x="T0" y="T1"/>
                </a:cxn>
                <a:cxn ang="0">
                  <a:pos x="T2" y="T3"/>
                </a:cxn>
                <a:cxn ang="0">
                  <a:pos x="T4" y="T5"/>
                </a:cxn>
                <a:cxn ang="0">
                  <a:pos x="T6" y="T7"/>
                </a:cxn>
                <a:cxn ang="0">
                  <a:pos x="T8" y="T9"/>
                </a:cxn>
              </a:cxnLst>
              <a:rect l="0" t="0" r="r" b="b"/>
              <a:pathLst>
                <a:path w="756" h="1011">
                  <a:moveTo>
                    <a:pt x="447" y="0"/>
                  </a:moveTo>
                  <a:lnTo>
                    <a:pt x="0" y="1011"/>
                  </a:lnTo>
                  <a:lnTo>
                    <a:pt x="756" y="1011"/>
                  </a:lnTo>
                  <a:lnTo>
                    <a:pt x="756" y="0"/>
                  </a:lnTo>
                  <a:lnTo>
                    <a:pt x="447" y="0"/>
                  </a:lnTo>
                  <a:close/>
                </a:path>
              </a:pathLst>
            </a:custGeom>
            <a:solidFill>
              <a:srgbClr val="4150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26" name="Freeform 17"/>
            <p:cNvSpPr/>
            <p:nvPr/>
          </p:nvSpPr>
          <p:spPr bwMode="auto">
            <a:xfrm>
              <a:off x="2180664" y="1921160"/>
              <a:ext cx="1200150" cy="1604965"/>
            </a:xfrm>
            <a:custGeom>
              <a:avLst/>
              <a:gdLst>
                <a:gd name="T0" fmla="*/ 447 w 756"/>
                <a:gd name="T1" fmla="*/ 0 h 1011"/>
                <a:gd name="T2" fmla="*/ 0 w 756"/>
                <a:gd name="T3" fmla="*/ 1011 h 1011"/>
                <a:gd name="T4" fmla="*/ 756 w 756"/>
                <a:gd name="T5" fmla="*/ 1011 h 1011"/>
                <a:gd name="T6" fmla="*/ 756 w 756"/>
                <a:gd name="T7" fmla="*/ 0 h 1011"/>
                <a:gd name="T8" fmla="*/ 447 w 756"/>
                <a:gd name="T9" fmla="*/ 0 h 1011"/>
              </a:gdLst>
              <a:ahLst/>
              <a:cxnLst>
                <a:cxn ang="0">
                  <a:pos x="T0" y="T1"/>
                </a:cxn>
                <a:cxn ang="0">
                  <a:pos x="T2" y="T3"/>
                </a:cxn>
                <a:cxn ang="0">
                  <a:pos x="T4" y="T5"/>
                </a:cxn>
                <a:cxn ang="0">
                  <a:pos x="T6" y="T7"/>
                </a:cxn>
                <a:cxn ang="0">
                  <a:pos x="T8" y="T9"/>
                </a:cxn>
              </a:cxnLst>
              <a:rect l="0" t="0" r="r" b="b"/>
              <a:pathLst>
                <a:path w="756" h="1011">
                  <a:moveTo>
                    <a:pt x="447" y="0"/>
                  </a:moveTo>
                  <a:lnTo>
                    <a:pt x="0" y="1011"/>
                  </a:lnTo>
                  <a:lnTo>
                    <a:pt x="756" y="1011"/>
                  </a:lnTo>
                  <a:lnTo>
                    <a:pt x="756" y="0"/>
                  </a:lnTo>
                  <a:lnTo>
                    <a:pt x="44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27" name="Freeform 18"/>
            <p:cNvSpPr/>
            <p:nvPr/>
          </p:nvSpPr>
          <p:spPr bwMode="auto">
            <a:xfrm>
              <a:off x="3372877" y="1921160"/>
              <a:ext cx="1192213" cy="1604965"/>
            </a:xfrm>
            <a:custGeom>
              <a:avLst/>
              <a:gdLst>
                <a:gd name="T0" fmla="*/ 304 w 751"/>
                <a:gd name="T1" fmla="*/ 0 h 1011"/>
                <a:gd name="T2" fmla="*/ 0 w 751"/>
                <a:gd name="T3" fmla="*/ 0 h 1011"/>
                <a:gd name="T4" fmla="*/ 0 w 751"/>
                <a:gd name="T5" fmla="*/ 1011 h 1011"/>
                <a:gd name="T6" fmla="*/ 751 w 751"/>
                <a:gd name="T7" fmla="*/ 1011 h 1011"/>
                <a:gd name="T8" fmla="*/ 304 w 751"/>
                <a:gd name="T9" fmla="*/ 0 h 1011"/>
              </a:gdLst>
              <a:ahLst/>
              <a:cxnLst>
                <a:cxn ang="0">
                  <a:pos x="T0" y="T1"/>
                </a:cxn>
                <a:cxn ang="0">
                  <a:pos x="T2" y="T3"/>
                </a:cxn>
                <a:cxn ang="0">
                  <a:pos x="T4" y="T5"/>
                </a:cxn>
                <a:cxn ang="0">
                  <a:pos x="T6" y="T7"/>
                </a:cxn>
                <a:cxn ang="0">
                  <a:pos x="T8" y="T9"/>
                </a:cxn>
              </a:cxnLst>
              <a:rect l="0" t="0" r="r" b="b"/>
              <a:pathLst>
                <a:path w="751" h="1011">
                  <a:moveTo>
                    <a:pt x="304" y="0"/>
                  </a:moveTo>
                  <a:lnTo>
                    <a:pt x="0" y="0"/>
                  </a:lnTo>
                  <a:lnTo>
                    <a:pt x="0" y="1011"/>
                  </a:lnTo>
                  <a:lnTo>
                    <a:pt x="751" y="1011"/>
                  </a:lnTo>
                  <a:lnTo>
                    <a:pt x="304" y="0"/>
                  </a:lnTo>
                  <a:close/>
                </a:path>
              </a:pathLst>
            </a:custGeom>
            <a:solidFill>
              <a:srgbClr val="3B494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28" name="Freeform 19"/>
            <p:cNvSpPr/>
            <p:nvPr/>
          </p:nvSpPr>
          <p:spPr bwMode="auto">
            <a:xfrm>
              <a:off x="3372877" y="1921160"/>
              <a:ext cx="1192213" cy="1604965"/>
            </a:xfrm>
            <a:custGeom>
              <a:avLst/>
              <a:gdLst>
                <a:gd name="T0" fmla="*/ 304 w 751"/>
                <a:gd name="T1" fmla="*/ 0 h 1011"/>
                <a:gd name="T2" fmla="*/ 0 w 751"/>
                <a:gd name="T3" fmla="*/ 0 h 1011"/>
                <a:gd name="T4" fmla="*/ 0 w 751"/>
                <a:gd name="T5" fmla="*/ 1011 h 1011"/>
                <a:gd name="T6" fmla="*/ 751 w 751"/>
                <a:gd name="T7" fmla="*/ 1011 h 1011"/>
                <a:gd name="T8" fmla="*/ 304 w 751"/>
                <a:gd name="T9" fmla="*/ 0 h 1011"/>
              </a:gdLst>
              <a:ahLst/>
              <a:cxnLst>
                <a:cxn ang="0">
                  <a:pos x="T0" y="T1"/>
                </a:cxn>
                <a:cxn ang="0">
                  <a:pos x="T2" y="T3"/>
                </a:cxn>
                <a:cxn ang="0">
                  <a:pos x="T4" y="T5"/>
                </a:cxn>
                <a:cxn ang="0">
                  <a:pos x="T6" y="T7"/>
                </a:cxn>
                <a:cxn ang="0">
                  <a:pos x="T8" y="T9"/>
                </a:cxn>
              </a:cxnLst>
              <a:rect l="0" t="0" r="r" b="b"/>
              <a:pathLst>
                <a:path w="751" h="1011">
                  <a:moveTo>
                    <a:pt x="304" y="0"/>
                  </a:moveTo>
                  <a:lnTo>
                    <a:pt x="0" y="0"/>
                  </a:lnTo>
                  <a:lnTo>
                    <a:pt x="0" y="1011"/>
                  </a:lnTo>
                  <a:lnTo>
                    <a:pt x="751" y="1011"/>
                  </a:lnTo>
                  <a:lnTo>
                    <a:pt x="30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29" name="Freeform 20"/>
            <p:cNvSpPr/>
            <p:nvPr/>
          </p:nvSpPr>
          <p:spPr bwMode="auto">
            <a:xfrm>
              <a:off x="2826777" y="830546"/>
              <a:ext cx="554038" cy="1290639"/>
            </a:xfrm>
            <a:custGeom>
              <a:avLst/>
              <a:gdLst>
                <a:gd name="T0" fmla="*/ 0 w 278"/>
                <a:gd name="T1" fmla="*/ 623 h 649"/>
                <a:gd name="T2" fmla="*/ 172 w 278"/>
                <a:gd name="T3" fmla="*/ 560 h 649"/>
                <a:gd name="T4" fmla="*/ 278 w 278"/>
                <a:gd name="T5" fmla="*/ 626 h 649"/>
                <a:gd name="T6" fmla="*/ 274 w 278"/>
                <a:gd name="T7" fmla="*/ 0 h 649"/>
                <a:gd name="T8" fmla="*/ 0 w 278"/>
                <a:gd name="T9" fmla="*/ 623 h 649"/>
              </a:gdLst>
              <a:ahLst/>
              <a:cxnLst>
                <a:cxn ang="0">
                  <a:pos x="T0" y="T1"/>
                </a:cxn>
                <a:cxn ang="0">
                  <a:pos x="T2" y="T3"/>
                </a:cxn>
                <a:cxn ang="0">
                  <a:pos x="T4" y="T5"/>
                </a:cxn>
                <a:cxn ang="0">
                  <a:pos x="T6" y="T7"/>
                </a:cxn>
                <a:cxn ang="0">
                  <a:pos x="T8" y="T9"/>
                </a:cxn>
              </a:cxnLst>
              <a:rect l="0" t="0" r="r" b="b"/>
              <a:pathLst>
                <a:path w="278" h="649">
                  <a:moveTo>
                    <a:pt x="0" y="623"/>
                  </a:moveTo>
                  <a:cubicBezTo>
                    <a:pt x="106" y="649"/>
                    <a:pt x="172" y="560"/>
                    <a:pt x="172" y="560"/>
                  </a:cubicBezTo>
                  <a:cubicBezTo>
                    <a:pt x="172" y="560"/>
                    <a:pt x="194" y="623"/>
                    <a:pt x="278" y="626"/>
                  </a:cubicBezTo>
                  <a:cubicBezTo>
                    <a:pt x="274" y="0"/>
                    <a:pt x="274" y="0"/>
                    <a:pt x="274" y="0"/>
                  </a:cubicBezTo>
                  <a:lnTo>
                    <a:pt x="0" y="623"/>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30" name="Freeform 21"/>
            <p:cNvSpPr/>
            <p:nvPr/>
          </p:nvSpPr>
          <p:spPr bwMode="auto">
            <a:xfrm>
              <a:off x="3372877" y="830546"/>
              <a:ext cx="544513" cy="1285877"/>
            </a:xfrm>
            <a:custGeom>
              <a:avLst/>
              <a:gdLst>
                <a:gd name="T0" fmla="*/ 0 w 274"/>
                <a:gd name="T1" fmla="*/ 0 h 647"/>
                <a:gd name="T2" fmla="*/ 0 w 274"/>
                <a:gd name="T3" fmla="*/ 0 h 647"/>
                <a:gd name="T4" fmla="*/ 0 w 274"/>
                <a:gd name="T5" fmla="*/ 626 h 647"/>
                <a:gd name="T6" fmla="*/ 2 w 274"/>
                <a:gd name="T7" fmla="*/ 626 h 647"/>
                <a:gd name="T8" fmla="*/ 113 w 274"/>
                <a:gd name="T9" fmla="*/ 565 h 647"/>
                <a:gd name="T10" fmla="*/ 274 w 274"/>
                <a:gd name="T11" fmla="*/ 620 h 647"/>
                <a:gd name="T12" fmla="*/ 0 w 274"/>
                <a:gd name="T13" fmla="*/ 0 h 647"/>
              </a:gdLst>
              <a:ahLst/>
              <a:cxnLst>
                <a:cxn ang="0">
                  <a:pos x="T0" y="T1"/>
                </a:cxn>
                <a:cxn ang="0">
                  <a:pos x="T2" y="T3"/>
                </a:cxn>
                <a:cxn ang="0">
                  <a:pos x="T4" y="T5"/>
                </a:cxn>
                <a:cxn ang="0">
                  <a:pos x="T6" y="T7"/>
                </a:cxn>
                <a:cxn ang="0">
                  <a:pos x="T8" y="T9"/>
                </a:cxn>
                <a:cxn ang="0">
                  <a:pos x="T10" y="T11"/>
                </a:cxn>
                <a:cxn ang="0">
                  <a:pos x="T12" y="T13"/>
                </a:cxn>
              </a:cxnLst>
              <a:rect l="0" t="0" r="r" b="b"/>
              <a:pathLst>
                <a:path w="274" h="647">
                  <a:moveTo>
                    <a:pt x="0" y="0"/>
                  </a:moveTo>
                  <a:cubicBezTo>
                    <a:pt x="0" y="0"/>
                    <a:pt x="0" y="0"/>
                    <a:pt x="0" y="0"/>
                  </a:cubicBezTo>
                  <a:cubicBezTo>
                    <a:pt x="0" y="626"/>
                    <a:pt x="0" y="626"/>
                    <a:pt x="0" y="626"/>
                  </a:cubicBezTo>
                  <a:cubicBezTo>
                    <a:pt x="2" y="626"/>
                    <a:pt x="0" y="626"/>
                    <a:pt x="2" y="626"/>
                  </a:cubicBezTo>
                  <a:cubicBezTo>
                    <a:pt x="91" y="626"/>
                    <a:pt x="113" y="565"/>
                    <a:pt x="113" y="565"/>
                  </a:cubicBezTo>
                  <a:cubicBezTo>
                    <a:pt x="113" y="565"/>
                    <a:pt x="159" y="647"/>
                    <a:pt x="274" y="620"/>
                  </a:cubicBezTo>
                  <a:lnTo>
                    <a:pt x="0" y="0"/>
                  </a:lnTo>
                  <a:close/>
                </a:path>
              </a:pathLst>
            </a:custGeom>
            <a:solidFill>
              <a:srgbClr val="F5F5F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31" name="Freeform 22"/>
            <p:cNvSpPr/>
            <p:nvPr/>
          </p:nvSpPr>
          <p:spPr bwMode="auto">
            <a:xfrm>
              <a:off x="3252227" y="2502186"/>
              <a:ext cx="4316413" cy="1106489"/>
            </a:xfrm>
            <a:custGeom>
              <a:avLst/>
              <a:gdLst>
                <a:gd name="T0" fmla="*/ 2171 w 2171"/>
                <a:gd name="T1" fmla="*/ 556 h 556"/>
                <a:gd name="T2" fmla="*/ 0 w 2171"/>
                <a:gd name="T3" fmla="*/ 556 h 556"/>
                <a:gd name="T4" fmla="*/ 1113 w 2171"/>
                <a:gd name="T5" fmla="*/ 0 h 556"/>
                <a:gd name="T6" fmla="*/ 2171 w 2171"/>
                <a:gd name="T7" fmla="*/ 556 h 556"/>
              </a:gdLst>
              <a:ahLst/>
              <a:cxnLst>
                <a:cxn ang="0">
                  <a:pos x="T0" y="T1"/>
                </a:cxn>
                <a:cxn ang="0">
                  <a:pos x="T2" y="T3"/>
                </a:cxn>
                <a:cxn ang="0">
                  <a:pos x="T4" y="T5"/>
                </a:cxn>
                <a:cxn ang="0">
                  <a:pos x="T6" y="T7"/>
                </a:cxn>
              </a:cxnLst>
              <a:rect l="0" t="0" r="r" b="b"/>
              <a:pathLst>
                <a:path w="2171" h="556">
                  <a:moveTo>
                    <a:pt x="2171" y="556"/>
                  </a:moveTo>
                  <a:cubicBezTo>
                    <a:pt x="0" y="556"/>
                    <a:pt x="0" y="556"/>
                    <a:pt x="0" y="556"/>
                  </a:cubicBezTo>
                  <a:cubicBezTo>
                    <a:pt x="0" y="556"/>
                    <a:pt x="514" y="0"/>
                    <a:pt x="1113" y="0"/>
                  </a:cubicBezTo>
                  <a:cubicBezTo>
                    <a:pt x="1712" y="0"/>
                    <a:pt x="2171" y="556"/>
                    <a:pt x="2171" y="556"/>
                  </a:cubicBezTo>
                </a:path>
              </a:pathLst>
            </a:custGeom>
            <a:solidFill>
              <a:srgbClr val="B4B92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32" name="Freeform 23"/>
            <p:cNvSpPr/>
            <p:nvPr/>
          </p:nvSpPr>
          <p:spPr bwMode="auto">
            <a:xfrm>
              <a:off x="4226952" y="2075148"/>
              <a:ext cx="171450" cy="738189"/>
            </a:xfrm>
            <a:custGeom>
              <a:avLst/>
              <a:gdLst>
                <a:gd name="T0" fmla="*/ 107 w 108"/>
                <a:gd name="T1" fmla="*/ 0 h 465"/>
                <a:gd name="T2" fmla="*/ 0 w 108"/>
                <a:gd name="T3" fmla="*/ 465 h 465"/>
                <a:gd name="T4" fmla="*/ 108 w 108"/>
                <a:gd name="T5" fmla="*/ 465 h 465"/>
                <a:gd name="T6" fmla="*/ 108 w 108"/>
                <a:gd name="T7" fmla="*/ 1 h 465"/>
                <a:gd name="T8" fmla="*/ 107 w 108"/>
                <a:gd name="T9" fmla="*/ 0 h 465"/>
              </a:gdLst>
              <a:ahLst/>
              <a:cxnLst>
                <a:cxn ang="0">
                  <a:pos x="T0" y="T1"/>
                </a:cxn>
                <a:cxn ang="0">
                  <a:pos x="T2" y="T3"/>
                </a:cxn>
                <a:cxn ang="0">
                  <a:pos x="T4" y="T5"/>
                </a:cxn>
                <a:cxn ang="0">
                  <a:pos x="T6" y="T7"/>
                </a:cxn>
                <a:cxn ang="0">
                  <a:pos x="T8" y="T9"/>
                </a:cxn>
              </a:cxnLst>
              <a:rect l="0" t="0" r="r" b="b"/>
              <a:pathLst>
                <a:path w="108" h="465">
                  <a:moveTo>
                    <a:pt x="107" y="0"/>
                  </a:moveTo>
                  <a:lnTo>
                    <a:pt x="0" y="465"/>
                  </a:lnTo>
                  <a:lnTo>
                    <a:pt x="108" y="465"/>
                  </a:lnTo>
                  <a:lnTo>
                    <a:pt x="108" y="1"/>
                  </a:lnTo>
                  <a:lnTo>
                    <a:pt x="107" y="0"/>
                  </a:lnTo>
                  <a:close/>
                </a:path>
              </a:pathLst>
            </a:custGeom>
            <a:solidFill>
              <a:srgbClr val="858B0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33" name="Freeform 24"/>
            <p:cNvSpPr/>
            <p:nvPr/>
          </p:nvSpPr>
          <p:spPr bwMode="auto">
            <a:xfrm>
              <a:off x="4398402" y="2076736"/>
              <a:ext cx="168275" cy="736601"/>
            </a:xfrm>
            <a:custGeom>
              <a:avLst/>
              <a:gdLst>
                <a:gd name="T0" fmla="*/ 0 w 106"/>
                <a:gd name="T1" fmla="*/ 0 h 464"/>
                <a:gd name="T2" fmla="*/ 0 w 106"/>
                <a:gd name="T3" fmla="*/ 464 h 464"/>
                <a:gd name="T4" fmla="*/ 106 w 106"/>
                <a:gd name="T5" fmla="*/ 464 h 464"/>
                <a:gd name="T6" fmla="*/ 0 w 106"/>
                <a:gd name="T7" fmla="*/ 0 h 464"/>
              </a:gdLst>
              <a:ahLst/>
              <a:cxnLst>
                <a:cxn ang="0">
                  <a:pos x="T0" y="T1"/>
                </a:cxn>
                <a:cxn ang="0">
                  <a:pos x="T2" y="T3"/>
                </a:cxn>
                <a:cxn ang="0">
                  <a:pos x="T4" y="T5"/>
                </a:cxn>
                <a:cxn ang="0">
                  <a:pos x="T6" y="T7"/>
                </a:cxn>
              </a:cxnLst>
              <a:rect l="0" t="0" r="r" b="b"/>
              <a:pathLst>
                <a:path w="106" h="464">
                  <a:moveTo>
                    <a:pt x="0" y="0"/>
                  </a:moveTo>
                  <a:lnTo>
                    <a:pt x="0" y="464"/>
                  </a:lnTo>
                  <a:lnTo>
                    <a:pt x="106" y="464"/>
                  </a:lnTo>
                  <a:lnTo>
                    <a:pt x="0" y="0"/>
                  </a:lnTo>
                  <a:close/>
                </a:path>
              </a:pathLst>
            </a:custGeom>
            <a:solidFill>
              <a:srgbClr val="7379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34" name="Freeform 25"/>
            <p:cNvSpPr/>
            <p:nvPr/>
          </p:nvSpPr>
          <p:spPr bwMode="auto">
            <a:xfrm>
              <a:off x="4287277" y="2325973"/>
              <a:ext cx="111125" cy="625476"/>
            </a:xfrm>
            <a:custGeom>
              <a:avLst/>
              <a:gdLst>
                <a:gd name="T0" fmla="*/ 69 w 70"/>
                <a:gd name="T1" fmla="*/ 0 h 394"/>
                <a:gd name="T2" fmla="*/ 65 w 70"/>
                <a:gd name="T3" fmla="*/ 109 h 394"/>
                <a:gd name="T4" fmla="*/ 32 w 70"/>
                <a:gd name="T5" fmla="*/ 77 h 394"/>
                <a:gd name="T6" fmla="*/ 65 w 70"/>
                <a:gd name="T7" fmla="*/ 122 h 394"/>
                <a:gd name="T8" fmla="*/ 64 w 70"/>
                <a:gd name="T9" fmla="*/ 170 h 394"/>
                <a:gd name="T10" fmla="*/ 12 w 70"/>
                <a:gd name="T11" fmla="*/ 121 h 394"/>
                <a:gd name="T12" fmla="*/ 64 w 70"/>
                <a:gd name="T13" fmla="*/ 188 h 394"/>
                <a:gd name="T14" fmla="*/ 61 w 70"/>
                <a:gd name="T15" fmla="*/ 239 h 394"/>
                <a:gd name="T16" fmla="*/ 0 w 70"/>
                <a:gd name="T17" fmla="*/ 179 h 394"/>
                <a:gd name="T18" fmla="*/ 61 w 70"/>
                <a:gd name="T19" fmla="*/ 256 h 394"/>
                <a:gd name="T20" fmla="*/ 56 w 70"/>
                <a:gd name="T21" fmla="*/ 394 h 394"/>
                <a:gd name="T22" fmla="*/ 70 w 70"/>
                <a:gd name="T23" fmla="*/ 394 h 394"/>
                <a:gd name="T24" fmla="*/ 70 w 70"/>
                <a:gd name="T25" fmla="*/ 23 h 394"/>
                <a:gd name="T26" fmla="*/ 69 w 70"/>
                <a:gd name="T27" fmla="*/ 0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0" h="394">
                  <a:moveTo>
                    <a:pt x="69" y="0"/>
                  </a:moveTo>
                  <a:lnTo>
                    <a:pt x="65" y="109"/>
                  </a:lnTo>
                  <a:lnTo>
                    <a:pt x="32" y="77"/>
                  </a:lnTo>
                  <a:lnTo>
                    <a:pt x="65" y="122"/>
                  </a:lnTo>
                  <a:lnTo>
                    <a:pt x="64" y="170"/>
                  </a:lnTo>
                  <a:lnTo>
                    <a:pt x="12" y="121"/>
                  </a:lnTo>
                  <a:lnTo>
                    <a:pt x="64" y="188"/>
                  </a:lnTo>
                  <a:lnTo>
                    <a:pt x="61" y="239"/>
                  </a:lnTo>
                  <a:lnTo>
                    <a:pt x="0" y="179"/>
                  </a:lnTo>
                  <a:lnTo>
                    <a:pt x="61" y="256"/>
                  </a:lnTo>
                  <a:lnTo>
                    <a:pt x="56" y="394"/>
                  </a:lnTo>
                  <a:lnTo>
                    <a:pt x="70" y="394"/>
                  </a:lnTo>
                  <a:lnTo>
                    <a:pt x="70" y="23"/>
                  </a:lnTo>
                  <a:lnTo>
                    <a:pt x="69" y="0"/>
                  </a:lnTo>
                  <a:close/>
                </a:path>
              </a:pathLst>
            </a:custGeom>
            <a:solidFill>
              <a:srgbClr val="29140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35" name="Freeform 26"/>
            <p:cNvSpPr/>
            <p:nvPr/>
          </p:nvSpPr>
          <p:spPr bwMode="auto">
            <a:xfrm>
              <a:off x="4398402" y="2362486"/>
              <a:ext cx="109538" cy="588963"/>
            </a:xfrm>
            <a:custGeom>
              <a:avLst/>
              <a:gdLst>
                <a:gd name="T0" fmla="*/ 6 w 69"/>
                <a:gd name="T1" fmla="*/ 235 h 371"/>
                <a:gd name="T2" fmla="*/ 69 w 69"/>
                <a:gd name="T3" fmla="*/ 156 h 371"/>
                <a:gd name="T4" fmla="*/ 6 w 69"/>
                <a:gd name="T5" fmla="*/ 217 h 371"/>
                <a:gd name="T6" fmla="*/ 4 w 69"/>
                <a:gd name="T7" fmla="*/ 167 h 371"/>
                <a:gd name="T8" fmla="*/ 56 w 69"/>
                <a:gd name="T9" fmla="*/ 98 h 371"/>
                <a:gd name="T10" fmla="*/ 4 w 69"/>
                <a:gd name="T11" fmla="*/ 148 h 371"/>
                <a:gd name="T12" fmla="*/ 2 w 69"/>
                <a:gd name="T13" fmla="*/ 98 h 371"/>
                <a:gd name="T14" fmla="*/ 34 w 69"/>
                <a:gd name="T15" fmla="*/ 52 h 371"/>
                <a:gd name="T16" fmla="*/ 2 w 69"/>
                <a:gd name="T17" fmla="*/ 87 h 371"/>
                <a:gd name="T18" fmla="*/ 0 w 69"/>
                <a:gd name="T19" fmla="*/ 0 h 371"/>
                <a:gd name="T20" fmla="*/ 0 w 69"/>
                <a:gd name="T21" fmla="*/ 371 h 371"/>
                <a:gd name="T22" fmla="*/ 11 w 69"/>
                <a:gd name="T23" fmla="*/ 371 h 371"/>
                <a:gd name="T24" fmla="*/ 6 w 69"/>
                <a:gd name="T25" fmla="*/ 235 h 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371">
                  <a:moveTo>
                    <a:pt x="6" y="235"/>
                  </a:moveTo>
                  <a:lnTo>
                    <a:pt x="69" y="156"/>
                  </a:lnTo>
                  <a:lnTo>
                    <a:pt x="6" y="217"/>
                  </a:lnTo>
                  <a:lnTo>
                    <a:pt x="4" y="167"/>
                  </a:lnTo>
                  <a:lnTo>
                    <a:pt x="56" y="98"/>
                  </a:lnTo>
                  <a:lnTo>
                    <a:pt x="4" y="148"/>
                  </a:lnTo>
                  <a:lnTo>
                    <a:pt x="2" y="98"/>
                  </a:lnTo>
                  <a:lnTo>
                    <a:pt x="34" y="52"/>
                  </a:lnTo>
                  <a:lnTo>
                    <a:pt x="2" y="87"/>
                  </a:lnTo>
                  <a:lnTo>
                    <a:pt x="0" y="0"/>
                  </a:lnTo>
                  <a:lnTo>
                    <a:pt x="0" y="371"/>
                  </a:lnTo>
                  <a:lnTo>
                    <a:pt x="11" y="371"/>
                  </a:lnTo>
                  <a:lnTo>
                    <a:pt x="6" y="235"/>
                  </a:lnTo>
                  <a:close/>
                </a:path>
              </a:pathLst>
            </a:custGeom>
            <a:solidFill>
              <a:srgbClr val="1702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36" name="Freeform 27"/>
            <p:cNvSpPr/>
            <p:nvPr/>
          </p:nvSpPr>
          <p:spPr bwMode="auto">
            <a:xfrm>
              <a:off x="4738127" y="1959260"/>
              <a:ext cx="171450" cy="736601"/>
            </a:xfrm>
            <a:custGeom>
              <a:avLst/>
              <a:gdLst>
                <a:gd name="T0" fmla="*/ 108 w 108"/>
                <a:gd name="T1" fmla="*/ 0 h 464"/>
                <a:gd name="T2" fmla="*/ 0 w 108"/>
                <a:gd name="T3" fmla="*/ 464 h 464"/>
                <a:gd name="T4" fmla="*/ 108 w 108"/>
                <a:gd name="T5" fmla="*/ 464 h 464"/>
                <a:gd name="T6" fmla="*/ 108 w 108"/>
                <a:gd name="T7" fmla="*/ 0 h 464"/>
                <a:gd name="T8" fmla="*/ 108 w 108"/>
                <a:gd name="T9" fmla="*/ 0 h 464"/>
              </a:gdLst>
              <a:ahLst/>
              <a:cxnLst>
                <a:cxn ang="0">
                  <a:pos x="T0" y="T1"/>
                </a:cxn>
                <a:cxn ang="0">
                  <a:pos x="T2" y="T3"/>
                </a:cxn>
                <a:cxn ang="0">
                  <a:pos x="T4" y="T5"/>
                </a:cxn>
                <a:cxn ang="0">
                  <a:pos x="T6" y="T7"/>
                </a:cxn>
                <a:cxn ang="0">
                  <a:pos x="T8" y="T9"/>
                </a:cxn>
              </a:cxnLst>
              <a:rect l="0" t="0" r="r" b="b"/>
              <a:pathLst>
                <a:path w="108" h="464">
                  <a:moveTo>
                    <a:pt x="108" y="0"/>
                  </a:moveTo>
                  <a:lnTo>
                    <a:pt x="0" y="464"/>
                  </a:lnTo>
                  <a:lnTo>
                    <a:pt x="108" y="464"/>
                  </a:lnTo>
                  <a:lnTo>
                    <a:pt x="108" y="0"/>
                  </a:lnTo>
                  <a:lnTo>
                    <a:pt x="108" y="0"/>
                  </a:lnTo>
                  <a:close/>
                </a:path>
              </a:pathLst>
            </a:custGeom>
            <a:solidFill>
              <a:srgbClr val="858B0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37" name="Freeform 28"/>
            <p:cNvSpPr/>
            <p:nvPr/>
          </p:nvSpPr>
          <p:spPr bwMode="auto">
            <a:xfrm>
              <a:off x="4909577" y="1959260"/>
              <a:ext cx="168275" cy="736601"/>
            </a:xfrm>
            <a:custGeom>
              <a:avLst/>
              <a:gdLst>
                <a:gd name="T0" fmla="*/ 0 w 106"/>
                <a:gd name="T1" fmla="*/ 0 h 464"/>
                <a:gd name="T2" fmla="*/ 0 w 106"/>
                <a:gd name="T3" fmla="*/ 464 h 464"/>
                <a:gd name="T4" fmla="*/ 106 w 106"/>
                <a:gd name="T5" fmla="*/ 464 h 464"/>
                <a:gd name="T6" fmla="*/ 0 w 106"/>
                <a:gd name="T7" fmla="*/ 0 h 464"/>
              </a:gdLst>
              <a:ahLst/>
              <a:cxnLst>
                <a:cxn ang="0">
                  <a:pos x="T0" y="T1"/>
                </a:cxn>
                <a:cxn ang="0">
                  <a:pos x="T2" y="T3"/>
                </a:cxn>
                <a:cxn ang="0">
                  <a:pos x="T4" y="T5"/>
                </a:cxn>
                <a:cxn ang="0">
                  <a:pos x="T6" y="T7"/>
                </a:cxn>
              </a:cxnLst>
              <a:rect l="0" t="0" r="r" b="b"/>
              <a:pathLst>
                <a:path w="106" h="464">
                  <a:moveTo>
                    <a:pt x="0" y="0"/>
                  </a:moveTo>
                  <a:lnTo>
                    <a:pt x="0" y="464"/>
                  </a:lnTo>
                  <a:lnTo>
                    <a:pt x="106" y="464"/>
                  </a:lnTo>
                  <a:lnTo>
                    <a:pt x="0" y="0"/>
                  </a:lnTo>
                  <a:close/>
                </a:path>
              </a:pathLst>
            </a:custGeom>
            <a:solidFill>
              <a:srgbClr val="7379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38" name="Freeform 29"/>
            <p:cNvSpPr/>
            <p:nvPr/>
          </p:nvSpPr>
          <p:spPr bwMode="auto">
            <a:xfrm>
              <a:off x="4798452" y="2210086"/>
              <a:ext cx="111125" cy="623888"/>
            </a:xfrm>
            <a:custGeom>
              <a:avLst/>
              <a:gdLst>
                <a:gd name="T0" fmla="*/ 68 w 70"/>
                <a:gd name="T1" fmla="*/ 0 h 393"/>
                <a:gd name="T2" fmla="*/ 66 w 70"/>
                <a:gd name="T3" fmla="*/ 108 h 393"/>
                <a:gd name="T4" fmla="*/ 32 w 70"/>
                <a:gd name="T5" fmla="*/ 76 h 393"/>
                <a:gd name="T6" fmla="*/ 65 w 70"/>
                <a:gd name="T7" fmla="*/ 122 h 393"/>
                <a:gd name="T8" fmla="*/ 63 w 70"/>
                <a:gd name="T9" fmla="*/ 169 h 393"/>
                <a:gd name="T10" fmla="*/ 12 w 70"/>
                <a:gd name="T11" fmla="*/ 120 h 393"/>
                <a:gd name="T12" fmla="*/ 63 w 70"/>
                <a:gd name="T13" fmla="*/ 188 h 393"/>
                <a:gd name="T14" fmla="*/ 61 w 70"/>
                <a:gd name="T15" fmla="*/ 239 h 393"/>
                <a:gd name="T16" fmla="*/ 0 w 70"/>
                <a:gd name="T17" fmla="*/ 179 h 393"/>
                <a:gd name="T18" fmla="*/ 61 w 70"/>
                <a:gd name="T19" fmla="*/ 256 h 393"/>
                <a:gd name="T20" fmla="*/ 56 w 70"/>
                <a:gd name="T21" fmla="*/ 393 h 393"/>
                <a:gd name="T22" fmla="*/ 70 w 70"/>
                <a:gd name="T23" fmla="*/ 393 h 393"/>
                <a:gd name="T24" fmla="*/ 70 w 70"/>
                <a:gd name="T25" fmla="*/ 24 h 393"/>
                <a:gd name="T26" fmla="*/ 68 w 70"/>
                <a:gd name="T27" fmla="*/ 0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0" h="393">
                  <a:moveTo>
                    <a:pt x="68" y="0"/>
                  </a:moveTo>
                  <a:lnTo>
                    <a:pt x="66" y="108"/>
                  </a:lnTo>
                  <a:lnTo>
                    <a:pt x="32" y="76"/>
                  </a:lnTo>
                  <a:lnTo>
                    <a:pt x="65" y="122"/>
                  </a:lnTo>
                  <a:lnTo>
                    <a:pt x="63" y="169"/>
                  </a:lnTo>
                  <a:lnTo>
                    <a:pt x="12" y="120"/>
                  </a:lnTo>
                  <a:lnTo>
                    <a:pt x="63" y="188"/>
                  </a:lnTo>
                  <a:lnTo>
                    <a:pt x="61" y="239"/>
                  </a:lnTo>
                  <a:lnTo>
                    <a:pt x="0" y="179"/>
                  </a:lnTo>
                  <a:lnTo>
                    <a:pt x="61" y="256"/>
                  </a:lnTo>
                  <a:lnTo>
                    <a:pt x="56" y="393"/>
                  </a:lnTo>
                  <a:lnTo>
                    <a:pt x="70" y="393"/>
                  </a:lnTo>
                  <a:lnTo>
                    <a:pt x="70" y="24"/>
                  </a:lnTo>
                  <a:lnTo>
                    <a:pt x="68" y="0"/>
                  </a:lnTo>
                  <a:close/>
                </a:path>
              </a:pathLst>
            </a:custGeom>
            <a:solidFill>
              <a:srgbClr val="29140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39" name="Freeform 30"/>
            <p:cNvSpPr/>
            <p:nvPr/>
          </p:nvSpPr>
          <p:spPr bwMode="auto">
            <a:xfrm>
              <a:off x="4909577" y="2248186"/>
              <a:ext cx="109538" cy="585788"/>
            </a:xfrm>
            <a:custGeom>
              <a:avLst/>
              <a:gdLst>
                <a:gd name="T0" fmla="*/ 6 w 69"/>
                <a:gd name="T1" fmla="*/ 234 h 369"/>
                <a:gd name="T2" fmla="*/ 69 w 69"/>
                <a:gd name="T3" fmla="*/ 155 h 369"/>
                <a:gd name="T4" fmla="*/ 6 w 69"/>
                <a:gd name="T5" fmla="*/ 215 h 369"/>
                <a:gd name="T6" fmla="*/ 5 w 69"/>
                <a:gd name="T7" fmla="*/ 165 h 369"/>
                <a:gd name="T8" fmla="*/ 56 w 69"/>
                <a:gd name="T9" fmla="*/ 96 h 369"/>
                <a:gd name="T10" fmla="*/ 3 w 69"/>
                <a:gd name="T11" fmla="*/ 146 h 369"/>
                <a:gd name="T12" fmla="*/ 2 w 69"/>
                <a:gd name="T13" fmla="*/ 96 h 369"/>
                <a:gd name="T14" fmla="*/ 35 w 69"/>
                <a:gd name="T15" fmla="*/ 51 h 369"/>
                <a:gd name="T16" fmla="*/ 2 w 69"/>
                <a:gd name="T17" fmla="*/ 85 h 369"/>
                <a:gd name="T18" fmla="*/ 0 w 69"/>
                <a:gd name="T19" fmla="*/ 0 h 369"/>
                <a:gd name="T20" fmla="*/ 0 w 69"/>
                <a:gd name="T21" fmla="*/ 369 h 369"/>
                <a:gd name="T22" fmla="*/ 11 w 69"/>
                <a:gd name="T23" fmla="*/ 369 h 369"/>
                <a:gd name="T24" fmla="*/ 6 w 69"/>
                <a:gd name="T25" fmla="*/ 234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369">
                  <a:moveTo>
                    <a:pt x="6" y="234"/>
                  </a:moveTo>
                  <a:lnTo>
                    <a:pt x="69" y="155"/>
                  </a:lnTo>
                  <a:lnTo>
                    <a:pt x="6" y="215"/>
                  </a:lnTo>
                  <a:lnTo>
                    <a:pt x="5" y="165"/>
                  </a:lnTo>
                  <a:lnTo>
                    <a:pt x="56" y="96"/>
                  </a:lnTo>
                  <a:lnTo>
                    <a:pt x="3" y="146"/>
                  </a:lnTo>
                  <a:lnTo>
                    <a:pt x="2" y="96"/>
                  </a:lnTo>
                  <a:lnTo>
                    <a:pt x="35" y="51"/>
                  </a:lnTo>
                  <a:lnTo>
                    <a:pt x="2" y="85"/>
                  </a:lnTo>
                  <a:lnTo>
                    <a:pt x="0" y="0"/>
                  </a:lnTo>
                  <a:lnTo>
                    <a:pt x="0" y="369"/>
                  </a:lnTo>
                  <a:lnTo>
                    <a:pt x="11" y="369"/>
                  </a:lnTo>
                  <a:lnTo>
                    <a:pt x="6" y="234"/>
                  </a:lnTo>
                  <a:close/>
                </a:path>
              </a:pathLst>
            </a:custGeom>
            <a:solidFill>
              <a:srgbClr val="1702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40" name="Freeform 31"/>
            <p:cNvSpPr/>
            <p:nvPr/>
          </p:nvSpPr>
          <p:spPr bwMode="auto">
            <a:xfrm>
              <a:off x="5147702" y="1983073"/>
              <a:ext cx="150813" cy="657226"/>
            </a:xfrm>
            <a:custGeom>
              <a:avLst/>
              <a:gdLst>
                <a:gd name="T0" fmla="*/ 95 w 95"/>
                <a:gd name="T1" fmla="*/ 0 h 414"/>
                <a:gd name="T2" fmla="*/ 0 w 95"/>
                <a:gd name="T3" fmla="*/ 414 h 414"/>
                <a:gd name="T4" fmla="*/ 95 w 95"/>
                <a:gd name="T5" fmla="*/ 414 h 414"/>
                <a:gd name="T6" fmla="*/ 95 w 95"/>
                <a:gd name="T7" fmla="*/ 0 h 414"/>
                <a:gd name="T8" fmla="*/ 95 w 95"/>
                <a:gd name="T9" fmla="*/ 0 h 414"/>
              </a:gdLst>
              <a:ahLst/>
              <a:cxnLst>
                <a:cxn ang="0">
                  <a:pos x="T0" y="T1"/>
                </a:cxn>
                <a:cxn ang="0">
                  <a:pos x="T2" y="T3"/>
                </a:cxn>
                <a:cxn ang="0">
                  <a:pos x="T4" y="T5"/>
                </a:cxn>
                <a:cxn ang="0">
                  <a:pos x="T6" y="T7"/>
                </a:cxn>
                <a:cxn ang="0">
                  <a:pos x="T8" y="T9"/>
                </a:cxn>
              </a:cxnLst>
              <a:rect l="0" t="0" r="r" b="b"/>
              <a:pathLst>
                <a:path w="95" h="414">
                  <a:moveTo>
                    <a:pt x="95" y="0"/>
                  </a:moveTo>
                  <a:lnTo>
                    <a:pt x="0" y="414"/>
                  </a:lnTo>
                  <a:lnTo>
                    <a:pt x="95" y="414"/>
                  </a:lnTo>
                  <a:lnTo>
                    <a:pt x="95" y="0"/>
                  </a:lnTo>
                  <a:lnTo>
                    <a:pt x="95" y="0"/>
                  </a:lnTo>
                  <a:close/>
                </a:path>
              </a:pathLst>
            </a:custGeom>
            <a:solidFill>
              <a:srgbClr val="858B0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41" name="Freeform 32"/>
            <p:cNvSpPr/>
            <p:nvPr/>
          </p:nvSpPr>
          <p:spPr bwMode="auto">
            <a:xfrm>
              <a:off x="5298514" y="1983073"/>
              <a:ext cx="150813" cy="657226"/>
            </a:xfrm>
            <a:custGeom>
              <a:avLst/>
              <a:gdLst>
                <a:gd name="T0" fmla="*/ 0 w 95"/>
                <a:gd name="T1" fmla="*/ 0 h 414"/>
                <a:gd name="T2" fmla="*/ 0 w 95"/>
                <a:gd name="T3" fmla="*/ 414 h 414"/>
                <a:gd name="T4" fmla="*/ 95 w 95"/>
                <a:gd name="T5" fmla="*/ 414 h 414"/>
                <a:gd name="T6" fmla="*/ 0 w 95"/>
                <a:gd name="T7" fmla="*/ 0 h 414"/>
              </a:gdLst>
              <a:ahLst/>
              <a:cxnLst>
                <a:cxn ang="0">
                  <a:pos x="T0" y="T1"/>
                </a:cxn>
                <a:cxn ang="0">
                  <a:pos x="T2" y="T3"/>
                </a:cxn>
                <a:cxn ang="0">
                  <a:pos x="T4" y="T5"/>
                </a:cxn>
                <a:cxn ang="0">
                  <a:pos x="T6" y="T7"/>
                </a:cxn>
              </a:cxnLst>
              <a:rect l="0" t="0" r="r" b="b"/>
              <a:pathLst>
                <a:path w="95" h="414">
                  <a:moveTo>
                    <a:pt x="0" y="0"/>
                  </a:moveTo>
                  <a:lnTo>
                    <a:pt x="0" y="414"/>
                  </a:lnTo>
                  <a:lnTo>
                    <a:pt x="95" y="414"/>
                  </a:lnTo>
                  <a:lnTo>
                    <a:pt x="0" y="0"/>
                  </a:lnTo>
                  <a:close/>
                </a:path>
              </a:pathLst>
            </a:custGeom>
            <a:solidFill>
              <a:srgbClr val="7379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42" name="Freeform 33"/>
            <p:cNvSpPr/>
            <p:nvPr/>
          </p:nvSpPr>
          <p:spPr bwMode="auto">
            <a:xfrm>
              <a:off x="5200089" y="2206911"/>
              <a:ext cx="98425" cy="557213"/>
            </a:xfrm>
            <a:custGeom>
              <a:avLst/>
              <a:gdLst>
                <a:gd name="T0" fmla="*/ 61 w 62"/>
                <a:gd name="T1" fmla="*/ 0 h 351"/>
                <a:gd name="T2" fmla="*/ 58 w 62"/>
                <a:gd name="T3" fmla="*/ 97 h 351"/>
                <a:gd name="T4" fmla="*/ 28 w 62"/>
                <a:gd name="T5" fmla="*/ 68 h 351"/>
                <a:gd name="T6" fmla="*/ 58 w 62"/>
                <a:gd name="T7" fmla="*/ 109 h 351"/>
                <a:gd name="T8" fmla="*/ 57 w 62"/>
                <a:gd name="T9" fmla="*/ 151 h 351"/>
                <a:gd name="T10" fmla="*/ 11 w 62"/>
                <a:gd name="T11" fmla="*/ 107 h 351"/>
                <a:gd name="T12" fmla="*/ 56 w 62"/>
                <a:gd name="T13" fmla="*/ 167 h 351"/>
                <a:gd name="T14" fmla="*/ 55 w 62"/>
                <a:gd name="T15" fmla="*/ 212 h 351"/>
                <a:gd name="T16" fmla="*/ 0 w 62"/>
                <a:gd name="T17" fmla="*/ 160 h 351"/>
                <a:gd name="T18" fmla="*/ 55 w 62"/>
                <a:gd name="T19" fmla="*/ 229 h 351"/>
                <a:gd name="T20" fmla="*/ 50 w 62"/>
                <a:gd name="T21" fmla="*/ 351 h 351"/>
                <a:gd name="T22" fmla="*/ 62 w 62"/>
                <a:gd name="T23" fmla="*/ 351 h 351"/>
                <a:gd name="T24" fmla="*/ 62 w 62"/>
                <a:gd name="T25" fmla="*/ 21 h 351"/>
                <a:gd name="T26" fmla="*/ 61 w 62"/>
                <a:gd name="T27" fmla="*/ 0 h 3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2" h="351">
                  <a:moveTo>
                    <a:pt x="61" y="0"/>
                  </a:moveTo>
                  <a:lnTo>
                    <a:pt x="58" y="97"/>
                  </a:lnTo>
                  <a:lnTo>
                    <a:pt x="28" y="68"/>
                  </a:lnTo>
                  <a:lnTo>
                    <a:pt x="58" y="109"/>
                  </a:lnTo>
                  <a:lnTo>
                    <a:pt x="57" y="151"/>
                  </a:lnTo>
                  <a:lnTo>
                    <a:pt x="11" y="107"/>
                  </a:lnTo>
                  <a:lnTo>
                    <a:pt x="56" y="167"/>
                  </a:lnTo>
                  <a:lnTo>
                    <a:pt x="55" y="212"/>
                  </a:lnTo>
                  <a:lnTo>
                    <a:pt x="0" y="160"/>
                  </a:lnTo>
                  <a:lnTo>
                    <a:pt x="55" y="229"/>
                  </a:lnTo>
                  <a:lnTo>
                    <a:pt x="50" y="351"/>
                  </a:lnTo>
                  <a:lnTo>
                    <a:pt x="62" y="351"/>
                  </a:lnTo>
                  <a:lnTo>
                    <a:pt x="62" y="21"/>
                  </a:lnTo>
                  <a:lnTo>
                    <a:pt x="61" y="0"/>
                  </a:lnTo>
                  <a:close/>
                </a:path>
              </a:pathLst>
            </a:custGeom>
            <a:solidFill>
              <a:srgbClr val="29140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43" name="Freeform 34"/>
            <p:cNvSpPr/>
            <p:nvPr/>
          </p:nvSpPr>
          <p:spPr bwMode="auto">
            <a:xfrm>
              <a:off x="5298514" y="2240248"/>
              <a:ext cx="98425" cy="523876"/>
            </a:xfrm>
            <a:custGeom>
              <a:avLst/>
              <a:gdLst>
                <a:gd name="T0" fmla="*/ 6 w 62"/>
                <a:gd name="T1" fmla="*/ 209 h 330"/>
                <a:gd name="T2" fmla="*/ 62 w 62"/>
                <a:gd name="T3" fmla="*/ 139 h 330"/>
                <a:gd name="T4" fmla="*/ 5 w 62"/>
                <a:gd name="T5" fmla="*/ 193 h 330"/>
                <a:gd name="T6" fmla="*/ 4 w 62"/>
                <a:gd name="T7" fmla="*/ 148 h 330"/>
                <a:gd name="T8" fmla="*/ 50 w 62"/>
                <a:gd name="T9" fmla="*/ 86 h 330"/>
                <a:gd name="T10" fmla="*/ 4 w 62"/>
                <a:gd name="T11" fmla="*/ 131 h 330"/>
                <a:gd name="T12" fmla="*/ 3 w 62"/>
                <a:gd name="T13" fmla="*/ 86 h 330"/>
                <a:gd name="T14" fmla="*/ 32 w 62"/>
                <a:gd name="T15" fmla="*/ 46 h 330"/>
                <a:gd name="T16" fmla="*/ 3 w 62"/>
                <a:gd name="T17" fmla="*/ 76 h 330"/>
                <a:gd name="T18" fmla="*/ 0 w 62"/>
                <a:gd name="T19" fmla="*/ 0 h 330"/>
                <a:gd name="T20" fmla="*/ 0 w 62"/>
                <a:gd name="T21" fmla="*/ 330 h 330"/>
                <a:gd name="T22" fmla="*/ 10 w 62"/>
                <a:gd name="T23" fmla="*/ 330 h 330"/>
                <a:gd name="T24" fmla="*/ 6 w 62"/>
                <a:gd name="T25" fmla="*/ 209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2" h="330">
                  <a:moveTo>
                    <a:pt x="6" y="209"/>
                  </a:moveTo>
                  <a:lnTo>
                    <a:pt x="62" y="139"/>
                  </a:lnTo>
                  <a:lnTo>
                    <a:pt x="5" y="193"/>
                  </a:lnTo>
                  <a:lnTo>
                    <a:pt x="4" y="148"/>
                  </a:lnTo>
                  <a:lnTo>
                    <a:pt x="50" y="86"/>
                  </a:lnTo>
                  <a:lnTo>
                    <a:pt x="4" y="131"/>
                  </a:lnTo>
                  <a:lnTo>
                    <a:pt x="3" y="86"/>
                  </a:lnTo>
                  <a:lnTo>
                    <a:pt x="32" y="46"/>
                  </a:lnTo>
                  <a:lnTo>
                    <a:pt x="3" y="76"/>
                  </a:lnTo>
                  <a:lnTo>
                    <a:pt x="0" y="0"/>
                  </a:lnTo>
                  <a:lnTo>
                    <a:pt x="0" y="330"/>
                  </a:lnTo>
                  <a:lnTo>
                    <a:pt x="10" y="330"/>
                  </a:lnTo>
                  <a:lnTo>
                    <a:pt x="6" y="209"/>
                  </a:lnTo>
                  <a:close/>
                </a:path>
              </a:pathLst>
            </a:custGeom>
            <a:solidFill>
              <a:srgbClr val="1702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44" name="Freeform 35"/>
            <p:cNvSpPr/>
            <p:nvPr/>
          </p:nvSpPr>
          <p:spPr bwMode="auto">
            <a:xfrm>
              <a:off x="5971614" y="2094198"/>
              <a:ext cx="144463" cy="630238"/>
            </a:xfrm>
            <a:custGeom>
              <a:avLst/>
              <a:gdLst>
                <a:gd name="T0" fmla="*/ 91 w 91"/>
                <a:gd name="T1" fmla="*/ 0 h 397"/>
                <a:gd name="T2" fmla="*/ 0 w 91"/>
                <a:gd name="T3" fmla="*/ 397 h 397"/>
                <a:gd name="T4" fmla="*/ 91 w 91"/>
                <a:gd name="T5" fmla="*/ 397 h 397"/>
                <a:gd name="T6" fmla="*/ 91 w 91"/>
                <a:gd name="T7" fmla="*/ 2 h 397"/>
                <a:gd name="T8" fmla="*/ 91 w 91"/>
                <a:gd name="T9" fmla="*/ 0 h 397"/>
              </a:gdLst>
              <a:ahLst/>
              <a:cxnLst>
                <a:cxn ang="0">
                  <a:pos x="T0" y="T1"/>
                </a:cxn>
                <a:cxn ang="0">
                  <a:pos x="T2" y="T3"/>
                </a:cxn>
                <a:cxn ang="0">
                  <a:pos x="T4" y="T5"/>
                </a:cxn>
                <a:cxn ang="0">
                  <a:pos x="T6" y="T7"/>
                </a:cxn>
                <a:cxn ang="0">
                  <a:pos x="T8" y="T9"/>
                </a:cxn>
              </a:cxnLst>
              <a:rect l="0" t="0" r="r" b="b"/>
              <a:pathLst>
                <a:path w="91" h="397">
                  <a:moveTo>
                    <a:pt x="91" y="0"/>
                  </a:moveTo>
                  <a:lnTo>
                    <a:pt x="0" y="397"/>
                  </a:lnTo>
                  <a:lnTo>
                    <a:pt x="91" y="397"/>
                  </a:lnTo>
                  <a:lnTo>
                    <a:pt x="91" y="2"/>
                  </a:lnTo>
                  <a:lnTo>
                    <a:pt x="91" y="0"/>
                  </a:lnTo>
                  <a:close/>
                </a:path>
              </a:pathLst>
            </a:custGeom>
            <a:solidFill>
              <a:srgbClr val="858B0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45" name="Freeform 36"/>
            <p:cNvSpPr/>
            <p:nvPr/>
          </p:nvSpPr>
          <p:spPr bwMode="auto">
            <a:xfrm>
              <a:off x="6116077" y="2097373"/>
              <a:ext cx="147638" cy="627063"/>
            </a:xfrm>
            <a:custGeom>
              <a:avLst/>
              <a:gdLst>
                <a:gd name="T0" fmla="*/ 0 w 93"/>
                <a:gd name="T1" fmla="*/ 0 h 395"/>
                <a:gd name="T2" fmla="*/ 0 w 93"/>
                <a:gd name="T3" fmla="*/ 395 h 395"/>
                <a:gd name="T4" fmla="*/ 93 w 93"/>
                <a:gd name="T5" fmla="*/ 395 h 395"/>
                <a:gd name="T6" fmla="*/ 0 w 93"/>
                <a:gd name="T7" fmla="*/ 0 h 395"/>
              </a:gdLst>
              <a:ahLst/>
              <a:cxnLst>
                <a:cxn ang="0">
                  <a:pos x="T0" y="T1"/>
                </a:cxn>
                <a:cxn ang="0">
                  <a:pos x="T2" y="T3"/>
                </a:cxn>
                <a:cxn ang="0">
                  <a:pos x="T4" y="T5"/>
                </a:cxn>
                <a:cxn ang="0">
                  <a:pos x="T6" y="T7"/>
                </a:cxn>
              </a:cxnLst>
              <a:rect l="0" t="0" r="r" b="b"/>
              <a:pathLst>
                <a:path w="93" h="395">
                  <a:moveTo>
                    <a:pt x="0" y="0"/>
                  </a:moveTo>
                  <a:lnTo>
                    <a:pt x="0" y="395"/>
                  </a:lnTo>
                  <a:lnTo>
                    <a:pt x="93" y="395"/>
                  </a:lnTo>
                  <a:lnTo>
                    <a:pt x="0" y="0"/>
                  </a:lnTo>
                  <a:close/>
                </a:path>
              </a:pathLst>
            </a:custGeom>
            <a:solidFill>
              <a:srgbClr val="7379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46" name="Freeform 37"/>
            <p:cNvSpPr/>
            <p:nvPr/>
          </p:nvSpPr>
          <p:spPr bwMode="auto">
            <a:xfrm>
              <a:off x="6022414" y="2310098"/>
              <a:ext cx="93663" cy="536576"/>
            </a:xfrm>
            <a:custGeom>
              <a:avLst/>
              <a:gdLst>
                <a:gd name="T0" fmla="*/ 59 w 59"/>
                <a:gd name="T1" fmla="*/ 0 h 338"/>
                <a:gd name="T2" fmla="*/ 56 w 59"/>
                <a:gd name="T3" fmla="*/ 92 h 338"/>
                <a:gd name="T4" fmla="*/ 28 w 59"/>
                <a:gd name="T5" fmla="*/ 66 h 338"/>
                <a:gd name="T6" fmla="*/ 55 w 59"/>
                <a:gd name="T7" fmla="*/ 104 h 338"/>
                <a:gd name="T8" fmla="*/ 55 w 59"/>
                <a:gd name="T9" fmla="*/ 145 h 338"/>
                <a:gd name="T10" fmla="*/ 11 w 59"/>
                <a:gd name="T11" fmla="*/ 104 h 338"/>
                <a:gd name="T12" fmla="*/ 54 w 59"/>
                <a:gd name="T13" fmla="*/ 161 h 338"/>
                <a:gd name="T14" fmla="*/ 53 w 59"/>
                <a:gd name="T15" fmla="*/ 205 h 338"/>
                <a:gd name="T16" fmla="*/ 0 w 59"/>
                <a:gd name="T17" fmla="*/ 154 h 338"/>
                <a:gd name="T18" fmla="*/ 53 w 59"/>
                <a:gd name="T19" fmla="*/ 219 h 338"/>
                <a:gd name="T20" fmla="*/ 48 w 59"/>
                <a:gd name="T21" fmla="*/ 338 h 338"/>
                <a:gd name="T22" fmla="*/ 59 w 59"/>
                <a:gd name="T23" fmla="*/ 338 h 338"/>
                <a:gd name="T24" fmla="*/ 59 w 59"/>
                <a:gd name="T25" fmla="*/ 21 h 338"/>
                <a:gd name="T26" fmla="*/ 59 w 59"/>
                <a:gd name="T27" fmla="*/ 0 h 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9" h="338">
                  <a:moveTo>
                    <a:pt x="59" y="0"/>
                  </a:moveTo>
                  <a:lnTo>
                    <a:pt x="56" y="92"/>
                  </a:lnTo>
                  <a:lnTo>
                    <a:pt x="28" y="66"/>
                  </a:lnTo>
                  <a:lnTo>
                    <a:pt x="55" y="104"/>
                  </a:lnTo>
                  <a:lnTo>
                    <a:pt x="55" y="145"/>
                  </a:lnTo>
                  <a:lnTo>
                    <a:pt x="11" y="104"/>
                  </a:lnTo>
                  <a:lnTo>
                    <a:pt x="54" y="161"/>
                  </a:lnTo>
                  <a:lnTo>
                    <a:pt x="53" y="205"/>
                  </a:lnTo>
                  <a:lnTo>
                    <a:pt x="0" y="154"/>
                  </a:lnTo>
                  <a:lnTo>
                    <a:pt x="53" y="219"/>
                  </a:lnTo>
                  <a:lnTo>
                    <a:pt x="48" y="338"/>
                  </a:lnTo>
                  <a:lnTo>
                    <a:pt x="59" y="338"/>
                  </a:lnTo>
                  <a:lnTo>
                    <a:pt x="59" y="21"/>
                  </a:lnTo>
                  <a:lnTo>
                    <a:pt x="59" y="0"/>
                  </a:lnTo>
                  <a:close/>
                </a:path>
              </a:pathLst>
            </a:custGeom>
            <a:solidFill>
              <a:srgbClr val="29140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47" name="Freeform 38"/>
            <p:cNvSpPr/>
            <p:nvPr/>
          </p:nvSpPr>
          <p:spPr bwMode="auto">
            <a:xfrm>
              <a:off x="6116077" y="2343436"/>
              <a:ext cx="95250" cy="503238"/>
            </a:xfrm>
            <a:custGeom>
              <a:avLst/>
              <a:gdLst>
                <a:gd name="T0" fmla="*/ 6 w 60"/>
                <a:gd name="T1" fmla="*/ 199 h 317"/>
                <a:gd name="T2" fmla="*/ 60 w 60"/>
                <a:gd name="T3" fmla="*/ 133 h 317"/>
                <a:gd name="T4" fmla="*/ 6 w 60"/>
                <a:gd name="T5" fmla="*/ 184 h 317"/>
                <a:gd name="T6" fmla="*/ 5 w 60"/>
                <a:gd name="T7" fmla="*/ 141 h 317"/>
                <a:gd name="T8" fmla="*/ 49 w 60"/>
                <a:gd name="T9" fmla="*/ 83 h 317"/>
                <a:gd name="T10" fmla="*/ 4 w 60"/>
                <a:gd name="T11" fmla="*/ 125 h 317"/>
                <a:gd name="T12" fmla="*/ 2 w 60"/>
                <a:gd name="T13" fmla="*/ 83 h 317"/>
                <a:gd name="T14" fmla="*/ 30 w 60"/>
                <a:gd name="T15" fmla="*/ 43 h 317"/>
                <a:gd name="T16" fmla="*/ 2 w 60"/>
                <a:gd name="T17" fmla="*/ 73 h 317"/>
                <a:gd name="T18" fmla="*/ 0 w 60"/>
                <a:gd name="T19" fmla="*/ 0 h 317"/>
                <a:gd name="T20" fmla="*/ 0 w 60"/>
                <a:gd name="T21" fmla="*/ 317 h 317"/>
                <a:gd name="T22" fmla="*/ 11 w 60"/>
                <a:gd name="T23" fmla="*/ 317 h 317"/>
                <a:gd name="T24" fmla="*/ 6 w 60"/>
                <a:gd name="T25" fmla="*/ 199 h 3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0" h="317">
                  <a:moveTo>
                    <a:pt x="6" y="199"/>
                  </a:moveTo>
                  <a:lnTo>
                    <a:pt x="60" y="133"/>
                  </a:lnTo>
                  <a:lnTo>
                    <a:pt x="6" y="184"/>
                  </a:lnTo>
                  <a:lnTo>
                    <a:pt x="5" y="141"/>
                  </a:lnTo>
                  <a:lnTo>
                    <a:pt x="49" y="83"/>
                  </a:lnTo>
                  <a:lnTo>
                    <a:pt x="4" y="125"/>
                  </a:lnTo>
                  <a:lnTo>
                    <a:pt x="2" y="83"/>
                  </a:lnTo>
                  <a:lnTo>
                    <a:pt x="30" y="43"/>
                  </a:lnTo>
                  <a:lnTo>
                    <a:pt x="2" y="73"/>
                  </a:lnTo>
                  <a:lnTo>
                    <a:pt x="0" y="0"/>
                  </a:lnTo>
                  <a:lnTo>
                    <a:pt x="0" y="317"/>
                  </a:lnTo>
                  <a:lnTo>
                    <a:pt x="11" y="317"/>
                  </a:lnTo>
                  <a:lnTo>
                    <a:pt x="6" y="199"/>
                  </a:lnTo>
                  <a:close/>
                </a:path>
              </a:pathLst>
            </a:custGeom>
            <a:solidFill>
              <a:srgbClr val="1702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48" name="Freeform 39"/>
            <p:cNvSpPr/>
            <p:nvPr/>
          </p:nvSpPr>
          <p:spPr bwMode="auto">
            <a:xfrm>
              <a:off x="5555689" y="2230723"/>
              <a:ext cx="141288" cy="609601"/>
            </a:xfrm>
            <a:custGeom>
              <a:avLst/>
              <a:gdLst>
                <a:gd name="T0" fmla="*/ 87 w 89"/>
                <a:gd name="T1" fmla="*/ 0 h 384"/>
                <a:gd name="T2" fmla="*/ 0 w 89"/>
                <a:gd name="T3" fmla="*/ 384 h 384"/>
                <a:gd name="T4" fmla="*/ 89 w 89"/>
                <a:gd name="T5" fmla="*/ 384 h 384"/>
                <a:gd name="T6" fmla="*/ 89 w 89"/>
                <a:gd name="T7" fmla="*/ 0 h 384"/>
                <a:gd name="T8" fmla="*/ 87 w 89"/>
                <a:gd name="T9" fmla="*/ 0 h 384"/>
              </a:gdLst>
              <a:ahLst/>
              <a:cxnLst>
                <a:cxn ang="0">
                  <a:pos x="T0" y="T1"/>
                </a:cxn>
                <a:cxn ang="0">
                  <a:pos x="T2" y="T3"/>
                </a:cxn>
                <a:cxn ang="0">
                  <a:pos x="T4" y="T5"/>
                </a:cxn>
                <a:cxn ang="0">
                  <a:pos x="T6" y="T7"/>
                </a:cxn>
                <a:cxn ang="0">
                  <a:pos x="T8" y="T9"/>
                </a:cxn>
              </a:cxnLst>
              <a:rect l="0" t="0" r="r" b="b"/>
              <a:pathLst>
                <a:path w="89" h="384">
                  <a:moveTo>
                    <a:pt x="87" y="0"/>
                  </a:moveTo>
                  <a:lnTo>
                    <a:pt x="0" y="384"/>
                  </a:lnTo>
                  <a:lnTo>
                    <a:pt x="89" y="384"/>
                  </a:lnTo>
                  <a:lnTo>
                    <a:pt x="89" y="0"/>
                  </a:lnTo>
                  <a:lnTo>
                    <a:pt x="87" y="0"/>
                  </a:lnTo>
                  <a:close/>
                </a:path>
              </a:pathLst>
            </a:custGeom>
            <a:solidFill>
              <a:srgbClr val="858B0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49" name="Freeform 40"/>
            <p:cNvSpPr/>
            <p:nvPr/>
          </p:nvSpPr>
          <p:spPr bwMode="auto">
            <a:xfrm>
              <a:off x="5696977" y="2230723"/>
              <a:ext cx="138113" cy="609601"/>
            </a:xfrm>
            <a:custGeom>
              <a:avLst/>
              <a:gdLst>
                <a:gd name="T0" fmla="*/ 0 w 87"/>
                <a:gd name="T1" fmla="*/ 0 h 384"/>
                <a:gd name="T2" fmla="*/ 0 w 87"/>
                <a:gd name="T3" fmla="*/ 384 h 384"/>
                <a:gd name="T4" fmla="*/ 87 w 87"/>
                <a:gd name="T5" fmla="*/ 384 h 384"/>
                <a:gd name="T6" fmla="*/ 0 w 87"/>
                <a:gd name="T7" fmla="*/ 0 h 384"/>
              </a:gdLst>
              <a:ahLst/>
              <a:cxnLst>
                <a:cxn ang="0">
                  <a:pos x="T0" y="T1"/>
                </a:cxn>
                <a:cxn ang="0">
                  <a:pos x="T2" y="T3"/>
                </a:cxn>
                <a:cxn ang="0">
                  <a:pos x="T4" y="T5"/>
                </a:cxn>
                <a:cxn ang="0">
                  <a:pos x="T6" y="T7"/>
                </a:cxn>
              </a:cxnLst>
              <a:rect l="0" t="0" r="r" b="b"/>
              <a:pathLst>
                <a:path w="87" h="384">
                  <a:moveTo>
                    <a:pt x="0" y="0"/>
                  </a:moveTo>
                  <a:lnTo>
                    <a:pt x="0" y="384"/>
                  </a:lnTo>
                  <a:lnTo>
                    <a:pt x="87" y="384"/>
                  </a:lnTo>
                  <a:lnTo>
                    <a:pt x="0" y="0"/>
                  </a:lnTo>
                  <a:close/>
                </a:path>
              </a:pathLst>
            </a:custGeom>
            <a:solidFill>
              <a:srgbClr val="7379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50" name="Freeform 41"/>
            <p:cNvSpPr/>
            <p:nvPr/>
          </p:nvSpPr>
          <p:spPr bwMode="auto">
            <a:xfrm>
              <a:off x="5604902" y="2438686"/>
              <a:ext cx="92075" cy="519113"/>
            </a:xfrm>
            <a:custGeom>
              <a:avLst/>
              <a:gdLst>
                <a:gd name="T0" fmla="*/ 56 w 58"/>
                <a:gd name="T1" fmla="*/ 0 h 327"/>
                <a:gd name="T2" fmla="*/ 54 w 58"/>
                <a:gd name="T3" fmla="*/ 90 h 327"/>
                <a:gd name="T4" fmla="*/ 26 w 58"/>
                <a:gd name="T5" fmla="*/ 64 h 327"/>
                <a:gd name="T6" fmla="*/ 54 w 58"/>
                <a:gd name="T7" fmla="*/ 100 h 327"/>
                <a:gd name="T8" fmla="*/ 53 w 58"/>
                <a:gd name="T9" fmla="*/ 140 h 327"/>
                <a:gd name="T10" fmla="*/ 10 w 58"/>
                <a:gd name="T11" fmla="*/ 100 h 327"/>
                <a:gd name="T12" fmla="*/ 51 w 58"/>
                <a:gd name="T13" fmla="*/ 155 h 327"/>
                <a:gd name="T14" fmla="*/ 50 w 58"/>
                <a:gd name="T15" fmla="*/ 198 h 327"/>
                <a:gd name="T16" fmla="*/ 0 w 58"/>
                <a:gd name="T17" fmla="*/ 148 h 327"/>
                <a:gd name="T18" fmla="*/ 50 w 58"/>
                <a:gd name="T19" fmla="*/ 213 h 327"/>
                <a:gd name="T20" fmla="*/ 46 w 58"/>
                <a:gd name="T21" fmla="*/ 327 h 327"/>
                <a:gd name="T22" fmla="*/ 58 w 58"/>
                <a:gd name="T23" fmla="*/ 327 h 327"/>
                <a:gd name="T24" fmla="*/ 58 w 58"/>
                <a:gd name="T25" fmla="*/ 20 h 327"/>
                <a:gd name="T26" fmla="*/ 56 w 58"/>
                <a:gd name="T27" fmla="*/ 0 h 3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8" h="327">
                  <a:moveTo>
                    <a:pt x="56" y="0"/>
                  </a:moveTo>
                  <a:lnTo>
                    <a:pt x="54" y="90"/>
                  </a:lnTo>
                  <a:lnTo>
                    <a:pt x="26" y="64"/>
                  </a:lnTo>
                  <a:lnTo>
                    <a:pt x="54" y="100"/>
                  </a:lnTo>
                  <a:lnTo>
                    <a:pt x="53" y="140"/>
                  </a:lnTo>
                  <a:lnTo>
                    <a:pt x="10" y="100"/>
                  </a:lnTo>
                  <a:lnTo>
                    <a:pt x="51" y="155"/>
                  </a:lnTo>
                  <a:lnTo>
                    <a:pt x="50" y="198"/>
                  </a:lnTo>
                  <a:lnTo>
                    <a:pt x="0" y="148"/>
                  </a:lnTo>
                  <a:lnTo>
                    <a:pt x="50" y="213"/>
                  </a:lnTo>
                  <a:lnTo>
                    <a:pt x="46" y="327"/>
                  </a:lnTo>
                  <a:lnTo>
                    <a:pt x="58" y="327"/>
                  </a:lnTo>
                  <a:lnTo>
                    <a:pt x="58" y="20"/>
                  </a:lnTo>
                  <a:lnTo>
                    <a:pt x="56" y="0"/>
                  </a:lnTo>
                  <a:close/>
                </a:path>
              </a:pathLst>
            </a:custGeom>
            <a:solidFill>
              <a:srgbClr val="29140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51" name="Freeform 42"/>
            <p:cNvSpPr/>
            <p:nvPr/>
          </p:nvSpPr>
          <p:spPr bwMode="auto">
            <a:xfrm>
              <a:off x="5696977" y="2470436"/>
              <a:ext cx="88900" cy="487363"/>
            </a:xfrm>
            <a:custGeom>
              <a:avLst/>
              <a:gdLst>
                <a:gd name="T0" fmla="*/ 5 w 56"/>
                <a:gd name="T1" fmla="*/ 194 h 307"/>
                <a:gd name="T2" fmla="*/ 56 w 56"/>
                <a:gd name="T3" fmla="*/ 128 h 307"/>
                <a:gd name="T4" fmla="*/ 5 w 56"/>
                <a:gd name="T5" fmla="*/ 179 h 307"/>
                <a:gd name="T6" fmla="*/ 3 w 56"/>
                <a:gd name="T7" fmla="*/ 137 h 307"/>
                <a:gd name="T8" fmla="*/ 46 w 56"/>
                <a:gd name="T9" fmla="*/ 80 h 307"/>
                <a:gd name="T10" fmla="*/ 2 w 56"/>
                <a:gd name="T11" fmla="*/ 122 h 307"/>
                <a:gd name="T12" fmla="*/ 1 w 56"/>
                <a:gd name="T13" fmla="*/ 80 h 307"/>
                <a:gd name="T14" fmla="*/ 28 w 56"/>
                <a:gd name="T15" fmla="*/ 41 h 307"/>
                <a:gd name="T16" fmla="*/ 1 w 56"/>
                <a:gd name="T17" fmla="*/ 70 h 307"/>
                <a:gd name="T18" fmla="*/ 0 w 56"/>
                <a:gd name="T19" fmla="*/ 0 h 307"/>
                <a:gd name="T20" fmla="*/ 0 w 56"/>
                <a:gd name="T21" fmla="*/ 307 h 307"/>
                <a:gd name="T22" fmla="*/ 10 w 56"/>
                <a:gd name="T23" fmla="*/ 307 h 307"/>
                <a:gd name="T24" fmla="*/ 5 w 56"/>
                <a:gd name="T25" fmla="*/ 194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 h="307">
                  <a:moveTo>
                    <a:pt x="5" y="194"/>
                  </a:moveTo>
                  <a:lnTo>
                    <a:pt x="56" y="128"/>
                  </a:lnTo>
                  <a:lnTo>
                    <a:pt x="5" y="179"/>
                  </a:lnTo>
                  <a:lnTo>
                    <a:pt x="3" y="137"/>
                  </a:lnTo>
                  <a:lnTo>
                    <a:pt x="46" y="80"/>
                  </a:lnTo>
                  <a:lnTo>
                    <a:pt x="2" y="122"/>
                  </a:lnTo>
                  <a:lnTo>
                    <a:pt x="1" y="80"/>
                  </a:lnTo>
                  <a:lnTo>
                    <a:pt x="28" y="41"/>
                  </a:lnTo>
                  <a:lnTo>
                    <a:pt x="1" y="70"/>
                  </a:lnTo>
                  <a:lnTo>
                    <a:pt x="0" y="0"/>
                  </a:lnTo>
                  <a:lnTo>
                    <a:pt x="0" y="307"/>
                  </a:lnTo>
                  <a:lnTo>
                    <a:pt x="10" y="307"/>
                  </a:lnTo>
                  <a:lnTo>
                    <a:pt x="5" y="194"/>
                  </a:lnTo>
                  <a:close/>
                </a:path>
              </a:pathLst>
            </a:custGeom>
            <a:solidFill>
              <a:srgbClr val="1702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52" name="Freeform 43"/>
            <p:cNvSpPr/>
            <p:nvPr/>
          </p:nvSpPr>
          <p:spPr bwMode="auto">
            <a:xfrm>
              <a:off x="5268352" y="2649824"/>
              <a:ext cx="171450" cy="735014"/>
            </a:xfrm>
            <a:custGeom>
              <a:avLst/>
              <a:gdLst>
                <a:gd name="T0" fmla="*/ 107 w 108"/>
                <a:gd name="T1" fmla="*/ 0 h 463"/>
                <a:gd name="T2" fmla="*/ 0 w 108"/>
                <a:gd name="T3" fmla="*/ 463 h 463"/>
                <a:gd name="T4" fmla="*/ 108 w 108"/>
                <a:gd name="T5" fmla="*/ 463 h 463"/>
                <a:gd name="T6" fmla="*/ 108 w 108"/>
                <a:gd name="T7" fmla="*/ 0 h 463"/>
                <a:gd name="T8" fmla="*/ 107 w 108"/>
                <a:gd name="T9" fmla="*/ 0 h 463"/>
              </a:gdLst>
              <a:ahLst/>
              <a:cxnLst>
                <a:cxn ang="0">
                  <a:pos x="T0" y="T1"/>
                </a:cxn>
                <a:cxn ang="0">
                  <a:pos x="T2" y="T3"/>
                </a:cxn>
                <a:cxn ang="0">
                  <a:pos x="T4" y="T5"/>
                </a:cxn>
                <a:cxn ang="0">
                  <a:pos x="T6" y="T7"/>
                </a:cxn>
                <a:cxn ang="0">
                  <a:pos x="T8" y="T9"/>
                </a:cxn>
              </a:cxnLst>
              <a:rect l="0" t="0" r="r" b="b"/>
              <a:pathLst>
                <a:path w="108" h="463">
                  <a:moveTo>
                    <a:pt x="107" y="0"/>
                  </a:moveTo>
                  <a:lnTo>
                    <a:pt x="0" y="463"/>
                  </a:lnTo>
                  <a:lnTo>
                    <a:pt x="108" y="463"/>
                  </a:lnTo>
                  <a:lnTo>
                    <a:pt x="108" y="0"/>
                  </a:lnTo>
                  <a:lnTo>
                    <a:pt x="107" y="0"/>
                  </a:lnTo>
                  <a:close/>
                </a:path>
              </a:pathLst>
            </a:custGeom>
            <a:solidFill>
              <a:srgbClr val="9EA42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53" name="Freeform 44"/>
            <p:cNvSpPr/>
            <p:nvPr/>
          </p:nvSpPr>
          <p:spPr bwMode="auto">
            <a:xfrm>
              <a:off x="5439802" y="2649824"/>
              <a:ext cx="169863" cy="735014"/>
            </a:xfrm>
            <a:custGeom>
              <a:avLst/>
              <a:gdLst>
                <a:gd name="T0" fmla="*/ 0 w 107"/>
                <a:gd name="T1" fmla="*/ 0 h 463"/>
                <a:gd name="T2" fmla="*/ 0 w 107"/>
                <a:gd name="T3" fmla="*/ 463 h 463"/>
                <a:gd name="T4" fmla="*/ 107 w 107"/>
                <a:gd name="T5" fmla="*/ 463 h 463"/>
                <a:gd name="T6" fmla="*/ 0 w 107"/>
                <a:gd name="T7" fmla="*/ 0 h 463"/>
              </a:gdLst>
              <a:ahLst/>
              <a:cxnLst>
                <a:cxn ang="0">
                  <a:pos x="T0" y="T1"/>
                </a:cxn>
                <a:cxn ang="0">
                  <a:pos x="T2" y="T3"/>
                </a:cxn>
                <a:cxn ang="0">
                  <a:pos x="T4" y="T5"/>
                </a:cxn>
                <a:cxn ang="0">
                  <a:pos x="T6" y="T7"/>
                </a:cxn>
              </a:cxnLst>
              <a:rect l="0" t="0" r="r" b="b"/>
              <a:pathLst>
                <a:path w="107" h="463">
                  <a:moveTo>
                    <a:pt x="0" y="0"/>
                  </a:moveTo>
                  <a:lnTo>
                    <a:pt x="0" y="463"/>
                  </a:lnTo>
                  <a:lnTo>
                    <a:pt x="107" y="463"/>
                  </a:lnTo>
                  <a:lnTo>
                    <a:pt x="0" y="0"/>
                  </a:lnTo>
                  <a:close/>
                </a:path>
              </a:pathLst>
            </a:custGeom>
            <a:solidFill>
              <a:srgbClr val="8C921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54" name="Freeform 45"/>
            <p:cNvSpPr/>
            <p:nvPr/>
          </p:nvSpPr>
          <p:spPr bwMode="auto">
            <a:xfrm>
              <a:off x="5328677" y="2900649"/>
              <a:ext cx="111125" cy="625476"/>
            </a:xfrm>
            <a:custGeom>
              <a:avLst/>
              <a:gdLst>
                <a:gd name="T0" fmla="*/ 69 w 70"/>
                <a:gd name="T1" fmla="*/ 0 h 394"/>
                <a:gd name="T2" fmla="*/ 65 w 70"/>
                <a:gd name="T3" fmla="*/ 109 h 394"/>
                <a:gd name="T4" fmla="*/ 33 w 70"/>
                <a:gd name="T5" fmla="*/ 76 h 394"/>
                <a:gd name="T6" fmla="*/ 65 w 70"/>
                <a:gd name="T7" fmla="*/ 121 h 394"/>
                <a:gd name="T8" fmla="*/ 64 w 70"/>
                <a:gd name="T9" fmla="*/ 170 h 394"/>
                <a:gd name="T10" fmla="*/ 13 w 70"/>
                <a:gd name="T11" fmla="*/ 120 h 394"/>
                <a:gd name="T12" fmla="*/ 64 w 70"/>
                <a:gd name="T13" fmla="*/ 188 h 394"/>
                <a:gd name="T14" fmla="*/ 61 w 70"/>
                <a:gd name="T15" fmla="*/ 239 h 394"/>
                <a:gd name="T16" fmla="*/ 0 w 70"/>
                <a:gd name="T17" fmla="*/ 179 h 394"/>
                <a:gd name="T18" fmla="*/ 61 w 70"/>
                <a:gd name="T19" fmla="*/ 256 h 394"/>
                <a:gd name="T20" fmla="*/ 56 w 70"/>
                <a:gd name="T21" fmla="*/ 394 h 394"/>
                <a:gd name="T22" fmla="*/ 70 w 70"/>
                <a:gd name="T23" fmla="*/ 394 h 394"/>
                <a:gd name="T24" fmla="*/ 70 w 70"/>
                <a:gd name="T25" fmla="*/ 23 h 394"/>
                <a:gd name="T26" fmla="*/ 69 w 70"/>
                <a:gd name="T27" fmla="*/ 0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0" h="394">
                  <a:moveTo>
                    <a:pt x="69" y="0"/>
                  </a:moveTo>
                  <a:lnTo>
                    <a:pt x="65" y="109"/>
                  </a:lnTo>
                  <a:lnTo>
                    <a:pt x="33" y="76"/>
                  </a:lnTo>
                  <a:lnTo>
                    <a:pt x="65" y="121"/>
                  </a:lnTo>
                  <a:lnTo>
                    <a:pt x="64" y="170"/>
                  </a:lnTo>
                  <a:lnTo>
                    <a:pt x="13" y="120"/>
                  </a:lnTo>
                  <a:lnTo>
                    <a:pt x="64" y="188"/>
                  </a:lnTo>
                  <a:lnTo>
                    <a:pt x="61" y="239"/>
                  </a:lnTo>
                  <a:lnTo>
                    <a:pt x="0" y="179"/>
                  </a:lnTo>
                  <a:lnTo>
                    <a:pt x="61" y="256"/>
                  </a:lnTo>
                  <a:lnTo>
                    <a:pt x="56" y="394"/>
                  </a:lnTo>
                  <a:lnTo>
                    <a:pt x="70" y="394"/>
                  </a:lnTo>
                  <a:lnTo>
                    <a:pt x="70" y="23"/>
                  </a:lnTo>
                  <a:lnTo>
                    <a:pt x="69" y="0"/>
                  </a:lnTo>
                  <a:close/>
                </a:path>
              </a:pathLst>
            </a:custGeom>
            <a:solidFill>
              <a:srgbClr val="422D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55" name="Freeform 46"/>
            <p:cNvSpPr/>
            <p:nvPr/>
          </p:nvSpPr>
          <p:spPr bwMode="auto">
            <a:xfrm>
              <a:off x="5439802" y="2937162"/>
              <a:ext cx="109538" cy="588963"/>
            </a:xfrm>
            <a:custGeom>
              <a:avLst/>
              <a:gdLst>
                <a:gd name="T0" fmla="*/ 6 w 69"/>
                <a:gd name="T1" fmla="*/ 235 h 371"/>
                <a:gd name="T2" fmla="*/ 69 w 69"/>
                <a:gd name="T3" fmla="*/ 156 h 371"/>
                <a:gd name="T4" fmla="*/ 6 w 69"/>
                <a:gd name="T5" fmla="*/ 217 h 371"/>
                <a:gd name="T6" fmla="*/ 4 w 69"/>
                <a:gd name="T7" fmla="*/ 166 h 371"/>
                <a:gd name="T8" fmla="*/ 56 w 69"/>
                <a:gd name="T9" fmla="*/ 97 h 371"/>
                <a:gd name="T10" fmla="*/ 4 w 69"/>
                <a:gd name="T11" fmla="*/ 148 h 371"/>
                <a:gd name="T12" fmla="*/ 3 w 69"/>
                <a:gd name="T13" fmla="*/ 97 h 371"/>
                <a:gd name="T14" fmla="*/ 34 w 69"/>
                <a:gd name="T15" fmla="*/ 52 h 371"/>
                <a:gd name="T16" fmla="*/ 3 w 69"/>
                <a:gd name="T17" fmla="*/ 86 h 371"/>
                <a:gd name="T18" fmla="*/ 0 w 69"/>
                <a:gd name="T19" fmla="*/ 0 h 371"/>
                <a:gd name="T20" fmla="*/ 0 w 69"/>
                <a:gd name="T21" fmla="*/ 371 h 371"/>
                <a:gd name="T22" fmla="*/ 11 w 69"/>
                <a:gd name="T23" fmla="*/ 371 h 371"/>
                <a:gd name="T24" fmla="*/ 6 w 69"/>
                <a:gd name="T25" fmla="*/ 235 h 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371">
                  <a:moveTo>
                    <a:pt x="6" y="235"/>
                  </a:moveTo>
                  <a:lnTo>
                    <a:pt x="69" y="156"/>
                  </a:lnTo>
                  <a:lnTo>
                    <a:pt x="6" y="217"/>
                  </a:lnTo>
                  <a:lnTo>
                    <a:pt x="4" y="166"/>
                  </a:lnTo>
                  <a:lnTo>
                    <a:pt x="56" y="97"/>
                  </a:lnTo>
                  <a:lnTo>
                    <a:pt x="4" y="148"/>
                  </a:lnTo>
                  <a:lnTo>
                    <a:pt x="3" y="97"/>
                  </a:lnTo>
                  <a:lnTo>
                    <a:pt x="34" y="52"/>
                  </a:lnTo>
                  <a:lnTo>
                    <a:pt x="3" y="86"/>
                  </a:lnTo>
                  <a:lnTo>
                    <a:pt x="0" y="0"/>
                  </a:lnTo>
                  <a:lnTo>
                    <a:pt x="0" y="371"/>
                  </a:lnTo>
                  <a:lnTo>
                    <a:pt x="11" y="371"/>
                  </a:lnTo>
                  <a:lnTo>
                    <a:pt x="6" y="235"/>
                  </a:lnTo>
                  <a:close/>
                </a:path>
              </a:pathLst>
            </a:custGeom>
            <a:solidFill>
              <a:srgbClr val="301B0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56" name="Freeform 47"/>
            <p:cNvSpPr/>
            <p:nvPr/>
          </p:nvSpPr>
          <p:spPr bwMode="auto">
            <a:xfrm>
              <a:off x="5816039" y="2667286"/>
              <a:ext cx="134938" cy="587376"/>
            </a:xfrm>
            <a:custGeom>
              <a:avLst/>
              <a:gdLst>
                <a:gd name="T0" fmla="*/ 85 w 85"/>
                <a:gd name="T1" fmla="*/ 0 h 370"/>
                <a:gd name="T2" fmla="*/ 0 w 85"/>
                <a:gd name="T3" fmla="*/ 370 h 370"/>
                <a:gd name="T4" fmla="*/ 85 w 85"/>
                <a:gd name="T5" fmla="*/ 370 h 370"/>
                <a:gd name="T6" fmla="*/ 85 w 85"/>
                <a:gd name="T7" fmla="*/ 1 h 370"/>
                <a:gd name="T8" fmla="*/ 85 w 85"/>
                <a:gd name="T9" fmla="*/ 0 h 370"/>
              </a:gdLst>
              <a:ahLst/>
              <a:cxnLst>
                <a:cxn ang="0">
                  <a:pos x="T0" y="T1"/>
                </a:cxn>
                <a:cxn ang="0">
                  <a:pos x="T2" y="T3"/>
                </a:cxn>
                <a:cxn ang="0">
                  <a:pos x="T4" y="T5"/>
                </a:cxn>
                <a:cxn ang="0">
                  <a:pos x="T6" y="T7"/>
                </a:cxn>
                <a:cxn ang="0">
                  <a:pos x="T8" y="T9"/>
                </a:cxn>
              </a:cxnLst>
              <a:rect l="0" t="0" r="r" b="b"/>
              <a:pathLst>
                <a:path w="85" h="370">
                  <a:moveTo>
                    <a:pt x="85" y="0"/>
                  </a:moveTo>
                  <a:lnTo>
                    <a:pt x="0" y="370"/>
                  </a:lnTo>
                  <a:lnTo>
                    <a:pt x="85" y="370"/>
                  </a:lnTo>
                  <a:lnTo>
                    <a:pt x="85" y="1"/>
                  </a:lnTo>
                  <a:lnTo>
                    <a:pt x="85" y="0"/>
                  </a:lnTo>
                  <a:close/>
                </a:path>
              </a:pathLst>
            </a:custGeom>
            <a:solidFill>
              <a:srgbClr val="9EA42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57" name="Freeform 48"/>
            <p:cNvSpPr/>
            <p:nvPr/>
          </p:nvSpPr>
          <p:spPr bwMode="auto">
            <a:xfrm>
              <a:off x="5950977" y="2668874"/>
              <a:ext cx="134938" cy="585788"/>
            </a:xfrm>
            <a:custGeom>
              <a:avLst/>
              <a:gdLst>
                <a:gd name="T0" fmla="*/ 0 w 85"/>
                <a:gd name="T1" fmla="*/ 0 h 369"/>
                <a:gd name="T2" fmla="*/ 0 w 85"/>
                <a:gd name="T3" fmla="*/ 369 h 369"/>
                <a:gd name="T4" fmla="*/ 85 w 85"/>
                <a:gd name="T5" fmla="*/ 369 h 369"/>
                <a:gd name="T6" fmla="*/ 0 w 85"/>
                <a:gd name="T7" fmla="*/ 0 h 369"/>
              </a:gdLst>
              <a:ahLst/>
              <a:cxnLst>
                <a:cxn ang="0">
                  <a:pos x="T0" y="T1"/>
                </a:cxn>
                <a:cxn ang="0">
                  <a:pos x="T2" y="T3"/>
                </a:cxn>
                <a:cxn ang="0">
                  <a:pos x="T4" y="T5"/>
                </a:cxn>
                <a:cxn ang="0">
                  <a:pos x="T6" y="T7"/>
                </a:cxn>
              </a:cxnLst>
              <a:rect l="0" t="0" r="r" b="b"/>
              <a:pathLst>
                <a:path w="85" h="369">
                  <a:moveTo>
                    <a:pt x="0" y="0"/>
                  </a:moveTo>
                  <a:lnTo>
                    <a:pt x="0" y="369"/>
                  </a:lnTo>
                  <a:lnTo>
                    <a:pt x="85" y="369"/>
                  </a:lnTo>
                  <a:lnTo>
                    <a:pt x="0" y="0"/>
                  </a:lnTo>
                  <a:close/>
                </a:path>
              </a:pathLst>
            </a:custGeom>
            <a:solidFill>
              <a:srgbClr val="8C921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58" name="Freeform 49"/>
            <p:cNvSpPr/>
            <p:nvPr/>
          </p:nvSpPr>
          <p:spPr bwMode="auto">
            <a:xfrm>
              <a:off x="5863664" y="2868899"/>
              <a:ext cx="87313" cy="498476"/>
            </a:xfrm>
            <a:custGeom>
              <a:avLst/>
              <a:gdLst>
                <a:gd name="T0" fmla="*/ 55 w 55"/>
                <a:gd name="T1" fmla="*/ 0 h 314"/>
                <a:gd name="T2" fmla="*/ 52 w 55"/>
                <a:gd name="T3" fmla="*/ 86 h 314"/>
                <a:gd name="T4" fmla="*/ 25 w 55"/>
                <a:gd name="T5" fmla="*/ 61 h 314"/>
                <a:gd name="T6" fmla="*/ 51 w 55"/>
                <a:gd name="T7" fmla="*/ 96 h 314"/>
                <a:gd name="T8" fmla="*/ 50 w 55"/>
                <a:gd name="T9" fmla="*/ 135 h 314"/>
                <a:gd name="T10" fmla="*/ 10 w 55"/>
                <a:gd name="T11" fmla="*/ 96 h 314"/>
                <a:gd name="T12" fmla="*/ 50 w 55"/>
                <a:gd name="T13" fmla="*/ 149 h 314"/>
                <a:gd name="T14" fmla="*/ 49 w 55"/>
                <a:gd name="T15" fmla="*/ 190 h 314"/>
                <a:gd name="T16" fmla="*/ 0 w 55"/>
                <a:gd name="T17" fmla="*/ 142 h 314"/>
                <a:gd name="T18" fmla="*/ 49 w 55"/>
                <a:gd name="T19" fmla="*/ 204 h 314"/>
                <a:gd name="T20" fmla="*/ 44 w 55"/>
                <a:gd name="T21" fmla="*/ 314 h 314"/>
                <a:gd name="T22" fmla="*/ 55 w 55"/>
                <a:gd name="T23" fmla="*/ 314 h 314"/>
                <a:gd name="T24" fmla="*/ 55 w 55"/>
                <a:gd name="T25" fmla="*/ 18 h 314"/>
                <a:gd name="T26" fmla="*/ 55 w 55"/>
                <a:gd name="T27" fmla="*/ 0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5" h="314">
                  <a:moveTo>
                    <a:pt x="55" y="0"/>
                  </a:moveTo>
                  <a:lnTo>
                    <a:pt x="52" y="86"/>
                  </a:lnTo>
                  <a:lnTo>
                    <a:pt x="25" y="61"/>
                  </a:lnTo>
                  <a:lnTo>
                    <a:pt x="51" y="96"/>
                  </a:lnTo>
                  <a:lnTo>
                    <a:pt x="50" y="135"/>
                  </a:lnTo>
                  <a:lnTo>
                    <a:pt x="10" y="96"/>
                  </a:lnTo>
                  <a:lnTo>
                    <a:pt x="50" y="149"/>
                  </a:lnTo>
                  <a:lnTo>
                    <a:pt x="49" y="190"/>
                  </a:lnTo>
                  <a:lnTo>
                    <a:pt x="0" y="142"/>
                  </a:lnTo>
                  <a:lnTo>
                    <a:pt x="49" y="204"/>
                  </a:lnTo>
                  <a:lnTo>
                    <a:pt x="44" y="314"/>
                  </a:lnTo>
                  <a:lnTo>
                    <a:pt x="55" y="314"/>
                  </a:lnTo>
                  <a:lnTo>
                    <a:pt x="55" y="18"/>
                  </a:lnTo>
                  <a:lnTo>
                    <a:pt x="55" y="0"/>
                  </a:lnTo>
                  <a:close/>
                </a:path>
              </a:pathLst>
            </a:custGeom>
            <a:solidFill>
              <a:srgbClr val="422D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59" name="Freeform 50"/>
            <p:cNvSpPr/>
            <p:nvPr/>
          </p:nvSpPr>
          <p:spPr bwMode="auto">
            <a:xfrm>
              <a:off x="5950977" y="2897474"/>
              <a:ext cx="87313" cy="469901"/>
            </a:xfrm>
            <a:custGeom>
              <a:avLst/>
              <a:gdLst>
                <a:gd name="T0" fmla="*/ 5 w 55"/>
                <a:gd name="T1" fmla="*/ 187 h 296"/>
                <a:gd name="T2" fmla="*/ 55 w 55"/>
                <a:gd name="T3" fmla="*/ 124 h 296"/>
                <a:gd name="T4" fmla="*/ 5 w 55"/>
                <a:gd name="T5" fmla="*/ 173 h 296"/>
                <a:gd name="T6" fmla="*/ 4 w 55"/>
                <a:gd name="T7" fmla="*/ 132 h 296"/>
                <a:gd name="T8" fmla="*/ 45 w 55"/>
                <a:gd name="T9" fmla="*/ 78 h 296"/>
                <a:gd name="T10" fmla="*/ 4 w 55"/>
                <a:gd name="T11" fmla="*/ 118 h 296"/>
                <a:gd name="T12" fmla="*/ 2 w 55"/>
                <a:gd name="T13" fmla="*/ 78 h 296"/>
                <a:gd name="T14" fmla="*/ 28 w 55"/>
                <a:gd name="T15" fmla="*/ 42 h 296"/>
                <a:gd name="T16" fmla="*/ 2 w 55"/>
                <a:gd name="T17" fmla="*/ 69 h 296"/>
                <a:gd name="T18" fmla="*/ 0 w 55"/>
                <a:gd name="T19" fmla="*/ 0 h 296"/>
                <a:gd name="T20" fmla="*/ 0 w 55"/>
                <a:gd name="T21" fmla="*/ 296 h 296"/>
                <a:gd name="T22" fmla="*/ 10 w 55"/>
                <a:gd name="T23" fmla="*/ 296 h 296"/>
                <a:gd name="T24" fmla="*/ 5 w 55"/>
                <a:gd name="T25" fmla="*/ 187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5" h="296">
                  <a:moveTo>
                    <a:pt x="5" y="187"/>
                  </a:moveTo>
                  <a:lnTo>
                    <a:pt x="55" y="124"/>
                  </a:lnTo>
                  <a:lnTo>
                    <a:pt x="5" y="173"/>
                  </a:lnTo>
                  <a:lnTo>
                    <a:pt x="4" y="132"/>
                  </a:lnTo>
                  <a:lnTo>
                    <a:pt x="45" y="78"/>
                  </a:lnTo>
                  <a:lnTo>
                    <a:pt x="4" y="118"/>
                  </a:lnTo>
                  <a:lnTo>
                    <a:pt x="2" y="78"/>
                  </a:lnTo>
                  <a:lnTo>
                    <a:pt x="28" y="42"/>
                  </a:lnTo>
                  <a:lnTo>
                    <a:pt x="2" y="69"/>
                  </a:lnTo>
                  <a:lnTo>
                    <a:pt x="0" y="0"/>
                  </a:lnTo>
                  <a:lnTo>
                    <a:pt x="0" y="296"/>
                  </a:lnTo>
                  <a:lnTo>
                    <a:pt x="10" y="296"/>
                  </a:lnTo>
                  <a:lnTo>
                    <a:pt x="5" y="187"/>
                  </a:lnTo>
                  <a:close/>
                </a:path>
              </a:pathLst>
            </a:custGeom>
            <a:solidFill>
              <a:srgbClr val="301B0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60" name="Freeform 51"/>
            <p:cNvSpPr/>
            <p:nvPr/>
          </p:nvSpPr>
          <p:spPr bwMode="auto">
            <a:xfrm>
              <a:off x="4971489" y="2333911"/>
              <a:ext cx="168275" cy="735014"/>
            </a:xfrm>
            <a:custGeom>
              <a:avLst/>
              <a:gdLst>
                <a:gd name="T0" fmla="*/ 106 w 106"/>
                <a:gd name="T1" fmla="*/ 0 h 463"/>
                <a:gd name="T2" fmla="*/ 0 w 106"/>
                <a:gd name="T3" fmla="*/ 463 h 463"/>
                <a:gd name="T4" fmla="*/ 106 w 106"/>
                <a:gd name="T5" fmla="*/ 463 h 463"/>
                <a:gd name="T6" fmla="*/ 106 w 106"/>
                <a:gd name="T7" fmla="*/ 0 h 463"/>
                <a:gd name="T8" fmla="*/ 106 w 106"/>
                <a:gd name="T9" fmla="*/ 0 h 463"/>
              </a:gdLst>
              <a:ahLst/>
              <a:cxnLst>
                <a:cxn ang="0">
                  <a:pos x="T0" y="T1"/>
                </a:cxn>
                <a:cxn ang="0">
                  <a:pos x="T2" y="T3"/>
                </a:cxn>
                <a:cxn ang="0">
                  <a:pos x="T4" y="T5"/>
                </a:cxn>
                <a:cxn ang="0">
                  <a:pos x="T6" y="T7"/>
                </a:cxn>
                <a:cxn ang="0">
                  <a:pos x="T8" y="T9"/>
                </a:cxn>
              </a:cxnLst>
              <a:rect l="0" t="0" r="r" b="b"/>
              <a:pathLst>
                <a:path w="106" h="463">
                  <a:moveTo>
                    <a:pt x="106" y="0"/>
                  </a:moveTo>
                  <a:lnTo>
                    <a:pt x="0" y="463"/>
                  </a:lnTo>
                  <a:lnTo>
                    <a:pt x="106" y="463"/>
                  </a:lnTo>
                  <a:lnTo>
                    <a:pt x="106" y="0"/>
                  </a:lnTo>
                  <a:lnTo>
                    <a:pt x="106" y="0"/>
                  </a:lnTo>
                  <a:close/>
                </a:path>
              </a:pathLst>
            </a:custGeom>
            <a:solidFill>
              <a:srgbClr val="9EA42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61" name="Freeform 52"/>
            <p:cNvSpPr/>
            <p:nvPr/>
          </p:nvSpPr>
          <p:spPr bwMode="auto">
            <a:xfrm>
              <a:off x="5139764" y="2333911"/>
              <a:ext cx="171450" cy="735014"/>
            </a:xfrm>
            <a:custGeom>
              <a:avLst/>
              <a:gdLst>
                <a:gd name="T0" fmla="*/ 0 w 108"/>
                <a:gd name="T1" fmla="*/ 0 h 463"/>
                <a:gd name="T2" fmla="*/ 0 w 108"/>
                <a:gd name="T3" fmla="*/ 463 h 463"/>
                <a:gd name="T4" fmla="*/ 108 w 108"/>
                <a:gd name="T5" fmla="*/ 463 h 463"/>
                <a:gd name="T6" fmla="*/ 0 w 108"/>
                <a:gd name="T7" fmla="*/ 0 h 463"/>
              </a:gdLst>
              <a:ahLst/>
              <a:cxnLst>
                <a:cxn ang="0">
                  <a:pos x="T0" y="T1"/>
                </a:cxn>
                <a:cxn ang="0">
                  <a:pos x="T2" y="T3"/>
                </a:cxn>
                <a:cxn ang="0">
                  <a:pos x="T4" y="T5"/>
                </a:cxn>
                <a:cxn ang="0">
                  <a:pos x="T6" y="T7"/>
                </a:cxn>
              </a:cxnLst>
              <a:rect l="0" t="0" r="r" b="b"/>
              <a:pathLst>
                <a:path w="108" h="463">
                  <a:moveTo>
                    <a:pt x="0" y="0"/>
                  </a:moveTo>
                  <a:lnTo>
                    <a:pt x="0" y="463"/>
                  </a:lnTo>
                  <a:lnTo>
                    <a:pt x="108" y="463"/>
                  </a:lnTo>
                  <a:lnTo>
                    <a:pt x="0" y="0"/>
                  </a:lnTo>
                  <a:close/>
                </a:path>
              </a:pathLst>
            </a:custGeom>
            <a:solidFill>
              <a:srgbClr val="8C921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62" name="Freeform 53"/>
            <p:cNvSpPr/>
            <p:nvPr/>
          </p:nvSpPr>
          <p:spPr bwMode="auto">
            <a:xfrm>
              <a:off x="5030227" y="2584736"/>
              <a:ext cx="109538" cy="625476"/>
            </a:xfrm>
            <a:custGeom>
              <a:avLst/>
              <a:gdLst>
                <a:gd name="T0" fmla="*/ 69 w 69"/>
                <a:gd name="T1" fmla="*/ 0 h 394"/>
                <a:gd name="T2" fmla="*/ 65 w 69"/>
                <a:gd name="T3" fmla="*/ 108 h 394"/>
                <a:gd name="T4" fmla="*/ 33 w 69"/>
                <a:gd name="T5" fmla="*/ 76 h 394"/>
                <a:gd name="T6" fmla="*/ 65 w 69"/>
                <a:gd name="T7" fmla="*/ 121 h 394"/>
                <a:gd name="T8" fmla="*/ 64 w 69"/>
                <a:gd name="T9" fmla="*/ 170 h 394"/>
                <a:gd name="T10" fmla="*/ 13 w 69"/>
                <a:gd name="T11" fmla="*/ 120 h 394"/>
                <a:gd name="T12" fmla="*/ 63 w 69"/>
                <a:gd name="T13" fmla="*/ 187 h 394"/>
                <a:gd name="T14" fmla="*/ 61 w 69"/>
                <a:gd name="T15" fmla="*/ 239 h 394"/>
                <a:gd name="T16" fmla="*/ 0 w 69"/>
                <a:gd name="T17" fmla="*/ 179 h 394"/>
                <a:gd name="T18" fmla="*/ 61 w 69"/>
                <a:gd name="T19" fmla="*/ 256 h 394"/>
                <a:gd name="T20" fmla="*/ 56 w 69"/>
                <a:gd name="T21" fmla="*/ 394 h 394"/>
                <a:gd name="T22" fmla="*/ 69 w 69"/>
                <a:gd name="T23" fmla="*/ 394 h 394"/>
                <a:gd name="T24" fmla="*/ 69 w 69"/>
                <a:gd name="T25" fmla="*/ 23 h 394"/>
                <a:gd name="T26" fmla="*/ 69 w 69"/>
                <a:gd name="T27" fmla="*/ 0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9" h="394">
                  <a:moveTo>
                    <a:pt x="69" y="0"/>
                  </a:moveTo>
                  <a:lnTo>
                    <a:pt x="65" y="108"/>
                  </a:lnTo>
                  <a:lnTo>
                    <a:pt x="33" y="76"/>
                  </a:lnTo>
                  <a:lnTo>
                    <a:pt x="65" y="121"/>
                  </a:lnTo>
                  <a:lnTo>
                    <a:pt x="64" y="170"/>
                  </a:lnTo>
                  <a:lnTo>
                    <a:pt x="13" y="120"/>
                  </a:lnTo>
                  <a:lnTo>
                    <a:pt x="63" y="187"/>
                  </a:lnTo>
                  <a:lnTo>
                    <a:pt x="61" y="239"/>
                  </a:lnTo>
                  <a:lnTo>
                    <a:pt x="0" y="179"/>
                  </a:lnTo>
                  <a:lnTo>
                    <a:pt x="61" y="256"/>
                  </a:lnTo>
                  <a:lnTo>
                    <a:pt x="56" y="394"/>
                  </a:lnTo>
                  <a:lnTo>
                    <a:pt x="69" y="394"/>
                  </a:lnTo>
                  <a:lnTo>
                    <a:pt x="69" y="23"/>
                  </a:lnTo>
                  <a:lnTo>
                    <a:pt x="69" y="0"/>
                  </a:lnTo>
                  <a:close/>
                </a:path>
              </a:pathLst>
            </a:custGeom>
            <a:solidFill>
              <a:srgbClr val="422D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63" name="Freeform 54"/>
            <p:cNvSpPr/>
            <p:nvPr/>
          </p:nvSpPr>
          <p:spPr bwMode="auto">
            <a:xfrm>
              <a:off x="5139764" y="2621249"/>
              <a:ext cx="111125" cy="588963"/>
            </a:xfrm>
            <a:custGeom>
              <a:avLst/>
              <a:gdLst>
                <a:gd name="T0" fmla="*/ 8 w 70"/>
                <a:gd name="T1" fmla="*/ 235 h 371"/>
                <a:gd name="T2" fmla="*/ 70 w 70"/>
                <a:gd name="T3" fmla="*/ 156 h 371"/>
                <a:gd name="T4" fmla="*/ 6 w 70"/>
                <a:gd name="T5" fmla="*/ 217 h 371"/>
                <a:gd name="T6" fmla="*/ 5 w 70"/>
                <a:gd name="T7" fmla="*/ 166 h 371"/>
                <a:gd name="T8" fmla="*/ 58 w 70"/>
                <a:gd name="T9" fmla="*/ 97 h 371"/>
                <a:gd name="T10" fmla="*/ 5 w 70"/>
                <a:gd name="T11" fmla="*/ 148 h 371"/>
                <a:gd name="T12" fmla="*/ 4 w 70"/>
                <a:gd name="T13" fmla="*/ 97 h 371"/>
                <a:gd name="T14" fmla="*/ 35 w 70"/>
                <a:gd name="T15" fmla="*/ 52 h 371"/>
                <a:gd name="T16" fmla="*/ 3 w 70"/>
                <a:gd name="T17" fmla="*/ 87 h 371"/>
                <a:gd name="T18" fmla="*/ 0 w 70"/>
                <a:gd name="T19" fmla="*/ 0 h 371"/>
                <a:gd name="T20" fmla="*/ 0 w 70"/>
                <a:gd name="T21" fmla="*/ 371 h 371"/>
                <a:gd name="T22" fmla="*/ 13 w 70"/>
                <a:gd name="T23" fmla="*/ 371 h 371"/>
                <a:gd name="T24" fmla="*/ 8 w 70"/>
                <a:gd name="T25" fmla="*/ 235 h 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0" h="371">
                  <a:moveTo>
                    <a:pt x="8" y="235"/>
                  </a:moveTo>
                  <a:lnTo>
                    <a:pt x="70" y="156"/>
                  </a:lnTo>
                  <a:lnTo>
                    <a:pt x="6" y="217"/>
                  </a:lnTo>
                  <a:lnTo>
                    <a:pt x="5" y="166"/>
                  </a:lnTo>
                  <a:lnTo>
                    <a:pt x="58" y="97"/>
                  </a:lnTo>
                  <a:lnTo>
                    <a:pt x="5" y="148"/>
                  </a:lnTo>
                  <a:lnTo>
                    <a:pt x="4" y="97"/>
                  </a:lnTo>
                  <a:lnTo>
                    <a:pt x="35" y="52"/>
                  </a:lnTo>
                  <a:lnTo>
                    <a:pt x="3" y="87"/>
                  </a:lnTo>
                  <a:lnTo>
                    <a:pt x="0" y="0"/>
                  </a:lnTo>
                  <a:lnTo>
                    <a:pt x="0" y="371"/>
                  </a:lnTo>
                  <a:lnTo>
                    <a:pt x="13" y="371"/>
                  </a:lnTo>
                  <a:lnTo>
                    <a:pt x="8" y="235"/>
                  </a:lnTo>
                  <a:close/>
                </a:path>
              </a:pathLst>
            </a:custGeom>
            <a:solidFill>
              <a:srgbClr val="301B0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64" name="Freeform 55"/>
            <p:cNvSpPr/>
            <p:nvPr/>
          </p:nvSpPr>
          <p:spPr bwMode="auto">
            <a:xfrm>
              <a:off x="4511114" y="2264061"/>
              <a:ext cx="171450" cy="735014"/>
            </a:xfrm>
            <a:custGeom>
              <a:avLst/>
              <a:gdLst>
                <a:gd name="T0" fmla="*/ 108 w 108"/>
                <a:gd name="T1" fmla="*/ 0 h 463"/>
                <a:gd name="T2" fmla="*/ 0 w 108"/>
                <a:gd name="T3" fmla="*/ 463 h 463"/>
                <a:gd name="T4" fmla="*/ 108 w 108"/>
                <a:gd name="T5" fmla="*/ 463 h 463"/>
                <a:gd name="T6" fmla="*/ 108 w 108"/>
                <a:gd name="T7" fmla="*/ 0 h 463"/>
                <a:gd name="T8" fmla="*/ 108 w 108"/>
                <a:gd name="T9" fmla="*/ 0 h 463"/>
              </a:gdLst>
              <a:ahLst/>
              <a:cxnLst>
                <a:cxn ang="0">
                  <a:pos x="T0" y="T1"/>
                </a:cxn>
                <a:cxn ang="0">
                  <a:pos x="T2" y="T3"/>
                </a:cxn>
                <a:cxn ang="0">
                  <a:pos x="T4" y="T5"/>
                </a:cxn>
                <a:cxn ang="0">
                  <a:pos x="T6" y="T7"/>
                </a:cxn>
                <a:cxn ang="0">
                  <a:pos x="T8" y="T9"/>
                </a:cxn>
              </a:cxnLst>
              <a:rect l="0" t="0" r="r" b="b"/>
              <a:pathLst>
                <a:path w="108" h="463">
                  <a:moveTo>
                    <a:pt x="108" y="0"/>
                  </a:moveTo>
                  <a:lnTo>
                    <a:pt x="0" y="463"/>
                  </a:lnTo>
                  <a:lnTo>
                    <a:pt x="108" y="463"/>
                  </a:lnTo>
                  <a:lnTo>
                    <a:pt x="108" y="0"/>
                  </a:lnTo>
                  <a:lnTo>
                    <a:pt x="108" y="0"/>
                  </a:lnTo>
                  <a:close/>
                </a:path>
              </a:pathLst>
            </a:custGeom>
            <a:solidFill>
              <a:srgbClr val="9EA42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65" name="Freeform 56"/>
            <p:cNvSpPr/>
            <p:nvPr/>
          </p:nvSpPr>
          <p:spPr bwMode="auto">
            <a:xfrm>
              <a:off x="4682564" y="2264061"/>
              <a:ext cx="168275" cy="735014"/>
            </a:xfrm>
            <a:custGeom>
              <a:avLst/>
              <a:gdLst>
                <a:gd name="T0" fmla="*/ 0 w 106"/>
                <a:gd name="T1" fmla="*/ 0 h 463"/>
                <a:gd name="T2" fmla="*/ 0 w 106"/>
                <a:gd name="T3" fmla="*/ 463 h 463"/>
                <a:gd name="T4" fmla="*/ 106 w 106"/>
                <a:gd name="T5" fmla="*/ 463 h 463"/>
                <a:gd name="T6" fmla="*/ 0 w 106"/>
                <a:gd name="T7" fmla="*/ 0 h 463"/>
              </a:gdLst>
              <a:ahLst/>
              <a:cxnLst>
                <a:cxn ang="0">
                  <a:pos x="T0" y="T1"/>
                </a:cxn>
                <a:cxn ang="0">
                  <a:pos x="T2" y="T3"/>
                </a:cxn>
                <a:cxn ang="0">
                  <a:pos x="T4" y="T5"/>
                </a:cxn>
                <a:cxn ang="0">
                  <a:pos x="T6" y="T7"/>
                </a:cxn>
              </a:cxnLst>
              <a:rect l="0" t="0" r="r" b="b"/>
              <a:pathLst>
                <a:path w="106" h="463">
                  <a:moveTo>
                    <a:pt x="0" y="0"/>
                  </a:moveTo>
                  <a:lnTo>
                    <a:pt x="0" y="463"/>
                  </a:lnTo>
                  <a:lnTo>
                    <a:pt x="106" y="463"/>
                  </a:lnTo>
                  <a:lnTo>
                    <a:pt x="0" y="0"/>
                  </a:lnTo>
                  <a:close/>
                </a:path>
              </a:pathLst>
            </a:custGeom>
            <a:solidFill>
              <a:srgbClr val="8C921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66" name="Freeform 57"/>
            <p:cNvSpPr/>
            <p:nvPr/>
          </p:nvSpPr>
          <p:spPr bwMode="auto">
            <a:xfrm>
              <a:off x="4571439" y="2514886"/>
              <a:ext cx="111125" cy="623888"/>
            </a:xfrm>
            <a:custGeom>
              <a:avLst/>
              <a:gdLst>
                <a:gd name="T0" fmla="*/ 69 w 70"/>
                <a:gd name="T1" fmla="*/ 0 h 393"/>
                <a:gd name="T2" fmla="*/ 66 w 70"/>
                <a:gd name="T3" fmla="*/ 107 h 393"/>
                <a:gd name="T4" fmla="*/ 32 w 70"/>
                <a:gd name="T5" fmla="*/ 76 h 393"/>
                <a:gd name="T6" fmla="*/ 65 w 70"/>
                <a:gd name="T7" fmla="*/ 121 h 393"/>
                <a:gd name="T8" fmla="*/ 64 w 70"/>
                <a:gd name="T9" fmla="*/ 169 h 393"/>
                <a:gd name="T10" fmla="*/ 14 w 70"/>
                <a:gd name="T11" fmla="*/ 120 h 393"/>
                <a:gd name="T12" fmla="*/ 64 w 70"/>
                <a:gd name="T13" fmla="*/ 188 h 393"/>
                <a:gd name="T14" fmla="*/ 62 w 70"/>
                <a:gd name="T15" fmla="*/ 239 h 393"/>
                <a:gd name="T16" fmla="*/ 0 w 70"/>
                <a:gd name="T17" fmla="*/ 179 h 393"/>
                <a:gd name="T18" fmla="*/ 61 w 70"/>
                <a:gd name="T19" fmla="*/ 255 h 393"/>
                <a:gd name="T20" fmla="*/ 56 w 70"/>
                <a:gd name="T21" fmla="*/ 393 h 393"/>
                <a:gd name="T22" fmla="*/ 70 w 70"/>
                <a:gd name="T23" fmla="*/ 393 h 393"/>
                <a:gd name="T24" fmla="*/ 70 w 70"/>
                <a:gd name="T25" fmla="*/ 23 h 393"/>
                <a:gd name="T26" fmla="*/ 69 w 70"/>
                <a:gd name="T27" fmla="*/ 0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0" h="393">
                  <a:moveTo>
                    <a:pt x="69" y="0"/>
                  </a:moveTo>
                  <a:lnTo>
                    <a:pt x="66" y="107"/>
                  </a:lnTo>
                  <a:lnTo>
                    <a:pt x="32" y="76"/>
                  </a:lnTo>
                  <a:lnTo>
                    <a:pt x="65" y="121"/>
                  </a:lnTo>
                  <a:lnTo>
                    <a:pt x="64" y="169"/>
                  </a:lnTo>
                  <a:lnTo>
                    <a:pt x="14" y="120"/>
                  </a:lnTo>
                  <a:lnTo>
                    <a:pt x="64" y="188"/>
                  </a:lnTo>
                  <a:lnTo>
                    <a:pt x="62" y="239"/>
                  </a:lnTo>
                  <a:lnTo>
                    <a:pt x="0" y="179"/>
                  </a:lnTo>
                  <a:lnTo>
                    <a:pt x="61" y="255"/>
                  </a:lnTo>
                  <a:lnTo>
                    <a:pt x="56" y="393"/>
                  </a:lnTo>
                  <a:lnTo>
                    <a:pt x="70" y="393"/>
                  </a:lnTo>
                  <a:lnTo>
                    <a:pt x="70" y="23"/>
                  </a:lnTo>
                  <a:lnTo>
                    <a:pt x="69" y="0"/>
                  </a:lnTo>
                  <a:close/>
                </a:path>
              </a:pathLst>
            </a:custGeom>
            <a:solidFill>
              <a:srgbClr val="422D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67" name="Freeform 58"/>
            <p:cNvSpPr/>
            <p:nvPr/>
          </p:nvSpPr>
          <p:spPr bwMode="auto">
            <a:xfrm>
              <a:off x="4571439" y="2514886"/>
              <a:ext cx="111125" cy="623888"/>
            </a:xfrm>
            <a:custGeom>
              <a:avLst/>
              <a:gdLst>
                <a:gd name="T0" fmla="*/ 69 w 70"/>
                <a:gd name="T1" fmla="*/ 0 h 393"/>
                <a:gd name="T2" fmla="*/ 66 w 70"/>
                <a:gd name="T3" fmla="*/ 107 h 393"/>
                <a:gd name="T4" fmla="*/ 32 w 70"/>
                <a:gd name="T5" fmla="*/ 76 h 393"/>
                <a:gd name="T6" fmla="*/ 65 w 70"/>
                <a:gd name="T7" fmla="*/ 121 h 393"/>
                <a:gd name="T8" fmla="*/ 64 w 70"/>
                <a:gd name="T9" fmla="*/ 169 h 393"/>
                <a:gd name="T10" fmla="*/ 14 w 70"/>
                <a:gd name="T11" fmla="*/ 120 h 393"/>
                <a:gd name="T12" fmla="*/ 64 w 70"/>
                <a:gd name="T13" fmla="*/ 188 h 393"/>
                <a:gd name="T14" fmla="*/ 62 w 70"/>
                <a:gd name="T15" fmla="*/ 239 h 393"/>
                <a:gd name="T16" fmla="*/ 0 w 70"/>
                <a:gd name="T17" fmla="*/ 179 h 393"/>
                <a:gd name="T18" fmla="*/ 61 w 70"/>
                <a:gd name="T19" fmla="*/ 255 h 393"/>
                <a:gd name="T20" fmla="*/ 56 w 70"/>
                <a:gd name="T21" fmla="*/ 393 h 393"/>
                <a:gd name="T22" fmla="*/ 70 w 70"/>
                <a:gd name="T23" fmla="*/ 393 h 393"/>
                <a:gd name="T24" fmla="*/ 70 w 70"/>
                <a:gd name="T25" fmla="*/ 23 h 393"/>
                <a:gd name="T26" fmla="*/ 69 w 70"/>
                <a:gd name="T27" fmla="*/ 0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0" h="393">
                  <a:moveTo>
                    <a:pt x="69" y="0"/>
                  </a:moveTo>
                  <a:lnTo>
                    <a:pt x="66" y="107"/>
                  </a:lnTo>
                  <a:lnTo>
                    <a:pt x="32" y="76"/>
                  </a:lnTo>
                  <a:lnTo>
                    <a:pt x="65" y="121"/>
                  </a:lnTo>
                  <a:lnTo>
                    <a:pt x="64" y="169"/>
                  </a:lnTo>
                  <a:lnTo>
                    <a:pt x="14" y="120"/>
                  </a:lnTo>
                  <a:lnTo>
                    <a:pt x="64" y="188"/>
                  </a:lnTo>
                  <a:lnTo>
                    <a:pt x="62" y="239"/>
                  </a:lnTo>
                  <a:lnTo>
                    <a:pt x="0" y="179"/>
                  </a:lnTo>
                  <a:lnTo>
                    <a:pt x="61" y="255"/>
                  </a:lnTo>
                  <a:lnTo>
                    <a:pt x="56" y="393"/>
                  </a:lnTo>
                  <a:lnTo>
                    <a:pt x="70" y="393"/>
                  </a:lnTo>
                  <a:lnTo>
                    <a:pt x="70" y="23"/>
                  </a:lnTo>
                  <a:lnTo>
                    <a:pt x="6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68" name="Freeform 59"/>
            <p:cNvSpPr/>
            <p:nvPr/>
          </p:nvSpPr>
          <p:spPr bwMode="auto">
            <a:xfrm>
              <a:off x="4682564" y="2551399"/>
              <a:ext cx="109538" cy="587376"/>
            </a:xfrm>
            <a:custGeom>
              <a:avLst/>
              <a:gdLst>
                <a:gd name="T0" fmla="*/ 6 w 69"/>
                <a:gd name="T1" fmla="*/ 235 h 370"/>
                <a:gd name="T2" fmla="*/ 69 w 69"/>
                <a:gd name="T3" fmla="*/ 156 h 370"/>
                <a:gd name="T4" fmla="*/ 6 w 69"/>
                <a:gd name="T5" fmla="*/ 216 h 370"/>
                <a:gd name="T6" fmla="*/ 5 w 69"/>
                <a:gd name="T7" fmla="*/ 166 h 370"/>
                <a:gd name="T8" fmla="*/ 56 w 69"/>
                <a:gd name="T9" fmla="*/ 97 h 370"/>
                <a:gd name="T10" fmla="*/ 4 w 69"/>
                <a:gd name="T11" fmla="*/ 147 h 370"/>
                <a:gd name="T12" fmla="*/ 2 w 69"/>
                <a:gd name="T13" fmla="*/ 97 h 370"/>
                <a:gd name="T14" fmla="*/ 35 w 69"/>
                <a:gd name="T15" fmla="*/ 52 h 370"/>
                <a:gd name="T16" fmla="*/ 2 w 69"/>
                <a:gd name="T17" fmla="*/ 86 h 370"/>
                <a:gd name="T18" fmla="*/ 0 w 69"/>
                <a:gd name="T19" fmla="*/ 0 h 370"/>
                <a:gd name="T20" fmla="*/ 0 w 69"/>
                <a:gd name="T21" fmla="*/ 370 h 370"/>
                <a:gd name="T22" fmla="*/ 12 w 69"/>
                <a:gd name="T23" fmla="*/ 370 h 370"/>
                <a:gd name="T24" fmla="*/ 6 w 69"/>
                <a:gd name="T25" fmla="*/ 235 h 3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370">
                  <a:moveTo>
                    <a:pt x="6" y="235"/>
                  </a:moveTo>
                  <a:lnTo>
                    <a:pt x="69" y="156"/>
                  </a:lnTo>
                  <a:lnTo>
                    <a:pt x="6" y="216"/>
                  </a:lnTo>
                  <a:lnTo>
                    <a:pt x="5" y="166"/>
                  </a:lnTo>
                  <a:lnTo>
                    <a:pt x="56" y="97"/>
                  </a:lnTo>
                  <a:lnTo>
                    <a:pt x="4" y="147"/>
                  </a:lnTo>
                  <a:lnTo>
                    <a:pt x="2" y="97"/>
                  </a:lnTo>
                  <a:lnTo>
                    <a:pt x="35" y="52"/>
                  </a:lnTo>
                  <a:lnTo>
                    <a:pt x="2" y="86"/>
                  </a:lnTo>
                  <a:lnTo>
                    <a:pt x="0" y="0"/>
                  </a:lnTo>
                  <a:lnTo>
                    <a:pt x="0" y="370"/>
                  </a:lnTo>
                  <a:lnTo>
                    <a:pt x="12" y="370"/>
                  </a:lnTo>
                  <a:lnTo>
                    <a:pt x="6" y="235"/>
                  </a:lnTo>
                  <a:close/>
                </a:path>
              </a:pathLst>
            </a:custGeom>
            <a:solidFill>
              <a:srgbClr val="301B0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69" name="Freeform 60"/>
            <p:cNvSpPr/>
            <p:nvPr/>
          </p:nvSpPr>
          <p:spPr bwMode="auto">
            <a:xfrm>
              <a:off x="4682564" y="2551399"/>
              <a:ext cx="109538" cy="587376"/>
            </a:xfrm>
            <a:custGeom>
              <a:avLst/>
              <a:gdLst>
                <a:gd name="T0" fmla="*/ 6 w 69"/>
                <a:gd name="T1" fmla="*/ 235 h 370"/>
                <a:gd name="T2" fmla="*/ 69 w 69"/>
                <a:gd name="T3" fmla="*/ 156 h 370"/>
                <a:gd name="T4" fmla="*/ 6 w 69"/>
                <a:gd name="T5" fmla="*/ 216 h 370"/>
                <a:gd name="T6" fmla="*/ 5 w 69"/>
                <a:gd name="T7" fmla="*/ 166 h 370"/>
                <a:gd name="T8" fmla="*/ 56 w 69"/>
                <a:gd name="T9" fmla="*/ 97 h 370"/>
                <a:gd name="T10" fmla="*/ 4 w 69"/>
                <a:gd name="T11" fmla="*/ 147 h 370"/>
                <a:gd name="T12" fmla="*/ 2 w 69"/>
                <a:gd name="T13" fmla="*/ 97 h 370"/>
                <a:gd name="T14" fmla="*/ 35 w 69"/>
                <a:gd name="T15" fmla="*/ 52 h 370"/>
                <a:gd name="T16" fmla="*/ 2 w 69"/>
                <a:gd name="T17" fmla="*/ 86 h 370"/>
                <a:gd name="T18" fmla="*/ 0 w 69"/>
                <a:gd name="T19" fmla="*/ 0 h 370"/>
                <a:gd name="T20" fmla="*/ 0 w 69"/>
                <a:gd name="T21" fmla="*/ 370 h 370"/>
                <a:gd name="T22" fmla="*/ 12 w 69"/>
                <a:gd name="T23" fmla="*/ 370 h 370"/>
                <a:gd name="T24" fmla="*/ 6 w 69"/>
                <a:gd name="T25" fmla="*/ 235 h 3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370">
                  <a:moveTo>
                    <a:pt x="6" y="235"/>
                  </a:moveTo>
                  <a:lnTo>
                    <a:pt x="69" y="156"/>
                  </a:lnTo>
                  <a:lnTo>
                    <a:pt x="6" y="216"/>
                  </a:lnTo>
                  <a:lnTo>
                    <a:pt x="5" y="166"/>
                  </a:lnTo>
                  <a:lnTo>
                    <a:pt x="56" y="97"/>
                  </a:lnTo>
                  <a:lnTo>
                    <a:pt x="4" y="147"/>
                  </a:lnTo>
                  <a:lnTo>
                    <a:pt x="2" y="97"/>
                  </a:lnTo>
                  <a:lnTo>
                    <a:pt x="35" y="52"/>
                  </a:lnTo>
                  <a:lnTo>
                    <a:pt x="2" y="86"/>
                  </a:lnTo>
                  <a:lnTo>
                    <a:pt x="0" y="0"/>
                  </a:lnTo>
                  <a:lnTo>
                    <a:pt x="0" y="370"/>
                  </a:lnTo>
                  <a:lnTo>
                    <a:pt x="12" y="370"/>
                  </a:lnTo>
                  <a:lnTo>
                    <a:pt x="6" y="235"/>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70" name="Freeform 61"/>
            <p:cNvSpPr/>
            <p:nvPr/>
          </p:nvSpPr>
          <p:spPr bwMode="auto">
            <a:xfrm>
              <a:off x="6050989" y="2903824"/>
              <a:ext cx="758825" cy="706439"/>
            </a:xfrm>
            <a:custGeom>
              <a:avLst/>
              <a:gdLst>
                <a:gd name="T0" fmla="*/ 349 w 382"/>
                <a:gd name="T1" fmla="*/ 0 h 355"/>
                <a:gd name="T2" fmla="*/ 0 w 382"/>
                <a:gd name="T3" fmla="*/ 354 h 355"/>
                <a:gd name="T4" fmla="*/ 141 w 382"/>
                <a:gd name="T5" fmla="*/ 355 h 355"/>
                <a:gd name="T6" fmla="*/ 382 w 382"/>
                <a:gd name="T7" fmla="*/ 22 h 355"/>
                <a:gd name="T8" fmla="*/ 349 w 382"/>
                <a:gd name="T9" fmla="*/ 0 h 355"/>
              </a:gdLst>
              <a:ahLst/>
              <a:cxnLst>
                <a:cxn ang="0">
                  <a:pos x="T0" y="T1"/>
                </a:cxn>
                <a:cxn ang="0">
                  <a:pos x="T2" y="T3"/>
                </a:cxn>
                <a:cxn ang="0">
                  <a:pos x="T4" y="T5"/>
                </a:cxn>
                <a:cxn ang="0">
                  <a:pos x="T6" y="T7"/>
                </a:cxn>
                <a:cxn ang="0">
                  <a:pos x="T8" y="T9"/>
                </a:cxn>
              </a:cxnLst>
              <a:rect l="0" t="0" r="r" b="b"/>
              <a:pathLst>
                <a:path w="382" h="355">
                  <a:moveTo>
                    <a:pt x="349" y="0"/>
                  </a:moveTo>
                  <a:cubicBezTo>
                    <a:pt x="215" y="26"/>
                    <a:pt x="57" y="193"/>
                    <a:pt x="0" y="354"/>
                  </a:cubicBezTo>
                  <a:cubicBezTo>
                    <a:pt x="141" y="355"/>
                    <a:pt x="141" y="355"/>
                    <a:pt x="141" y="355"/>
                  </a:cubicBezTo>
                  <a:cubicBezTo>
                    <a:pt x="189" y="220"/>
                    <a:pt x="260" y="100"/>
                    <a:pt x="382" y="22"/>
                  </a:cubicBezTo>
                  <a:cubicBezTo>
                    <a:pt x="365" y="11"/>
                    <a:pt x="367" y="12"/>
                    <a:pt x="349" y="0"/>
                  </a:cubicBezTo>
                  <a:close/>
                </a:path>
              </a:pathLst>
            </a:custGeom>
            <a:solidFill>
              <a:srgbClr val="318B8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71" name="Freeform 62"/>
            <p:cNvSpPr/>
            <p:nvPr/>
          </p:nvSpPr>
          <p:spPr bwMode="auto">
            <a:xfrm>
              <a:off x="1904439" y="2935574"/>
              <a:ext cx="3789363" cy="769939"/>
            </a:xfrm>
            <a:custGeom>
              <a:avLst/>
              <a:gdLst>
                <a:gd name="T0" fmla="*/ 1906 w 1906"/>
                <a:gd name="T1" fmla="*/ 387 h 387"/>
                <a:gd name="T2" fmla="*/ 0 w 1906"/>
                <a:gd name="T3" fmla="*/ 387 h 387"/>
                <a:gd name="T4" fmla="*/ 953 w 1906"/>
                <a:gd name="T5" fmla="*/ 0 h 387"/>
                <a:gd name="T6" fmla="*/ 1906 w 1906"/>
                <a:gd name="T7" fmla="*/ 387 h 387"/>
              </a:gdLst>
              <a:ahLst/>
              <a:cxnLst>
                <a:cxn ang="0">
                  <a:pos x="T0" y="T1"/>
                </a:cxn>
                <a:cxn ang="0">
                  <a:pos x="T2" y="T3"/>
                </a:cxn>
                <a:cxn ang="0">
                  <a:pos x="T4" y="T5"/>
                </a:cxn>
                <a:cxn ang="0">
                  <a:pos x="T6" y="T7"/>
                </a:cxn>
              </a:cxnLst>
              <a:rect l="0" t="0" r="r" b="b"/>
              <a:pathLst>
                <a:path w="1906" h="387">
                  <a:moveTo>
                    <a:pt x="1906" y="387"/>
                  </a:moveTo>
                  <a:cubicBezTo>
                    <a:pt x="0" y="387"/>
                    <a:pt x="0" y="387"/>
                    <a:pt x="0" y="387"/>
                  </a:cubicBezTo>
                  <a:cubicBezTo>
                    <a:pt x="0" y="387"/>
                    <a:pt x="427" y="0"/>
                    <a:pt x="953" y="0"/>
                  </a:cubicBezTo>
                  <a:cubicBezTo>
                    <a:pt x="1480" y="0"/>
                    <a:pt x="1906" y="387"/>
                    <a:pt x="1906" y="387"/>
                  </a:cubicBezTo>
                </a:path>
              </a:pathLst>
            </a:custGeom>
            <a:solidFill>
              <a:srgbClr val="C7CB3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72" name="Freeform 63"/>
            <p:cNvSpPr/>
            <p:nvPr/>
          </p:nvSpPr>
          <p:spPr bwMode="auto">
            <a:xfrm>
              <a:off x="1904439" y="2937162"/>
              <a:ext cx="1811338" cy="768351"/>
            </a:xfrm>
            <a:custGeom>
              <a:avLst/>
              <a:gdLst>
                <a:gd name="T0" fmla="*/ 911 w 911"/>
                <a:gd name="T1" fmla="*/ 0 h 386"/>
                <a:gd name="T2" fmla="*/ 0 w 911"/>
                <a:gd name="T3" fmla="*/ 386 h 386"/>
                <a:gd name="T4" fmla="*/ 598 w 911"/>
                <a:gd name="T5" fmla="*/ 386 h 386"/>
                <a:gd name="T6" fmla="*/ 688 w 911"/>
                <a:gd name="T7" fmla="*/ 223 h 386"/>
                <a:gd name="T8" fmla="*/ 911 w 911"/>
                <a:gd name="T9" fmla="*/ 0 h 386"/>
              </a:gdLst>
              <a:ahLst/>
              <a:cxnLst>
                <a:cxn ang="0">
                  <a:pos x="T0" y="T1"/>
                </a:cxn>
                <a:cxn ang="0">
                  <a:pos x="T2" y="T3"/>
                </a:cxn>
                <a:cxn ang="0">
                  <a:pos x="T4" y="T5"/>
                </a:cxn>
                <a:cxn ang="0">
                  <a:pos x="T6" y="T7"/>
                </a:cxn>
                <a:cxn ang="0">
                  <a:pos x="T8" y="T9"/>
                </a:cxn>
              </a:cxnLst>
              <a:rect l="0" t="0" r="r" b="b"/>
              <a:pathLst>
                <a:path w="911" h="386">
                  <a:moveTo>
                    <a:pt x="911" y="0"/>
                  </a:moveTo>
                  <a:cubicBezTo>
                    <a:pt x="404" y="19"/>
                    <a:pt x="0" y="386"/>
                    <a:pt x="0" y="386"/>
                  </a:cubicBezTo>
                  <a:cubicBezTo>
                    <a:pt x="598" y="386"/>
                    <a:pt x="598" y="386"/>
                    <a:pt x="598" y="386"/>
                  </a:cubicBezTo>
                  <a:cubicBezTo>
                    <a:pt x="623" y="330"/>
                    <a:pt x="653" y="276"/>
                    <a:pt x="688" y="223"/>
                  </a:cubicBezTo>
                  <a:cubicBezTo>
                    <a:pt x="750" y="133"/>
                    <a:pt x="825" y="60"/>
                    <a:pt x="911" y="0"/>
                  </a:cubicBezTo>
                  <a:close/>
                </a:path>
              </a:pathLst>
            </a:custGeom>
            <a:solidFill>
              <a:srgbClr val="C7CB3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73" name="Freeform 64"/>
            <p:cNvSpPr/>
            <p:nvPr/>
          </p:nvSpPr>
          <p:spPr bwMode="auto">
            <a:xfrm>
              <a:off x="3093477" y="2935574"/>
              <a:ext cx="1911350" cy="769939"/>
            </a:xfrm>
            <a:custGeom>
              <a:avLst/>
              <a:gdLst>
                <a:gd name="T0" fmla="*/ 961 w 961"/>
                <a:gd name="T1" fmla="*/ 157 h 387"/>
                <a:gd name="T2" fmla="*/ 355 w 961"/>
                <a:gd name="T3" fmla="*/ 0 h 387"/>
                <a:gd name="T4" fmla="*/ 313 w 961"/>
                <a:gd name="T5" fmla="*/ 1 h 387"/>
                <a:gd name="T6" fmla="*/ 90 w 961"/>
                <a:gd name="T7" fmla="*/ 224 h 387"/>
                <a:gd name="T8" fmla="*/ 0 w 961"/>
                <a:gd name="T9" fmla="*/ 387 h 387"/>
                <a:gd name="T10" fmla="*/ 805 w 961"/>
                <a:gd name="T11" fmla="*/ 387 h 387"/>
                <a:gd name="T12" fmla="*/ 961 w 961"/>
                <a:gd name="T13" fmla="*/ 157 h 387"/>
              </a:gdLst>
              <a:ahLst/>
              <a:cxnLst>
                <a:cxn ang="0">
                  <a:pos x="T0" y="T1"/>
                </a:cxn>
                <a:cxn ang="0">
                  <a:pos x="T2" y="T3"/>
                </a:cxn>
                <a:cxn ang="0">
                  <a:pos x="T4" y="T5"/>
                </a:cxn>
                <a:cxn ang="0">
                  <a:pos x="T6" y="T7"/>
                </a:cxn>
                <a:cxn ang="0">
                  <a:pos x="T8" y="T9"/>
                </a:cxn>
                <a:cxn ang="0">
                  <a:pos x="T10" y="T11"/>
                </a:cxn>
                <a:cxn ang="0">
                  <a:pos x="T12" y="T13"/>
                </a:cxn>
              </a:cxnLst>
              <a:rect l="0" t="0" r="r" b="b"/>
              <a:pathLst>
                <a:path w="961" h="387">
                  <a:moveTo>
                    <a:pt x="961" y="157"/>
                  </a:moveTo>
                  <a:cubicBezTo>
                    <a:pt x="796" y="73"/>
                    <a:pt x="585" y="0"/>
                    <a:pt x="355" y="0"/>
                  </a:cubicBezTo>
                  <a:cubicBezTo>
                    <a:pt x="341" y="0"/>
                    <a:pt x="327" y="0"/>
                    <a:pt x="313" y="1"/>
                  </a:cubicBezTo>
                  <a:cubicBezTo>
                    <a:pt x="227" y="61"/>
                    <a:pt x="152" y="134"/>
                    <a:pt x="90" y="224"/>
                  </a:cubicBezTo>
                  <a:cubicBezTo>
                    <a:pt x="55" y="277"/>
                    <a:pt x="25" y="331"/>
                    <a:pt x="0" y="387"/>
                  </a:cubicBezTo>
                  <a:cubicBezTo>
                    <a:pt x="805" y="387"/>
                    <a:pt x="805" y="387"/>
                    <a:pt x="805" y="387"/>
                  </a:cubicBezTo>
                  <a:cubicBezTo>
                    <a:pt x="838" y="296"/>
                    <a:pt x="880" y="209"/>
                    <a:pt x="961" y="157"/>
                  </a:cubicBezTo>
                </a:path>
              </a:pathLst>
            </a:custGeom>
            <a:solidFill>
              <a:srgbClr val="754C2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74" name="Freeform 65"/>
            <p:cNvSpPr/>
            <p:nvPr/>
          </p:nvSpPr>
          <p:spPr bwMode="auto">
            <a:xfrm>
              <a:off x="4693677" y="3248312"/>
              <a:ext cx="1000125" cy="457201"/>
            </a:xfrm>
            <a:custGeom>
              <a:avLst/>
              <a:gdLst>
                <a:gd name="T0" fmla="*/ 156 w 503"/>
                <a:gd name="T1" fmla="*/ 0 h 230"/>
                <a:gd name="T2" fmla="*/ 0 w 503"/>
                <a:gd name="T3" fmla="*/ 230 h 230"/>
                <a:gd name="T4" fmla="*/ 503 w 503"/>
                <a:gd name="T5" fmla="*/ 230 h 230"/>
                <a:gd name="T6" fmla="*/ 156 w 503"/>
                <a:gd name="T7" fmla="*/ 0 h 230"/>
              </a:gdLst>
              <a:ahLst/>
              <a:cxnLst>
                <a:cxn ang="0">
                  <a:pos x="T0" y="T1"/>
                </a:cxn>
                <a:cxn ang="0">
                  <a:pos x="T2" y="T3"/>
                </a:cxn>
                <a:cxn ang="0">
                  <a:pos x="T4" y="T5"/>
                </a:cxn>
                <a:cxn ang="0">
                  <a:pos x="T6" y="T7"/>
                </a:cxn>
              </a:cxnLst>
              <a:rect l="0" t="0" r="r" b="b"/>
              <a:pathLst>
                <a:path w="503" h="230">
                  <a:moveTo>
                    <a:pt x="156" y="0"/>
                  </a:moveTo>
                  <a:cubicBezTo>
                    <a:pt x="75" y="52"/>
                    <a:pt x="33" y="139"/>
                    <a:pt x="0" y="230"/>
                  </a:cubicBezTo>
                  <a:cubicBezTo>
                    <a:pt x="503" y="230"/>
                    <a:pt x="503" y="230"/>
                    <a:pt x="503" y="230"/>
                  </a:cubicBezTo>
                  <a:cubicBezTo>
                    <a:pt x="503" y="230"/>
                    <a:pt x="368" y="107"/>
                    <a:pt x="156" y="0"/>
                  </a:cubicBezTo>
                  <a:close/>
                </a:path>
              </a:pathLst>
            </a:custGeom>
            <a:solidFill>
              <a:srgbClr val="C7CB3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75" name="Freeform 66"/>
            <p:cNvSpPr/>
            <p:nvPr/>
          </p:nvSpPr>
          <p:spPr bwMode="auto">
            <a:xfrm>
              <a:off x="4476189" y="3191162"/>
              <a:ext cx="420688" cy="514351"/>
            </a:xfrm>
            <a:custGeom>
              <a:avLst/>
              <a:gdLst>
                <a:gd name="T0" fmla="*/ 206 w 212"/>
                <a:gd name="T1" fmla="*/ 0 h 259"/>
                <a:gd name="T2" fmla="*/ 192 w 212"/>
                <a:gd name="T3" fmla="*/ 6 h 259"/>
                <a:gd name="T4" fmla="*/ 172 w 212"/>
                <a:gd name="T5" fmla="*/ 17 h 259"/>
                <a:gd name="T6" fmla="*/ 147 w 212"/>
                <a:gd name="T7" fmla="*/ 33 h 259"/>
                <a:gd name="T8" fmla="*/ 120 w 212"/>
                <a:gd name="T9" fmla="*/ 55 h 259"/>
                <a:gd name="T10" fmla="*/ 92 w 212"/>
                <a:gd name="T11" fmla="*/ 83 h 259"/>
                <a:gd name="T12" fmla="*/ 85 w 212"/>
                <a:gd name="T13" fmla="*/ 91 h 259"/>
                <a:gd name="T14" fmla="*/ 78 w 212"/>
                <a:gd name="T15" fmla="*/ 99 h 259"/>
                <a:gd name="T16" fmla="*/ 65 w 212"/>
                <a:gd name="T17" fmla="*/ 117 h 259"/>
                <a:gd name="T18" fmla="*/ 53 w 212"/>
                <a:gd name="T19" fmla="*/ 135 h 259"/>
                <a:gd name="T20" fmla="*/ 42 w 212"/>
                <a:gd name="T21" fmla="*/ 154 h 259"/>
                <a:gd name="T22" fmla="*/ 32 w 212"/>
                <a:gd name="T23" fmla="*/ 173 h 259"/>
                <a:gd name="T24" fmla="*/ 22 w 212"/>
                <a:gd name="T25" fmla="*/ 193 h 259"/>
                <a:gd name="T26" fmla="*/ 13 w 212"/>
                <a:gd name="T27" fmla="*/ 213 h 259"/>
                <a:gd name="T28" fmla="*/ 6 w 212"/>
                <a:gd name="T29" fmla="*/ 233 h 259"/>
                <a:gd name="T30" fmla="*/ 1 w 212"/>
                <a:gd name="T31" fmla="*/ 252 h 259"/>
                <a:gd name="T32" fmla="*/ 0 w 212"/>
                <a:gd name="T33" fmla="*/ 259 h 259"/>
                <a:gd name="T34" fmla="*/ 46 w 212"/>
                <a:gd name="T35" fmla="*/ 259 h 259"/>
                <a:gd name="T36" fmla="*/ 50 w 212"/>
                <a:gd name="T37" fmla="*/ 246 h 259"/>
                <a:gd name="T38" fmla="*/ 55 w 212"/>
                <a:gd name="T39" fmla="*/ 227 h 259"/>
                <a:gd name="T40" fmla="*/ 60 w 212"/>
                <a:gd name="T41" fmla="*/ 208 h 259"/>
                <a:gd name="T42" fmla="*/ 74 w 212"/>
                <a:gd name="T43" fmla="*/ 170 h 259"/>
                <a:gd name="T44" fmla="*/ 82 w 212"/>
                <a:gd name="T45" fmla="*/ 151 h 259"/>
                <a:gd name="T46" fmla="*/ 92 w 212"/>
                <a:gd name="T47" fmla="*/ 133 h 259"/>
                <a:gd name="T48" fmla="*/ 102 w 212"/>
                <a:gd name="T49" fmla="*/ 116 h 259"/>
                <a:gd name="T50" fmla="*/ 107 w 212"/>
                <a:gd name="T51" fmla="*/ 107 h 259"/>
                <a:gd name="T52" fmla="*/ 112 w 212"/>
                <a:gd name="T53" fmla="*/ 99 h 259"/>
                <a:gd name="T54" fmla="*/ 123 w 212"/>
                <a:gd name="T55" fmla="*/ 84 h 259"/>
                <a:gd name="T56" fmla="*/ 135 w 212"/>
                <a:gd name="T57" fmla="*/ 70 h 259"/>
                <a:gd name="T58" fmla="*/ 157 w 212"/>
                <a:gd name="T59" fmla="*/ 45 h 259"/>
                <a:gd name="T60" fmla="*/ 178 w 212"/>
                <a:gd name="T61" fmla="*/ 26 h 259"/>
                <a:gd name="T62" fmla="*/ 196 w 212"/>
                <a:gd name="T63" fmla="*/ 13 h 259"/>
                <a:gd name="T64" fmla="*/ 212 w 212"/>
                <a:gd name="T65" fmla="*/ 3 h 259"/>
                <a:gd name="T66" fmla="*/ 212 w 212"/>
                <a:gd name="T67" fmla="*/ 3 h 259"/>
                <a:gd name="T68" fmla="*/ 206 w 212"/>
                <a:gd name="T69" fmla="*/ 0 h 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12" h="259">
                  <a:moveTo>
                    <a:pt x="206" y="0"/>
                  </a:moveTo>
                  <a:cubicBezTo>
                    <a:pt x="203" y="1"/>
                    <a:pt x="198" y="3"/>
                    <a:pt x="192" y="6"/>
                  </a:cubicBezTo>
                  <a:cubicBezTo>
                    <a:pt x="186" y="9"/>
                    <a:pt x="179" y="12"/>
                    <a:pt x="172" y="17"/>
                  </a:cubicBezTo>
                  <a:cubicBezTo>
                    <a:pt x="164" y="21"/>
                    <a:pt x="156" y="27"/>
                    <a:pt x="147" y="33"/>
                  </a:cubicBezTo>
                  <a:cubicBezTo>
                    <a:pt x="138" y="40"/>
                    <a:pt x="129" y="47"/>
                    <a:pt x="120" y="55"/>
                  </a:cubicBezTo>
                  <a:cubicBezTo>
                    <a:pt x="110" y="64"/>
                    <a:pt x="101" y="73"/>
                    <a:pt x="92" y="83"/>
                  </a:cubicBezTo>
                  <a:cubicBezTo>
                    <a:pt x="90" y="86"/>
                    <a:pt x="87" y="89"/>
                    <a:pt x="85" y="91"/>
                  </a:cubicBezTo>
                  <a:cubicBezTo>
                    <a:pt x="83" y="94"/>
                    <a:pt x="81" y="97"/>
                    <a:pt x="78" y="99"/>
                  </a:cubicBezTo>
                  <a:cubicBezTo>
                    <a:pt x="74" y="105"/>
                    <a:pt x="70" y="111"/>
                    <a:pt x="65" y="117"/>
                  </a:cubicBezTo>
                  <a:cubicBezTo>
                    <a:pt x="61" y="123"/>
                    <a:pt x="57" y="129"/>
                    <a:pt x="53" y="135"/>
                  </a:cubicBezTo>
                  <a:cubicBezTo>
                    <a:pt x="50" y="141"/>
                    <a:pt x="46" y="147"/>
                    <a:pt x="42" y="154"/>
                  </a:cubicBezTo>
                  <a:cubicBezTo>
                    <a:pt x="39" y="160"/>
                    <a:pt x="35" y="167"/>
                    <a:pt x="32" y="173"/>
                  </a:cubicBezTo>
                  <a:cubicBezTo>
                    <a:pt x="28" y="180"/>
                    <a:pt x="25" y="186"/>
                    <a:pt x="22" y="193"/>
                  </a:cubicBezTo>
                  <a:cubicBezTo>
                    <a:pt x="19" y="200"/>
                    <a:pt x="16" y="206"/>
                    <a:pt x="13" y="213"/>
                  </a:cubicBezTo>
                  <a:cubicBezTo>
                    <a:pt x="10" y="219"/>
                    <a:pt x="8" y="226"/>
                    <a:pt x="6" y="233"/>
                  </a:cubicBezTo>
                  <a:cubicBezTo>
                    <a:pt x="4" y="239"/>
                    <a:pt x="2" y="246"/>
                    <a:pt x="1" y="252"/>
                  </a:cubicBezTo>
                  <a:cubicBezTo>
                    <a:pt x="1" y="255"/>
                    <a:pt x="0" y="257"/>
                    <a:pt x="0" y="259"/>
                  </a:cubicBezTo>
                  <a:cubicBezTo>
                    <a:pt x="46" y="259"/>
                    <a:pt x="46" y="259"/>
                    <a:pt x="46" y="259"/>
                  </a:cubicBezTo>
                  <a:cubicBezTo>
                    <a:pt x="47" y="254"/>
                    <a:pt x="49" y="250"/>
                    <a:pt x="50" y="246"/>
                  </a:cubicBezTo>
                  <a:cubicBezTo>
                    <a:pt x="52" y="239"/>
                    <a:pt x="54" y="233"/>
                    <a:pt x="55" y="227"/>
                  </a:cubicBezTo>
                  <a:cubicBezTo>
                    <a:pt x="57" y="221"/>
                    <a:pt x="58" y="214"/>
                    <a:pt x="60" y="208"/>
                  </a:cubicBezTo>
                  <a:cubicBezTo>
                    <a:pt x="64" y="195"/>
                    <a:pt x="68" y="182"/>
                    <a:pt x="74" y="170"/>
                  </a:cubicBezTo>
                  <a:cubicBezTo>
                    <a:pt x="76" y="163"/>
                    <a:pt x="79" y="157"/>
                    <a:pt x="82" y="151"/>
                  </a:cubicBezTo>
                  <a:cubicBezTo>
                    <a:pt x="85" y="145"/>
                    <a:pt x="88" y="139"/>
                    <a:pt x="92" y="133"/>
                  </a:cubicBezTo>
                  <a:cubicBezTo>
                    <a:pt x="95" y="127"/>
                    <a:pt x="98" y="121"/>
                    <a:pt x="102" y="116"/>
                  </a:cubicBezTo>
                  <a:cubicBezTo>
                    <a:pt x="103" y="113"/>
                    <a:pt x="105" y="110"/>
                    <a:pt x="107" y="107"/>
                  </a:cubicBezTo>
                  <a:cubicBezTo>
                    <a:pt x="109" y="105"/>
                    <a:pt x="110" y="102"/>
                    <a:pt x="112" y="99"/>
                  </a:cubicBezTo>
                  <a:cubicBezTo>
                    <a:pt x="116" y="94"/>
                    <a:pt x="120" y="89"/>
                    <a:pt x="123" y="84"/>
                  </a:cubicBezTo>
                  <a:cubicBezTo>
                    <a:pt x="127" y="79"/>
                    <a:pt x="131" y="74"/>
                    <a:pt x="135" y="70"/>
                  </a:cubicBezTo>
                  <a:cubicBezTo>
                    <a:pt x="142" y="61"/>
                    <a:pt x="150" y="53"/>
                    <a:pt x="157" y="45"/>
                  </a:cubicBezTo>
                  <a:cubicBezTo>
                    <a:pt x="165" y="38"/>
                    <a:pt x="172" y="32"/>
                    <a:pt x="178" y="26"/>
                  </a:cubicBezTo>
                  <a:cubicBezTo>
                    <a:pt x="185" y="21"/>
                    <a:pt x="191" y="16"/>
                    <a:pt x="196" y="13"/>
                  </a:cubicBezTo>
                  <a:cubicBezTo>
                    <a:pt x="206" y="6"/>
                    <a:pt x="212" y="3"/>
                    <a:pt x="212" y="3"/>
                  </a:cubicBezTo>
                  <a:cubicBezTo>
                    <a:pt x="212" y="3"/>
                    <a:pt x="212" y="3"/>
                    <a:pt x="212" y="3"/>
                  </a:cubicBezTo>
                  <a:cubicBezTo>
                    <a:pt x="210" y="2"/>
                    <a:pt x="208" y="1"/>
                    <a:pt x="206" y="0"/>
                  </a:cubicBezTo>
                </a:path>
              </a:pathLst>
            </a:custGeom>
            <a:solidFill>
              <a:srgbClr val="805A3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76" name="Freeform 67"/>
            <p:cNvSpPr/>
            <p:nvPr/>
          </p:nvSpPr>
          <p:spPr bwMode="auto">
            <a:xfrm>
              <a:off x="4265052" y="3108612"/>
              <a:ext cx="436563" cy="596901"/>
            </a:xfrm>
            <a:custGeom>
              <a:avLst/>
              <a:gdLst>
                <a:gd name="T0" fmla="*/ 215 w 220"/>
                <a:gd name="T1" fmla="*/ 0 h 300"/>
                <a:gd name="T2" fmla="*/ 200 w 220"/>
                <a:gd name="T3" fmla="*/ 10 h 300"/>
                <a:gd name="T4" fmla="*/ 180 w 220"/>
                <a:gd name="T5" fmla="*/ 25 h 300"/>
                <a:gd name="T6" fmla="*/ 155 w 220"/>
                <a:gd name="T7" fmla="*/ 46 h 300"/>
                <a:gd name="T8" fmla="*/ 128 w 220"/>
                <a:gd name="T9" fmla="*/ 73 h 300"/>
                <a:gd name="T10" fmla="*/ 99 w 220"/>
                <a:gd name="T11" fmla="*/ 106 h 300"/>
                <a:gd name="T12" fmla="*/ 85 w 220"/>
                <a:gd name="T13" fmla="*/ 125 h 300"/>
                <a:gd name="T14" fmla="*/ 72 w 220"/>
                <a:gd name="T15" fmla="*/ 144 h 300"/>
                <a:gd name="T16" fmla="*/ 59 w 220"/>
                <a:gd name="T17" fmla="*/ 164 h 300"/>
                <a:gd name="T18" fmla="*/ 53 w 220"/>
                <a:gd name="T19" fmla="*/ 175 h 300"/>
                <a:gd name="T20" fmla="*/ 47 w 220"/>
                <a:gd name="T21" fmla="*/ 185 h 300"/>
                <a:gd name="T22" fmla="*/ 25 w 220"/>
                <a:gd name="T23" fmla="*/ 228 h 300"/>
                <a:gd name="T24" fmla="*/ 15 w 220"/>
                <a:gd name="T25" fmla="*/ 250 h 300"/>
                <a:gd name="T26" fmla="*/ 7 w 220"/>
                <a:gd name="T27" fmla="*/ 272 h 300"/>
                <a:gd name="T28" fmla="*/ 0 w 220"/>
                <a:gd name="T29" fmla="*/ 300 h 300"/>
                <a:gd name="T30" fmla="*/ 47 w 220"/>
                <a:gd name="T31" fmla="*/ 300 h 300"/>
                <a:gd name="T32" fmla="*/ 51 w 220"/>
                <a:gd name="T33" fmla="*/ 285 h 300"/>
                <a:gd name="T34" fmla="*/ 63 w 220"/>
                <a:gd name="T35" fmla="*/ 243 h 300"/>
                <a:gd name="T36" fmla="*/ 79 w 220"/>
                <a:gd name="T37" fmla="*/ 201 h 300"/>
                <a:gd name="T38" fmla="*/ 83 w 220"/>
                <a:gd name="T39" fmla="*/ 190 h 300"/>
                <a:gd name="T40" fmla="*/ 88 w 220"/>
                <a:gd name="T41" fmla="*/ 180 h 300"/>
                <a:gd name="T42" fmla="*/ 98 w 220"/>
                <a:gd name="T43" fmla="*/ 160 h 300"/>
                <a:gd name="T44" fmla="*/ 109 w 220"/>
                <a:gd name="T45" fmla="*/ 140 h 300"/>
                <a:gd name="T46" fmla="*/ 120 w 220"/>
                <a:gd name="T47" fmla="*/ 121 h 300"/>
                <a:gd name="T48" fmla="*/ 144 w 220"/>
                <a:gd name="T49" fmla="*/ 87 h 300"/>
                <a:gd name="T50" fmla="*/ 167 w 220"/>
                <a:gd name="T51" fmla="*/ 57 h 300"/>
                <a:gd name="T52" fmla="*/ 188 w 220"/>
                <a:gd name="T53" fmla="*/ 33 h 300"/>
                <a:gd name="T54" fmla="*/ 205 w 220"/>
                <a:gd name="T55" fmla="*/ 16 h 300"/>
                <a:gd name="T56" fmla="*/ 220 w 220"/>
                <a:gd name="T57" fmla="*/ 2 h 300"/>
                <a:gd name="T58" fmla="*/ 215 w 220"/>
                <a:gd name="T59" fmla="*/ 0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20" h="300">
                  <a:moveTo>
                    <a:pt x="215" y="0"/>
                  </a:moveTo>
                  <a:cubicBezTo>
                    <a:pt x="212" y="2"/>
                    <a:pt x="207" y="5"/>
                    <a:pt x="200" y="10"/>
                  </a:cubicBezTo>
                  <a:cubicBezTo>
                    <a:pt x="195" y="14"/>
                    <a:pt x="188" y="19"/>
                    <a:pt x="180" y="25"/>
                  </a:cubicBezTo>
                  <a:cubicBezTo>
                    <a:pt x="173" y="31"/>
                    <a:pt x="164" y="38"/>
                    <a:pt x="155" y="46"/>
                  </a:cubicBezTo>
                  <a:cubicBezTo>
                    <a:pt x="146" y="54"/>
                    <a:pt x="137" y="63"/>
                    <a:pt x="128" y="73"/>
                  </a:cubicBezTo>
                  <a:cubicBezTo>
                    <a:pt x="118" y="83"/>
                    <a:pt x="109" y="94"/>
                    <a:pt x="99" y="106"/>
                  </a:cubicBezTo>
                  <a:cubicBezTo>
                    <a:pt x="95" y="112"/>
                    <a:pt x="90" y="118"/>
                    <a:pt x="85" y="125"/>
                  </a:cubicBezTo>
                  <a:cubicBezTo>
                    <a:pt x="81" y="131"/>
                    <a:pt x="76" y="137"/>
                    <a:pt x="72" y="144"/>
                  </a:cubicBezTo>
                  <a:cubicBezTo>
                    <a:pt x="68" y="151"/>
                    <a:pt x="63" y="157"/>
                    <a:pt x="59" y="164"/>
                  </a:cubicBezTo>
                  <a:cubicBezTo>
                    <a:pt x="53" y="175"/>
                    <a:pt x="53" y="175"/>
                    <a:pt x="53" y="175"/>
                  </a:cubicBezTo>
                  <a:cubicBezTo>
                    <a:pt x="47" y="185"/>
                    <a:pt x="47" y="185"/>
                    <a:pt x="47" y="185"/>
                  </a:cubicBezTo>
                  <a:cubicBezTo>
                    <a:pt x="39" y="199"/>
                    <a:pt x="32" y="214"/>
                    <a:pt x="25" y="228"/>
                  </a:cubicBezTo>
                  <a:cubicBezTo>
                    <a:pt x="21" y="236"/>
                    <a:pt x="18" y="243"/>
                    <a:pt x="15" y="250"/>
                  </a:cubicBezTo>
                  <a:cubicBezTo>
                    <a:pt x="12" y="257"/>
                    <a:pt x="10" y="265"/>
                    <a:pt x="7" y="272"/>
                  </a:cubicBezTo>
                  <a:cubicBezTo>
                    <a:pt x="4" y="281"/>
                    <a:pt x="2" y="291"/>
                    <a:pt x="0" y="300"/>
                  </a:cubicBezTo>
                  <a:cubicBezTo>
                    <a:pt x="47" y="300"/>
                    <a:pt x="47" y="300"/>
                    <a:pt x="47" y="300"/>
                  </a:cubicBezTo>
                  <a:cubicBezTo>
                    <a:pt x="48" y="295"/>
                    <a:pt x="50" y="290"/>
                    <a:pt x="51" y="285"/>
                  </a:cubicBezTo>
                  <a:cubicBezTo>
                    <a:pt x="55" y="272"/>
                    <a:pt x="59" y="258"/>
                    <a:pt x="63" y="243"/>
                  </a:cubicBezTo>
                  <a:cubicBezTo>
                    <a:pt x="68" y="229"/>
                    <a:pt x="73" y="215"/>
                    <a:pt x="79" y="201"/>
                  </a:cubicBezTo>
                  <a:cubicBezTo>
                    <a:pt x="83" y="190"/>
                    <a:pt x="83" y="190"/>
                    <a:pt x="83" y="190"/>
                  </a:cubicBezTo>
                  <a:cubicBezTo>
                    <a:pt x="88" y="180"/>
                    <a:pt x="88" y="180"/>
                    <a:pt x="88" y="180"/>
                  </a:cubicBezTo>
                  <a:cubicBezTo>
                    <a:pt x="91" y="173"/>
                    <a:pt x="95" y="166"/>
                    <a:pt x="98" y="160"/>
                  </a:cubicBezTo>
                  <a:cubicBezTo>
                    <a:pt x="102" y="153"/>
                    <a:pt x="106" y="147"/>
                    <a:pt x="109" y="140"/>
                  </a:cubicBezTo>
                  <a:cubicBezTo>
                    <a:pt x="113" y="134"/>
                    <a:pt x="117" y="127"/>
                    <a:pt x="120" y="121"/>
                  </a:cubicBezTo>
                  <a:cubicBezTo>
                    <a:pt x="128" y="109"/>
                    <a:pt x="136" y="98"/>
                    <a:pt x="144" y="87"/>
                  </a:cubicBezTo>
                  <a:cubicBezTo>
                    <a:pt x="152" y="76"/>
                    <a:pt x="159" y="66"/>
                    <a:pt x="167" y="57"/>
                  </a:cubicBezTo>
                  <a:cubicBezTo>
                    <a:pt x="174" y="48"/>
                    <a:pt x="181" y="40"/>
                    <a:pt x="188" y="33"/>
                  </a:cubicBezTo>
                  <a:cubicBezTo>
                    <a:pt x="194" y="27"/>
                    <a:pt x="200" y="21"/>
                    <a:pt x="205" y="16"/>
                  </a:cubicBezTo>
                  <a:cubicBezTo>
                    <a:pt x="213" y="9"/>
                    <a:pt x="219" y="4"/>
                    <a:pt x="220" y="2"/>
                  </a:cubicBezTo>
                  <a:cubicBezTo>
                    <a:pt x="219" y="2"/>
                    <a:pt x="217" y="1"/>
                    <a:pt x="215" y="0"/>
                  </a:cubicBezTo>
                </a:path>
              </a:pathLst>
            </a:custGeom>
            <a:solidFill>
              <a:srgbClr val="805A3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77" name="Freeform 68"/>
            <p:cNvSpPr/>
            <p:nvPr/>
          </p:nvSpPr>
          <p:spPr bwMode="auto">
            <a:xfrm>
              <a:off x="4028514" y="3051462"/>
              <a:ext cx="496888" cy="654051"/>
            </a:xfrm>
            <a:custGeom>
              <a:avLst/>
              <a:gdLst>
                <a:gd name="T0" fmla="*/ 249 w 250"/>
                <a:gd name="T1" fmla="*/ 0 h 329"/>
                <a:gd name="T2" fmla="*/ 226 w 250"/>
                <a:gd name="T3" fmla="*/ 7 h 329"/>
                <a:gd name="T4" fmla="*/ 201 w 250"/>
                <a:gd name="T5" fmla="*/ 20 h 329"/>
                <a:gd name="T6" fmla="*/ 172 w 250"/>
                <a:gd name="T7" fmla="*/ 40 h 329"/>
                <a:gd name="T8" fmla="*/ 140 w 250"/>
                <a:gd name="T9" fmla="*/ 69 h 329"/>
                <a:gd name="T10" fmla="*/ 124 w 250"/>
                <a:gd name="T11" fmla="*/ 86 h 329"/>
                <a:gd name="T12" fmla="*/ 116 w 250"/>
                <a:gd name="T13" fmla="*/ 96 h 329"/>
                <a:gd name="T14" fmla="*/ 109 w 250"/>
                <a:gd name="T15" fmla="*/ 105 h 329"/>
                <a:gd name="T16" fmla="*/ 93 w 250"/>
                <a:gd name="T17" fmla="*/ 126 h 329"/>
                <a:gd name="T18" fmla="*/ 79 w 250"/>
                <a:gd name="T19" fmla="*/ 147 h 329"/>
                <a:gd name="T20" fmla="*/ 53 w 250"/>
                <a:gd name="T21" fmla="*/ 193 h 329"/>
                <a:gd name="T22" fmla="*/ 41 w 250"/>
                <a:gd name="T23" fmla="*/ 217 h 329"/>
                <a:gd name="T24" fmla="*/ 30 w 250"/>
                <a:gd name="T25" fmla="*/ 240 h 329"/>
                <a:gd name="T26" fmla="*/ 11 w 250"/>
                <a:gd name="T27" fmla="*/ 288 h 329"/>
                <a:gd name="T28" fmla="*/ 0 w 250"/>
                <a:gd name="T29" fmla="*/ 329 h 329"/>
                <a:gd name="T30" fmla="*/ 45 w 250"/>
                <a:gd name="T31" fmla="*/ 329 h 329"/>
                <a:gd name="T32" fmla="*/ 54 w 250"/>
                <a:gd name="T33" fmla="*/ 302 h 329"/>
                <a:gd name="T34" fmla="*/ 61 w 250"/>
                <a:gd name="T35" fmla="*/ 279 h 329"/>
                <a:gd name="T36" fmla="*/ 68 w 250"/>
                <a:gd name="T37" fmla="*/ 255 h 329"/>
                <a:gd name="T38" fmla="*/ 76 w 250"/>
                <a:gd name="T39" fmla="*/ 231 h 329"/>
                <a:gd name="T40" fmla="*/ 85 w 250"/>
                <a:gd name="T41" fmla="*/ 208 h 329"/>
                <a:gd name="T42" fmla="*/ 106 w 250"/>
                <a:gd name="T43" fmla="*/ 162 h 329"/>
                <a:gd name="T44" fmla="*/ 118 w 250"/>
                <a:gd name="T45" fmla="*/ 141 h 329"/>
                <a:gd name="T46" fmla="*/ 130 w 250"/>
                <a:gd name="T47" fmla="*/ 120 h 329"/>
                <a:gd name="T48" fmla="*/ 156 w 250"/>
                <a:gd name="T49" fmla="*/ 83 h 329"/>
                <a:gd name="T50" fmla="*/ 182 w 250"/>
                <a:gd name="T51" fmla="*/ 52 h 329"/>
                <a:gd name="T52" fmla="*/ 208 w 250"/>
                <a:gd name="T53" fmla="*/ 29 h 329"/>
                <a:gd name="T54" fmla="*/ 230 w 250"/>
                <a:gd name="T55" fmla="*/ 14 h 329"/>
                <a:gd name="T56" fmla="*/ 245 w 250"/>
                <a:gd name="T57" fmla="*/ 6 h 329"/>
                <a:gd name="T58" fmla="*/ 249 w 250"/>
                <a:gd name="T59" fmla="*/ 4 h 329"/>
                <a:gd name="T60" fmla="*/ 250 w 250"/>
                <a:gd name="T61" fmla="*/ 4 h 329"/>
                <a:gd name="T62" fmla="*/ 249 w 250"/>
                <a:gd name="T63" fmla="*/ 0 h 329"/>
                <a:gd name="T64" fmla="*/ 249 w 250"/>
                <a:gd name="T65" fmla="*/ 0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50" h="329">
                  <a:moveTo>
                    <a:pt x="249" y="0"/>
                  </a:moveTo>
                  <a:cubicBezTo>
                    <a:pt x="246" y="0"/>
                    <a:pt x="238" y="2"/>
                    <a:pt x="226" y="7"/>
                  </a:cubicBezTo>
                  <a:cubicBezTo>
                    <a:pt x="219" y="10"/>
                    <a:pt x="211" y="14"/>
                    <a:pt x="201" y="20"/>
                  </a:cubicBezTo>
                  <a:cubicBezTo>
                    <a:pt x="192" y="25"/>
                    <a:pt x="182" y="32"/>
                    <a:pt x="172" y="40"/>
                  </a:cubicBezTo>
                  <a:cubicBezTo>
                    <a:pt x="161" y="49"/>
                    <a:pt x="151" y="58"/>
                    <a:pt x="140" y="69"/>
                  </a:cubicBezTo>
                  <a:cubicBezTo>
                    <a:pt x="135" y="75"/>
                    <a:pt x="129" y="80"/>
                    <a:pt x="124" y="86"/>
                  </a:cubicBezTo>
                  <a:cubicBezTo>
                    <a:pt x="121" y="89"/>
                    <a:pt x="119" y="92"/>
                    <a:pt x="116" y="96"/>
                  </a:cubicBezTo>
                  <a:cubicBezTo>
                    <a:pt x="114" y="99"/>
                    <a:pt x="111" y="102"/>
                    <a:pt x="109" y="105"/>
                  </a:cubicBezTo>
                  <a:cubicBezTo>
                    <a:pt x="103" y="112"/>
                    <a:pt x="99" y="119"/>
                    <a:pt x="93" y="126"/>
                  </a:cubicBezTo>
                  <a:cubicBezTo>
                    <a:pt x="89" y="133"/>
                    <a:pt x="84" y="140"/>
                    <a:pt x="79" y="147"/>
                  </a:cubicBezTo>
                  <a:cubicBezTo>
                    <a:pt x="70" y="162"/>
                    <a:pt x="61" y="177"/>
                    <a:pt x="53" y="193"/>
                  </a:cubicBezTo>
                  <a:cubicBezTo>
                    <a:pt x="49" y="201"/>
                    <a:pt x="45" y="209"/>
                    <a:pt x="41" y="217"/>
                  </a:cubicBezTo>
                  <a:cubicBezTo>
                    <a:pt x="37" y="225"/>
                    <a:pt x="33" y="232"/>
                    <a:pt x="30" y="240"/>
                  </a:cubicBezTo>
                  <a:cubicBezTo>
                    <a:pt x="22" y="256"/>
                    <a:pt x="16" y="272"/>
                    <a:pt x="11" y="288"/>
                  </a:cubicBezTo>
                  <a:cubicBezTo>
                    <a:pt x="6" y="302"/>
                    <a:pt x="2" y="315"/>
                    <a:pt x="0" y="329"/>
                  </a:cubicBezTo>
                  <a:cubicBezTo>
                    <a:pt x="45" y="329"/>
                    <a:pt x="45" y="329"/>
                    <a:pt x="45" y="329"/>
                  </a:cubicBezTo>
                  <a:cubicBezTo>
                    <a:pt x="48" y="320"/>
                    <a:pt x="52" y="311"/>
                    <a:pt x="54" y="302"/>
                  </a:cubicBezTo>
                  <a:cubicBezTo>
                    <a:pt x="57" y="294"/>
                    <a:pt x="59" y="287"/>
                    <a:pt x="61" y="279"/>
                  </a:cubicBezTo>
                  <a:cubicBezTo>
                    <a:pt x="64" y="271"/>
                    <a:pt x="66" y="263"/>
                    <a:pt x="68" y="255"/>
                  </a:cubicBezTo>
                  <a:cubicBezTo>
                    <a:pt x="71" y="247"/>
                    <a:pt x="73" y="239"/>
                    <a:pt x="76" y="231"/>
                  </a:cubicBezTo>
                  <a:cubicBezTo>
                    <a:pt x="79" y="223"/>
                    <a:pt x="82" y="216"/>
                    <a:pt x="85" y="208"/>
                  </a:cubicBezTo>
                  <a:cubicBezTo>
                    <a:pt x="91" y="192"/>
                    <a:pt x="99" y="177"/>
                    <a:pt x="106" y="162"/>
                  </a:cubicBezTo>
                  <a:cubicBezTo>
                    <a:pt x="110" y="155"/>
                    <a:pt x="114" y="148"/>
                    <a:pt x="118" y="141"/>
                  </a:cubicBezTo>
                  <a:cubicBezTo>
                    <a:pt x="122" y="134"/>
                    <a:pt x="125" y="127"/>
                    <a:pt x="130" y="120"/>
                  </a:cubicBezTo>
                  <a:cubicBezTo>
                    <a:pt x="138" y="107"/>
                    <a:pt x="147" y="94"/>
                    <a:pt x="156" y="83"/>
                  </a:cubicBezTo>
                  <a:cubicBezTo>
                    <a:pt x="164" y="72"/>
                    <a:pt x="173" y="61"/>
                    <a:pt x="182" y="52"/>
                  </a:cubicBezTo>
                  <a:cubicBezTo>
                    <a:pt x="191" y="43"/>
                    <a:pt x="200" y="36"/>
                    <a:pt x="208" y="29"/>
                  </a:cubicBezTo>
                  <a:cubicBezTo>
                    <a:pt x="216" y="23"/>
                    <a:pt x="223" y="18"/>
                    <a:pt x="230" y="14"/>
                  </a:cubicBezTo>
                  <a:cubicBezTo>
                    <a:pt x="236" y="10"/>
                    <a:pt x="241" y="8"/>
                    <a:pt x="245" y="6"/>
                  </a:cubicBezTo>
                  <a:cubicBezTo>
                    <a:pt x="247" y="5"/>
                    <a:pt x="248" y="5"/>
                    <a:pt x="249" y="4"/>
                  </a:cubicBezTo>
                  <a:cubicBezTo>
                    <a:pt x="250" y="4"/>
                    <a:pt x="250" y="4"/>
                    <a:pt x="250" y="4"/>
                  </a:cubicBezTo>
                  <a:cubicBezTo>
                    <a:pt x="249" y="0"/>
                    <a:pt x="249" y="0"/>
                    <a:pt x="249" y="0"/>
                  </a:cubicBezTo>
                  <a:cubicBezTo>
                    <a:pt x="249" y="0"/>
                    <a:pt x="249" y="0"/>
                    <a:pt x="249" y="0"/>
                  </a:cubicBezTo>
                </a:path>
              </a:pathLst>
            </a:custGeom>
            <a:solidFill>
              <a:srgbClr val="805A3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78" name="Freeform 69"/>
            <p:cNvSpPr/>
            <p:nvPr/>
          </p:nvSpPr>
          <p:spPr bwMode="auto">
            <a:xfrm>
              <a:off x="3785627" y="2994312"/>
              <a:ext cx="533400" cy="711201"/>
            </a:xfrm>
            <a:custGeom>
              <a:avLst/>
              <a:gdLst>
                <a:gd name="T0" fmla="*/ 262 w 268"/>
                <a:gd name="T1" fmla="*/ 0 h 358"/>
                <a:gd name="T2" fmla="*/ 241 w 268"/>
                <a:gd name="T3" fmla="*/ 7 h 358"/>
                <a:gd name="T4" fmla="*/ 214 w 268"/>
                <a:gd name="T5" fmla="*/ 22 h 358"/>
                <a:gd name="T6" fmla="*/ 181 w 268"/>
                <a:gd name="T7" fmla="*/ 45 h 358"/>
                <a:gd name="T8" fmla="*/ 146 w 268"/>
                <a:gd name="T9" fmla="*/ 78 h 358"/>
                <a:gd name="T10" fmla="*/ 129 w 268"/>
                <a:gd name="T11" fmla="*/ 97 h 358"/>
                <a:gd name="T12" fmla="*/ 120 w 268"/>
                <a:gd name="T13" fmla="*/ 108 h 358"/>
                <a:gd name="T14" fmla="*/ 112 w 268"/>
                <a:gd name="T15" fmla="*/ 119 h 358"/>
                <a:gd name="T16" fmla="*/ 108 w 268"/>
                <a:gd name="T17" fmla="*/ 124 h 358"/>
                <a:gd name="T18" fmla="*/ 104 w 268"/>
                <a:gd name="T19" fmla="*/ 130 h 358"/>
                <a:gd name="T20" fmla="*/ 96 w 268"/>
                <a:gd name="T21" fmla="*/ 142 h 358"/>
                <a:gd name="T22" fmla="*/ 80 w 268"/>
                <a:gd name="T23" fmla="*/ 166 h 358"/>
                <a:gd name="T24" fmla="*/ 53 w 268"/>
                <a:gd name="T25" fmla="*/ 218 h 358"/>
                <a:gd name="T26" fmla="*/ 40 w 268"/>
                <a:gd name="T27" fmla="*/ 245 h 358"/>
                <a:gd name="T28" fmla="*/ 28 w 268"/>
                <a:gd name="T29" fmla="*/ 272 h 358"/>
                <a:gd name="T30" fmla="*/ 23 w 268"/>
                <a:gd name="T31" fmla="*/ 285 h 358"/>
                <a:gd name="T32" fmla="*/ 18 w 268"/>
                <a:gd name="T33" fmla="*/ 298 h 358"/>
                <a:gd name="T34" fmla="*/ 8 w 268"/>
                <a:gd name="T35" fmla="*/ 325 h 358"/>
                <a:gd name="T36" fmla="*/ 0 w 268"/>
                <a:gd name="T37" fmla="*/ 358 h 358"/>
                <a:gd name="T38" fmla="*/ 47 w 268"/>
                <a:gd name="T39" fmla="*/ 358 h 358"/>
                <a:gd name="T40" fmla="*/ 52 w 268"/>
                <a:gd name="T41" fmla="*/ 338 h 358"/>
                <a:gd name="T42" fmla="*/ 67 w 268"/>
                <a:gd name="T43" fmla="*/ 286 h 358"/>
                <a:gd name="T44" fmla="*/ 75 w 268"/>
                <a:gd name="T45" fmla="*/ 259 h 358"/>
                <a:gd name="T46" fmla="*/ 85 w 268"/>
                <a:gd name="T47" fmla="*/ 232 h 358"/>
                <a:gd name="T48" fmla="*/ 108 w 268"/>
                <a:gd name="T49" fmla="*/ 181 h 358"/>
                <a:gd name="T50" fmla="*/ 120 w 268"/>
                <a:gd name="T51" fmla="*/ 157 h 358"/>
                <a:gd name="T52" fmla="*/ 127 w 268"/>
                <a:gd name="T53" fmla="*/ 145 h 358"/>
                <a:gd name="T54" fmla="*/ 130 w 268"/>
                <a:gd name="T55" fmla="*/ 139 h 358"/>
                <a:gd name="T56" fmla="*/ 133 w 268"/>
                <a:gd name="T57" fmla="*/ 133 h 358"/>
                <a:gd name="T58" fmla="*/ 162 w 268"/>
                <a:gd name="T59" fmla="*/ 91 h 358"/>
                <a:gd name="T60" fmla="*/ 192 w 268"/>
                <a:gd name="T61" fmla="*/ 57 h 358"/>
                <a:gd name="T62" fmla="*/ 220 w 268"/>
                <a:gd name="T63" fmla="*/ 31 h 358"/>
                <a:gd name="T64" fmla="*/ 245 w 268"/>
                <a:gd name="T65" fmla="*/ 14 h 358"/>
                <a:gd name="T66" fmla="*/ 262 w 268"/>
                <a:gd name="T67" fmla="*/ 5 h 358"/>
                <a:gd name="T68" fmla="*/ 266 w 268"/>
                <a:gd name="T69" fmla="*/ 3 h 358"/>
                <a:gd name="T70" fmla="*/ 268 w 268"/>
                <a:gd name="T71" fmla="*/ 3 h 358"/>
                <a:gd name="T72" fmla="*/ 267 w 268"/>
                <a:gd name="T73" fmla="*/ 1 h 358"/>
                <a:gd name="T74" fmla="*/ 262 w 268"/>
                <a:gd name="T75" fmla="*/ 0 h 3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68" h="358">
                  <a:moveTo>
                    <a:pt x="262" y="0"/>
                  </a:moveTo>
                  <a:cubicBezTo>
                    <a:pt x="257" y="1"/>
                    <a:pt x="250" y="3"/>
                    <a:pt x="241" y="7"/>
                  </a:cubicBezTo>
                  <a:cubicBezTo>
                    <a:pt x="233" y="11"/>
                    <a:pt x="224" y="15"/>
                    <a:pt x="214" y="22"/>
                  </a:cubicBezTo>
                  <a:cubicBezTo>
                    <a:pt x="204" y="28"/>
                    <a:pt x="193" y="36"/>
                    <a:pt x="181" y="45"/>
                  </a:cubicBezTo>
                  <a:cubicBezTo>
                    <a:pt x="170" y="55"/>
                    <a:pt x="158" y="66"/>
                    <a:pt x="146" y="78"/>
                  </a:cubicBezTo>
                  <a:cubicBezTo>
                    <a:pt x="140" y="84"/>
                    <a:pt x="134" y="90"/>
                    <a:pt x="129" y="97"/>
                  </a:cubicBezTo>
                  <a:cubicBezTo>
                    <a:pt x="126" y="101"/>
                    <a:pt x="123" y="104"/>
                    <a:pt x="120" y="108"/>
                  </a:cubicBezTo>
                  <a:cubicBezTo>
                    <a:pt x="118" y="111"/>
                    <a:pt x="115" y="115"/>
                    <a:pt x="112" y="119"/>
                  </a:cubicBezTo>
                  <a:cubicBezTo>
                    <a:pt x="111" y="121"/>
                    <a:pt x="109" y="123"/>
                    <a:pt x="108" y="124"/>
                  </a:cubicBezTo>
                  <a:cubicBezTo>
                    <a:pt x="107" y="126"/>
                    <a:pt x="105" y="128"/>
                    <a:pt x="104" y="130"/>
                  </a:cubicBezTo>
                  <a:cubicBezTo>
                    <a:pt x="101" y="134"/>
                    <a:pt x="98" y="138"/>
                    <a:pt x="96" y="142"/>
                  </a:cubicBezTo>
                  <a:cubicBezTo>
                    <a:pt x="91" y="150"/>
                    <a:pt x="85" y="158"/>
                    <a:pt x="80" y="166"/>
                  </a:cubicBezTo>
                  <a:cubicBezTo>
                    <a:pt x="71" y="183"/>
                    <a:pt x="61" y="200"/>
                    <a:pt x="53" y="218"/>
                  </a:cubicBezTo>
                  <a:cubicBezTo>
                    <a:pt x="49" y="227"/>
                    <a:pt x="44" y="236"/>
                    <a:pt x="40" y="245"/>
                  </a:cubicBezTo>
                  <a:cubicBezTo>
                    <a:pt x="36" y="254"/>
                    <a:pt x="32" y="263"/>
                    <a:pt x="28" y="272"/>
                  </a:cubicBezTo>
                  <a:cubicBezTo>
                    <a:pt x="27" y="276"/>
                    <a:pt x="25" y="281"/>
                    <a:pt x="23" y="285"/>
                  </a:cubicBezTo>
                  <a:cubicBezTo>
                    <a:pt x="21" y="289"/>
                    <a:pt x="19" y="294"/>
                    <a:pt x="18" y="298"/>
                  </a:cubicBezTo>
                  <a:cubicBezTo>
                    <a:pt x="14" y="307"/>
                    <a:pt x="11" y="316"/>
                    <a:pt x="8" y="325"/>
                  </a:cubicBezTo>
                  <a:cubicBezTo>
                    <a:pt x="5" y="336"/>
                    <a:pt x="2" y="347"/>
                    <a:pt x="0" y="358"/>
                  </a:cubicBezTo>
                  <a:cubicBezTo>
                    <a:pt x="47" y="358"/>
                    <a:pt x="47" y="358"/>
                    <a:pt x="47" y="358"/>
                  </a:cubicBezTo>
                  <a:cubicBezTo>
                    <a:pt x="49" y="351"/>
                    <a:pt x="51" y="345"/>
                    <a:pt x="52" y="338"/>
                  </a:cubicBezTo>
                  <a:cubicBezTo>
                    <a:pt x="57" y="321"/>
                    <a:pt x="62" y="303"/>
                    <a:pt x="67" y="286"/>
                  </a:cubicBezTo>
                  <a:cubicBezTo>
                    <a:pt x="70" y="277"/>
                    <a:pt x="73" y="268"/>
                    <a:pt x="75" y="259"/>
                  </a:cubicBezTo>
                  <a:cubicBezTo>
                    <a:pt x="78" y="250"/>
                    <a:pt x="82" y="241"/>
                    <a:pt x="85" y="232"/>
                  </a:cubicBezTo>
                  <a:cubicBezTo>
                    <a:pt x="92" y="215"/>
                    <a:pt x="100" y="198"/>
                    <a:pt x="108" y="181"/>
                  </a:cubicBezTo>
                  <a:cubicBezTo>
                    <a:pt x="112" y="173"/>
                    <a:pt x="116" y="165"/>
                    <a:pt x="120" y="157"/>
                  </a:cubicBezTo>
                  <a:cubicBezTo>
                    <a:pt x="122" y="153"/>
                    <a:pt x="125" y="149"/>
                    <a:pt x="127" y="145"/>
                  </a:cubicBezTo>
                  <a:cubicBezTo>
                    <a:pt x="128" y="143"/>
                    <a:pt x="129" y="141"/>
                    <a:pt x="130" y="139"/>
                  </a:cubicBezTo>
                  <a:cubicBezTo>
                    <a:pt x="131" y="137"/>
                    <a:pt x="132" y="135"/>
                    <a:pt x="133" y="133"/>
                  </a:cubicBezTo>
                  <a:cubicBezTo>
                    <a:pt x="142" y="118"/>
                    <a:pt x="152" y="104"/>
                    <a:pt x="162" y="91"/>
                  </a:cubicBezTo>
                  <a:cubicBezTo>
                    <a:pt x="172" y="79"/>
                    <a:pt x="182" y="67"/>
                    <a:pt x="192" y="57"/>
                  </a:cubicBezTo>
                  <a:cubicBezTo>
                    <a:pt x="202" y="47"/>
                    <a:pt x="211" y="38"/>
                    <a:pt x="220" y="31"/>
                  </a:cubicBezTo>
                  <a:cubicBezTo>
                    <a:pt x="229" y="24"/>
                    <a:pt x="238" y="18"/>
                    <a:pt x="245" y="14"/>
                  </a:cubicBezTo>
                  <a:cubicBezTo>
                    <a:pt x="252" y="10"/>
                    <a:pt x="258" y="7"/>
                    <a:pt x="262" y="5"/>
                  </a:cubicBezTo>
                  <a:cubicBezTo>
                    <a:pt x="264" y="4"/>
                    <a:pt x="265" y="4"/>
                    <a:pt x="266" y="3"/>
                  </a:cubicBezTo>
                  <a:cubicBezTo>
                    <a:pt x="267" y="3"/>
                    <a:pt x="268" y="3"/>
                    <a:pt x="268" y="3"/>
                  </a:cubicBezTo>
                  <a:cubicBezTo>
                    <a:pt x="267" y="1"/>
                    <a:pt x="267" y="1"/>
                    <a:pt x="267" y="1"/>
                  </a:cubicBezTo>
                  <a:cubicBezTo>
                    <a:pt x="265" y="0"/>
                    <a:pt x="264" y="0"/>
                    <a:pt x="262" y="0"/>
                  </a:cubicBezTo>
                </a:path>
              </a:pathLst>
            </a:custGeom>
            <a:solidFill>
              <a:srgbClr val="805A3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79" name="Freeform 70"/>
            <p:cNvSpPr/>
            <p:nvPr/>
          </p:nvSpPr>
          <p:spPr bwMode="auto">
            <a:xfrm>
              <a:off x="3534802" y="2953037"/>
              <a:ext cx="573088" cy="752476"/>
            </a:xfrm>
            <a:custGeom>
              <a:avLst/>
              <a:gdLst>
                <a:gd name="T0" fmla="*/ 276 w 288"/>
                <a:gd name="T1" fmla="*/ 0 h 378"/>
                <a:gd name="T2" fmla="*/ 261 w 288"/>
                <a:gd name="T3" fmla="*/ 6 h 378"/>
                <a:gd name="T4" fmla="*/ 232 w 288"/>
                <a:gd name="T5" fmla="*/ 21 h 378"/>
                <a:gd name="T6" fmla="*/ 198 w 288"/>
                <a:gd name="T7" fmla="*/ 46 h 378"/>
                <a:gd name="T8" fmla="*/ 161 w 288"/>
                <a:gd name="T9" fmla="*/ 81 h 378"/>
                <a:gd name="T10" fmla="*/ 152 w 288"/>
                <a:gd name="T11" fmla="*/ 91 h 378"/>
                <a:gd name="T12" fmla="*/ 143 w 288"/>
                <a:gd name="T13" fmla="*/ 101 h 378"/>
                <a:gd name="T14" fmla="*/ 125 w 288"/>
                <a:gd name="T15" fmla="*/ 123 h 378"/>
                <a:gd name="T16" fmla="*/ 108 w 288"/>
                <a:gd name="T17" fmla="*/ 147 h 378"/>
                <a:gd name="T18" fmla="*/ 92 w 288"/>
                <a:gd name="T19" fmla="*/ 173 h 378"/>
                <a:gd name="T20" fmla="*/ 84 w 288"/>
                <a:gd name="T21" fmla="*/ 186 h 378"/>
                <a:gd name="T22" fmla="*/ 76 w 288"/>
                <a:gd name="T23" fmla="*/ 199 h 378"/>
                <a:gd name="T24" fmla="*/ 69 w 288"/>
                <a:gd name="T25" fmla="*/ 213 h 378"/>
                <a:gd name="T26" fmla="*/ 62 w 288"/>
                <a:gd name="T27" fmla="*/ 226 h 378"/>
                <a:gd name="T28" fmla="*/ 55 w 288"/>
                <a:gd name="T29" fmla="*/ 240 h 378"/>
                <a:gd name="T30" fmla="*/ 48 w 288"/>
                <a:gd name="T31" fmla="*/ 254 h 378"/>
                <a:gd name="T32" fmla="*/ 41 w 288"/>
                <a:gd name="T33" fmla="*/ 268 h 378"/>
                <a:gd name="T34" fmla="*/ 35 w 288"/>
                <a:gd name="T35" fmla="*/ 282 h 378"/>
                <a:gd name="T36" fmla="*/ 12 w 288"/>
                <a:gd name="T37" fmla="*/ 337 h 378"/>
                <a:gd name="T38" fmla="*/ 3 w 288"/>
                <a:gd name="T39" fmla="*/ 364 h 378"/>
                <a:gd name="T40" fmla="*/ 0 w 288"/>
                <a:gd name="T41" fmla="*/ 378 h 378"/>
                <a:gd name="T42" fmla="*/ 46 w 288"/>
                <a:gd name="T43" fmla="*/ 378 h 378"/>
                <a:gd name="T44" fmla="*/ 46 w 288"/>
                <a:gd name="T45" fmla="*/ 377 h 378"/>
                <a:gd name="T46" fmla="*/ 55 w 288"/>
                <a:gd name="T47" fmla="*/ 351 h 378"/>
                <a:gd name="T48" fmla="*/ 64 w 288"/>
                <a:gd name="T49" fmla="*/ 325 h 378"/>
                <a:gd name="T50" fmla="*/ 73 w 288"/>
                <a:gd name="T51" fmla="*/ 297 h 378"/>
                <a:gd name="T52" fmla="*/ 78 w 288"/>
                <a:gd name="T53" fmla="*/ 283 h 378"/>
                <a:gd name="T54" fmla="*/ 83 w 288"/>
                <a:gd name="T55" fmla="*/ 269 h 378"/>
                <a:gd name="T56" fmla="*/ 88 w 288"/>
                <a:gd name="T57" fmla="*/ 255 h 378"/>
                <a:gd name="T58" fmla="*/ 94 w 288"/>
                <a:gd name="T59" fmla="*/ 241 h 378"/>
                <a:gd name="T60" fmla="*/ 99 w 288"/>
                <a:gd name="T61" fmla="*/ 228 h 378"/>
                <a:gd name="T62" fmla="*/ 106 w 288"/>
                <a:gd name="T63" fmla="*/ 214 h 378"/>
                <a:gd name="T64" fmla="*/ 112 w 288"/>
                <a:gd name="T65" fmla="*/ 201 h 378"/>
                <a:gd name="T66" fmla="*/ 119 w 288"/>
                <a:gd name="T67" fmla="*/ 188 h 378"/>
                <a:gd name="T68" fmla="*/ 147 w 288"/>
                <a:gd name="T69" fmla="*/ 138 h 378"/>
                <a:gd name="T70" fmla="*/ 177 w 288"/>
                <a:gd name="T71" fmla="*/ 94 h 378"/>
                <a:gd name="T72" fmla="*/ 208 w 288"/>
                <a:gd name="T73" fmla="*/ 58 h 378"/>
                <a:gd name="T74" fmla="*/ 238 w 288"/>
                <a:gd name="T75" fmla="*/ 31 h 378"/>
                <a:gd name="T76" fmla="*/ 264 w 288"/>
                <a:gd name="T77" fmla="*/ 13 h 378"/>
                <a:gd name="T78" fmla="*/ 282 w 288"/>
                <a:gd name="T79" fmla="*/ 4 h 378"/>
                <a:gd name="T80" fmla="*/ 287 w 288"/>
                <a:gd name="T81" fmla="*/ 2 h 378"/>
                <a:gd name="T82" fmla="*/ 288 w 288"/>
                <a:gd name="T83" fmla="*/ 1 h 378"/>
                <a:gd name="T84" fmla="*/ 276 w 288"/>
                <a:gd name="T85" fmla="*/ 0 h 3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88" h="378">
                  <a:moveTo>
                    <a:pt x="276" y="0"/>
                  </a:moveTo>
                  <a:cubicBezTo>
                    <a:pt x="272" y="1"/>
                    <a:pt x="267" y="3"/>
                    <a:pt x="261" y="6"/>
                  </a:cubicBezTo>
                  <a:cubicBezTo>
                    <a:pt x="252" y="10"/>
                    <a:pt x="243" y="15"/>
                    <a:pt x="232" y="21"/>
                  </a:cubicBezTo>
                  <a:cubicBezTo>
                    <a:pt x="221" y="28"/>
                    <a:pt x="210" y="36"/>
                    <a:pt x="198" y="46"/>
                  </a:cubicBezTo>
                  <a:cubicBezTo>
                    <a:pt x="186" y="56"/>
                    <a:pt x="174" y="68"/>
                    <a:pt x="161" y="81"/>
                  </a:cubicBezTo>
                  <a:cubicBezTo>
                    <a:pt x="158" y="84"/>
                    <a:pt x="155" y="87"/>
                    <a:pt x="152" y="91"/>
                  </a:cubicBezTo>
                  <a:cubicBezTo>
                    <a:pt x="149" y="94"/>
                    <a:pt x="146" y="98"/>
                    <a:pt x="143" y="101"/>
                  </a:cubicBezTo>
                  <a:cubicBezTo>
                    <a:pt x="137" y="108"/>
                    <a:pt x="131" y="116"/>
                    <a:pt x="125" y="123"/>
                  </a:cubicBezTo>
                  <a:cubicBezTo>
                    <a:pt x="120" y="131"/>
                    <a:pt x="114" y="139"/>
                    <a:pt x="108" y="147"/>
                  </a:cubicBezTo>
                  <a:cubicBezTo>
                    <a:pt x="103" y="156"/>
                    <a:pt x="97" y="164"/>
                    <a:pt x="92" y="173"/>
                  </a:cubicBezTo>
                  <a:cubicBezTo>
                    <a:pt x="89" y="177"/>
                    <a:pt x="87" y="181"/>
                    <a:pt x="84" y="186"/>
                  </a:cubicBezTo>
                  <a:cubicBezTo>
                    <a:pt x="81" y="190"/>
                    <a:pt x="79" y="195"/>
                    <a:pt x="76" y="199"/>
                  </a:cubicBezTo>
                  <a:cubicBezTo>
                    <a:pt x="74" y="204"/>
                    <a:pt x="71" y="208"/>
                    <a:pt x="69" y="213"/>
                  </a:cubicBezTo>
                  <a:cubicBezTo>
                    <a:pt x="62" y="226"/>
                    <a:pt x="62" y="226"/>
                    <a:pt x="62" y="226"/>
                  </a:cubicBezTo>
                  <a:cubicBezTo>
                    <a:pt x="55" y="240"/>
                    <a:pt x="55" y="240"/>
                    <a:pt x="55" y="240"/>
                  </a:cubicBezTo>
                  <a:cubicBezTo>
                    <a:pt x="52" y="245"/>
                    <a:pt x="50" y="249"/>
                    <a:pt x="48" y="254"/>
                  </a:cubicBezTo>
                  <a:cubicBezTo>
                    <a:pt x="46" y="259"/>
                    <a:pt x="43" y="263"/>
                    <a:pt x="41" y="268"/>
                  </a:cubicBezTo>
                  <a:cubicBezTo>
                    <a:pt x="39" y="272"/>
                    <a:pt x="37" y="277"/>
                    <a:pt x="35" y="282"/>
                  </a:cubicBezTo>
                  <a:cubicBezTo>
                    <a:pt x="26" y="300"/>
                    <a:pt x="18" y="319"/>
                    <a:pt x="12" y="337"/>
                  </a:cubicBezTo>
                  <a:cubicBezTo>
                    <a:pt x="9" y="346"/>
                    <a:pt x="6" y="355"/>
                    <a:pt x="3" y="364"/>
                  </a:cubicBezTo>
                  <a:cubicBezTo>
                    <a:pt x="2" y="368"/>
                    <a:pt x="1" y="373"/>
                    <a:pt x="0" y="378"/>
                  </a:cubicBezTo>
                  <a:cubicBezTo>
                    <a:pt x="46" y="378"/>
                    <a:pt x="46" y="378"/>
                    <a:pt x="46" y="378"/>
                  </a:cubicBezTo>
                  <a:cubicBezTo>
                    <a:pt x="46" y="378"/>
                    <a:pt x="46" y="378"/>
                    <a:pt x="46" y="377"/>
                  </a:cubicBezTo>
                  <a:cubicBezTo>
                    <a:pt x="49" y="369"/>
                    <a:pt x="52" y="360"/>
                    <a:pt x="55" y="351"/>
                  </a:cubicBezTo>
                  <a:cubicBezTo>
                    <a:pt x="58" y="343"/>
                    <a:pt x="61" y="334"/>
                    <a:pt x="64" y="325"/>
                  </a:cubicBezTo>
                  <a:cubicBezTo>
                    <a:pt x="67" y="315"/>
                    <a:pt x="70" y="306"/>
                    <a:pt x="73" y="297"/>
                  </a:cubicBezTo>
                  <a:cubicBezTo>
                    <a:pt x="74" y="292"/>
                    <a:pt x="76" y="288"/>
                    <a:pt x="78" y="283"/>
                  </a:cubicBezTo>
                  <a:cubicBezTo>
                    <a:pt x="79" y="278"/>
                    <a:pt x="81" y="274"/>
                    <a:pt x="83" y="269"/>
                  </a:cubicBezTo>
                  <a:cubicBezTo>
                    <a:pt x="84" y="264"/>
                    <a:pt x="86" y="260"/>
                    <a:pt x="88" y="255"/>
                  </a:cubicBezTo>
                  <a:cubicBezTo>
                    <a:pt x="94" y="241"/>
                    <a:pt x="94" y="241"/>
                    <a:pt x="94" y="241"/>
                  </a:cubicBezTo>
                  <a:cubicBezTo>
                    <a:pt x="99" y="228"/>
                    <a:pt x="99" y="228"/>
                    <a:pt x="99" y="228"/>
                  </a:cubicBezTo>
                  <a:cubicBezTo>
                    <a:pt x="102" y="223"/>
                    <a:pt x="104" y="219"/>
                    <a:pt x="106" y="214"/>
                  </a:cubicBezTo>
                  <a:cubicBezTo>
                    <a:pt x="108" y="210"/>
                    <a:pt x="110" y="205"/>
                    <a:pt x="112" y="201"/>
                  </a:cubicBezTo>
                  <a:cubicBezTo>
                    <a:pt x="114" y="197"/>
                    <a:pt x="116" y="192"/>
                    <a:pt x="119" y="188"/>
                  </a:cubicBezTo>
                  <a:cubicBezTo>
                    <a:pt x="128" y="171"/>
                    <a:pt x="137" y="154"/>
                    <a:pt x="147" y="138"/>
                  </a:cubicBezTo>
                  <a:cubicBezTo>
                    <a:pt x="157" y="122"/>
                    <a:pt x="167" y="108"/>
                    <a:pt x="177" y="94"/>
                  </a:cubicBezTo>
                  <a:cubicBezTo>
                    <a:pt x="188" y="81"/>
                    <a:pt x="198" y="68"/>
                    <a:pt x="208" y="58"/>
                  </a:cubicBezTo>
                  <a:cubicBezTo>
                    <a:pt x="219" y="47"/>
                    <a:pt x="229" y="38"/>
                    <a:pt x="238" y="31"/>
                  </a:cubicBezTo>
                  <a:cubicBezTo>
                    <a:pt x="248" y="23"/>
                    <a:pt x="257" y="17"/>
                    <a:pt x="264" y="13"/>
                  </a:cubicBezTo>
                  <a:cubicBezTo>
                    <a:pt x="272" y="8"/>
                    <a:pt x="278" y="5"/>
                    <a:pt x="282" y="4"/>
                  </a:cubicBezTo>
                  <a:cubicBezTo>
                    <a:pt x="284" y="3"/>
                    <a:pt x="286" y="2"/>
                    <a:pt x="287" y="2"/>
                  </a:cubicBezTo>
                  <a:cubicBezTo>
                    <a:pt x="287" y="2"/>
                    <a:pt x="287" y="2"/>
                    <a:pt x="288" y="1"/>
                  </a:cubicBezTo>
                  <a:cubicBezTo>
                    <a:pt x="284" y="1"/>
                    <a:pt x="280" y="0"/>
                    <a:pt x="276" y="0"/>
                  </a:cubicBezTo>
                </a:path>
              </a:pathLst>
            </a:custGeom>
            <a:solidFill>
              <a:srgbClr val="805A3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80" name="Freeform 71"/>
            <p:cNvSpPr/>
            <p:nvPr/>
          </p:nvSpPr>
          <p:spPr bwMode="auto">
            <a:xfrm>
              <a:off x="3268102" y="2935574"/>
              <a:ext cx="619125" cy="769939"/>
            </a:xfrm>
            <a:custGeom>
              <a:avLst/>
              <a:gdLst>
                <a:gd name="T0" fmla="*/ 298 w 311"/>
                <a:gd name="T1" fmla="*/ 0 h 387"/>
                <a:gd name="T2" fmla="*/ 294 w 311"/>
                <a:gd name="T3" fmla="*/ 2 h 387"/>
                <a:gd name="T4" fmla="*/ 267 w 311"/>
                <a:gd name="T5" fmla="*/ 19 h 387"/>
                <a:gd name="T6" fmla="*/ 233 w 311"/>
                <a:gd name="T7" fmla="*/ 43 h 387"/>
                <a:gd name="T8" fmla="*/ 195 w 311"/>
                <a:gd name="T9" fmla="*/ 76 h 387"/>
                <a:gd name="T10" fmla="*/ 175 w 311"/>
                <a:gd name="T11" fmla="*/ 95 h 387"/>
                <a:gd name="T12" fmla="*/ 166 w 311"/>
                <a:gd name="T13" fmla="*/ 105 h 387"/>
                <a:gd name="T14" fmla="*/ 156 w 311"/>
                <a:gd name="T15" fmla="*/ 116 h 387"/>
                <a:gd name="T16" fmla="*/ 137 w 311"/>
                <a:gd name="T17" fmla="*/ 138 h 387"/>
                <a:gd name="T18" fmla="*/ 118 w 311"/>
                <a:gd name="T19" fmla="*/ 162 h 387"/>
                <a:gd name="T20" fmla="*/ 100 w 311"/>
                <a:gd name="T21" fmla="*/ 187 h 387"/>
                <a:gd name="T22" fmla="*/ 92 w 311"/>
                <a:gd name="T23" fmla="*/ 200 h 387"/>
                <a:gd name="T24" fmla="*/ 83 w 311"/>
                <a:gd name="T25" fmla="*/ 213 h 387"/>
                <a:gd name="T26" fmla="*/ 75 w 311"/>
                <a:gd name="T27" fmla="*/ 226 h 387"/>
                <a:gd name="T28" fmla="*/ 67 w 311"/>
                <a:gd name="T29" fmla="*/ 239 h 387"/>
                <a:gd name="T30" fmla="*/ 51 w 311"/>
                <a:gd name="T31" fmla="*/ 265 h 387"/>
                <a:gd name="T32" fmla="*/ 37 w 311"/>
                <a:gd name="T33" fmla="*/ 292 h 387"/>
                <a:gd name="T34" fmla="*/ 30 w 311"/>
                <a:gd name="T35" fmla="*/ 305 h 387"/>
                <a:gd name="T36" fmla="*/ 24 w 311"/>
                <a:gd name="T37" fmla="*/ 319 h 387"/>
                <a:gd name="T38" fmla="*/ 5 w 311"/>
                <a:gd name="T39" fmla="*/ 371 h 387"/>
                <a:gd name="T40" fmla="*/ 0 w 311"/>
                <a:gd name="T41" fmla="*/ 387 h 387"/>
                <a:gd name="T42" fmla="*/ 45 w 311"/>
                <a:gd name="T43" fmla="*/ 387 h 387"/>
                <a:gd name="T44" fmla="*/ 45 w 311"/>
                <a:gd name="T45" fmla="*/ 386 h 387"/>
                <a:gd name="T46" fmla="*/ 66 w 311"/>
                <a:gd name="T47" fmla="*/ 337 h 387"/>
                <a:gd name="T48" fmla="*/ 72 w 311"/>
                <a:gd name="T49" fmla="*/ 324 h 387"/>
                <a:gd name="T50" fmla="*/ 77 w 311"/>
                <a:gd name="T51" fmla="*/ 311 h 387"/>
                <a:gd name="T52" fmla="*/ 83 w 311"/>
                <a:gd name="T53" fmla="*/ 297 h 387"/>
                <a:gd name="T54" fmla="*/ 88 w 311"/>
                <a:gd name="T55" fmla="*/ 284 h 387"/>
                <a:gd name="T56" fmla="*/ 94 w 311"/>
                <a:gd name="T57" fmla="*/ 270 h 387"/>
                <a:gd name="T58" fmla="*/ 100 w 311"/>
                <a:gd name="T59" fmla="*/ 257 h 387"/>
                <a:gd name="T60" fmla="*/ 107 w 311"/>
                <a:gd name="T61" fmla="*/ 244 h 387"/>
                <a:gd name="T62" fmla="*/ 114 w 311"/>
                <a:gd name="T63" fmla="*/ 230 h 387"/>
                <a:gd name="T64" fmla="*/ 121 w 311"/>
                <a:gd name="T65" fmla="*/ 217 h 387"/>
                <a:gd name="T66" fmla="*/ 128 w 311"/>
                <a:gd name="T67" fmla="*/ 205 h 387"/>
                <a:gd name="T68" fmla="*/ 144 w 311"/>
                <a:gd name="T69" fmla="*/ 179 h 387"/>
                <a:gd name="T70" fmla="*/ 160 w 311"/>
                <a:gd name="T71" fmla="*/ 155 h 387"/>
                <a:gd name="T72" fmla="*/ 176 w 311"/>
                <a:gd name="T73" fmla="*/ 132 h 387"/>
                <a:gd name="T74" fmla="*/ 210 w 311"/>
                <a:gd name="T75" fmla="*/ 90 h 387"/>
                <a:gd name="T76" fmla="*/ 243 w 311"/>
                <a:gd name="T77" fmla="*/ 55 h 387"/>
                <a:gd name="T78" fmla="*/ 273 w 311"/>
                <a:gd name="T79" fmla="*/ 28 h 387"/>
                <a:gd name="T80" fmla="*/ 298 w 311"/>
                <a:gd name="T81" fmla="*/ 9 h 387"/>
                <a:gd name="T82" fmla="*/ 311 w 311"/>
                <a:gd name="T83" fmla="*/ 1 h 387"/>
                <a:gd name="T84" fmla="*/ 298 w 311"/>
                <a:gd name="T85" fmla="*/ 0 h 3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11" h="387">
                  <a:moveTo>
                    <a:pt x="298" y="0"/>
                  </a:moveTo>
                  <a:cubicBezTo>
                    <a:pt x="297" y="1"/>
                    <a:pt x="296" y="1"/>
                    <a:pt x="294" y="2"/>
                  </a:cubicBezTo>
                  <a:cubicBezTo>
                    <a:pt x="286" y="6"/>
                    <a:pt x="277" y="12"/>
                    <a:pt x="267" y="19"/>
                  </a:cubicBezTo>
                  <a:cubicBezTo>
                    <a:pt x="256" y="26"/>
                    <a:pt x="245" y="34"/>
                    <a:pt x="233" y="43"/>
                  </a:cubicBezTo>
                  <a:cubicBezTo>
                    <a:pt x="220" y="53"/>
                    <a:pt x="208" y="64"/>
                    <a:pt x="195" y="76"/>
                  </a:cubicBezTo>
                  <a:cubicBezTo>
                    <a:pt x="188" y="82"/>
                    <a:pt x="182" y="88"/>
                    <a:pt x="175" y="95"/>
                  </a:cubicBezTo>
                  <a:cubicBezTo>
                    <a:pt x="172" y="98"/>
                    <a:pt x="169" y="102"/>
                    <a:pt x="166" y="105"/>
                  </a:cubicBezTo>
                  <a:cubicBezTo>
                    <a:pt x="162" y="109"/>
                    <a:pt x="159" y="112"/>
                    <a:pt x="156" y="116"/>
                  </a:cubicBezTo>
                  <a:cubicBezTo>
                    <a:pt x="149" y="123"/>
                    <a:pt x="143" y="130"/>
                    <a:pt x="137" y="138"/>
                  </a:cubicBezTo>
                  <a:cubicBezTo>
                    <a:pt x="131" y="146"/>
                    <a:pt x="124" y="154"/>
                    <a:pt x="118" y="162"/>
                  </a:cubicBezTo>
                  <a:cubicBezTo>
                    <a:pt x="112" y="170"/>
                    <a:pt x="106" y="178"/>
                    <a:pt x="100" y="187"/>
                  </a:cubicBezTo>
                  <a:cubicBezTo>
                    <a:pt x="98" y="191"/>
                    <a:pt x="95" y="195"/>
                    <a:pt x="92" y="200"/>
                  </a:cubicBezTo>
                  <a:cubicBezTo>
                    <a:pt x="89" y="204"/>
                    <a:pt x="86" y="208"/>
                    <a:pt x="83" y="213"/>
                  </a:cubicBezTo>
                  <a:cubicBezTo>
                    <a:pt x="75" y="226"/>
                    <a:pt x="75" y="226"/>
                    <a:pt x="75" y="226"/>
                  </a:cubicBezTo>
                  <a:cubicBezTo>
                    <a:pt x="72" y="230"/>
                    <a:pt x="70" y="234"/>
                    <a:pt x="67" y="239"/>
                  </a:cubicBezTo>
                  <a:cubicBezTo>
                    <a:pt x="62" y="248"/>
                    <a:pt x="56" y="256"/>
                    <a:pt x="51" y="265"/>
                  </a:cubicBezTo>
                  <a:cubicBezTo>
                    <a:pt x="46" y="274"/>
                    <a:pt x="41" y="283"/>
                    <a:pt x="37" y="292"/>
                  </a:cubicBezTo>
                  <a:cubicBezTo>
                    <a:pt x="35" y="296"/>
                    <a:pt x="32" y="301"/>
                    <a:pt x="30" y="305"/>
                  </a:cubicBezTo>
                  <a:cubicBezTo>
                    <a:pt x="28" y="310"/>
                    <a:pt x="26" y="314"/>
                    <a:pt x="24" y="319"/>
                  </a:cubicBezTo>
                  <a:cubicBezTo>
                    <a:pt x="16" y="336"/>
                    <a:pt x="10" y="354"/>
                    <a:pt x="5" y="371"/>
                  </a:cubicBezTo>
                  <a:cubicBezTo>
                    <a:pt x="3" y="376"/>
                    <a:pt x="2" y="382"/>
                    <a:pt x="0" y="387"/>
                  </a:cubicBezTo>
                  <a:cubicBezTo>
                    <a:pt x="45" y="387"/>
                    <a:pt x="45" y="387"/>
                    <a:pt x="45" y="387"/>
                  </a:cubicBezTo>
                  <a:cubicBezTo>
                    <a:pt x="45" y="386"/>
                    <a:pt x="45" y="386"/>
                    <a:pt x="45" y="386"/>
                  </a:cubicBezTo>
                  <a:cubicBezTo>
                    <a:pt x="52" y="370"/>
                    <a:pt x="59" y="354"/>
                    <a:pt x="66" y="337"/>
                  </a:cubicBezTo>
                  <a:cubicBezTo>
                    <a:pt x="68" y="332"/>
                    <a:pt x="70" y="328"/>
                    <a:pt x="72" y="324"/>
                  </a:cubicBezTo>
                  <a:cubicBezTo>
                    <a:pt x="74" y="319"/>
                    <a:pt x="75" y="315"/>
                    <a:pt x="77" y="311"/>
                  </a:cubicBezTo>
                  <a:cubicBezTo>
                    <a:pt x="79" y="306"/>
                    <a:pt x="81" y="302"/>
                    <a:pt x="83" y="297"/>
                  </a:cubicBezTo>
                  <a:cubicBezTo>
                    <a:pt x="84" y="293"/>
                    <a:pt x="86" y="288"/>
                    <a:pt x="88" y="284"/>
                  </a:cubicBezTo>
                  <a:cubicBezTo>
                    <a:pt x="90" y="279"/>
                    <a:pt x="92" y="275"/>
                    <a:pt x="94" y="270"/>
                  </a:cubicBezTo>
                  <a:cubicBezTo>
                    <a:pt x="96" y="266"/>
                    <a:pt x="98" y="261"/>
                    <a:pt x="100" y="257"/>
                  </a:cubicBezTo>
                  <a:cubicBezTo>
                    <a:pt x="102" y="252"/>
                    <a:pt x="105" y="248"/>
                    <a:pt x="107" y="244"/>
                  </a:cubicBezTo>
                  <a:cubicBezTo>
                    <a:pt x="114" y="230"/>
                    <a:pt x="114" y="230"/>
                    <a:pt x="114" y="230"/>
                  </a:cubicBezTo>
                  <a:cubicBezTo>
                    <a:pt x="116" y="226"/>
                    <a:pt x="118" y="222"/>
                    <a:pt x="121" y="217"/>
                  </a:cubicBezTo>
                  <a:cubicBezTo>
                    <a:pt x="123" y="213"/>
                    <a:pt x="126" y="209"/>
                    <a:pt x="128" y="205"/>
                  </a:cubicBezTo>
                  <a:cubicBezTo>
                    <a:pt x="133" y="196"/>
                    <a:pt x="138" y="188"/>
                    <a:pt x="144" y="179"/>
                  </a:cubicBezTo>
                  <a:cubicBezTo>
                    <a:pt x="149" y="171"/>
                    <a:pt x="154" y="163"/>
                    <a:pt x="160" y="155"/>
                  </a:cubicBezTo>
                  <a:cubicBezTo>
                    <a:pt x="165" y="147"/>
                    <a:pt x="170" y="139"/>
                    <a:pt x="176" y="132"/>
                  </a:cubicBezTo>
                  <a:cubicBezTo>
                    <a:pt x="187" y="117"/>
                    <a:pt x="199" y="103"/>
                    <a:pt x="210" y="90"/>
                  </a:cubicBezTo>
                  <a:cubicBezTo>
                    <a:pt x="221" y="77"/>
                    <a:pt x="232" y="66"/>
                    <a:pt x="243" y="55"/>
                  </a:cubicBezTo>
                  <a:cubicBezTo>
                    <a:pt x="254" y="45"/>
                    <a:pt x="264" y="36"/>
                    <a:pt x="273" y="28"/>
                  </a:cubicBezTo>
                  <a:cubicBezTo>
                    <a:pt x="283" y="20"/>
                    <a:pt x="291" y="14"/>
                    <a:pt x="298" y="9"/>
                  </a:cubicBezTo>
                  <a:cubicBezTo>
                    <a:pt x="303" y="5"/>
                    <a:pt x="307" y="3"/>
                    <a:pt x="311" y="1"/>
                  </a:cubicBezTo>
                  <a:cubicBezTo>
                    <a:pt x="306" y="0"/>
                    <a:pt x="302" y="0"/>
                    <a:pt x="298" y="0"/>
                  </a:cubicBezTo>
                </a:path>
              </a:pathLst>
            </a:custGeom>
            <a:solidFill>
              <a:srgbClr val="805A3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grpSp>
    </p:spTree>
  </p:cSld>
  <p:clrMapOvr>
    <a:masterClrMapping/>
  </p:clrMapOvr>
  <p:transition spd="slow">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95" name="文本框 3"/>
          <p:cNvSpPr>
            <a:spLocks noChangeArrowheads="1"/>
          </p:cNvSpPr>
          <p:nvPr/>
        </p:nvSpPr>
        <p:spPr bwMode="auto">
          <a:xfrm>
            <a:off x="4218305" y="494665"/>
            <a:ext cx="3756660" cy="645160"/>
          </a:xfrm>
          <a:prstGeom prst="rect">
            <a:avLst/>
          </a:prstGeom>
          <a:solidFill>
            <a:srgbClr val="22385C"/>
          </a:solidFill>
          <a:ln w="9525">
            <a:noFill/>
            <a:miter lim="800000"/>
          </a:ln>
        </p:spPr>
        <p:txBody>
          <a:bodyPr wrap="square" lIns="91440" tIns="45720" rIns="91440" bIns="45720">
            <a:spAutoFit/>
          </a:bodyPr>
          <a:lstStyle/>
          <a:p>
            <a:pPr algn="dist"/>
            <a:r>
              <a:rPr lang="zh-CN" altLang="en-US" sz="3600" dirty="0" smtClean="0">
                <a:solidFill>
                  <a:schemeClr val="bg1"/>
                </a:solidFill>
                <a:latin typeface="等线" panose="02010600030101010101" charset="-122"/>
                <a:ea typeface="等线" panose="02010600030101010101" charset="-122"/>
                <a:sym typeface="Segoe UI" panose="020B0502040204020203" pitchFamily="34" charset="0"/>
              </a:rPr>
              <a:t>业务目标</a:t>
            </a:r>
            <a:endParaRPr lang="zh-CN" altLang="en-US" sz="3600" dirty="0">
              <a:solidFill>
                <a:schemeClr val="bg1"/>
              </a:solidFill>
              <a:latin typeface="等线" panose="02010600030101010101" charset="-122"/>
              <a:ea typeface="等线" panose="02010600030101010101" charset="-122"/>
              <a:sym typeface="Segoe UI" panose="020B0502040204020203" pitchFamily="34" charset="0"/>
            </a:endParaRPr>
          </a:p>
        </p:txBody>
      </p:sp>
      <p:sp>
        <p:nvSpPr>
          <p:cNvPr id="23596" name="矩形 4"/>
          <p:cNvSpPr>
            <a:spLocks noChangeArrowheads="1"/>
          </p:cNvSpPr>
          <p:nvPr/>
        </p:nvSpPr>
        <p:spPr bwMode="auto">
          <a:xfrm>
            <a:off x="963295" y="1139825"/>
            <a:ext cx="10267315" cy="5631180"/>
          </a:xfrm>
          <a:prstGeom prst="rect">
            <a:avLst/>
          </a:prstGeom>
          <a:noFill/>
          <a:ln w="9525">
            <a:noFill/>
            <a:miter lim="800000"/>
          </a:ln>
        </p:spPr>
        <p:txBody>
          <a:bodyPr wrap="square" lIns="91440" tIns="45720" rIns="91440" bIns="45720">
            <a:spAutoFit/>
          </a:bodyPr>
          <a:lstStyle/>
          <a:p>
            <a:pPr>
              <a:lnSpc>
                <a:spcPct val="120000"/>
              </a:lnSpc>
            </a:pPr>
            <a:r>
              <a:rPr sz="2000" b="1" dirty="0">
                <a:latin typeface="等线" panose="02010600030101010101" charset="-122"/>
                <a:ea typeface="等线" panose="02010600030101010101" charset="-122"/>
              </a:rPr>
              <a:t>1）开发的基于跨平台的移动端应用，为了扩大用户使用的年龄段，应在使用上没有较高的门槛，特别应该便于中老年用户使用。</a:t>
            </a:r>
            <a:r>
              <a:rPr sz="2000" dirty="0">
                <a:latin typeface="等线" panose="02010600030101010101" charset="-122"/>
                <a:ea typeface="等线" panose="02010600030101010101" charset="-122"/>
              </a:rPr>
              <a:t>由于APP应用大多需要注册登录，对于中老年用户来说可能存在使用困难。因此使用的环境应在APP的基础上加上微信小程序，账号可直接由微信授权，便于中老年用户对提供的服务进行使用，还可以快速的分享给好友，抓住潜在用户。</a:t>
            </a:r>
            <a:endParaRPr sz="2000" dirty="0">
              <a:latin typeface="等线" panose="02010600030101010101" charset="-122"/>
              <a:ea typeface="等线" panose="02010600030101010101" charset="-122"/>
            </a:endParaRPr>
          </a:p>
          <a:p>
            <a:pPr>
              <a:lnSpc>
                <a:spcPct val="120000"/>
              </a:lnSpc>
            </a:pPr>
            <a:endParaRPr sz="2000" dirty="0">
              <a:latin typeface="等线" panose="02010600030101010101" charset="-122"/>
              <a:ea typeface="等线" panose="02010600030101010101" charset="-122"/>
            </a:endParaRPr>
          </a:p>
          <a:p>
            <a:pPr>
              <a:lnSpc>
                <a:spcPct val="120000"/>
              </a:lnSpc>
            </a:pPr>
            <a:r>
              <a:rPr sz="2000" b="1" dirty="0">
                <a:latin typeface="等线" panose="02010600030101010101" charset="-122"/>
                <a:ea typeface="等线" panose="02010600030101010101" charset="-122"/>
              </a:rPr>
              <a:t>2）生鲜、食品等日常必需品的购买与次日自助提货是软件的主要功能。</a:t>
            </a:r>
            <a:r>
              <a:rPr sz="2000" dirty="0">
                <a:latin typeface="等线" panose="02010600030101010101" charset="-122"/>
                <a:ea typeface="等线" panose="02010600030101010101" charset="-122"/>
              </a:rPr>
              <a:t>同时团长对社区内订单的管理，对商品的推广，获得佣金的方式等也需要实现。也支持用户在组织自发的团购时候和团长沟通到货时间，增加便捷性。(如用户希望在第二天团购100个包子，那么可以和团长说好第二天早上到货，再有团长去和商家协商)</a:t>
            </a:r>
            <a:endParaRPr sz="2000" dirty="0">
              <a:latin typeface="等线" panose="02010600030101010101" charset="-122"/>
              <a:ea typeface="等线" panose="02010600030101010101" charset="-122"/>
            </a:endParaRPr>
          </a:p>
          <a:p>
            <a:pPr>
              <a:lnSpc>
                <a:spcPct val="120000"/>
              </a:lnSpc>
            </a:pPr>
            <a:endParaRPr sz="2000" dirty="0">
              <a:latin typeface="等线" panose="02010600030101010101" charset="-122"/>
              <a:ea typeface="等线" panose="02010600030101010101" charset="-122"/>
            </a:endParaRPr>
          </a:p>
          <a:p>
            <a:pPr>
              <a:lnSpc>
                <a:spcPct val="120000"/>
              </a:lnSpc>
            </a:pPr>
            <a:r>
              <a:rPr sz="2000" b="1" dirty="0">
                <a:latin typeface="等线" panose="02010600030101010101" charset="-122"/>
                <a:ea typeface="等线" panose="02010600030101010101" charset="-122"/>
              </a:rPr>
              <a:t>3）以视频的形式进行商品的推广。通过类似抖音、快手等短视频的方式，对商品进行描述。其中，视频的制作可以由平台或商家来制作，也可以由团长来制作。</a:t>
            </a:r>
            <a:r>
              <a:rPr sz="2000" dirty="0">
                <a:latin typeface="等线" panose="02010600030101010101" charset="-122"/>
                <a:ea typeface="等线" panose="02010600030101010101" charset="-122"/>
              </a:rPr>
              <a:t>视频的质量会影响商品是否能吸引到用户，从而使团长之间形成良性竞争，使这一片区域形成良好的生态。视频的内容也可以是美食制作，生活小妙招等，并同时附上商品链接，对商品进行推广。</a:t>
            </a:r>
            <a:endParaRPr sz="2000" dirty="0">
              <a:latin typeface="等线" panose="02010600030101010101" charset="-122"/>
              <a:ea typeface="等线" panose="02010600030101010101" charset="-122"/>
            </a:endParaRPr>
          </a:p>
        </p:txBody>
      </p:sp>
    </p:spTree>
  </p:cSld>
  <p:clrMapOvr>
    <a:masterClrMapping/>
  </p:clrMapOvr>
  <p:transition spd="slow">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95" name="文本框 3"/>
          <p:cNvSpPr>
            <a:spLocks noChangeArrowheads="1"/>
          </p:cNvSpPr>
          <p:nvPr/>
        </p:nvSpPr>
        <p:spPr bwMode="auto">
          <a:xfrm>
            <a:off x="4218940" y="417195"/>
            <a:ext cx="3756660" cy="645160"/>
          </a:xfrm>
          <a:prstGeom prst="rect">
            <a:avLst/>
          </a:prstGeom>
          <a:solidFill>
            <a:srgbClr val="22385C"/>
          </a:solidFill>
          <a:ln w="9525">
            <a:noFill/>
            <a:miter lim="800000"/>
          </a:ln>
        </p:spPr>
        <p:txBody>
          <a:bodyPr wrap="square" lIns="91440" tIns="45720" rIns="91440" bIns="45720">
            <a:spAutoFit/>
          </a:bodyPr>
          <a:lstStyle/>
          <a:p>
            <a:pPr algn="dist"/>
            <a:r>
              <a:rPr lang="zh-CN" altLang="en-US" sz="3600" dirty="0" smtClean="0">
                <a:solidFill>
                  <a:schemeClr val="bg1"/>
                </a:solidFill>
                <a:latin typeface="等线" panose="02010600030101010101" charset="-122"/>
                <a:ea typeface="等线" panose="02010600030101010101" charset="-122"/>
                <a:sym typeface="Segoe UI" panose="020B0502040204020203" pitchFamily="34" charset="0"/>
              </a:rPr>
              <a:t>业务风险</a:t>
            </a:r>
            <a:endParaRPr lang="zh-CN" altLang="en-US" sz="3600" dirty="0">
              <a:solidFill>
                <a:schemeClr val="bg1"/>
              </a:solidFill>
              <a:latin typeface="等线" panose="02010600030101010101" charset="-122"/>
              <a:ea typeface="等线" panose="02010600030101010101" charset="-122"/>
              <a:sym typeface="Segoe UI" panose="020B0502040204020203" pitchFamily="34" charset="0"/>
            </a:endParaRPr>
          </a:p>
        </p:txBody>
      </p:sp>
      <p:sp>
        <p:nvSpPr>
          <p:cNvPr id="23596" name="矩形 4"/>
          <p:cNvSpPr>
            <a:spLocks noChangeArrowheads="1"/>
          </p:cNvSpPr>
          <p:nvPr/>
        </p:nvSpPr>
        <p:spPr bwMode="auto">
          <a:xfrm>
            <a:off x="963295" y="1139825"/>
            <a:ext cx="10267315" cy="5851525"/>
          </a:xfrm>
          <a:prstGeom prst="rect">
            <a:avLst/>
          </a:prstGeom>
          <a:noFill/>
          <a:ln w="9525">
            <a:noFill/>
            <a:miter lim="800000"/>
          </a:ln>
        </p:spPr>
        <p:txBody>
          <a:bodyPr wrap="square" lIns="91440" tIns="45720" rIns="91440" bIns="45720">
            <a:spAutoFit/>
          </a:bodyPr>
          <a:lstStyle/>
          <a:p>
            <a:pPr>
              <a:lnSpc>
                <a:spcPct val="120000"/>
              </a:lnSpc>
            </a:pPr>
            <a:r>
              <a:rPr sz="2400" b="1" dirty="0">
                <a:latin typeface="等线" panose="02010600030101010101" charset="-122"/>
                <a:ea typeface="等线" panose="02010600030101010101" charset="-122"/>
              </a:rPr>
              <a:t>1）团长忠诚度问题</a:t>
            </a:r>
            <a:endParaRPr sz="2400" b="1" dirty="0">
              <a:latin typeface="等线" panose="02010600030101010101" charset="-122"/>
              <a:ea typeface="等线" panose="02010600030101010101" charset="-122"/>
            </a:endParaRPr>
          </a:p>
          <a:p>
            <a:pPr>
              <a:lnSpc>
                <a:spcPct val="120000"/>
              </a:lnSpc>
            </a:pPr>
            <a:r>
              <a:rPr sz="2400" dirty="0">
                <a:latin typeface="等线" panose="02010600030101010101" charset="-122"/>
                <a:ea typeface="等线" panose="02010600030101010101" charset="-122"/>
              </a:rPr>
              <a:t>（1）团长可能不会长期效力一个平台</a:t>
            </a:r>
            <a:endParaRPr sz="2400" dirty="0">
              <a:latin typeface="等线" panose="02010600030101010101" charset="-122"/>
              <a:ea typeface="等线" panose="02010600030101010101" charset="-122"/>
            </a:endParaRPr>
          </a:p>
          <a:p>
            <a:pPr>
              <a:lnSpc>
                <a:spcPct val="120000"/>
              </a:lnSpc>
            </a:pPr>
            <a:r>
              <a:rPr sz="2400" dirty="0">
                <a:latin typeface="等线" panose="02010600030101010101" charset="-122"/>
                <a:ea typeface="等线" panose="02010600030101010101" charset="-122"/>
              </a:rPr>
              <a:t>社区团购的团长肯定是已自身利益为主，当其他平台给的利益更多，活动更加丰富时。团长就存在跳槽的风险。同时，团长可能有临时退出的风险。如此一来，平台就损失了在当前社区的团长代理，该社区居民的团购服务会明显地受到影响。</a:t>
            </a:r>
            <a:endParaRPr sz="2400" dirty="0">
              <a:latin typeface="等线" panose="02010600030101010101" charset="-122"/>
              <a:ea typeface="等线" panose="02010600030101010101" charset="-122"/>
            </a:endParaRPr>
          </a:p>
          <a:p>
            <a:pPr>
              <a:lnSpc>
                <a:spcPct val="120000"/>
              </a:lnSpc>
            </a:pPr>
            <a:endParaRPr sz="2400" dirty="0">
              <a:latin typeface="等线" panose="02010600030101010101" charset="-122"/>
              <a:ea typeface="等线" panose="02010600030101010101" charset="-122"/>
            </a:endParaRPr>
          </a:p>
          <a:p>
            <a:pPr>
              <a:lnSpc>
                <a:spcPct val="120000"/>
              </a:lnSpc>
            </a:pPr>
            <a:r>
              <a:rPr sz="2400" dirty="0">
                <a:latin typeface="等线" panose="02010600030101010101" charset="-122"/>
                <a:ea typeface="等线" panose="02010600030101010101" charset="-122"/>
              </a:rPr>
              <a:t>（2）团长不会花特别多精力做这个事情</a:t>
            </a:r>
            <a:endParaRPr sz="2400" dirty="0">
              <a:latin typeface="等线" panose="02010600030101010101" charset="-122"/>
              <a:ea typeface="等线" panose="02010600030101010101" charset="-122"/>
            </a:endParaRPr>
          </a:p>
          <a:p>
            <a:pPr>
              <a:lnSpc>
                <a:spcPct val="120000"/>
              </a:lnSpc>
            </a:pPr>
            <a:r>
              <a:rPr sz="2400" dirty="0">
                <a:latin typeface="等线" panose="02010600030101010101" charset="-122"/>
                <a:ea typeface="等线" panose="02010600030101010101" charset="-122"/>
              </a:rPr>
              <a:t>团长大多有自己的实体店业务，因此服务社区团购并不是团长的主业，在平时的工作中，团长可能没有那么的多的精力去做社区团购进一步推广的事情。在社区团购的事情上，他们可能只能做到帮助用户存货与取货。因此业务的进一步推广存在着风险。</a:t>
            </a:r>
            <a:endParaRPr sz="2400" dirty="0">
              <a:latin typeface="等线" panose="02010600030101010101" charset="-122"/>
              <a:ea typeface="等线" panose="02010600030101010101" charset="-122"/>
            </a:endParaRPr>
          </a:p>
          <a:p>
            <a:pPr>
              <a:lnSpc>
                <a:spcPct val="120000"/>
              </a:lnSpc>
            </a:pPr>
            <a:endParaRPr lang="en-US" sz="2400" dirty="0">
              <a:latin typeface="等线" panose="02010600030101010101" charset="-122"/>
              <a:ea typeface="等线" panose="02010600030101010101" charset="-122"/>
            </a:endParaRPr>
          </a:p>
        </p:txBody>
      </p:sp>
    </p:spTree>
  </p:cSld>
  <p:clrMapOvr>
    <a:masterClrMapping/>
  </p:clrMapOvr>
  <p:transition spd="slow">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95" name="文本框 3"/>
          <p:cNvSpPr>
            <a:spLocks noChangeArrowheads="1"/>
          </p:cNvSpPr>
          <p:nvPr/>
        </p:nvSpPr>
        <p:spPr bwMode="auto">
          <a:xfrm>
            <a:off x="4218940" y="417195"/>
            <a:ext cx="3756660" cy="645160"/>
          </a:xfrm>
          <a:prstGeom prst="rect">
            <a:avLst/>
          </a:prstGeom>
          <a:solidFill>
            <a:srgbClr val="22385C"/>
          </a:solidFill>
          <a:ln w="9525">
            <a:noFill/>
            <a:miter lim="800000"/>
          </a:ln>
        </p:spPr>
        <p:txBody>
          <a:bodyPr wrap="square" lIns="91440" tIns="45720" rIns="91440" bIns="45720">
            <a:spAutoFit/>
          </a:bodyPr>
          <a:lstStyle/>
          <a:p>
            <a:pPr algn="dist"/>
            <a:r>
              <a:rPr lang="zh-CN" altLang="en-US" sz="3600" dirty="0" smtClean="0">
                <a:solidFill>
                  <a:schemeClr val="bg1"/>
                </a:solidFill>
                <a:latin typeface="等线" panose="02010600030101010101" charset="-122"/>
                <a:ea typeface="等线" panose="02010600030101010101" charset="-122"/>
                <a:sym typeface="Segoe UI" panose="020B0502040204020203" pitchFamily="34" charset="0"/>
              </a:rPr>
              <a:t>业务风险</a:t>
            </a:r>
            <a:endParaRPr lang="zh-CN" altLang="en-US" sz="3600" dirty="0">
              <a:solidFill>
                <a:schemeClr val="bg1"/>
              </a:solidFill>
              <a:latin typeface="等线" panose="02010600030101010101" charset="-122"/>
              <a:ea typeface="等线" panose="02010600030101010101" charset="-122"/>
              <a:sym typeface="Segoe UI" panose="020B0502040204020203" pitchFamily="34" charset="0"/>
            </a:endParaRPr>
          </a:p>
        </p:txBody>
      </p:sp>
      <p:sp>
        <p:nvSpPr>
          <p:cNvPr id="23596" name="矩形 4"/>
          <p:cNvSpPr>
            <a:spLocks noChangeArrowheads="1"/>
          </p:cNvSpPr>
          <p:nvPr/>
        </p:nvSpPr>
        <p:spPr bwMode="auto">
          <a:xfrm>
            <a:off x="963295" y="1062355"/>
            <a:ext cx="10267315" cy="5851525"/>
          </a:xfrm>
          <a:prstGeom prst="rect">
            <a:avLst/>
          </a:prstGeom>
          <a:noFill/>
          <a:ln w="9525">
            <a:noFill/>
            <a:miter lim="800000"/>
          </a:ln>
        </p:spPr>
        <p:txBody>
          <a:bodyPr wrap="square" lIns="91440" tIns="45720" rIns="91440" bIns="45720">
            <a:spAutoFit/>
          </a:bodyPr>
          <a:lstStyle/>
          <a:p>
            <a:pPr>
              <a:lnSpc>
                <a:spcPct val="120000"/>
              </a:lnSpc>
            </a:pPr>
            <a:r>
              <a:rPr sz="2400" b="1" dirty="0">
                <a:latin typeface="等线" panose="02010600030101010101" charset="-122"/>
                <a:ea typeface="等线" panose="02010600030101010101" charset="-122"/>
              </a:rPr>
              <a:t>2）仓配问题</a:t>
            </a:r>
            <a:endParaRPr sz="2400" b="1" dirty="0">
              <a:latin typeface="等线" panose="02010600030101010101" charset="-122"/>
              <a:ea typeface="等线" panose="02010600030101010101" charset="-122"/>
            </a:endParaRPr>
          </a:p>
          <a:p>
            <a:pPr>
              <a:lnSpc>
                <a:spcPct val="120000"/>
              </a:lnSpc>
            </a:pPr>
            <a:r>
              <a:rPr sz="2400" dirty="0">
                <a:latin typeface="等线" panose="02010600030101010101" charset="-122"/>
                <a:ea typeface="等线" panose="02010600030101010101" charset="-122"/>
              </a:rPr>
              <a:t>由于社区团购业务对团购的时效性有着一定要求，大多要求次日送达甚至当日送达。因此平台在采购与配送都需要一定的仓配体系来支撑。同时，用户购买的大多数产品为生鲜产品，仓库还需具备一定的冷藏冷冻的能力。如果平台前期销量不大，仓库仍然需要成本运行，因此仓配体系的建立存在一定风险。</a:t>
            </a:r>
            <a:endParaRPr sz="2400" dirty="0">
              <a:latin typeface="等线" panose="02010600030101010101" charset="-122"/>
              <a:ea typeface="等线" panose="02010600030101010101" charset="-122"/>
            </a:endParaRPr>
          </a:p>
          <a:p>
            <a:pPr>
              <a:lnSpc>
                <a:spcPct val="120000"/>
              </a:lnSpc>
            </a:pPr>
            <a:r>
              <a:rPr sz="2400" b="1" dirty="0">
                <a:latin typeface="等线" panose="02010600030101010101" charset="-122"/>
                <a:ea typeface="等线" panose="02010600030101010101" charset="-122"/>
              </a:rPr>
              <a:t>3）供应链问题</a:t>
            </a:r>
            <a:endParaRPr sz="2400" b="1" dirty="0">
              <a:latin typeface="等线" panose="02010600030101010101" charset="-122"/>
              <a:ea typeface="等线" panose="02010600030101010101" charset="-122"/>
            </a:endParaRPr>
          </a:p>
          <a:p>
            <a:pPr>
              <a:lnSpc>
                <a:spcPct val="120000"/>
              </a:lnSpc>
            </a:pPr>
            <a:r>
              <a:rPr sz="2400" dirty="0">
                <a:latin typeface="等线" panose="02010600030101010101" charset="-122"/>
                <a:ea typeface="等线" panose="02010600030101010101" charset="-122"/>
              </a:rPr>
              <a:t>商品的及时供应能力是社区团购能够运行的前提。如果商品的供应链出现问题，商品及时达的服务就会受到影响。</a:t>
            </a:r>
            <a:endParaRPr sz="2400" dirty="0">
              <a:latin typeface="等线" panose="02010600030101010101" charset="-122"/>
              <a:ea typeface="等线" panose="02010600030101010101" charset="-122"/>
            </a:endParaRPr>
          </a:p>
          <a:p>
            <a:pPr>
              <a:lnSpc>
                <a:spcPct val="120000"/>
              </a:lnSpc>
            </a:pPr>
            <a:r>
              <a:rPr sz="2400" b="1" dirty="0">
                <a:latin typeface="等线" panose="02010600030101010101" charset="-122"/>
                <a:ea typeface="等线" panose="02010600030101010101" charset="-122"/>
              </a:rPr>
              <a:t>4）价格问题</a:t>
            </a:r>
            <a:endParaRPr sz="2400" b="1" dirty="0">
              <a:latin typeface="等线" panose="02010600030101010101" charset="-122"/>
              <a:ea typeface="等线" panose="02010600030101010101" charset="-122"/>
            </a:endParaRPr>
          </a:p>
          <a:p>
            <a:pPr>
              <a:lnSpc>
                <a:spcPct val="120000"/>
              </a:lnSpc>
            </a:pPr>
            <a:r>
              <a:rPr sz="2400" dirty="0">
                <a:latin typeface="等线" panose="02010600030101010101" charset="-122"/>
                <a:ea typeface="等线" panose="02010600030101010101" charset="-122"/>
              </a:rPr>
              <a:t>如何标价也应该被考虑，标价较高与市场价相差不多，可能无法进一步地吸引更多的用户使用。而标价过低，可能面临着扰乱市场价格秩序，被市场监管部门处罚的风险。</a:t>
            </a:r>
            <a:endParaRPr sz="2400" dirty="0">
              <a:latin typeface="等线" panose="02010600030101010101" charset="-122"/>
              <a:ea typeface="等线" panose="02010600030101010101" charset="-122"/>
            </a:endParaRPr>
          </a:p>
        </p:txBody>
      </p:sp>
    </p:spTree>
  </p:cSld>
  <p:clrMapOvr>
    <a:masterClrMapping/>
  </p:clrMapOvr>
  <p:transition spd="slow">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2050592" y="2951"/>
            <a:ext cx="1729838" cy="4009491"/>
          </a:xfrm>
          <a:prstGeom prst="rect">
            <a:avLst/>
          </a:prstGeom>
          <a:solidFill>
            <a:srgbClr val="2238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p:cNvGrpSpPr/>
          <p:nvPr/>
        </p:nvGrpSpPr>
        <p:grpSpPr>
          <a:xfrm>
            <a:off x="1241946" y="2879683"/>
            <a:ext cx="3357349" cy="1839296"/>
            <a:chOff x="0" y="3010281"/>
            <a:chExt cx="6441740" cy="3704871"/>
          </a:xfrm>
        </p:grpSpPr>
        <p:sp>
          <p:nvSpPr>
            <p:cNvPr id="3" name="Freeform 5"/>
            <p:cNvSpPr/>
            <p:nvPr/>
          </p:nvSpPr>
          <p:spPr bwMode="auto">
            <a:xfrm>
              <a:off x="1136453" y="4233751"/>
              <a:ext cx="4196555" cy="2481401"/>
            </a:xfrm>
            <a:custGeom>
              <a:avLst/>
              <a:gdLst>
                <a:gd name="T0" fmla="*/ 757 w 757"/>
                <a:gd name="T1" fmla="*/ 322 h 432"/>
                <a:gd name="T2" fmla="*/ 380 w 757"/>
                <a:gd name="T3" fmla="*/ 432 h 432"/>
                <a:gd name="T4" fmla="*/ 0 w 757"/>
                <a:gd name="T5" fmla="*/ 322 h 432"/>
                <a:gd name="T6" fmla="*/ 77 w 757"/>
                <a:gd name="T7" fmla="*/ 0 h 432"/>
                <a:gd name="T8" fmla="*/ 678 w 757"/>
                <a:gd name="T9" fmla="*/ 0 h 432"/>
                <a:gd name="T10" fmla="*/ 757 w 757"/>
                <a:gd name="T11" fmla="*/ 322 h 432"/>
              </a:gdLst>
              <a:ahLst/>
              <a:cxnLst>
                <a:cxn ang="0">
                  <a:pos x="T0" y="T1"/>
                </a:cxn>
                <a:cxn ang="0">
                  <a:pos x="T2" y="T3"/>
                </a:cxn>
                <a:cxn ang="0">
                  <a:pos x="T4" y="T5"/>
                </a:cxn>
                <a:cxn ang="0">
                  <a:pos x="T6" y="T7"/>
                </a:cxn>
                <a:cxn ang="0">
                  <a:pos x="T8" y="T9"/>
                </a:cxn>
                <a:cxn ang="0">
                  <a:pos x="T10" y="T11"/>
                </a:cxn>
              </a:cxnLst>
              <a:rect l="0" t="0" r="r" b="b"/>
              <a:pathLst>
                <a:path w="757" h="432">
                  <a:moveTo>
                    <a:pt x="757" y="322"/>
                  </a:moveTo>
                  <a:lnTo>
                    <a:pt x="380" y="432"/>
                  </a:lnTo>
                  <a:lnTo>
                    <a:pt x="0" y="322"/>
                  </a:lnTo>
                  <a:lnTo>
                    <a:pt x="77" y="0"/>
                  </a:lnTo>
                  <a:lnTo>
                    <a:pt x="678" y="0"/>
                  </a:lnTo>
                  <a:lnTo>
                    <a:pt x="757" y="322"/>
                  </a:lnTo>
                  <a:close/>
                </a:path>
              </a:pathLst>
            </a:custGeom>
            <a:solidFill>
              <a:srgbClr val="22385C"/>
            </a:solidFill>
            <a:ln>
              <a:noFill/>
            </a:ln>
          </p:spPr>
          <p:txBody>
            <a:bodyPr vert="horz" wrap="square" lIns="91440" tIns="45720" rIns="91440" bIns="45720" numCol="1" anchor="t" anchorCtr="0" compatLnSpc="1"/>
            <a:lstStyle/>
            <a:p>
              <a:endParaRPr lang="zh-CN" altLang="en-US"/>
            </a:p>
          </p:txBody>
        </p:sp>
        <p:sp>
          <p:nvSpPr>
            <p:cNvPr id="4" name="Freeform 7"/>
            <p:cNvSpPr/>
            <p:nvPr/>
          </p:nvSpPr>
          <p:spPr bwMode="auto">
            <a:xfrm>
              <a:off x="0" y="3010281"/>
              <a:ext cx="6441736" cy="2067834"/>
            </a:xfrm>
            <a:custGeom>
              <a:avLst/>
              <a:gdLst>
                <a:gd name="T0" fmla="*/ 1162 w 1162"/>
                <a:gd name="T1" fmla="*/ 128 h 360"/>
                <a:gd name="T2" fmla="*/ 581 w 1162"/>
                <a:gd name="T3" fmla="*/ 0 h 360"/>
                <a:gd name="T4" fmla="*/ 0 w 1162"/>
                <a:gd name="T5" fmla="*/ 128 h 360"/>
                <a:gd name="T6" fmla="*/ 0 w 1162"/>
                <a:gd name="T7" fmla="*/ 185 h 360"/>
                <a:gd name="T8" fmla="*/ 581 w 1162"/>
                <a:gd name="T9" fmla="*/ 360 h 360"/>
                <a:gd name="T10" fmla="*/ 1162 w 1162"/>
                <a:gd name="T11" fmla="*/ 185 h 360"/>
                <a:gd name="T12" fmla="*/ 1162 w 1162"/>
                <a:gd name="T13" fmla="*/ 128 h 360"/>
              </a:gdLst>
              <a:ahLst/>
              <a:cxnLst>
                <a:cxn ang="0">
                  <a:pos x="T0" y="T1"/>
                </a:cxn>
                <a:cxn ang="0">
                  <a:pos x="T2" y="T3"/>
                </a:cxn>
                <a:cxn ang="0">
                  <a:pos x="T4" y="T5"/>
                </a:cxn>
                <a:cxn ang="0">
                  <a:pos x="T6" y="T7"/>
                </a:cxn>
                <a:cxn ang="0">
                  <a:pos x="T8" y="T9"/>
                </a:cxn>
                <a:cxn ang="0">
                  <a:pos x="T10" y="T11"/>
                </a:cxn>
                <a:cxn ang="0">
                  <a:pos x="T12" y="T13"/>
                </a:cxn>
              </a:cxnLst>
              <a:rect l="0" t="0" r="r" b="b"/>
              <a:pathLst>
                <a:path w="1162" h="360">
                  <a:moveTo>
                    <a:pt x="1162" y="128"/>
                  </a:moveTo>
                  <a:lnTo>
                    <a:pt x="581" y="0"/>
                  </a:lnTo>
                  <a:lnTo>
                    <a:pt x="0" y="128"/>
                  </a:lnTo>
                  <a:lnTo>
                    <a:pt x="0" y="185"/>
                  </a:lnTo>
                  <a:lnTo>
                    <a:pt x="581" y="360"/>
                  </a:lnTo>
                  <a:lnTo>
                    <a:pt x="1162" y="185"/>
                  </a:lnTo>
                  <a:lnTo>
                    <a:pt x="1162" y="128"/>
                  </a:ln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5" name="Freeform 8"/>
            <p:cNvSpPr/>
            <p:nvPr/>
          </p:nvSpPr>
          <p:spPr bwMode="auto">
            <a:xfrm>
              <a:off x="16633" y="3010281"/>
              <a:ext cx="6425107" cy="1757659"/>
            </a:xfrm>
            <a:custGeom>
              <a:avLst/>
              <a:gdLst>
                <a:gd name="T0" fmla="*/ 578 w 1159"/>
                <a:gd name="T1" fmla="*/ 306 h 306"/>
                <a:gd name="T2" fmla="*/ 0 w 1159"/>
                <a:gd name="T3" fmla="*/ 128 h 306"/>
                <a:gd name="T4" fmla="*/ 578 w 1159"/>
                <a:gd name="T5" fmla="*/ 0 h 306"/>
                <a:gd name="T6" fmla="*/ 1159 w 1159"/>
                <a:gd name="T7" fmla="*/ 128 h 306"/>
                <a:gd name="T8" fmla="*/ 578 w 1159"/>
                <a:gd name="T9" fmla="*/ 306 h 306"/>
              </a:gdLst>
              <a:ahLst/>
              <a:cxnLst>
                <a:cxn ang="0">
                  <a:pos x="T0" y="T1"/>
                </a:cxn>
                <a:cxn ang="0">
                  <a:pos x="T2" y="T3"/>
                </a:cxn>
                <a:cxn ang="0">
                  <a:pos x="T4" y="T5"/>
                </a:cxn>
                <a:cxn ang="0">
                  <a:pos x="T6" y="T7"/>
                </a:cxn>
                <a:cxn ang="0">
                  <a:pos x="T8" y="T9"/>
                </a:cxn>
              </a:cxnLst>
              <a:rect l="0" t="0" r="r" b="b"/>
              <a:pathLst>
                <a:path w="1159" h="306">
                  <a:moveTo>
                    <a:pt x="578" y="306"/>
                  </a:moveTo>
                  <a:lnTo>
                    <a:pt x="0" y="128"/>
                  </a:lnTo>
                  <a:lnTo>
                    <a:pt x="578" y="0"/>
                  </a:lnTo>
                  <a:lnTo>
                    <a:pt x="1159" y="128"/>
                  </a:lnTo>
                  <a:lnTo>
                    <a:pt x="578" y="306"/>
                  </a:lnTo>
                  <a:close/>
                </a:path>
              </a:pathLst>
            </a:custGeom>
            <a:solidFill>
              <a:srgbClr val="22385C"/>
            </a:solidFill>
            <a:ln w="38100">
              <a:solidFill>
                <a:schemeClr val="bg1"/>
              </a:solidFill>
            </a:ln>
          </p:spPr>
          <p:txBody>
            <a:bodyPr vert="horz" wrap="square" lIns="91440" tIns="45720" rIns="91440" bIns="45720" numCol="1" anchor="t" anchorCtr="0" compatLnSpc="1"/>
            <a:lstStyle/>
            <a:p>
              <a:endParaRPr lang="zh-CN" altLang="en-US"/>
            </a:p>
          </p:txBody>
        </p:sp>
        <p:sp>
          <p:nvSpPr>
            <p:cNvPr id="6" name="Freeform 9"/>
            <p:cNvSpPr/>
            <p:nvPr/>
          </p:nvSpPr>
          <p:spPr bwMode="auto">
            <a:xfrm>
              <a:off x="3098910" y="3802950"/>
              <a:ext cx="2821726" cy="172320"/>
            </a:xfrm>
            <a:custGeom>
              <a:avLst/>
              <a:gdLst>
                <a:gd name="T0" fmla="*/ 335 w 336"/>
                <a:gd name="T1" fmla="*/ 13 h 20"/>
                <a:gd name="T2" fmla="*/ 326 w 336"/>
                <a:gd name="T3" fmla="*/ 19 h 20"/>
                <a:gd name="T4" fmla="*/ 7 w 336"/>
                <a:gd name="T5" fmla="*/ 16 h 20"/>
                <a:gd name="T6" fmla="*/ 0 w 336"/>
                <a:gd name="T7" fmla="*/ 7 h 20"/>
                <a:gd name="T8" fmla="*/ 0 w 336"/>
                <a:gd name="T9" fmla="*/ 7 h 20"/>
                <a:gd name="T10" fmla="*/ 9 w 336"/>
                <a:gd name="T11" fmla="*/ 1 h 20"/>
                <a:gd name="T12" fmla="*/ 329 w 336"/>
                <a:gd name="T13" fmla="*/ 4 h 20"/>
                <a:gd name="T14" fmla="*/ 335 w 336"/>
                <a:gd name="T15" fmla="*/ 13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36" h="20">
                  <a:moveTo>
                    <a:pt x="335" y="13"/>
                  </a:moveTo>
                  <a:cubicBezTo>
                    <a:pt x="335" y="17"/>
                    <a:pt x="331" y="20"/>
                    <a:pt x="326" y="19"/>
                  </a:cubicBezTo>
                  <a:cubicBezTo>
                    <a:pt x="7" y="16"/>
                    <a:pt x="7" y="16"/>
                    <a:pt x="7" y="16"/>
                  </a:cubicBezTo>
                  <a:cubicBezTo>
                    <a:pt x="3" y="15"/>
                    <a:pt x="0" y="11"/>
                    <a:pt x="0" y="7"/>
                  </a:cubicBezTo>
                  <a:cubicBezTo>
                    <a:pt x="0" y="7"/>
                    <a:pt x="0" y="7"/>
                    <a:pt x="0" y="7"/>
                  </a:cubicBezTo>
                  <a:cubicBezTo>
                    <a:pt x="1" y="3"/>
                    <a:pt x="5" y="0"/>
                    <a:pt x="9" y="1"/>
                  </a:cubicBezTo>
                  <a:cubicBezTo>
                    <a:pt x="329" y="4"/>
                    <a:pt x="329" y="4"/>
                    <a:pt x="329" y="4"/>
                  </a:cubicBezTo>
                  <a:cubicBezTo>
                    <a:pt x="333" y="5"/>
                    <a:pt x="336" y="9"/>
                    <a:pt x="335" y="13"/>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7" name="Freeform 10"/>
            <p:cNvSpPr/>
            <p:nvPr/>
          </p:nvSpPr>
          <p:spPr bwMode="auto">
            <a:xfrm>
              <a:off x="5817161" y="3833066"/>
              <a:ext cx="133048" cy="970735"/>
            </a:xfrm>
            <a:custGeom>
              <a:avLst/>
              <a:gdLst>
                <a:gd name="T0" fmla="*/ 16 w 16"/>
                <a:gd name="T1" fmla="*/ 104 h 112"/>
                <a:gd name="T2" fmla="*/ 8 w 16"/>
                <a:gd name="T3" fmla="*/ 112 h 112"/>
                <a:gd name="T4" fmla="*/ 8 w 16"/>
                <a:gd name="T5" fmla="*/ 112 h 112"/>
                <a:gd name="T6" fmla="*/ 0 w 16"/>
                <a:gd name="T7" fmla="*/ 104 h 112"/>
                <a:gd name="T8" fmla="*/ 0 w 16"/>
                <a:gd name="T9" fmla="*/ 8 h 112"/>
                <a:gd name="T10" fmla="*/ 8 w 16"/>
                <a:gd name="T11" fmla="*/ 0 h 112"/>
                <a:gd name="T12" fmla="*/ 8 w 16"/>
                <a:gd name="T13" fmla="*/ 0 h 112"/>
                <a:gd name="T14" fmla="*/ 16 w 16"/>
                <a:gd name="T15" fmla="*/ 8 h 112"/>
                <a:gd name="T16" fmla="*/ 16 w 16"/>
                <a:gd name="T17" fmla="*/ 104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12">
                  <a:moveTo>
                    <a:pt x="16" y="104"/>
                  </a:moveTo>
                  <a:cubicBezTo>
                    <a:pt x="16" y="109"/>
                    <a:pt x="13" y="112"/>
                    <a:pt x="8" y="112"/>
                  </a:cubicBezTo>
                  <a:cubicBezTo>
                    <a:pt x="8" y="112"/>
                    <a:pt x="8" y="112"/>
                    <a:pt x="8" y="112"/>
                  </a:cubicBezTo>
                  <a:cubicBezTo>
                    <a:pt x="3" y="112"/>
                    <a:pt x="0" y="109"/>
                    <a:pt x="0" y="104"/>
                  </a:cubicBezTo>
                  <a:cubicBezTo>
                    <a:pt x="0" y="8"/>
                    <a:pt x="0" y="8"/>
                    <a:pt x="0" y="8"/>
                  </a:cubicBezTo>
                  <a:cubicBezTo>
                    <a:pt x="0" y="3"/>
                    <a:pt x="3" y="0"/>
                    <a:pt x="8" y="0"/>
                  </a:cubicBezTo>
                  <a:cubicBezTo>
                    <a:pt x="8" y="0"/>
                    <a:pt x="8" y="0"/>
                    <a:pt x="8" y="0"/>
                  </a:cubicBezTo>
                  <a:cubicBezTo>
                    <a:pt x="13" y="0"/>
                    <a:pt x="16" y="3"/>
                    <a:pt x="16" y="8"/>
                  </a:cubicBezTo>
                  <a:lnTo>
                    <a:pt x="16" y="104"/>
                  </a:lnTo>
                  <a:close/>
                </a:path>
              </a:pathLst>
            </a:custGeom>
            <a:solidFill>
              <a:srgbClr val="22385C"/>
            </a:solidFill>
            <a:ln>
              <a:noFill/>
            </a:ln>
          </p:spPr>
          <p:txBody>
            <a:bodyPr vert="horz" wrap="square" lIns="91440" tIns="45720" rIns="91440" bIns="45720" numCol="1" anchor="t" anchorCtr="0" compatLnSpc="1"/>
            <a:lstStyle/>
            <a:p>
              <a:endParaRPr lang="zh-CN" altLang="en-US"/>
            </a:p>
          </p:txBody>
        </p:sp>
        <p:sp>
          <p:nvSpPr>
            <p:cNvPr id="8" name="Oval 11"/>
            <p:cNvSpPr>
              <a:spLocks noChangeArrowheads="1"/>
            </p:cNvSpPr>
            <p:nvPr/>
          </p:nvSpPr>
          <p:spPr bwMode="auto">
            <a:xfrm>
              <a:off x="5660082" y="4664548"/>
              <a:ext cx="443493" cy="459518"/>
            </a:xfrm>
            <a:prstGeom prst="ellipse">
              <a:avLst/>
            </a:prstGeom>
            <a:solidFill>
              <a:srgbClr val="22385C"/>
            </a:solidFill>
            <a:ln>
              <a:noFill/>
            </a:ln>
          </p:spPr>
          <p:txBody>
            <a:bodyPr vert="horz" wrap="square" lIns="91440" tIns="45720" rIns="91440" bIns="45720" numCol="1" anchor="t" anchorCtr="0" compatLnSpc="1"/>
            <a:lstStyle/>
            <a:p>
              <a:endParaRPr lang="zh-CN" altLang="en-US"/>
            </a:p>
          </p:txBody>
        </p:sp>
        <p:sp>
          <p:nvSpPr>
            <p:cNvPr id="9" name="Freeform 12"/>
            <p:cNvSpPr/>
            <p:nvPr/>
          </p:nvSpPr>
          <p:spPr bwMode="auto">
            <a:xfrm>
              <a:off x="5593558" y="5279157"/>
              <a:ext cx="576541" cy="1079869"/>
            </a:xfrm>
            <a:custGeom>
              <a:avLst/>
              <a:gdLst>
                <a:gd name="T0" fmla="*/ 69 w 69"/>
                <a:gd name="T1" fmla="*/ 114 h 124"/>
                <a:gd name="T2" fmla="*/ 59 w 69"/>
                <a:gd name="T3" fmla="*/ 124 h 124"/>
                <a:gd name="T4" fmla="*/ 10 w 69"/>
                <a:gd name="T5" fmla="*/ 124 h 124"/>
                <a:gd name="T6" fmla="*/ 0 w 69"/>
                <a:gd name="T7" fmla="*/ 114 h 124"/>
                <a:gd name="T8" fmla="*/ 10 w 69"/>
                <a:gd name="T9" fmla="*/ 10 h 124"/>
                <a:gd name="T10" fmla="*/ 20 w 69"/>
                <a:gd name="T11" fmla="*/ 0 h 124"/>
                <a:gd name="T12" fmla="*/ 49 w 69"/>
                <a:gd name="T13" fmla="*/ 0 h 124"/>
                <a:gd name="T14" fmla="*/ 59 w 69"/>
                <a:gd name="T15" fmla="*/ 10 h 124"/>
                <a:gd name="T16" fmla="*/ 69 w 69"/>
                <a:gd name="T17" fmla="*/ 114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9" h="124">
                  <a:moveTo>
                    <a:pt x="69" y="114"/>
                  </a:moveTo>
                  <a:cubicBezTo>
                    <a:pt x="69" y="119"/>
                    <a:pt x="64" y="124"/>
                    <a:pt x="59" y="124"/>
                  </a:cubicBezTo>
                  <a:cubicBezTo>
                    <a:pt x="10" y="124"/>
                    <a:pt x="10" y="124"/>
                    <a:pt x="10" y="124"/>
                  </a:cubicBezTo>
                  <a:cubicBezTo>
                    <a:pt x="4" y="124"/>
                    <a:pt x="0" y="119"/>
                    <a:pt x="0" y="114"/>
                  </a:cubicBezTo>
                  <a:cubicBezTo>
                    <a:pt x="10" y="10"/>
                    <a:pt x="10" y="10"/>
                    <a:pt x="10" y="10"/>
                  </a:cubicBezTo>
                  <a:cubicBezTo>
                    <a:pt x="10" y="5"/>
                    <a:pt x="14" y="0"/>
                    <a:pt x="20" y="0"/>
                  </a:cubicBezTo>
                  <a:cubicBezTo>
                    <a:pt x="49" y="0"/>
                    <a:pt x="49" y="0"/>
                    <a:pt x="49" y="0"/>
                  </a:cubicBezTo>
                  <a:cubicBezTo>
                    <a:pt x="55" y="0"/>
                    <a:pt x="59" y="5"/>
                    <a:pt x="59" y="10"/>
                  </a:cubicBezTo>
                  <a:lnTo>
                    <a:pt x="69" y="114"/>
                  </a:lnTo>
                  <a:close/>
                </a:path>
              </a:pathLst>
            </a:custGeom>
            <a:solidFill>
              <a:srgbClr val="22385C"/>
            </a:solidFill>
            <a:ln>
              <a:noFill/>
            </a:ln>
          </p:spPr>
          <p:txBody>
            <a:bodyPr vert="horz" wrap="square" lIns="91440" tIns="45720" rIns="91440" bIns="45720" numCol="1" anchor="t" anchorCtr="0" compatLnSpc="1"/>
            <a:lstStyle/>
            <a:p>
              <a:endParaRPr lang="zh-CN" altLang="en-US"/>
            </a:p>
          </p:txBody>
        </p:sp>
        <p:sp>
          <p:nvSpPr>
            <p:cNvPr id="10" name="Freeform 13"/>
            <p:cNvSpPr/>
            <p:nvPr/>
          </p:nvSpPr>
          <p:spPr bwMode="auto">
            <a:xfrm>
              <a:off x="5665623" y="5003445"/>
              <a:ext cx="404689" cy="310175"/>
            </a:xfrm>
            <a:custGeom>
              <a:avLst/>
              <a:gdLst>
                <a:gd name="T0" fmla="*/ 48 w 48"/>
                <a:gd name="T1" fmla="*/ 26 h 36"/>
                <a:gd name="T2" fmla="*/ 38 w 48"/>
                <a:gd name="T3" fmla="*/ 36 h 36"/>
                <a:gd name="T4" fmla="*/ 10 w 48"/>
                <a:gd name="T5" fmla="*/ 36 h 36"/>
                <a:gd name="T6" fmla="*/ 0 w 48"/>
                <a:gd name="T7" fmla="*/ 26 h 36"/>
                <a:gd name="T8" fmla="*/ 0 w 48"/>
                <a:gd name="T9" fmla="*/ 10 h 36"/>
                <a:gd name="T10" fmla="*/ 10 w 48"/>
                <a:gd name="T11" fmla="*/ 0 h 36"/>
                <a:gd name="T12" fmla="*/ 38 w 48"/>
                <a:gd name="T13" fmla="*/ 0 h 36"/>
                <a:gd name="T14" fmla="*/ 48 w 48"/>
                <a:gd name="T15" fmla="*/ 10 h 36"/>
                <a:gd name="T16" fmla="*/ 48 w 48"/>
                <a:gd name="T17" fmla="*/ 26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 h="36">
                  <a:moveTo>
                    <a:pt x="48" y="26"/>
                  </a:moveTo>
                  <a:cubicBezTo>
                    <a:pt x="48" y="32"/>
                    <a:pt x="44" y="36"/>
                    <a:pt x="38" y="36"/>
                  </a:cubicBezTo>
                  <a:cubicBezTo>
                    <a:pt x="10" y="36"/>
                    <a:pt x="10" y="36"/>
                    <a:pt x="10" y="36"/>
                  </a:cubicBezTo>
                  <a:cubicBezTo>
                    <a:pt x="4" y="36"/>
                    <a:pt x="0" y="32"/>
                    <a:pt x="0" y="26"/>
                  </a:cubicBezTo>
                  <a:cubicBezTo>
                    <a:pt x="0" y="10"/>
                    <a:pt x="0" y="10"/>
                    <a:pt x="0" y="10"/>
                  </a:cubicBezTo>
                  <a:cubicBezTo>
                    <a:pt x="0" y="4"/>
                    <a:pt x="4" y="0"/>
                    <a:pt x="10" y="0"/>
                  </a:cubicBezTo>
                  <a:cubicBezTo>
                    <a:pt x="38" y="0"/>
                    <a:pt x="38" y="0"/>
                    <a:pt x="38" y="0"/>
                  </a:cubicBezTo>
                  <a:cubicBezTo>
                    <a:pt x="44" y="0"/>
                    <a:pt x="48" y="4"/>
                    <a:pt x="48" y="10"/>
                  </a:cubicBezTo>
                  <a:lnTo>
                    <a:pt x="48" y="26"/>
                  </a:lnTo>
                  <a:close/>
                </a:path>
              </a:pathLst>
            </a:custGeom>
            <a:solidFill>
              <a:srgbClr val="22385C"/>
            </a:solidFill>
            <a:ln>
              <a:noFill/>
            </a:ln>
          </p:spPr>
          <p:txBody>
            <a:bodyPr vert="horz" wrap="square" lIns="91440" tIns="45720" rIns="91440" bIns="45720" numCol="1" anchor="t" anchorCtr="0" compatLnSpc="1"/>
            <a:lstStyle/>
            <a:p>
              <a:endParaRPr lang="zh-CN" altLang="en-US"/>
            </a:p>
          </p:txBody>
        </p:sp>
        <p:sp>
          <p:nvSpPr>
            <p:cNvPr id="11" name="Oval 14"/>
            <p:cNvSpPr>
              <a:spLocks noChangeArrowheads="1"/>
            </p:cNvSpPr>
            <p:nvPr/>
          </p:nvSpPr>
          <p:spPr bwMode="auto">
            <a:xfrm>
              <a:off x="2816181" y="3711047"/>
              <a:ext cx="820462" cy="304433"/>
            </a:xfrm>
            <a:prstGeom prst="ellipse">
              <a:avLst/>
            </a:prstGeom>
            <a:solidFill>
              <a:schemeClr val="bg1"/>
            </a:solidFill>
            <a:ln>
              <a:noFill/>
            </a:ln>
          </p:spPr>
          <p:txBody>
            <a:bodyPr vert="horz" wrap="square" lIns="91440" tIns="45720" rIns="91440" bIns="45720" numCol="1" anchor="t" anchorCtr="0" compatLnSpc="1"/>
            <a:lstStyle/>
            <a:p>
              <a:endParaRPr lang="zh-CN" altLang="en-US"/>
            </a:p>
          </p:txBody>
        </p:sp>
      </p:grpSp>
      <p:sp>
        <p:nvSpPr>
          <p:cNvPr id="13" name="文本框 12"/>
          <p:cNvSpPr txBox="1"/>
          <p:nvPr/>
        </p:nvSpPr>
        <p:spPr>
          <a:xfrm>
            <a:off x="4711625" y="2926573"/>
            <a:ext cx="1009934" cy="1861185"/>
          </a:xfrm>
          <a:prstGeom prst="rect">
            <a:avLst/>
          </a:prstGeom>
          <a:noFill/>
        </p:spPr>
        <p:txBody>
          <a:bodyPr wrap="square" rtlCol="0">
            <a:spAutoFit/>
          </a:bodyPr>
          <a:lstStyle/>
          <a:p>
            <a:r>
              <a:rPr lang="en-US" altLang="zh-CN" sz="11500" dirty="0" smtClean="0">
                <a:solidFill>
                  <a:srgbClr val="22385C"/>
                </a:solidFill>
                <a:latin typeface="Impact" panose="020B0806030902050204" pitchFamily="34" charset="0"/>
              </a:rPr>
              <a:t>4</a:t>
            </a:r>
            <a:endParaRPr lang="zh-CN" altLang="en-US" sz="11500" dirty="0">
              <a:solidFill>
                <a:srgbClr val="22385C"/>
              </a:solidFill>
              <a:latin typeface="Impact" panose="020B0806030902050204" pitchFamily="34" charset="0"/>
            </a:endParaRPr>
          </a:p>
        </p:txBody>
      </p:sp>
      <p:sp>
        <p:nvSpPr>
          <p:cNvPr id="14" name="文本框 13"/>
          <p:cNvSpPr txBox="1"/>
          <p:nvPr/>
        </p:nvSpPr>
        <p:spPr>
          <a:xfrm>
            <a:off x="5515862" y="3261288"/>
            <a:ext cx="5415012" cy="1106805"/>
          </a:xfrm>
          <a:prstGeom prst="rect">
            <a:avLst/>
          </a:prstGeom>
          <a:noFill/>
        </p:spPr>
        <p:txBody>
          <a:bodyPr wrap="square" rtlCol="0">
            <a:spAutoFit/>
          </a:bodyPr>
          <a:lstStyle/>
          <a:p>
            <a:pPr algn="dist"/>
            <a:r>
              <a:rPr lang="zh-CN" altLang="en-US" sz="6600" dirty="0" smtClean="0">
                <a:solidFill>
                  <a:srgbClr val="22385C"/>
                </a:solidFill>
                <a:latin typeface="方正兰亭粗黑简体" panose="02000000000000000000" pitchFamily="2" charset="-122"/>
                <a:ea typeface="方正兰亭粗黑简体" panose="02000000000000000000" pitchFamily="2" charset="-122"/>
              </a:rPr>
              <a:t>愿景与范围</a:t>
            </a:r>
            <a:endParaRPr lang="zh-CN" altLang="en-US" sz="6600" dirty="0">
              <a:solidFill>
                <a:srgbClr val="22385C"/>
              </a:solidFill>
              <a:latin typeface="方正兰亭粗黑简体" panose="02000000000000000000" pitchFamily="2" charset="-122"/>
              <a:ea typeface="方正兰亭粗黑简体" panose="02000000000000000000" pitchFamily="2" charset="-122"/>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95" name="文本框 3"/>
          <p:cNvSpPr>
            <a:spLocks noChangeArrowheads="1"/>
          </p:cNvSpPr>
          <p:nvPr/>
        </p:nvSpPr>
        <p:spPr bwMode="auto">
          <a:xfrm>
            <a:off x="4218305" y="494665"/>
            <a:ext cx="3756660" cy="645160"/>
          </a:xfrm>
          <a:prstGeom prst="rect">
            <a:avLst/>
          </a:prstGeom>
          <a:solidFill>
            <a:srgbClr val="22385C"/>
          </a:solidFill>
          <a:ln w="9525">
            <a:noFill/>
            <a:miter lim="800000"/>
          </a:ln>
        </p:spPr>
        <p:txBody>
          <a:bodyPr wrap="square" lIns="91440" tIns="45720" rIns="91440" bIns="45720">
            <a:spAutoFit/>
          </a:bodyPr>
          <a:lstStyle/>
          <a:p>
            <a:pPr algn="dist"/>
            <a:r>
              <a:rPr lang="zh-CN" altLang="en-US" sz="3600" dirty="0" smtClean="0">
                <a:solidFill>
                  <a:schemeClr val="bg1"/>
                </a:solidFill>
                <a:latin typeface="等线" panose="02010600030101010101" charset="-122"/>
                <a:ea typeface="等线" panose="02010600030101010101" charset="-122"/>
                <a:sym typeface="Segoe UI" panose="020B0502040204020203" pitchFamily="34" charset="0"/>
              </a:rPr>
              <a:t>愿景陈述</a:t>
            </a:r>
            <a:endParaRPr lang="zh-CN" altLang="en-US" sz="3600" dirty="0">
              <a:solidFill>
                <a:schemeClr val="bg1"/>
              </a:solidFill>
              <a:latin typeface="等线" panose="02010600030101010101" charset="-122"/>
              <a:ea typeface="等线" panose="02010600030101010101" charset="-122"/>
              <a:sym typeface="Segoe UI" panose="020B0502040204020203" pitchFamily="34" charset="0"/>
            </a:endParaRPr>
          </a:p>
        </p:txBody>
      </p:sp>
      <p:sp>
        <p:nvSpPr>
          <p:cNvPr id="23596" name="矩形 4"/>
          <p:cNvSpPr>
            <a:spLocks noChangeArrowheads="1"/>
          </p:cNvSpPr>
          <p:nvPr/>
        </p:nvSpPr>
        <p:spPr bwMode="auto">
          <a:xfrm>
            <a:off x="942975" y="1504950"/>
            <a:ext cx="10906125" cy="1308735"/>
          </a:xfrm>
          <a:prstGeom prst="rect">
            <a:avLst/>
          </a:prstGeom>
          <a:noFill/>
          <a:ln w="9525">
            <a:noFill/>
            <a:miter lim="800000"/>
          </a:ln>
        </p:spPr>
        <p:txBody>
          <a:bodyPr wrap="square" lIns="91440" tIns="45720" rIns="91440" bIns="45720">
            <a:spAutoFit/>
          </a:bodyPr>
          <a:lstStyle/>
          <a:p>
            <a:pPr indent="457200" fontAlgn="auto">
              <a:lnSpc>
                <a:spcPct val="110000"/>
              </a:lnSpc>
            </a:pPr>
            <a:r>
              <a:rPr sz="2400" dirty="0">
                <a:latin typeface="等线" panose="02010600030101010101" charset="-122"/>
                <a:ea typeface="等线" panose="02010600030101010101" charset="-122"/>
              </a:rPr>
              <a:t>我们希望开发一个以生鲜、食品等日用品为主体，以视频的形式推广商品的跨平台的社区团购移动互联网平台。我们希望通过本移动端应用能解决供应商无法确定供给、顾客购物不方便等问题。</a:t>
            </a:r>
            <a:endParaRPr sz="2400" dirty="0">
              <a:latin typeface="等线" panose="02010600030101010101" charset="-122"/>
              <a:ea typeface="等线" panose="02010600030101010101" charset="-122"/>
            </a:endParaRPr>
          </a:p>
        </p:txBody>
      </p:sp>
      <p:pic>
        <p:nvPicPr>
          <p:cNvPr id="2" name="图片 1" descr="SRA2021-G05-小组LOGO"/>
          <p:cNvPicPr>
            <a:picLocks noChangeAspect="1"/>
          </p:cNvPicPr>
          <p:nvPr>
            <p:custDataLst>
              <p:tags r:id="rId1"/>
            </p:custDataLst>
          </p:nvPr>
        </p:nvPicPr>
        <p:blipFill>
          <a:blip r:embed="rId2"/>
          <a:srcRect l="27641" t="27087" r="34617" b="21207"/>
          <a:stretch>
            <a:fillRect/>
          </a:stretch>
        </p:blipFill>
        <p:spPr>
          <a:xfrm>
            <a:off x="4767580" y="3469005"/>
            <a:ext cx="2658110" cy="3075940"/>
          </a:xfrm>
          <a:prstGeom prst="rect">
            <a:avLst/>
          </a:prstGeom>
        </p:spPr>
      </p:pic>
    </p:spTree>
  </p:cSld>
  <p:clrMapOvr>
    <a:masterClrMapping/>
  </p:clrMapOvr>
  <p:transition spd="slow">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95" name="文本框 3"/>
          <p:cNvSpPr>
            <a:spLocks noChangeArrowheads="1"/>
          </p:cNvSpPr>
          <p:nvPr/>
        </p:nvSpPr>
        <p:spPr bwMode="auto">
          <a:xfrm>
            <a:off x="3937000" y="434975"/>
            <a:ext cx="4318635" cy="706755"/>
          </a:xfrm>
          <a:prstGeom prst="rect">
            <a:avLst/>
          </a:prstGeom>
          <a:solidFill>
            <a:srgbClr val="22385C"/>
          </a:solidFill>
          <a:ln w="9525">
            <a:noFill/>
            <a:miter lim="800000"/>
          </a:ln>
        </p:spPr>
        <p:txBody>
          <a:bodyPr wrap="square" lIns="91440" tIns="45720" rIns="91440" bIns="45720">
            <a:spAutoFit/>
          </a:bodyPr>
          <a:p>
            <a:pPr algn="dist"/>
            <a:r>
              <a:rPr lang="zh-CN" altLang="en-US" sz="4000" dirty="0" smtClean="0">
                <a:solidFill>
                  <a:schemeClr val="bg1"/>
                </a:solidFill>
                <a:latin typeface="等线" panose="02010600030101010101" charset="-122"/>
                <a:ea typeface="等线" panose="02010600030101010101" charset="-122"/>
                <a:sym typeface="Segoe UI" panose="020B0502040204020203" pitchFamily="34" charset="0"/>
              </a:rPr>
              <a:t>场景分析</a:t>
            </a:r>
            <a:endParaRPr lang="zh-CN" altLang="en-US" sz="4000" dirty="0" smtClean="0">
              <a:solidFill>
                <a:schemeClr val="bg1"/>
              </a:solidFill>
              <a:latin typeface="等线" panose="02010600030101010101" charset="-122"/>
              <a:ea typeface="等线" panose="02010600030101010101" charset="-122"/>
              <a:sym typeface="Segoe UI" panose="020B0502040204020203" pitchFamily="34" charset="0"/>
            </a:endParaRPr>
          </a:p>
        </p:txBody>
      </p:sp>
      <p:sp>
        <p:nvSpPr>
          <p:cNvPr id="105" name="矩形 104"/>
          <p:cNvSpPr/>
          <p:nvPr/>
        </p:nvSpPr>
        <p:spPr>
          <a:xfrm>
            <a:off x="2729354" y="1932831"/>
            <a:ext cx="2152511" cy="420370"/>
          </a:xfrm>
          <a:prstGeom prst="rect">
            <a:avLst/>
          </a:prstGeom>
        </p:spPr>
        <p:txBody>
          <a:bodyPr wrap="square">
            <a:spAutoFit/>
          </a:bodyPr>
          <a:lstStyle/>
          <a:p>
            <a:pPr algn="ctr"/>
            <a:r>
              <a:rPr lang="zh-CN" altLang="en-US" sz="2135" dirty="0">
                <a:solidFill>
                  <a:schemeClr val="bg1"/>
                </a:solidFill>
                <a:latin typeface="华文细黑" panose="02010600040101010101" pitchFamily="2" charset="-122"/>
                <a:ea typeface="华文细黑" panose="02010600040101010101" pitchFamily="2" charset="-122"/>
              </a:rPr>
              <a:t>商家视角</a:t>
            </a:r>
            <a:r>
              <a:rPr lang="en-US" altLang="zh-CN" sz="2135" dirty="0">
                <a:solidFill>
                  <a:schemeClr val="bg1"/>
                </a:solidFill>
                <a:latin typeface="华文细黑" panose="02010600040101010101" pitchFamily="2" charset="-122"/>
                <a:ea typeface="华文细黑" panose="02010600040101010101" pitchFamily="2" charset="-122"/>
              </a:rPr>
              <a:t> </a:t>
            </a:r>
            <a:endParaRPr lang="zh-CN" altLang="en-US" sz="2135" dirty="0">
              <a:solidFill>
                <a:schemeClr val="bg1"/>
              </a:solidFill>
              <a:latin typeface="华文细黑" panose="02010600040101010101" pitchFamily="2" charset="-122"/>
              <a:ea typeface="华文细黑" panose="02010600040101010101" pitchFamily="2" charset="-122"/>
            </a:endParaRPr>
          </a:p>
        </p:txBody>
      </p:sp>
      <p:sp>
        <p:nvSpPr>
          <p:cNvPr id="104" name="矩形 103"/>
          <p:cNvSpPr/>
          <p:nvPr/>
        </p:nvSpPr>
        <p:spPr>
          <a:xfrm>
            <a:off x="1914525" y="2745740"/>
            <a:ext cx="3980180" cy="2861310"/>
          </a:xfrm>
          <a:prstGeom prst="rect">
            <a:avLst/>
          </a:prstGeom>
        </p:spPr>
        <p:txBody>
          <a:bodyPr wrap="square">
            <a:spAutoFit/>
          </a:bodyPr>
          <a:lstStyle/>
          <a:p>
            <a:pPr indent="457200" fontAlgn="auto"/>
            <a:r>
              <a:rPr lang="en-US" altLang="zh-CN" dirty="0">
                <a:solidFill>
                  <a:schemeClr val="bg1"/>
                </a:solidFill>
                <a:latin typeface="华文细黑" panose="02010600040101010101" pitchFamily="2" charset="-122"/>
                <a:ea typeface="华文细黑" panose="02010600040101010101" pitchFamily="2" charset="-122"/>
              </a:rPr>
              <a:t>作为一个销售水果的店家，我进了一批香蕉。</a:t>
            </a:r>
            <a:endParaRPr lang="en-US" altLang="zh-CN" dirty="0">
              <a:solidFill>
                <a:schemeClr val="bg1"/>
              </a:solidFill>
              <a:latin typeface="华文细黑" panose="02010600040101010101" pitchFamily="2" charset="-122"/>
              <a:ea typeface="华文细黑" panose="02010600040101010101" pitchFamily="2" charset="-122"/>
            </a:endParaRPr>
          </a:p>
          <a:p>
            <a:pPr indent="457200" fontAlgn="auto"/>
            <a:r>
              <a:rPr lang="en-US" altLang="zh-CN" dirty="0">
                <a:solidFill>
                  <a:schemeClr val="bg1"/>
                </a:solidFill>
                <a:latin typeface="华文细黑" panose="02010600040101010101" pitchFamily="2" charset="-122"/>
                <a:ea typeface="华文细黑" panose="02010600040101010101" pitchFamily="2" charset="-122"/>
              </a:rPr>
              <a:t>但是由于缺少宣传途径以及点附近的人似乎不喜欢香蕉的原因，香蕉一直无法被卖出，正面临亏本的风险。</a:t>
            </a:r>
            <a:endParaRPr lang="en-US" altLang="zh-CN" dirty="0">
              <a:solidFill>
                <a:schemeClr val="bg1"/>
              </a:solidFill>
              <a:latin typeface="华文细黑" panose="02010600040101010101" pitchFamily="2" charset="-122"/>
              <a:ea typeface="华文细黑" panose="02010600040101010101" pitchFamily="2" charset="-122"/>
            </a:endParaRPr>
          </a:p>
          <a:p>
            <a:pPr indent="457200" fontAlgn="auto"/>
            <a:r>
              <a:rPr lang="en-US" altLang="zh-CN" dirty="0">
                <a:solidFill>
                  <a:schemeClr val="bg1"/>
                </a:solidFill>
                <a:latin typeface="华文细黑" panose="02010600040101010101" pitchFamily="2" charset="-122"/>
                <a:ea typeface="华文细黑" panose="02010600040101010101" pitchFamily="2" charset="-122"/>
              </a:rPr>
              <a:t>如果在这个时候，有一个规模较大的购物群体，在其中的主导者推广、带领下购买我的香蕉，迅速清空库存，即使在价格上做些许让步，但从总体上来看我还是回本了。</a:t>
            </a:r>
            <a:endParaRPr lang="en-US" altLang="zh-CN" dirty="0">
              <a:solidFill>
                <a:schemeClr val="bg1"/>
              </a:solidFill>
              <a:latin typeface="华文细黑" panose="02010600040101010101" pitchFamily="2" charset="-122"/>
              <a:ea typeface="华文细黑" panose="02010600040101010101" pitchFamily="2" charset="-122"/>
            </a:endParaRPr>
          </a:p>
        </p:txBody>
      </p:sp>
      <p:grpSp>
        <p:nvGrpSpPr>
          <p:cNvPr id="14" name="组合 13"/>
          <p:cNvGrpSpPr/>
          <p:nvPr/>
        </p:nvGrpSpPr>
        <p:grpSpPr>
          <a:xfrm>
            <a:off x="6633845" y="1528445"/>
            <a:ext cx="4057015" cy="4525645"/>
            <a:chOff x="10762" y="2552"/>
            <a:chExt cx="6389" cy="7127"/>
          </a:xfrm>
        </p:grpSpPr>
        <p:grpSp>
          <p:nvGrpSpPr>
            <p:cNvPr id="8" name="组合 7"/>
            <p:cNvGrpSpPr/>
            <p:nvPr/>
          </p:nvGrpSpPr>
          <p:grpSpPr>
            <a:xfrm>
              <a:off x="10762" y="2552"/>
              <a:ext cx="6388" cy="7127"/>
              <a:chOff x="9915" y="2552"/>
              <a:chExt cx="6388" cy="7127"/>
            </a:xfrm>
          </p:grpSpPr>
          <p:sp>
            <p:nvSpPr>
              <p:cNvPr id="4" name="圆角矩形 3"/>
              <p:cNvSpPr/>
              <p:nvPr/>
            </p:nvSpPr>
            <p:spPr>
              <a:xfrm>
                <a:off x="9915" y="3361"/>
                <a:ext cx="6389" cy="6318"/>
              </a:xfrm>
              <a:prstGeom prst="roundRect">
                <a:avLst>
                  <a:gd name="adj" fmla="val 3230"/>
                </a:avLst>
              </a:prstGeom>
              <a:solidFill>
                <a:srgbClr val="22385C"/>
              </a:solidFill>
              <a:ln w="19050">
                <a:noFill/>
              </a:ln>
            </p:spPr>
            <p:txBody>
              <a:bodyPr rtlCol="0" anchor="ctr"/>
              <a:p>
                <a:pPr algn="ctr"/>
                <a:endParaRPr lang="zh-CN" altLang="en-US" sz="2135">
                  <a:solidFill>
                    <a:schemeClr val="bg1"/>
                  </a:solidFill>
                  <a:latin typeface="华文细黑" panose="02010600040101010101" pitchFamily="2" charset="-122"/>
                  <a:ea typeface="华文细黑" panose="02010600040101010101" pitchFamily="2" charset="-122"/>
                </a:endParaRPr>
              </a:p>
            </p:txBody>
          </p:sp>
          <p:sp>
            <p:nvSpPr>
              <p:cNvPr id="5" name="椭圆 4"/>
              <p:cNvSpPr/>
              <p:nvPr/>
            </p:nvSpPr>
            <p:spPr>
              <a:xfrm>
                <a:off x="11906" y="2552"/>
                <a:ext cx="2219" cy="1647"/>
              </a:xfrm>
              <a:prstGeom prst="ellipse">
                <a:avLst/>
              </a:prstGeom>
              <a:solidFill>
                <a:srgbClr val="22385C"/>
              </a:solidFill>
              <a:ln w="38100">
                <a:solidFill>
                  <a:schemeClr val="bg1"/>
                </a:solidFill>
              </a:ln>
            </p:spPr>
            <p:txBody>
              <a:bodyPr vert="horz" wrap="square" lIns="121920" tIns="60960" rIns="121920" bIns="60960" numCol="1" anchor="t" anchorCtr="0" compatLnSpc="1"/>
              <a:p>
                <a:endParaRPr lang="zh-CN" altLang="en-US" sz="2135">
                  <a:solidFill>
                    <a:schemeClr val="bg1"/>
                  </a:solidFill>
                  <a:latin typeface="华文细黑" panose="02010600040101010101" pitchFamily="2" charset="-122"/>
                  <a:ea typeface="华文细黑" panose="02010600040101010101" pitchFamily="2" charset="-122"/>
                </a:endParaRPr>
              </a:p>
            </p:txBody>
          </p:sp>
          <p:sp>
            <p:nvSpPr>
              <p:cNvPr id="6" name="矩形 5"/>
              <p:cNvSpPr/>
              <p:nvPr/>
            </p:nvSpPr>
            <p:spPr>
              <a:xfrm>
                <a:off x="11320" y="3044"/>
                <a:ext cx="3390" cy="662"/>
              </a:xfrm>
              <a:prstGeom prst="rect">
                <a:avLst/>
              </a:prstGeom>
            </p:spPr>
            <p:txBody>
              <a:bodyPr wrap="square">
                <a:spAutoFit/>
              </a:bodyPr>
              <a:p>
                <a:pPr algn="ctr"/>
                <a:r>
                  <a:rPr lang="zh-CN" altLang="en-US" sz="2135" dirty="0">
                    <a:solidFill>
                      <a:schemeClr val="bg1"/>
                    </a:solidFill>
                    <a:latin typeface="华文细黑" panose="02010600040101010101" pitchFamily="2" charset="-122"/>
                    <a:ea typeface="华文细黑" panose="02010600040101010101" pitchFamily="2" charset="-122"/>
                  </a:rPr>
                  <a:t>供应商视角</a:t>
                </a:r>
                <a:r>
                  <a:rPr lang="en-US" altLang="zh-CN" sz="2135" dirty="0">
                    <a:solidFill>
                      <a:schemeClr val="bg1"/>
                    </a:solidFill>
                    <a:latin typeface="华文细黑" panose="02010600040101010101" pitchFamily="2" charset="-122"/>
                    <a:ea typeface="华文细黑" panose="02010600040101010101" pitchFamily="2" charset="-122"/>
                  </a:rPr>
                  <a:t> </a:t>
                </a:r>
                <a:endParaRPr lang="zh-CN" altLang="en-US" sz="2135" dirty="0">
                  <a:solidFill>
                    <a:schemeClr val="bg1"/>
                  </a:solidFill>
                  <a:latin typeface="华文细黑" panose="02010600040101010101" pitchFamily="2" charset="-122"/>
                  <a:ea typeface="华文细黑" panose="02010600040101010101" pitchFamily="2" charset="-122"/>
                </a:endParaRPr>
              </a:p>
            </p:txBody>
          </p:sp>
        </p:grpSp>
        <p:sp>
          <p:nvSpPr>
            <p:cNvPr id="7" name="矩形 6"/>
            <p:cNvSpPr/>
            <p:nvPr/>
          </p:nvSpPr>
          <p:spPr>
            <a:xfrm>
              <a:off x="10883" y="4324"/>
              <a:ext cx="6268" cy="4942"/>
            </a:xfrm>
            <a:prstGeom prst="rect">
              <a:avLst/>
            </a:prstGeom>
          </p:spPr>
          <p:txBody>
            <a:bodyPr wrap="square">
              <a:spAutoFit/>
            </a:bodyPr>
            <a:p>
              <a:pPr indent="457200" algn="l">
                <a:buClrTx/>
                <a:buSzTx/>
                <a:buNone/>
              </a:pPr>
              <a:r>
                <a:rPr lang="en-US" altLang="zh-CN" dirty="0">
                  <a:solidFill>
                    <a:schemeClr val="bg1"/>
                  </a:solidFill>
                  <a:latin typeface="华文细黑" panose="02010600040101010101" pitchFamily="2" charset="-122"/>
                  <a:ea typeface="华文细黑" panose="02010600040101010101" pitchFamily="2" charset="-122"/>
                </a:rPr>
                <a:t>我是生产香蕉的种植园老板，平时在向中间商供货的时候，都会被压价，已较低的价格被收购。同时，由于我不知道我要种多少香蕉，要供应给多少人，因此每次种植的时候我总会担心中的太多卖不出去亏本，或者种的太少导致错失一个大生意。如果有一个app，让我和消费者对接，同时我又只需要做好种植工作，宣传由平台负责，那我既能提高利润，同时还能降低种植太多卖不出的风险。</a:t>
              </a:r>
              <a:endParaRPr lang="en-US" altLang="zh-CN" dirty="0">
                <a:solidFill>
                  <a:schemeClr val="bg1"/>
                </a:solidFill>
                <a:latin typeface="华文细黑" panose="02010600040101010101" pitchFamily="2" charset="-122"/>
                <a:ea typeface="华文细黑" panose="02010600040101010101" pitchFamily="2" charset="-122"/>
              </a:endParaRPr>
            </a:p>
          </p:txBody>
        </p:sp>
      </p:grpSp>
      <p:grpSp>
        <p:nvGrpSpPr>
          <p:cNvPr id="18" name="组合 17"/>
          <p:cNvGrpSpPr/>
          <p:nvPr/>
        </p:nvGrpSpPr>
        <p:grpSpPr>
          <a:xfrm>
            <a:off x="1412240" y="1491615"/>
            <a:ext cx="4056380" cy="4562475"/>
            <a:chOff x="2001" y="2406"/>
            <a:chExt cx="6388" cy="7185"/>
          </a:xfrm>
        </p:grpSpPr>
        <p:grpSp>
          <p:nvGrpSpPr>
            <p:cNvPr id="13" name="组合 12"/>
            <p:cNvGrpSpPr/>
            <p:nvPr/>
          </p:nvGrpSpPr>
          <p:grpSpPr>
            <a:xfrm>
              <a:off x="2001" y="3273"/>
              <a:ext cx="6389" cy="6318"/>
              <a:chOff x="3739" y="3418"/>
              <a:chExt cx="6389" cy="6318"/>
            </a:xfrm>
          </p:grpSpPr>
          <p:sp>
            <p:nvSpPr>
              <p:cNvPr id="9" name="圆角矩形 8"/>
              <p:cNvSpPr/>
              <p:nvPr/>
            </p:nvSpPr>
            <p:spPr>
              <a:xfrm>
                <a:off x="3739" y="3418"/>
                <a:ext cx="6389" cy="6318"/>
              </a:xfrm>
              <a:prstGeom prst="roundRect">
                <a:avLst>
                  <a:gd name="adj" fmla="val 3230"/>
                </a:avLst>
              </a:prstGeom>
              <a:solidFill>
                <a:srgbClr val="22385C"/>
              </a:solidFill>
              <a:ln w="19050">
                <a:noFill/>
              </a:ln>
            </p:spPr>
            <p:txBody>
              <a:bodyPr rtlCol="0" anchor="ctr"/>
              <a:p>
                <a:pPr algn="ctr"/>
                <a:endParaRPr lang="zh-CN" altLang="en-US" sz="2135">
                  <a:solidFill>
                    <a:schemeClr val="bg1"/>
                  </a:solidFill>
                  <a:latin typeface="华文细黑" panose="02010600040101010101" pitchFamily="2" charset="-122"/>
                  <a:ea typeface="华文细黑" panose="02010600040101010101" pitchFamily="2" charset="-122"/>
                </a:endParaRPr>
              </a:p>
            </p:txBody>
          </p:sp>
          <p:sp>
            <p:nvSpPr>
              <p:cNvPr id="11" name="矩形 10"/>
              <p:cNvSpPr/>
              <p:nvPr/>
            </p:nvSpPr>
            <p:spPr>
              <a:xfrm>
                <a:off x="3799" y="4324"/>
                <a:ext cx="6268" cy="4506"/>
              </a:xfrm>
              <a:prstGeom prst="rect">
                <a:avLst/>
              </a:prstGeom>
            </p:spPr>
            <p:txBody>
              <a:bodyPr wrap="square">
                <a:spAutoFit/>
              </a:bodyPr>
              <a:p>
                <a:pPr indent="457200" fontAlgn="auto"/>
                <a:r>
                  <a:rPr lang="en-US" altLang="zh-CN" dirty="0">
                    <a:solidFill>
                      <a:schemeClr val="bg1"/>
                    </a:solidFill>
                    <a:latin typeface="华文细黑" panose="02010600040101010101" pitchFamily="2" charset="-122"/>
                    <a:ea typeface="华文细黑" panose="02010600040101010101" pitchFamily="2" charset="-122"/>
                  </a:rPr>
                  <a:t>作为一个销售水果的店家，我进了一批香蕉。</a:t>
                </a:r>
                <a:endParaRPr lang="en-US" altLang="zh-CN" dirty="0">
                  <a:solidFill>
                    <a:schemeClr val="bg1"/>
                  </a:solidFill>
                  <a:latin typeface="华文细黑" panose="02010600040101010101" pitchFamily="2" charset="-122"/>
                  <a:ea typeface="华文细黑" panose="02010600040101010101" pitchFamily="2" charset="-122"/>
                </a:endParaRPr>
              </a:p>
              <a:p>
                <a:pPr indent="457200" fontAlgn="auto"/>
                <a:r>
                  <a:rPr lang="en-US" altLang="zh-CN" dirty="0">
                    <a:solidFill>
                      <a:schemeClr val="bg1"/>
                    </a:solidFill>
                    <a:latin typeface="华文细黑" panose="02010600040101010101" pitchFamily="2" charset="-122"/>
                    <a:ea typeface="华文细黑" panose="02010600040101010101" pitchFamily="2" charset="-122"/>
                  </a:rPr>
                  <a:t>但是由于缺少宣传途径以及点附近的人似乎不喜欢香蕉的原因，香蕉一直无法被卖出，正面临亏本的风险。</a:t>
                </a:r>
                <a:endParaRPr lang="en-US" altLang="zh-CN" dirty="0">
                  <a:solidFill>
                    <a:schemeClr val="bg1"/>
                  </a:solidFill>
                  <a:latin typeface="华文细黑" panose="02010600040101010101" pitchFamily="2" charset="-122"/>
                  <a:ea typeface="华文细黑" panose="02010600040101010101" pitchFamily="2" charset="-122"/>
                </a:endParaRPr>
              </a:p>
              <a:p>
                <a:pPr indent="457200" fontAlgn="auto"/>
                <a:r>
                  <a:rPr lang="en-US" altLang="zh-CN" dirty="0">
                    <a:solidFill>
                      <a:schemeClr val="bg1"/>
                    </a:solidFill>
                    <a:latin typeface="华文细黑" panose="02010600040101010101" pitchFamily="2" charset="-122"/>
                    <a:ea typeface="华文细黑" panose="02010600040101010101" pitchFamily="2" charset="-122"/>
                  </a:rPr>
                  <a:t>如果在这个时候，有一个规模较大的购物群体，在其中的主导者推广、带领下购买我的香蕉，迅速清空库存，即使在价格上做些许让步，但从总体上来看我还是回本了。</a:t>
                </a:r>
                <a:endParaRPr lang="en-US" altLang="zh-CN" dirty="0">
                  <a:solidFill>
                    <a:schemeClr val="bg1"/>
                  </a:solidFill>
                  <a:latin typeface="华文细黑" panose="02010600040101010101" pitchFamily="2" charset="-122"/>
                  <a:ea typeface="华文细黑" panose="02010600040101010101" pitchFamily="2" charset="-122"/>
                </a:endParaRPr>
              </a:p>
            </p:txBody>
          </p:sp>
        </p:grpSp>
        <p:grpSp>
          <p:nvGrpSpPr>
            <p:cNvPr id="17" name="组合 16"/>
            <p:cNvGrpSpPr/>
            <p:nvPr/>
          </p:nvGrpSpPr>
          <p:grpSpPr>
            <a:xfrm>
              <a:off x="3501" y="2406"/>
              <a:ext cx="3390" cy="1647"/>
              <a:chOff x="7509" y="1914"/>
              <a:chExt cx="3390" cy="1647"/>
            </a:xfrm>
          </p:grpSpPr>
          <p:sp>
            <p:nvSpPr>
              <p:cNvPr id="15" name="椭圆 14"/>
              <p:cNvSpPr/>
              <p:nvPr/>
            </p:nvSpPr>
            <p:spPr>
              <a:xfrm>
                <a:off x="8094" y="1914"/>
                <a:ext cx="2219" cy="1647"/>
              </a:xfrm>
              <a:prstGeom prst="ellipse">
                <a:avLst/>
              </a:prstGeom>
              <a:solidFill>
                <a:srgbClr val="22385C"/>
              </a:solidFill>
              <a:ln w="38100">
                <a:solidFill>
                  <a:schemeClr val="bg1"/>
                </a:solidFill>
              </a:ln>
            </p:spPr>
            <p:txBody>
              <a:bodyPr vert="horz" wrap="square" lIns="121920" tIns="60960" rIns="121920" bIns="60960" numCol="1" anchor="t" anchorCtr="0" compatLnSpc="1"/>
              <a:p>
                <a:endParaRPr lang="zh-CN" altLang="en-US" sz="2135">
                  <a:solidFill>
                    <a:schemeClr val="bg1"/>
                  </a:solidFill>
                  <a:latin typeface="华文细黑" panose="02010600040101010101" pitchFamily="2" charset="-122"/>
                  <a:ea typeface="华文细黑" panose="02010600040101010101" pitchFamily="2" charset="-122"/>
                </a:endParaRPr>
              </a:p>
            </p:txBody>
          </p:sp>
          <p:sp>
            <p:nvSpPr>
              <p:cNvPr id="16" name="矩形 15"/>
              <p:cNvSpPr/>
              <p:nvPr/>
            </p:nvSpPr>
            <p:spPr>
              <a:xfrm>
                <a:off x="7509" y="2465"/>
                <a:ext cx="3390" cy="662"/>
              </a:xfrm>
              <a:prstGeom prst="rect">
                <a:avLst/>
              </a:prstGeom>
            </p:spPr>
            <p:txBody>
              <a:bodyPr wrap="square">
                <a:spAutoFit/>
              </a:bodyPr>
              <a:p>
                <a:pPr algn="ctr"/>
                <a:r>
                  <a:rPr lang="zh-CN" altLang="en-US" sz="2135" dirty="0">
                    <a:solidFill>
                      <a:schemeClr val="bg1"/>
                    </a:solidFill>
                    <a:latin typeface="华文细黑" panose="02010600040101010101" pitchFamily="2" charset="-122"/>
                    <a:ea typeface="华文细黑" panose="02010600040101010101" pitchFamily="2" charset="-122"/>
                  </a:rPr>
                  <a:t>商家视角</a:t>
                </a:r>
                <a:r>
                  <a:rPr lang="en-US" altLang="zh-CN" sz="2135" dirty="0">
                    <a:solidFill>
                      <a:schemeClr val="bg1"/>
                    </a:solidFill>
                    <a:latin typeface="华文细黑" panose="02010600040101010101" pitchFamily="2" charset="-122"/>
                    <a:ea typeface="华文细黑" panose="02010600040101010101" pitchFamily="2" charset="-122"/>
                  </a:rPr>
                  <a:t> </a:t>
                </a:r>
                <a:endParaRPr lang="zh-CN" altLang="en-US" sz="2135" dirty="0">
                  <a:solidFill>
                    <a:schemeClr val="bg1"/>
                  </a:solidFill>
                  <a:latin typeface="华文细黑" panose="02010600040101010101" pitchFamily="2" charset="-122"/>
                  <a:ea typeface="华文细黑" panose="02010600040101010101" pitchFamily="2" charset="-122"/>
                </a:endParaRPr>
              </a:p>
            </p:txBody>
          </p:sp>
        </p:grpSp>
      </p:grpSp>
    </p:spTree>
  </p:cSld>
  <p:clrMapOvr>
    <a:masterClrMapping/>
  </p:clrMapOvr>
  <mc:AlternateContent xmlns:mc="http://schemas.openxmlformats.org/markup-compatibility/2006">
    <mc:Choice xmlns:p14="http://schemas.microsoft.com/office/powerpoint/2010/main" Requires="p14">
      <p:transition spd="slow" p14:dur="2000" advTm="6777"/>
    </mc:Choice>
    <mc:Fallback>
      <p:transition spd="slow" advTm="6777"/>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95" name="文本框 3"/>
          <p:cNvSpPr>
            <a:spLocks noChangeArrowheads="1"/>
          </p:cNvSpPr>
          <p:nvPr/>
        </p:nvSpPr>
        <p:spPr bwMode="auto">
          <a:xfrm>
            <a:off x="3936365" y="528955"/>
            <a:ext cx="4318635" cy="706755"/>
          </a:xfrm>
          <a:prstGeom prst="rect">
            <a:avLst/>
          </a:prstGeom>
          <a:solidFill>
            <a:srgbClr val="22385C"/>
          </a:solidFill>
          <a:ln w="9525">
            <a:noFill/>
            <a:miter lim="800000"/>
          </a:ln>
        </p:spPr>
        <p:txBody>
          <a:bodyPr wrap="square" lIns="91440" tIns="45720" rIns="91440" bIns="45720">
            <a:spAutoFit/>
          </a:bodyPr>
          <a:p>
            <a:pPr algn="dist"/>
            <a:r>
              <a:rPr lang="zh-CN" altLang="en-US" sz="4000" dirty="0" smtClean="0">
                <a:solidFill>
                  <a:schemeClr val="bg1"/>
                </a:solidFill>
                <a:latin typeface="等线" panose="02010600030101010101" charset="-122"/>
                <a:ea typeface="等线" panose="02010600030101010101" charset="-122"/>
                <a:sym typeface="Segoe UI" panose="020B0502040204020203" pitchFamily="34" charset="0"/>
              </a:rPr>
              <a:t>场景分析</a:t>
            </a:r>
            <a:endParaRPr lang="zh-CN" altLang="en-US" sz="4000" dirty="0" smtClean="0">
              <a:solidFill>
                <a:schemeClr val="bg1"/>
              </a:solidFill>
              <a:latin typeface="等线" panose="02010600030101010101" charset="-122"/>
              <a:ea typeface="等线" panose="02010600030101010101" charset="-122"/>
              <a:sym typeface="Segoe UI" panose="020B0502040204020203" pitchFamily="34" charset="0"/>
            </a:endParaRPr>
          </a:p>
        </p:txBody>
      </p:sp>
      <p:grpSp>
        <p:nvGrpSpPr>
          <p:cNvPr id="8" name="组合 7"/>
          <p:cNvGrpSpPr/>
          <p:nvPr/>
        </p:nvGrpSpPr>
        <p:grpSpPr>
          <a:xfrm>
            <a:off x="1492250" y="1559560"/>
            <a:ext cx="4057650" cy="4525645"/>
            <a:chOff x="2893" y="2552"/>
            <a:chExt cx="6390" cy="7127"/>
          </a:xfrm>
        </p:grpSpPr>
        <p:sp>
          <p:nvSpPr>
            <p:cNvPr id="2" name="圆角矩形 1"/>
            <p:cNvSpPr/>
            <p:nvPr/>
          </p:nvSpPr>
          <p:spPr>
            <a:xfrm>
              <a:off x="2893" y="3361"/>
              <a:ext cx="6389" cy="6318"/>
            </a:xfrm>
            <a:prstGeom prst="roundRect">
              <a:avLst>
                <a:gd name="adj" fmla="val 3230"/>
              </a:avLst>
            </a:prstGeom>
            <a:solidFill>
              <a:srgbClr val="22385C"/>
            </a:solidFill>
            <a:ln w="19050">
              <a:noFill/>
            </a:ln>
          </p:spPr>
          <p:txBody>
            <a:bodyPr rtlCol="0" anchor="ctr"/>
            <a:lstStyle/>
            <a:p>
              <a:pPr algn="ctr"/>
              <a:endParaRPr lang="zh-CN" altLang="en-US" sz="2135">
                <a:solidFill>
                  <a:schemeClr val="bg1"/>
                </a:solidFill>
                <a:latin typeface="华文细黑" panose="02010600040101010101" pitchFamily="2" charset="-122"/>
                <a:ea typeface="华文细黑" panose="02010600040101010101" pitchFamily="2" charset="-122"/>
              </a:endParaRPr>
            </a:p>
          </p:txBody>
        </p:sp>
        <p:sp>
          <p:nvSpPr>
            <p:cNvPr id="3" name="椭圆 2"/>
            <p:cNvSpPr/>
            <p:nvPr/>
          </p:nvSpPr>
          <p:spPr>
            <a:xfrm>
              <a:off x="4884" y="2552"/>
              <a:ext cx="2219" cy="1647"/>
            </a:xfrm>
            <a:prstGeom prst="ellipse">
              <a:avLst/>
            </a:prstGeom>
            <a:solidFill>
              <a:srgbClr val="22385C"/>
            </a:solidFill>
            <a:ln w="38100">
              <a:solidFill>
                <a:schemeClr val="bg1"/>
              </a:solidFill>
            </a:ln>
          </p:spPr>
          <p:txBody>
            <a:bodyPr vert="horz" wrap="square" lIns="121920" tIns="60960" rIns="121920" bIns="60960" numCol="1" anchor="t" anchorCtr="0" compatLnSpc="1"/>
            <a:lstStyle/>
            <a:p>
              <a:endParaRPr lang="zh-CN" altLang="en-US" sz="2135">
                <a:solidFill>
                  <a:schemeClr val="bg1"/>
                </a:solidFill>
                <a:latin typeface="华文细黑" panose="02010600040101010101" pitchFamily="2" charset="-122"/>
                <a:ea typeface="华文细黑" panose="02010600040101010101" pitchFamily="2" charset="-122"/>
              </a:endParaRPr>
            </a:p>
          </p:txBody>
        </p:sp>
        <p:sp>
          <p:nvSpPr>
            <p:cNvPr id="105" name="矩形 104"/>
            <p:cNvSpPr/>
            <p:nvPr/>
          </p:nvSpPr>
          <p:spPr>
            <a:xfrm>
              <a:off x="4298" y="3044"/>
              <a:ext cx="3390" cy="662"/>
            </a:xfrm>
            <a:prstGeom prst="rect">
              <a:avLst/>
            </a:prstGeom>
          </p:spPr>
          <p:txBody>
            <a:bodyPr wrap="square">
              <a:spAutoFit/>
            </a:bodyPr>
            <a:lstStyle/>
            <a:p>
              <a:pPr algn="ctr"/>
              <a:r>
                <a:rPr lang="zh-CN" altLang="en-US" sz="2135" dirty="0">
                  <a:solidFill>
                    <a:schemeClr val="bg1"/>
                  </a:solidFill>
                  <a:latin typeface="华文细黑" panose="02010600040101010101" pitchFamily="2" charset="-122"/>
                  <a:ea typeface="华文细黑" panose="02010600040101010101" pitchFamily="2" charset="-122"/>
                </a:rPr>
                <a:t>用户视角</a:t>
              </a:r>
              <a:r>
                <a:rPr lang="en-US" altLang="zh-CN" sz="2135" dirty="0">
                  <a:solidFill>
                    <a:schemeClr val="bg1"/>
                  </a:solidFill>
                  <a:latin typeface="华文细黑" panose="02010600040101010101" pitchFamily="2" charset="-122"/>
                  <a:ea typeface="华文细黑" panose="02010600040101010101" pitchFamily="2" charset="-122"/>
                </a:rPr>
                <a:t> </a:t>
              </a:r>
              <a:endParaRPr lang="zh-CN" altLang="en-US" sz="2135" dirty="0">
                <a:solidFill>
                  <a:schemeClr val="bg1"/>
                </a:solidFill>
                <a:latin typeface="华文细黑" panose="02010600040101010101" pitchFamily="2" charset="-122"/>
                <a:ea typeface="华文细黑" panose="02010600040101010101" pitchFamily="2" charset="-122"/>
              </a:endParaRPr>
            </a:p>
          </p:txBody>
        </p:sp>
        <p:sp>
          <p:nvSpPr>
            <p:cNvPr id="104" name="矩形 103"/>
            <p:cNvSpPr/>
            <p:nvPr/>
          </p:nvSpPr>
          <p:spPr>
            <a:xfrm>
              <a:off x="3015" y="4324"/>
              <a:ext cx="6268" cy="3633"/>
            </a:xfrm>
            <a:prstGeom prst="rect">
              <a:avLst/>
            </a:prstGeom>
          </p:spPr>
          <p:txBody>
            <a:bodyPr wrap="square">
              <a:spAutoFit/>
            </a:bodyPr>
            <a:lstStyle/>
            <a:p>
              <a:pPr indent="457200" algn="l">
                <a:buClrTx/>
                <a:buSzTx/>
                <a:buNone/>
              </a:pPr>
              <a:r>
                <a:rPr lang="en-US" altLang="zh-CN" dirty="0">
                  <a:solidFill>
                    <a:schemeClr val="bg1"/>
                  </a:solidFill>
                  <a:latin typeface="华文细黑" panose="02010600040101010101" pitchFamily="2" charset="-122"/>
                  <a:ea typeface="华文细黑" panose="02010600040101010101" pitchFamily="2" charset="-122"/>
                </a:rPr>
                <a:t>作为一个普通市民，我想在第二天下午回家的时候吃到香蕉。但是公司附近没什么水果店，同时我希望能尽可能享受较大的优惠。</a:t>
              </a:r>
              <a:endParaRPr lang="en-US" altLang="zh-CN" dirty="0">
                <a:solidFill>
                  <a:schemeClr val="bg1"/>
                </a:solidFill>
                <a:latin typeface="华文细黑" panose="02010600040101010101" pitchFamily="2" charset="-122"/>
                <a:ea typeface="华文细黑" panose="02010600040101010101" pitchFamily="2" charset="-122"/>
              </a:endParaRPr>
            </a:p>
            <a:p>
              <a:pPr indent="457200" algn="l">
                <a:buClrTx/>
                <a:buSzTx/>
                <a:buNone/>
              </a:pPr>
              <a:r>
                <a:rPr lang="en-US" altLang="zh-CN" dirty="0">
                  <a:solidFill>
                    <a:schemeClr val="bg1"/>
                  </a:solidFill>
                  <a:latin typeface="华文细黑" panose="02010600040101010101" pitchFamily="2" charset="-122"/>
                  <a:ea typeface="华文细黑" panose="02010600040101010101" pitchFamily="2" charset="-122"/>
                </a:rPr>
                <a:t>如果我们公司附近有一个团长，同时自提点就在附近的话。那我就能在下班的时候顺路去自提点拿到香蕉，同时享受到团购带来的较大价格优惠。</a:t>
              </a:r>
              <a:endParaRPr lang="en-US" altLang="zh-CN" dirty="0">
                <a:solidFill>
                  <a:schemeClr val="bg1"/>
                </a:solidFill>
                <a:latin typeface="华文细黑" panose="02010600040101010101" pitchFamily="2" charset="-122"/>
                <a:ea typeface="华文细黑" panose="02010600040101010101" pitchFamily="2" charset="-122"/>
              </a:endParaRPr>
            </a:p>
          </p:txBody>
        </p:sp>
      </p:grpSp>
      <p:grpSp>
        <p:nvGrpSpPr>
          <p:cNvPr id="10" name="组合 9"/>
          <p:cNvGrpSpPr/>
          <p:nvPr/>
        </p:nvGrpSpPr>
        <p:grpSpPr>
          <a:xfrm>
            <a:off x="6691630" y="1559560"/>
            <a:ext cx="4057650" cy="4540250"/>
            <a:chOff x="9915" y="2552"/>
            <a:chExt cx="6390" cy="7150"/>
          </a:xfrm>
        </p:grpSpPr>
        <p:sp>
          <p:nvSpPr>
            <p:cNvPr id="4" name="圆角矩形 3"/>
            <p:cNvSpPr/>
            <p:nvPr/>
          </p:nvSpPr>
          <p:spPr>
            <a:xfrm>
              <a:off x="9915" y="3361"/>
              <a:ext cx="6389" cy="6318"/>
            </a:xfrm>
            <a:prstGeom prst="roundRect">
              <a:avLst>
                <a:gd name="adj" fmla="val 3230"/>
              </a:avLst>
            </a:prstGeom>
            <a:solidFill>
              <a:srgbClr val="22385C"/>
            </a:solidFill>
            <a:ln w="19050">
              <a:noFill/>
            </a:ln>
          </p:spPr>
          <p:txBody>
            <a:bodyPr rtlCol="0" anchor="ctr"/>
            <a:p>
              <a:pPr algn="ctr"/>
              <a:endParaRPr lang="zh-CN" altLang="en-US" sz="2135">
                <a:solidFill>
                  <a:schemeClr val="bg1"/>
                </a:solidFill>
                <a:latin typeface="华文细黑" panose="02010600040101010101" pitchFamily="2" charset="-122"/>
                <a:ea typeface="华文细黑" panose="02010600040101010101" pitchFamily="2" charset="-122"/>
              </a:endParaRPr>
            </a:p>
          </p:txBody>
        </p:sp>
        <p:sp>
          <p:nvSpPr>
            <p:cNvPr id="5" name="椭圆 4"/>
            <p:cNvSpPr/>
            <p:nvPr/>
          </p:nvSpPr>
          <p:spPr>
            <a:xfrm>
              <a:off x="11906" y="2552"/>
              <a:ext cx="2219" cy="1647"/>
            </a:xfrm>
            <a:prstGeom prst="ellipse">
              <a:avLst/>
            </a:prstGeom>
            <a:solidFill>
              <a:srgbClr val="22385C"/>
            </a:solidFill>
            <a:ln w="38100">
              <a:solidFill>
                <a:schemeClr val="bg1"/>
              </a:solidFill>
            </a:ln>
          </p:spPr>
          <p:txBody>
            <a:bodyPr vert="horz" wrap="square" lIns="121920" tIns="60960" rIns="121920" bIns="60960" numCol="1" anchor="t" anchorCtr="0" compatLnSpc="1"/>
            <a:p>
              <a:endParaRPr lang="zh-CN" altLang="en-US" sz="2135">
                <a:solidFill>
                  <a:schemeClr val="bg1"/>
                </a:solidFill>
                <a:latin typeface="华文细黑" panose="02010600040101010101" pitchFamily="2" charset="-122"/>
                <a:ea typeface="华文细黑" panose="02010600040101010101" pitchFamily="2" charset="-122"/>
              </a:endParaRPr>
            </a:p>
          </p:txBody>
        </p:sp>
        <p:sp>
          <p:nvSpPr>
            <p:cNvPr id="6" name="矩形 5"/>
            <p:cNvSpPr/>
            <p:nvPr/>
          </p:nvSpPr>
          <p:spPr>
            <a:xfrm>
              <a:off x="11320" y="3044"/>
              <a:ext cx="3390" cy="662"/>
            </a:xfrm>
            <a:prstGeom prst="rect">
              <a:avLst/>
            </a:prstGeom>
          </p:spPr>
          <p:txBody>
            <a:bodyPr wrap="square">
              <a:spAutoFit/>
            </a:bodyPr>
            <a:p>
              <a:pPr algn="ctr"/>
              <a:r>
                <a:rPr lang="zh-CN" altLang="en-US" sz="2135" dirty="0">
                  <a:solidFill>
                    <a:schemeClr val="bg1"/>
                  </a:solidFill>
                  <a:latin typeface="华文细黑" panose="02010600040101010101" pitchFamily="2" charset="-122"/>
                  <a:ea typeface="华文细黑" panose="02010600040101010101" pitchFamily="2" charset="-122"/>
                </a:rPr>
                <a:t>团长视角</a:t>
              </a:r>
              <a:r>
                <a:rPr lang="en-US" altLang="zh-CN" sz="2135" dirty="0">
                  <a:solidFill>
                    <a:schemeClr val="bg1"/>
                  </a:solidFill>
                  <a:latin typeface="华文细黑" panose="02010600040101010101" pitchFamily="2" charset="-122"/>
                  <a:ea typeface="华文细黑" panose="02010600040101010101" pitchFamily="2" charset="-122"/>
                </a:rPr>
                <a:t> </a:t>
              </a:r>
              <a:endParaRPr lang="zh-CN" altLang="en-US" sz="2135" dirty="0">
                <a:solidFill>
                  <a:schemeClr val="bg1"/>
                </a:solidFill>
                <a:latin typeface="华文细黑" panose="02010600040101010101" pitchFamily="2" charset="-122"/>
                <a:ea typeface="华文细黑" panose="02010600040101010101" pitchFamily="2" charset="-122"/>
              </a:endParaRPr>
            </a:p>
          </p:txBody>
        </p:sp>
        <p:sp>
          <p:nvSpPr>
            <p:cNvPr id="7" name="矩形 6"/>
            <p:cNvSpPr/>
            <p:nvPr/>
          </p:nvSpPr>
          <p:spPr>
            <a:xfrm>
              <a:off x="10037" y="4324"/>
              <a:ext cx="6268" cy="5378"/>
            </a:xfrm>
            <a:prstGeom prst="rect">
              <a:avLst/>
            </a:prstGeom>
          </p:spPr>
          <p:txBody>
            <a:bodyPr wrap="square">
              <a:spAutoFit/>
            </a:bodyPr>
            <a:p>
              <a:pPr indent="457200" algn="l">
                <a:buClrTx/>
                <a:buSzTx/>
                <a:buNone/>
              </a:pPr>
              <a:r>
                <a:rPr lang="en-US" altLang="zh-CN" dirty="0">
                  <a:solidFill>
                    <a:schemeClr val="bg1"/>
                  </a:solidFill>
                  <a:latin typeface="华文细黑" panose="02010600040101010101" pitchFamily="2" charset="-122"/>
                  <a:ea typeface="华文细黑" panose="02010600040101010101" pitchFamily="2" charset="-122"/>
                </a:rPr>
                <a:t>我在社区中有良好沟通能力，并且在社区中和很多人有过交流的，且有充足业余时间的人。</a:t>
              </a:r>
              <a:endParaRPr lang="en-US" altLang="zh-CN" dirty="0">
                <a:solidFill>
                  <a:schemeClr val="bg1"/>
                </a:solidFill>
                <a:latin typeface="华文细黑" panose="02010600040101010101" pitchFamily="2" charset="-122"/>
                <a:ea typeface="华文细黑" panose="02010600040101010101" pitchFamily="2" charset="-122"/>
              </a:endParaRPr>
            </a:p>
            <a:p>
              <a:pPr indent="457200" algn="l">
                <a:buClrTx/>
                <a:buSzTx/>
                <a:buNone/>
              </a:pPr>
              <a:r>
                <a:rPr lang="en-US" altLang="zh-CN" dirty="0">
                  <a:solidFill>
                    <a:schemeClr val="bg1"/>
                  </a:solidFill>
                  <a:latin typeface="华文细黑" panose="02010600040101010101" pitchFamily="2" charset="-122"/>
                  <a:ea typeface="华文细黑" panose="02010600040101010101" pitchFamily="2" charset="-122"/>
                </a:rPr>
                <a:t>我希望在空闲的时候能够赚点外快，那么可以选择成为团长。我需要做的就是代表一群用户去向商家提供购买某一食品的订单，并沟通价格；或者代表商家、厂家向用户群宣传某一食品。</a:t>
              </a:r>
              <a:endParaRPr lang="en-US" altLang="zh-CN" dirty="0">
                <a:solidFill>
                  <a:schemeClr val="bg1"/>
                </a:solidFill>
                <a:latin typeface="华文细黑" panose="02010600040101010101" pitchFamily="2" charset="-122"/>
                <a:ea typeface="华文细黑" panose="02010600040101010101" pitchFamily="2" charset="-122"/>
              </a:endParaRPr>
            </a:p>
            <a:p>
              <a:pPr indent="457200" algn="l">
                <a:buClrTx/>
                <a:buSzTx/>
                <a:buNone/>
              </a:pPr>
              <a:r>
                <a:rPr lang="en-US" altLang="zh-CN" dirty="0">
                  <a:solidFill>
                    <a:schemeClr val="bg1"/>
                  </a:solidFill>
                  <a:latin typeface="华文细黑" panose="02010600040101010101" pitchFamily="2" charset="-122"/>
                  <a:ea typeface="华文细黑" panose="02010600040101010101" pitchFamily="2" charset="-122"/>
                </a:rPr>
                <a:t>每完成一笔订单，我都能拿到佣金，而我所要做的只是提供一个仓储点同时维系好我的社区。</a:t>
              </a:r>
              <a:endParaRPr lang="en-US" altLang="zh-CN" dirty="0">
                <a:solidFill>
                  <a:schemeClr val="bg1"/>
                </a:solidFill>
                <a:latin typeface="华文细黑" panose="02010600040101010101" pitchFamily="2" charset="-122"/>
                <a:ea typeface="华文细黑" panose="02010600040101010101" pitchFamily="2"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2000" advTm="6777"/>
    </mc:Choice>
    <mc:Fallback>
      <p:transition spd="slow" advTm="6777"/>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2050592" y="2951"/>
            <a:ext cx="1729838" cy="4009491"/>
          </a:xfrm>
          <a:prstGeom prst="rect">
            <a:avLst/>
          </a:prstGeom>
          <a:solidFill>
            <a:srgbClr val="2238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p:cNvGrpSpPr/>
          <p:nvPr/>
        </p:nvGrpSpPr>
        <p:grpSpPr>
          <a:xfrm>
            <a:off x="1241946" y="2879683"/>
            <a:ext cx="3357349" cy="1839296"/>
            <a:chOff x="0" y="3010281"/>
            <a:chExt cx="6441740" cy="3704871"/>
          </a:xfrm>
        </p:grpSpPr>
        <p:sp>
          <p:nvSpPr>
            <p:cNvPr id="3" name="Freeform 5"/>
            <p:cNvSpPr/>
            <p:nvPr/>
          </p:nvSpPr>
          <p:spPr bwMode="auto">
            <a:xfrm>
              <a:off x="1136453" y="4233751"/>
              <a:ext cx="4196555" cy="2481401"/>
            </a:xfrm>
            <a:custGeom>
              <a:avLst/>
              <a:gdLst>
                <a:gd name="T0" fmla="*/ 757 w 757"/>
                <a:gd name="T1" fmla="*/ 322 h 432"/>
                <a:gd name="T2" fmla="*/ 380 w 757"/>
                <a:gd name="T3" fmla="*/ 432 h 432"/>
                <a:gd name="T4" fmla="*/ 0 w 757"/>
                <a:gd name="T5" fmla="*/ 322 h 432"/>
                <a:gd name="T6" fmla="*/ 77 w 757"/>
                <a:gd name="T7" fmla="*/ 0 h 432"/>
                <a:gd name="T8" fmla="*/ 678 w 757"/>
                <a:gd name="T9" fmla="*/ 0 h 432"/>
                <a:gd name="T10" fmla="*/ 757 w 757"/>
                <a:gd name="T11" fmla="*/ 322 h 432"/>
              </a:gdLst>
              <a:ahLst/>
              <a:cxnLst>
                <a:cxn ang="0">
                  <a:pos x="T0" y="T1"/>
                </a:cxn>
                <a:cxn ang="0">
                  <a:pos x="T2" y="T3"/>
                </a:cxn>
                <a:cxn ang="0">
                  <a:pos x="T4" y="T5"/>
                </a:cxn>
                <a:cxn ang="0">
                  <a:pos x="T6" y="T7"/>
                </a:cxn>
                <a:cxn ang="0">
                  <a:pos x="T8" y="T9"/>
                </a:cxn>
                <a:cxn ang="0">
                  <a:pos x="T10" y="T11"/>
                </a:cxn>
              </a:cxnLst>
              <a:rect l="0" t="0" r="r" b="b"/>
              <a:pathLst>
                <a:path w="757" h="432">
                  <a:moveTo>
                    <a:pt x="757" y="322"/>
                  </a:moveTo>
                  <a:lnTo>
                    <a:pt x="380" y="432"/>
                  </a:lnTo>
                  <a:lnTo>
                    <a:pt x="0" y="322"/>
                  </a:lnTo>
                  <a:lnTo>
                    <a:pt x="77" y="0"/>
                  </a:lnTo>
                  <a:lnTo>
                    <a:pt x="678" y="0"/>
                  </a:lnTo>
                  <a:lnTo>
                    <a:pt x="757" y="322"/>
                  </a:lnTo>
                  <a:close/>
                </a:path>
              </a:pathLst>
            </a:custGeom>
            <a:solidFill>
              <a:srgbClr val="22385C"/>
            </a:solidFill>
            <a:ln>
              <a:noFill/>
            </a:ln>
          </p:spPr>
          <p:txBody>
            <a:bodyPr vert="horz" wrap="square" lIns="91440" tIns="45720" rIns="91440" bIns="45720" numCol="1" anchor="t" anchorCtr="0" compatLnSpc="1"/>
            <a:lstStyle/>
            <a:p>
              <a:endParaRPr lang="zh-CN" altLang="en-US"/>
            </a:p>
          </p:txBody>
        </p:sp>
        <p:sp>
          <p:nvSpPr>
            <p:cNvPr id="4" name="Freeform 7"/>
            <p:cNvSpPr/>
            <p:nvPr/>
          </p:nvSpPr>
          <p:spPr bwMode="auto">
            <a:xfrm>
              <a:off x="0" y="3010281"/>
              <a:ext cx="6441736" cy="2067834"/>
            </a:xfrm>
            <a:custGeom>
              <a:avLst/>
              <a:gdLst>
                <a:gd name="T0" fmla="*/ 1162 w 1162"/>
                <a:gd name="T1" fmla="*/ 128 h 360"/>
                <a:gd name="T2" fmla="*/ 581 w 1162"/>
                <a:gd name="T3" fmla="*/ 0 h 360"/>
                <a:gd name="T4" fmla="*/ 0 w 1162"/>
                <a:gd name="T5" fmla="*/ 128 h 360"/>
                <a:gd name="T6" fmla="*/ 0 w 1162"/>
                <a:gd name="T7" fmla="*/ 185 h 360"/>
                <a:gd name="T8" fmla="*/ 581 w 1162"/>
                <a:gd name="T9" fmla="*/ 360 h 360"/>
                <a:gd name="T10" fmla="*/ 1162 w 1162"/>
                <a:gd name="T11" fmla="*/ 185 h 360"/>
                <a:gd name="T12" fmla="*/ 1162 w 1162"/>
                <a:gd name="T13" fmla="*/ 128 h 360"/>
              </a:gdLst>
              <a:ahLst/>
              <a:cxnLst>
                <a:cxn ang="0">
                  <a:pos x="T0" y="T1"/>
                </a:cxn>
                <a:cxn ang="0">
                  <a:pos x="T2" y="T3"/>
                </a:cxn>
                <a:cxn ang="0">
                  <a:pos x="T4" y="T5"/>
                </a:cxn>
                <a:cxn ang="0">
                  <a:pos x="T6" y="T7"/>
                </a:cxn>
                <a:cxn ang="0">
                  <a:pos x="T8" y="T9"/>
                </a:cxn>
                <a:cxn ang="0">
                  <a:pos x="T10" y="T11"/>
                </a:cxn>
                <a:cxn ang="0">
                  <a:pos x="T12" y="T13"/>
                </a:cxn>
              </a:cxnLst>
              <a:rect l="0" t="0" r="r" b="b"/>
              <a:pathLst>
                <a:path w="1162" h="360">
                  <a:moveTo>
                    <a:pt x="1162" y="128"/>
                  </a:moveTo>
                  <a:lnTo>
                    <a:pt x="581" y="0"/>
                  </a:lnTo>
                  <a:lnTo>
                    <a:pt x="0" y="128"/>
                  </a:lnTo>
                  <a:lnTo>
                    <a:pt x="0" y="185"/>
                  </a:lnTo>
                  <a:lnTo>
                    <a:pt x="581" y="360"/>
                  </a:lnTo>
                  <a:lnTo>
                    <a:pt x="1162" y="185"/>
                  </a:lnTo>
                  <a:lnTo>
                    <a:pt x="1162" y="128"/>
                  </a:ln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5" name="Freeform 8"/>
            <p:cNvSpPr/>
            <p:nvPr/>
          </p:nvSpPr>
          <p:spPr bwMode="auto">
            <a:xfrm>
              <a:off x="16633" y="3010281"/>
              <a:ext cx="6425107" cy="1757659"/>
            </a:xfrm>
            <a:custGeom>
              <a:avLst/>
              <a:gdLst>
                <a:gd name="T0" fmla="*/ 578 w 1159"/>
                <a:gd name="T1" fmla="*/ 306 h 306"/>
                <a:gd name="T2" fmla="*/ 0 w 1159"/>
                <a:gd name="T3" fmla="*/ 128 h 306"/>
                <a:gd name="T4" fmla="*/ 578 w 1159"/>
                <a:gd name="T5" fmla="*/ 0 h 306"/>
                <a:gd name="T6" fmla="*/ 1159 w 1159"/>
                <a:gd name="T7" fmla="*/ 128 h 306"/>
                <a:gd name="T8" fmla="*/ 578 w 1159"/>
                <a:gd name="T9" fmla="*/ 306 h 306"/>
              </a:gdLst>
              <a:ahLst/>
              <a:cxnLst>
                <a:cxn ang="0">
                  <a:pos x="T0" y="T1"/>
                </a:cxn>
                <a:cxn ang="0">
                  <a:pos x="T2" y="T3"/>
                </a:cxn>
                <a:cxn ang="0">
                  <a:pos x="T4" y="T5"/>
                </a:cxn>
                <a:cxn ang="0">
                  <a:pos x="T6" y="T7"/>
                </a:cxn>
                <a:cxn ang="0">
                  <a:pos x="T8" y="T9"/>
                </a:cxn>
              </a:cxnLst>
              <a:rect l="0" t="0" r="r" b="b"/>
              <a:pathLst>
                <a:path w="1159" h="306">
                  <a:moveTo>
                    <a:pt x="578" y="306"/>
                  </a:moveTo>
                  <a:lnTo>
                    <a:pt x="0" y="128"/>
                  </a:lnTo>
                  <a:lnTo>
                    <a:pt x="578" y="0"/>
                  </a:lnTo>
                  <a:lnTo>
                    <a:pt x="1159" y="128"/>
                  </a:lnTo>
                  <a:lnTo>
                    <a:pt x="578" y="306"/>
                  </a:lnTo>
                  <a:close/>
                </a:path>
              </a:pathLst>
            </a:custGeom>
            <a:solidFill>
              <a:srgbClr val="22385C"/>
            </a:solidFill>
            <a:ln w="38100">
              <a:solidFill>
                <a:schemeClr val="bg1"/>
              </a:solidFill>
            </a:ln>
          </p:spPr>
          <p:txBody>
            <a:bodyPr vert="horz" wrap="square" lIns="91440" tIns="45720" rIns="91440" bIns="45720" numCol="1" anchor="t" anchorCtr="0" compatLnSpc="1"/>
            <a:lstStyle/>
            <a:p>
              <a:endParaRPr lang="zh-CN" altLang="en-US"/>
            </a:p>
          </p:txBody>
        </p:sp>
        <p:sp>
          <p:nvSpPr>
            <p:cNvPr id="6" name="Freeform 9"/>
            <p:cNvSpPr/>
            <p:nvPr/>
          </p:nvSpPr>
          <p:spPr bwMode="auto">
            <a:xfrm>
              <a:off x="3098910" y="3802950"/>
              <a:ext cx="2821726" cy="172320"/>
            </a:xfrm>
            <a:custGeom>
              <a:avLst/>
              <a:gdLst>
                <a:gd name="T0" fmla="*/ 335 w 336"/>
                <a:gd name="T1" fmla="*/ 13 h 20"/>
                <a:gd name="T2" fmla="*/ 326 w 336"/>
                <a:gd name="T3" fmla="*/ 19 h 20"/>
                <a:gd name="T4" fmla="*/ 7 w 336"/>
                <a:gd name="T5" fmla="*/ 16 h 20"/>
                <a:gd name="T6" fmla="*/ 0 w 336"/>
                <a:gd name="T7" fmla="*/ 7 h 20"/>
                <a:gd name="T8" fmla="*/ 0 w 336"/>
                <a:gd name="T9" fmla="*/ 7 h 20"/>
                <a:gd name="T10" fmla="*/ 9 w 336"/>
                <a:gd name="T11" fmla="*/ 1 h 20"/>
                <a:gd name="T12" fmla="*/ 329 w 336"/>
                <a:gd name="T13" fmla="*/ 4 h 20"/>
                <a:gd name="T14" fmla="*/ 335 w 336"/>
                <a:gd name="T15" fmla="*/ 13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36" h="20">
                  <a:moveTo>
                    <a:pt x="335" y="13"/>
                  </a:moveTo>
                  <a:cubicBezTo>
                    <a:pt x="335" y="17"/>
                    <a:pt x="331" y="20"/>
                    <a:pt x="326" y="19"/>
                  </a:cubicBezTo>
                  <a:cubicBezTo>
                    <a:pt x="7" y="16"/>
                    <a:pt x="7" y="16"/>
                    <a:pt x="7" y="16"/>
                  </a:cubicBezTo>
                  <a:cubicBezTo>
                    <a:pt x="3" y="15"/>
                    <a:pt x="0" y="11"/>
                    <a:pt x="0" y="7"/>
                  </a:cubicBezTo>
                  <a:cubicBezTo>
                    <a:pt x="0" y="7"/>
                    <a:pt x="0" y="7"/>
                    <a:pt x="0" y="7"/>
                  </a:cubicBezTo>
                  <a:cubicBezTo>
                    <a:pt x="1" y="3"/>
                    <a:pt x="5" y="0"/>
                    <a:pt x="9" y="1"/>
                  </a:cubicBezTo>
                  <a:cubicBezTo>
                    <a:pt x="329" y="4"/>
                    <a:pt x="329" y="4"/>
                    <a:pt x="329" y="4"/>
                  </a:cubicBezTo>
                  <a:cubicBezTo>
                    <a:pt x="333" y="5"/>
                    <a:pt x="336" y="9"/>
                    <a:pt x="335" y="13"/>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7" name="Freeform 10"/>
            <p:cNvSpPr/>
            <p:nvPr/>
          </p:nvSpPr>
          <p:spPr bwMode="auto">
            <a:xfrm>
              <a:off x="5817161" y="3833066"/>
              <a:ext cx="133048" cy="970735"/>
            </a:xfrm>
            <a:custGeom>
              <a:avLst/>
              <a:gdLst>
                <a:gd name="T0" fmla="*/ 16 w 16"/>
                <a:gd name="T1" fmla="*/ 104 h 112"/>
                <a:gd name="T2" fmla="*/ 8 w 16"/>
                <a:gd name="T3" fmla="*/ 112 h 112"/>
                <a:gd name="T4" fmla="*/ 8 w 16"/>
                <a:gd name="T5" fmla="*/ 112 h 112"/>
                <a:gd name="T6" fmla="*/ 0 w 16"/>
                <a:gd name="T7" fmla="*/ 104 h 112"/>
                <a:gd name="T8" fmla="*/ 0 w 16"/>
                <a:gd name="T9" fmla="*/ 8 h 112"/>
                <a:gd name="T10" fmla="*/ 8 w 16"/>
                <a:gd name="T11" fmla="*/ 0 h 112"/>
                <a:gd name="T12" fmla="*/ 8 w 16"/>
                <a:gd name="T13" fmla="*/ 0 h 112"/>
                <a:gd name="T14" fmla="*/ 16 w 16"/>
                <a:gd name="T15" fmla="*/ 8 h 112"/>
                <a:gd name="T16" fmla="*/ 16 w 16"/>
                <a:gd name="T17" fmla="*/ 104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12">
                  <a:moveTo>
                    <a:pt x="16" y="104"/>
                  </a:moveTo>
                  <a:cubicBezTo>
                    <a:pt x="16" y="109"/>
                    <a:pt x="13" y="112"/>
                    <a:pt x="8" y="112"/>
                  </a:cubicBezTo>
                  <a:cubicBezTo>
                    <a:pt x="8" y="112"/>
                    <a:pt x="8" y="112"/>
                    <a:pt x="8" y="112"/>
                  </a:cubicBezTo>
                  <a:cubicBezTo>
                    <a:pt x="3" y="112"/>
                    <a:pt x="0" y="109"/>
                    <a:pt x="0" y="104"/>
                  </a:cubicBezTo>
                  <a:cubicBezTo>
                    <a:pt x="0" y="8"/>
                    <a:pt x="0" y="8"/>
                    <a:pt x="0" y="8"/>
                  </a:cubicBezTo>
                  <a:cubicBezTo>
                    <a:pt x="0" y="3"/>
                    <a:pt x="3" y="0"/>
                    <a:pt x="8" y="0"/>
                  </a:cubicBezTo>
                  <a:cubicBezTo>
                    <a:pt x="8" y="0"/>
                    <a:pt x="8" y="0"/>
                    <a:pt x="8" y="0"/>
                  </a:cubicBezTo>
                  <a:cubicBezTo>
                    <a:pt x="13" y="0"/>
                    <a:pt x="16" y="3"/>
                    <a:pt x="16" y="8"/>
                  </a:cubicBezTo>
                  <a:lnTo>
                    <a:pt x="16" y="104"/>
                  </a:lnTo>
                  <a:close/>
                </a:path>
              </a:pathLst>
            </a:custGeom>
            <a:solidFill>
              <a:srgbClr val="22385C"/>
            </a:solidFill>
            <a:ln>
              <a:noFill/>
            </a:ln>
          </p:spPr>
          <p:txBody>
            <a:bodyPr vert="horz" wrap="square" lIns="91440" tIns="45720" rIns="91440" bIns="45720" numCol="1" anchor="t" anchorCtr="0" compatLnSpc="1"/>
            <a:lstStyle/>
            <a:p>
              <a:endParaRPr lang="zh-CN" altLang="en-US"/>
            </a:p>
          </p:txBody>
        </p:sp>
        <p:sp>
          <p:nvSpPr>
            <p:cNvPr id="8" name="Oval 11"/>
            <p:cNvSpPr>
              <a:spLocks noChangeArrowheads="1"/>
            </p:cNvSpPr>
            <p:nvPr/>
          </p:nvSpPr>
          <p:spPr bwMode="auto">
            <a:xfrm>
              <a:off x="5660082" y="4664548"/>
              <a:ext cx="443493" cy="459518"/>
            </a:xfrm>
            <a:prstGeom prst="ellipse">
              <a:avLst/>
            </a:prstGeom>
            <a:solidFill>
              <a:srgbClr val="22385C"/>
            </a:solidFill>
            <a:ln>
              <a:noFill/>
            </a:ln>
          </p:spPr>
          <p:txBody>
            <a:bodyPr vert="horz" wrap="square" lIns="91440" tIns="45720" rIns="91440" bIns="45720" numCol="1" anchor="t" anchorCtr="0" compatLnSpc="1"/>
            <a:lstStyle/>
            <a:p>
              <a:endParaRPr lang="zh-CN" altLang="en-US"/>
            </a:p>
          </p:txBody>
        </p:sp>
        <p:sp>
          <p:nvSpPr>
            <p:cNvPr id="9" name="Freeform 12"/>
            <p:cNvSpPr/>
            <p:nvPr/>
          </p:nvSpPr>
          <p:spPr bwMode="auto">
            <a:xfrm>
              <a:off x="5593558" y="5279157"/>
              <a:ext cx="576541" cy="1079869"/>
            </a:xfrm>
            <a:custGeom>
              <a:avLst/>
              <a:gdLst>
                <a:gd name="T0" fmla="*/ 69 w 69"/>
                <a:gd name="T1" fmla="*/ 114 h 124"/>
                <a:gd name="T2" fmla="*/ 59 w 69"/>
                <a:gd name="T3" fmla="*/ 124 h 124"/>
                <a:gd name="T4" fmla="*/ 10 w 69"/>
                <a:gd name="T5" fmla="*/ 124 h 124"/>
                <a:gd name="T6" fmla="*/ 0 w 69"/>
                <a:gd name="T7" fmla="*/ 114 h 124"/>
                <a:gd name="T8" fmla="*/ 10 w 69"/>
                <a:gd name="T9" fmla="*/ 10 h 124"/>
                <a:gd name="T10" fmla="*/ 20 w 69"/>
                <a:gd name="T11" fmla="*/ 0 h 124"/>
                <a:gd name="T12" fmla="*/ 49 w 69"/>
                <a:gd name="T13" fmla="*/ 0 h 124"/>
                <a:gd name="T14" fmla="*/ 59 w 69"/>
                <a:gd name="T15" fmla="*/ 10 h 124"/>
                <a:gd name="T16" fmla="*/ 69 w 69"/>
                <a:gd name="T17" fmla="*/ 114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9" h="124">
                  <a:moveTo>
                    <a:pt x="69" y="114"/>
                  </a:moveTo>
                  <a:cubicBezTo>
                    <a:pt x="69" y="119"/>
                    <a:pt x="64" y="124"/>
                    <a:pt x="59" y="124"/>
                  </a:cubicBezTo>
                  <a:cubicBezTo>
                    <a:pt x="10" y="124"/>
                    <a:pt x="10" y="124"/>
                    <a:pt x="10" y="124"/>
                  </a:cubicBezTo>
                  <a:cubicBezTo>
                    <a:pt x="4" y="124"/>
                    <a:pt x="0" y="119"/>
                    <a:pt x="0" y="114"/>
                  </a:cubicBezTo>
                  <a:cubicBezTo>
                    <a:pt x="10" y="10"/>
                    <a:pt x="10" y="10"/>
                    <a:pt x="10" y="10"/>
                  </a:cubicBezTo>
                  <a:cubicBezTo>
                    <a:pt x="10" y="5"/>
                    <a:pt x="14" y="0"/>
                    <a:pt x="20" y="0"/>
                  </a:cubicBezTo>
                  <a:cubicBezTo>
                    <a:pt x="49" y="0"/>
                    <a:pt x="49" y="0"/>
                    <a:pt x="49" y="0"/>
                  </a:cubicBezTo>
                  <a:cubicBezTo>
                    <a:pt x="55" y="0"/>
                    <a:pt x="59" y="5"/>
                    <a:pt x="59" y="10"/>
                  </a:cubicBezTo>
                  <a:lnTo>
                    <a:pt x="69" y="114"/>
                  </a:lnTo>
                  <a:close/>
                </a:path>
              </a:pathLst>
            </a:custGeom>
            <a:solidFill>
              <a:srgbClr val="22385C"/>
            </a:solidFill>
            <a:ln>
              <a:noFill/>
            </a:ln>
          </p:spPr>
          <p:txBody>
            <a:bodyPr vert="horz" wrap="square" lIns="91440" tIns="45720" rIns="91440" bIns="45720" numCol="1" anchor="t" anchorCtr="0" compatLnSpc="1"/>
            <a:lstStyle/>
            <a:p>
              <a:endParaRPr lang="zh-CN" altLang="en-US"/>
            </a:p>
          </p:txBody>
        </p:sp>
        <p:sp>
          <p:nvSpPr>
            <p:cNvPr id="10" name="Freeform 13"/>
            <p:cNvSpPr/>
            <p:nvPr/>
          </p:nvSpPr>
          <p:spPr bwMode="auto">
            <a:xfrm>
              <a:off x="5665623" y="5003445"/>
              <a:ext cx="404689" cy="310175"/>
            </a:xfrm>
            <a:custGeom>
              <a:avLst/>
              <a:gdLst>
                <a:gd name="T0" fmla="*/ 48 w 48"/>
                <a:gd name="T1" fmla="*/ 26 h 36"/>
                <a:gd name="T2" fmla="*/ 38 w 48"/>
                <a:gd name="T3" fmla="*/ 36 h 36"/>
                <a:gd name="T4" fmla="*/ 10 w 48"/>
                <a:gd name="T5" fmla="*/ 36 h 36"/>
                <a:gd name="T6" fmla="*/ 0 w 48"/>
                <a:gd name="T7" fmla="*/ 26 h 36"/>
                <a:gd name="T8" fmla="*/ 0 w 48"/>
                <a:gd name="T9" fmla="*/ 10 h 36"/>
                <a:gd name="T10" fmla="*/ 10 w 48"/>
                <a:gd name="T11" fmla="*/ 0 h 36"/>
                <a:gd name="T12" fmla="*/ 38 w 48"/>
                <a:gd name="T13" fmla="*/ 0 h 36"/>
                <a:gd name="T14" fmla="*/ 48 w 48"/>
                <a:gd name="T15" fmla="*/ 10 h 36"/>
                <a:gd name="T16" fmla="*/ 48 w 48"/>
                <a:gd name="T17" fmla="*/ 26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 h="36">
                  <a:moveTo>
                    <a:pt x="48" y="26"/>
                  </a:moveTo>
                  <a:cubicBezTo>
                    <a:pt x="48" y="32"/>
                    <a:pt x="44" y="36"/>
                    <a:pt x="38" y="36"/>
                  </a:cubicBezTo>
                  <a:cubicBezTo>
                    <a:pt x="10" y="36"/>
                    <a:pt x="10" y="36"/>
                    <a:pt x="10" y="36"/>
                  </a:cubicBezTo>
                  <a:cubicBezTo>
                    <a:pt x="4" y="36"/>
                    <a:pt x="0" y="32"/>
                    <a:pt x="0" y="26"/>
                  </a:cubicBezTo>
                  <a:cubicBezTo>
                    <a:pt x="0" y="10"/>
                    <a:pt x="0" y="10"/>
                    <a:pt x="0" y="10"/>
                  </a:cubicBezTo>
                  <a:cubicBezTo>
                    <a:pt x="0" y="4"/>
                    <a:pt x="4" y="0"/>
                    <a:pt x="10" y="0"/>
                  </a:cubicBezTo>
                  <a:cubicBezTo>
                    <a:pt x="38" y="0"/>
                    <a:pt x="38" y="0"/>
                    <a:pt x="38" y="0"/>
                  </a:cubicBezTo>
                  <a:cubicBezTo>
                    <a:pt x="44" y="0"/>
                    <a:pt x="48" y="4"/>
                    <a:pt x="48" y="10"/>
                  </a:cubicBezTo>
                  <a:lnTo>
                    <a:pt x="48" y="26"/>
                  </a:lnTo>
                  <a:close/>
                </a:path>
              </a:pathLst>
            </a:custGeom>
            <a:solidFill>
              <a:srgbClr val="22385C"/>
            </a:solidFill>
            <a:ln>
              <a:noFill/>
            </a:ln>
          </p:spPr>
          <p:txBody>
            <a:bodyPr vert="horz" wrap="square" lIns="91440" tIns="45720" rIns="91440" bIns="45720" numCol="1" anchor="t" anchorCtr="0" compatLnSpc="1"/>
            <a:lstStyle/>
            <a:p>
              <a:endParaRPr lang="zh-CN" altLang="en-US"/>
            </a:p>
          </p:txBody>
        </p:sp>
        <p:sp>
          <p:nvSpPr>
            <p:cNvPr id="11" name="Oval 14"/>
            <p:cNvSpPr>
              <a:spLocks noChangeArrowheads="1"/>
            </p:cNvSpPr>
            <p:nvPr/>
          </p:nvSpPr>
          <p:spPr bwMode="auto">
            <a:xfrm>
              <a:off x="2816181" y="3711047"/>
              <a:ext cx="820462" cy="304433"/>
            </a:xfrm>
            <a:prstGeom prst="ellipse">
              <a:avLst/>
            </a:prstGeom>
            <a:solidFill>
              <a:schemeClr val="bg1"/>
            </a:solidFill>
            <a:ln>
              <a:noFill/>
            </a:ln>
          </p:spPr>
          <p:txBody>
            <a:bodyPr vert="horz" wrap="square" lIns="91440" tIns="45720" rIns="91440" bIns="45720" numCol="1" anchor="t" anchorCtr="0" compatLnSpc="1"/>
            <a:lstStyle/>
            <a:p>
              <a:endParaRPr lang="zh-CN" altLang="en-US"/>
            </a:p>
          </p:txBody>
        </p:sp>
      </p:grpSp>
      <p:sp>
        <p:nvSpPr>
          <p:cNvPr id="13" name="文本框 12"/>
          <p:cNvSpPr txBox="1"/>
          <p:nvPr/>
        </p:nvSpPr>
        <p:spPr>
          <a:xfrm>
            <a:off x="4711625" y="2926573"/>
            <a:ext cx="1009934" cy="1862048"/>
          </a:xfrm>
          <a:prstGeom prst="rect">
            <a:avLst/>
          </a:prstGeom>
          <a:noFill/>
        </p:spPr>
        <p:txBody>
          <a:bodyPr wrap="square" rtlCol="0">
            <a:spAutoFit/>
          </a:bodyPr>
          <a:lstStyle/>
          <a:p>
            <a:r>
              <a:rPr lang="en-US" altLang="zh-CN" sz="11500" dirty="0" smtClean="0">
                <a:solidFill>
                  <a:srgbClr val="22385C"/>
                </a:solidFill>
                <a:latin typeface="Impact" panose="020B0806030902050204" pitchFamily="34" charset="0"/>
              </a:rPr>
              <a:t>1</a:t>
            </a:r>
            <a:endParaRPr lang="zh-CN" altLang="en-US" sz="11500" dirty="0">
              <a:solidFill>
                <a:srgbClr val="22385C"/>
              </a:solidFill>
              <a:latin typeface="Impact" panose="020B0806030902050204" pitchFamily="34" charset="0"/>
            </a:endParaRPr>
          </a:p>
        </p:txBody>
      </p:sp>
      <p:sp>
        <p:nvSpPr>
          <p:cNvPr id="14" name="文本框 13"/>
          <p:cNvSpPr txBox="1"/>
          <p:nvPr/>
        </p:nvSpPr>
        <p:spPr>
          <a:xfrm>
            <a:off x="5413332" y="3262245"/>
            <a:ext cx="5415012" cy="1106805"/>
          </a:xfrm>
          <a:prstGeom prst="rect">
            <a:avLst/>
          </a:prstGeom>
          <a:noFill/>
        </p:spPr>
        <p:txBody>
          <a:bodyPr wrap="square" rtlCol="0">
            <a:spAutoFit/>
          </a:bodyPr>
          <a:lstStyle/>
          <a:p>
            <a:pPr algn="dist"/>
            <a:r>
              <a:rPr lang="zh-CN" altLang="en-US" sz="6600" dirty="0" smtClean="0">
                <a:solidFill>
                  <a:srgbClr val="22385C"/>
                </a:solidFill>
                <a:latin typeface="方正兰亭粗黑简体" panose="02000000000000000000" pitchFamily="2" charset="-122"/>
                <a:ea typeface="方正兰亭粗黑简体" panose="02000000000000000000" pitchFamily="2" charset="-122"/>
              </a:rPr>
              <a:t>主题确认</a:t>
            </a:r>
            <a:endParaRPr lang="zh-CN" altLang="en-US" sz="6600" dirty="0">
              <a:solidFill>
                <a:srgbClr val="22385C"/>
              </a:solidFill>
              <a:latin typeface="方正兰亭粗黑简体" panose="02000000000000000000" pitchFamily="2" charset="-122"/>
              <a:ea typeface="方正兰亭粗黑简体" panose="02000000000000000000" pitchFamily="2" charset="-122"/>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95" name="文本框 3"/>
          <p:cNvSpPr>
            <a:spLocks noChangeArrowheads="1"/>
          </p:cNvSpPr>
          <p:nvPr/>
        </p:nvSpPr>
        <p:spPr bwMode="auto">
          <a:xfrm>
            <a:off x="4218305" y="494665"/>
            <a:ext cx="3756660" cy="645160"/>
          </a:xfrm>
          <a:prstGeom prst="rect">
            <a:avLst/>
          </a:prstGeom>
          <a:solidFill>
            <a:srgbClr val="22385C"/>
          </a:solidFill>
          <a:ln w="9525">
            <a:noFill/>
            <a:miter lim="800000"/>
          </a:ln>
        </p:spPr>
        <p:txBody>
          <a:bodyPr wrap="square" lIns="91440" tIns="45720" rIns="91440" bIns="45720">
            <a:spAutoFit/>
          </a:bodyPr>
          <a:lstStyle/>
          <a:p>
            <a:pPr algn="dist"/>
            <a:r>
              <a:rPr lang="zh-CN" altLang="en-US" sz="3600" dirty="0" smtClean="0">
                <a:solidFill>
                  <a:schemeClr val="bg1"/>
                </a:solidFill>
                <a:latin typeface="等线" panose="02010600030101010101" charset="-122"/>
                <a:ea typeface="等线" panose="02010600030101010101" charset="-122"/>
                <a:sym typeface="Segoe UI" panose="020B0502040204020203" pitchFamily="34" charset="0"/>
              </a:rPr>
              <a:t>业务机遇</a:t>
            </a:r>
            <a:endParaRPr lang="zh-CN" altLang="en-US" sz="3600" dirty="0">
              <a:solidFill>
                <a:schemeClr val="bg1"/>
              </a:solidFill>
              <a:latin typeface="等线" panose="02010600030101010101" charset="-122"/>
              <a:ea typeface="等线" panose="02010600030101010101" charset="-122"/>
              <a:sym typeface="Segoe UI" panose="020B0502040204020203" pitchFamily="34" charset="0"/>
            </a:endParaRPr>
          </a:p>
        </p:txBody>
      </p:sp>
      <p:sp>
        <p:nvSpPr>
          <p:cNvPr id="23596" name="矩形 4"/>
          <p:cNvSpPr>
            <a:spLocks noChangeArrowheads="1"/>
          </p:cNvSpPr>
          <p:nvPr/>
        </p:nvSpPr>
        <p:spPr bwMode="auto">
          <a:xfrm>
            <a:off x="963295" y="1139825"/>
            <a:ext cx="10906125" cy="5367655"/>
          </a:xfrm>
          <a:prstGeom prst="rect">
            <a:avLst/>
          </a:prstGeom>
          <a:noFill/>
          <a:ln w="9525">
            <a:noFill/>
            <a:miter lim="800000"/>
          </a:ln>
        </p:spPr>
        <p:txBody>
          <a:bodyPr wrap="square" lIns="91440" tIns="45720" rIns="91440" bIns="45720">
            <a:spAutoFit/>
          </a:bodyPr>
          <a:lstStyle/>
          <a:p>
            <a:pPr>
              <a:lnSpc>
                <a:spcPct val="110000"/>
              </a:lnSpc>
            </a:pPr>
            <a:r>
              <a:rPr sz="2400" b="1" dirty="0">
                <a:latin typeface="等线" panose="02010600030101010101" charset="-122"/>
                <a:ea typeface="等线" panose="02010600030101010101" charset="-122"/>
              </a:rPr>
              <a:t>1） </a:t>
            </a:r>
            <a:r>
              <a:rPr lang="zh-CN" sz="2400" b="1" dirty="0">
                <a:latin typeface="等线" panose="02010600030101010101" charset="-122"/>
                <a:ea typeface="等线" panose="02010600030101010101" charset="-122"/>
              </a:rPr>
              <a:t>社区</a:t>
            </a:r>
            <a:r>
              <a:rPr sz="2400" b="1" dirty="0">
                <a:latin typeface="等线" panose="02010600030101010101" charset="-122"/>
                <a:ea typeface="等线" panose="02010600030101010101" charset="-122"/>
              </a:rPr>
              <a:t>团购需求</a:t>
            </a:r>
            <a:endParaRPr sz="2400" b="1" dirty="0">
              <a:latin typeface="等线" panose="02010600030101010101" charset="-122"/>
              <a:ea typeface="等线" panose="02010600030101010101" charset="-122"/>
            </a:endParaRPr>
          </a:p>
          <a:p>
            <a:pPr indent="457200" algn="just" fontAlgn="auto">
              <a:lnSpc>
                <a:spcPct val="110000"/>
              </a:lnSpc>
            </a:pPr>
            <a:r>
              <a:rPr lang="zh-CN" sz="2400" dirty="0">
                <a:latin typeface="等线" panose="02010600030101010101" charset="-122"/>
                <a:ea typeface="等线" panose="02010600030101010101" charset="-122"/>
              </a:rPr>
              <a:t>社区</a:t>
            </a:r>
            <a:r>
              <a:rPr sz="2400" dirty="0">
                <a:latin typeface="等线" panose="02010600030101010101" charset="-122"/>
                <a:ea typeface="等线" panose="02010600030101010101" charset="-122"/>
              </a:rPr>
              <a:t>团购这种以需求确定供给的销售方式，大大减少了商家的亏本风险，同时也降低了其仓储的成本。同时，社区团购所带来的价格优惠，可以吸引到大批顾客。因此不论是从商家还是顾客的角度，社区团购都会是一个很好的选择</a:t>
            </a:r>
            <a:r>
              <a:rPr lang="zh-CN" sz="2400" dirty="0">
                <a:latin typeface="等线" panose="02010600030101010101" charset="-122"/>
                <a:ea typeface="等线" panose="02010600030101010101" charset="-122"/>
              </a:rPr>
              <a:t>。</a:t>
            </a:r>
            <a:endParaRPr sz="2400" dirty="0">
              <a:latin typeface="等线" panose="02010600030101010101" charset="-122"/>
              <a:ea typeface="等线" panose="02010600030101010101" charset="-122"/>
            </a:endParaRPr>
          </a:p>
          <a:p>
            <a:pPr>
              <a:lnSpc>
                <a:spcPct val="110000"/>
              </a:lnSpc>
            </a:pPr>
            <a:r>
              <a:rPr sz="2400" b="1" dirty="0">
                <a:latin typeface="等线" panose="02010600030101010101" charset="-122"/>
                <a:ea typeface="等线" panose="02010600030101010101" charset="-122"/>
              </a:rPr>
              <a:t>2）以视频的形式展示商品。</a:t>
            </a:r>
            <a:endParaRPr sz="2400" b="1" dirty="0">
              <a:latin typeface="等线" panose="02010600030101010101" charset="-122"/>
              <a:ea typeface="等线" panose="02010600030101010101" charset="-122"/>
            </a:endParaRPr>
          </a:p>
          <a:p>
            <a:pPr indent="457200" algn="just">
              <a:lnSpc>
                <a:spcPct val="110000"/>
              </a:lnSpc>
              <a:buClrTx/>
              <a:buSzTx/>
              <a:buFontTx/>
            </a:pPr>
            <a:r>
              <a:rPr sz="2400" dirty="0">
                <a:latin typeface="等线" panose="02010600030101010101" charset="-122"/>
                <a:ea typeface="等线" panose="02010600030101010101" charset="-122"/>
              </a:rPr>
              <a:t>在这个短视频的时代，如果能够将一个商品排成一个短视频，不仅能增加用户对商品属性的了解，同时拍摄效果好的短视频可以起到很好的宣传作用，更容易吸引顾客购买。同时，大多数团购app以图片为主，短视频形式的较少，因此是一个很好的切入点。</a:t>
            </a:r>
            <a:endParaRPr sz="2400" dirty="0">
              <a:latin typeface="等线" panose="02010600030101010101" charset="-122"/>
              <a:ea typeface="等线" panose="02010600030101010101" charset="-122"/>
            </a:endParaRPr>
          </a:p>
          <a:p>
            <a:pPr>
              <a:lnSpc>
                <a:spcPct val="110000"/>
              </a:lnSpc>
            </a:pPr>
            <a:r>
              <a:rPr sz="2400" b="1" dirty="0">
                <a:latin typeface="等线" panose="02010600030101010101" charset="-122"/>
                <a:ea typeface="等线" panose="02010600030101010101" charset="-122"/>
              </a:rPr>
              <a:t>3）主打生鲜类日用食品</a:t>
            </a:r>
            <a:endParaRPr sz="2400" b="1" dirty="0">
              <a:latin typeface="等线" panose="02010600030101010101" charset="-122"/>
              <a:ea typeface="等线" panose="02010600030101010101" charset="-122"/>
            </a:endParaRPr>
          </a:p>
          <a:p>
            <a:pPr indent="457200" algn="just">
              <a:lnSpc>
                <a:spcPct val="110000"/>
              </a:lnSpc>
              <a:buClrTx/>
              <a:buSzTx/>
              <a:buFontTx/>
            </a:pPr>
            <a:r>
              <a:rPr sz="2400" dirty="0">
                <a:latin typeface="等线" panose="02010600030101010101" charset="-122"/>
                <a:ea typeface="等线" panose="02010600030101010101" charset="-122"/>
              </a:rPr>
              <a:t>生鲜高频、低客单价、低品牌辨识度的特点，只要社区团购平台能够持续输出高性价比的商品，那么就比较容易在平台和用户间建立起信任关系，形成用户粘性。</a:t>
            </a:r>
            <a:endParaRPr sz="2400" dirty="0">
              <a:latin typeface="等线" panose="02010600030101010101" charset="-122"/>
              <a:ea typeface="等线" panose="02010600030101010101" charset="-122"/>
            </a:endParaRPr>
          </a:p>
        </p:txBody>
      </p:sp>
    </p:spTree>
  </p:cSld>
  <p:clrMapOvr>
    <a:masterClrMapping/>
  </p:clrMapOvr>
  <p:transition spd="slow">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95" name="文本框 3"/>
          <p:cNvSpPr>
            <a:spLocks noChangeArrowheads="1"/>
          </p:cNvSpPr>
          <p:nvPr/>
        </p:nvSpPr>
        <p:spPr bwMode="auto">
          <a:xfrm>
            <a:off x="4218940" y="262255"/>
            <a:ext cx="3756660" cy="645160"/>
          </a:xfrm>
          <a:prstGeom prst="rect">
            <a:avLst/>
          </a:prstGeom>
          <a:solidFill>
            <a:srgbClr val="22385C"/>
          </a:solidFill>
          <a:ln w="9525">
            <a:noFill/>
            <a:miter lim="800000"/>
          </a:ln>
        </p:spPr>
        <p:txBody>
          <a:bodyPr wrap="square" lIns="91440" tIns="45720" rIns="91440" bIns="45720">
            <a:spAutoFit/>
          </a:bodyPr>
          <a:lstStyle/>
          <a:p>
            <a:pPr algn="dist"/>
            <a:r>
              <a:rPr lang="zh-CN" altLang="en-US" sz="3600" dirty="0" smtClean="0">
                <a:solidFill>
                  <a:schemeClr val="bg1"/>
                </a:solidFill>
                <a:latin typeface="等线" panose="02010600030101010101" charset="-122"/>
                <a:ea typeface="等线" panose="02010600030101010101" charset="-122"/>
                <a:sym typeface="Segoe UI" panose="020B0502040204020203" pitchFamily="34" charset="0"/>
              </a:rPr>
              <a:t>范围与限制</a:t>
            </a:r>
            <a:endParaRPr lang="zh-CN" altLang="en-US" sz="3600" dirty="0">
              <a:solidFill>
                <a:schemeClr val="bg1"/>
              </a:solidFill>
              <a:latin typeface="等线" panose="02010600030101010101" charset="-122"/>
              <a:ea typeface="等线" panose="02010600030101010101" charset="-122"/>
              <a:sym typeface="Segoe UI" panose="020B0502040204020203" pitchFamily="34" charset="0"/>
            </a:endParaRPr>
          </a:p>
        </p:txBody>
      </p:sp>
      <p:pic>
        <p:nvPicPr>
          <p:cNvPr id="5" name="图片 5"/>
          <p:cNvPicPr>
            <a:picLocks noChangeAspect="1"/>
          </p:cNvPicPr>
          <p:nvPr>
            <p:custDataLst>
              <p:tags r:id="rId1"/>
            </p:custDataLst>
          </p:nvPr>
        </p:nvPicPr>
        <p:blipFill>
          <a:blip r:embed="rId2"/>
          <a:stretch>
            <a:fillRect/>
          </a:stretch>
        </p:blipFill>
        <p:spPr>
          <a:xfrm>
            <a:off x="357505" y="1042035"/>
            <a:ext cx="10952480" cy="5734050"/>
          </a:xfrm>
          <a:prstGeom prst="rect">
            <a:avLst/>
          </a:prstGeom>
        </p:spPr>
      </p:pic>
      <p:sp>
        <p:nvSpPr>
          <p:cNvPr id="2" name="文本框 1"/>
          <p:cNvSpPr txBox="1"/>
          <p:nvPr/>
        </p:nvSpPr>
        <p:spPr>
          <a:xfrm>
            <a:off x="9374505" y="1958975"/>
            <a:ext cx="1667510" cy="583565"/>
          </a:xfrm>
          <a:prstGeom prst="rect">
            <a:avLst/>
          </a:prstGeom>
          <a:noFill/>
        </p:spPr>
        <p:txBody>
          <a:bodyPr wrap="square" rtlCol="0">
            <a:spAutoFit/>
          </a:bodyPr>
          <a:p>
            <a:pPr algn="ctr"/>
            <a:r>
              <a:rPr lang="zh-CN" altLang="en-US" sz="3200">
                <a:latin typeface="等线" panose="02010600030101010101" charset="-122"/>
                <a:ea typeface="等线" panose="02010600030101010101" charset="-122"/>
              </a:rPr>
              <a:t>特性树</a:t>
            </a:r>
            <a:endParaRPr lang="zh-CN" altLang="en-US" sz="3200">
              <a:latin typeface="等线" panose="02010600030101010101" charset="-122"/>
              <a:ea typeface="等线" panose="02010600030101010101" charset="-122"/>
            </a:endParaRPr>
          </a:p>
        </p:txBody>
      </p:sp>
    </p:spTree>
  </p:cSld>
  <p:clrMapOvr>
    <a:masterClrMapping/>
  </p:clrMapOvr>
  <p:transition spd="slow">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95" name="文本框 3"/>
          <p:cNvSpPr>
            <a:spLocks noChangeArrowheads="1"/>
          </p:cNvSpPr>
          <p:nvPr/>
        </p:nvSpPr>
        <p:spPr bwMode="auto">
          <a:xfrm>
            <a:off x="4218940" y="417195"/>
            <a:ext cx="3756660" cy="645160"/>
          </a:xfrm>
          <a:prstGeom prst="rect">
            <a:avLst/>
          </a:prstGeom>
          <a:solidFill>
            <a:srgbClr val="22385C"/>
          </a:solidFill>
          <a:ln w="9525">
            <a:noFill/>
            <a:miter lim="800000"/>
          </a:ln>
        </p:spPr>
        <p:txBody>
          <a:bodyPr wrap="square" lIns="91440" tIns="45720" rIns="91440" bIns="45720">
            <a:spAutoFit/>
          </a:bodyPr>
          <a:lstStyle/>
          <a:p>
            <a:pPr algn="dist"/>
            <a:r>
              <a:rPr lang="zh-CN" altLang="en-US" sz="3600" dirty="0" smtClean="0">
                <a:solidFill>
                  <a:schemeClr val="bg1"/>
                </a:solidFill>
                <a:latin typeface="等线" panose="02010600030101010101" charset="-122"/>
                <a:ea typeface="等线" panose="02010600030101010101" charset="-122"/>
                <a:sym typeface="Segoe UI" panose="020B0502040204020203" pitchFamily="34" charset="0"/>
              </a:rPr>
              <a:t>范围与限制</a:t>
            </a:r>
            <a:endParaRPr lang="zh-CN" altLang="en-US" sz="3600" dirty="0">
              <a:solidFill>
                <a:schemeClr val="bg1"/>
              </a:solidFill>
              <a:latin typeface="等线" panose="02010600030101010101" charset="-122"/>
              <a:ea typeface="等线" panose="02010600030101010101" charset="-122"/>
              <a:sym typeface="Segoe UI" panose="020B0502040204020203" pitchFamily="34" charset="0"/>
            </a:endParaRPr>
          </a:p>
        </p:txBody>
      </p:sp>
      <p:sp>
        <p:nvSpPr>
          <p:cNvPr id="2" name="文本框 1"/>
          <p:cNvSpPr txBox="1"/>
          <p:nvPr/>
        </p:nvSpPr>
        <p:spPr>
          <a:xfrm>
            <a:off x="2185670" y="4842510"/>
            <a:ext cx="1667510" cy="583565"/>
          </a:xfrm>
          <a:prstGeom prst="rect">
            <a:avLst/>
          </a:prstGeom>
          <a:noFill/>
        </p:spPr>
        <p:txBody>
          <a:bodyPr wrap="square" rtlCol="0">
            <a:spAutoFit/>
          </a:bodyPr>
          <a:p>
            <a:pPr algn="ctr"/>
            <a:r>
              <a:rPr lang="zh-CN" altLang="en-US" sz="3200">
                <a:latin typeface="等线" panose="02010600030101010101" charset="-122"/>
                <a:ea typeface="等线" panose="02010600030101010101" charset="-122"/>
              </a:rPr>
              <a:t>关联图</a:t>
            </a:r>
            <a:endParaRPr lang="zh-CN" altLang="en-US" sz="3200">
              <a:latin typeface="等线" panose="02010600030101010101" charset="-122"/>
              <a:ea typeface="等线" panose="02010600030101010101" charset="-122"/>
            </a:endParaRPr>
          </a:p>
        </p:txBody>
      </p:sp>
      <p:pic>
        <p:nvPicPr>
          <p:cNvPr id="4" name="图片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a:xfrm>
            <a:off x="124460" y="1434148"/>
            <a:ext cx="5274310" cy="3408045"/>
          </a:xfrm>
          <a:prstGeom prst="rect">
            <a:avLst/>
          </a:prstGeom>
          <a:noFill/>
          <a:ln>
            <a:noFill/>
          </a:ln>
        </p:spPr>
      </p:pic>
      <p:pic>
        <p:nvPicPr>
          <p:cNvPr id="3" name="图片 2"/>
          <p:cNvPicPr>
            <a:picLocks noChangeAspect="1" noChangeArrowheads="1"/>
          </p:cNvPicPr>
          <p:nvPr/>
        </p:nvPicPr>
        <p:blipFill>
          <a:blip r:embed="rId2">
            <a:extLst>
              <a:ext uri="{28A0092B-C50C-407E-A947-70E740481C1C}">
                <a14:useLocalDpi xmlns:a14="http://schemas.microsoft.com/office/drawing/2010/main" val="0"/>
              </a:ext>
            </a:extLst>
          </a:blip>
          <a:srcRect l="8606" t="2610"/>
          <a:stretch>
            <a:fillRect/>
          </a:stretch>
        </p:blipFill>
        <p:spPr>
          <a:xfrm>
            <a:off x="5398770" y="1434465"/>
            <a:ext cx="6820535" cy="4493895"/>
          </a:xfrm>
          <a:prstGeom prst="rect">
            <a:avLst/>
          </a:prstGeom>
          <a:noFill/>
          <a:ln>
            <a:noFill/>
          </a:ln>
        </p:spPr>
      </p:pic>
    </p:spTree>
  </p:cSld>
  <p:clrMapOvr>
    <a:masterClrMapping/>
  </p:clrMapOvr>
  <p:transition spd="slow">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2050592" y="2951"/>
            <a:ext cx="1729838" cy="4009491"/>
          </a:xfrm>
          <a:prstGeom prst="rect">
            <a:avLst/>
          </a:prstGeom>
          <a:solidFill>
            <a:srgbClr val="2238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p:cNvGrpSpPr/>
          <p:nvPr/>
        </p:nvGrpSpPr>
        <p:grpSpPr>
          <a:xfrm>
            <a:off x="1241946" y="2879683"/>
            <a:ext cx="3357349" cy="1839296"/>
            <a:chOff x="0" y="3010281"/>
            <a:chExt cx="6441740" cy="3704871"/>
          </a:xfrm>
        </p:grpSpPr>
        <p:sp>
          <p:nvSpPr>
            <p:cNvPr id="3" name="Freeform 5"/>
            <p:cNvSpPr/>
            <p:nvPr/>
          </p:nvSpPr>
          <p:spPr bwMode="auto">
            <a:xfrm>
              <a:off x="1136453" y="4233751"/>
              <a:ext cx="4196555" cy="2481401"/>
            </a:xfrm>
            <a:custGeom>
              <a:avLst/>
              <a:gdLst>
                <a:gd name="T0" fmla="*/ 757 w 757"/>
                <a:gd name="T1" fmla="*/ 322 h 432"/>
                <a:gd name="T2" fmla="*/ 380 w 757"/>
                <a:gd name="T3" fmla="*/ 432 h 432"/>
                <a:gd name="T4" fmla="*/ 0 w 757"/>
                <a:gd name="T5" fmla="*/ 322 h 432"/>
                <a:gd name="T6" fmla="*/ 77 w 757"/>
                <a:gd name="T7" fmla="*/ 0 h 432"/>
                <a:gd name="T8" fmla="*/ 678 w 757"/>
                <a:gd name="T9" fmla="*/ 0 h 432"/>
                <a:gd name="T10" fmla="*/ 757 w 757"/>
                <a:gd name="T11" fmla="*/ 322 h 432"/>
              </a:gdLst>
              <a:ahLst/>
              <a:cxnLst>
                <a:cxn ang="0">
                  <a:pos x="T0" y="T1"/>
                </a:cxn>
                <a:cxn ang="0">
                  <a:pos x="T2" y="T3"/>
                </a:cxn>
                <a:cxn ang="0">
                  <a:pos x="T4" y="T5"/>
                </a:cxn>
                <a:cxn ang="0">
                  <a:pos x="T6" y="T7"/>
                </a:cxn>
                <a:cxn ang="0">
                  <a:pos x="T8" y="T9"/>
                </a:cxn>
                <a:cxn ang="0">
                  <a:pos x="T10" y="T11"/>
                </a:cxn>
              </a:cxnLst>
              <a:rect l="0" t="0" r="r" b="b"/>
              <a:pathLst>
                <a:path w="757" h="432">
                  <a:moveTo>
                    <a:pt x="757" y="322"/>
                  </a:moveTo>
                  <a:lnTo>
                    <a:pt x="380" y="432"/>
                  </a:lnTo>
                  <a:lnTo>
                    <a:pt x="0" y="322"/>
                  </a:lnTo>
                  <a:lnTo>
                    <a:pt x="77" y="0"/>
                  </a:lnTo>
                  <a:lnTo>
                    <a:pt x="678" y="0"/>
                  </a:lnTo>
                  <a:lnTo>
                    <a:pt x="757" y="322"/>
                  </a:lnTo>
                  <a:close/>
                </a:path>
              </a:pathLst>
            </a:custGeom>
            <a:solidFill>
              <a:srgbClr val="22385C"/>
            </a:solidFill>
            <a:ln>
              <a:noFill/>
            </a:ln>
          </p:spPr>
          <p:txBody>
            <a:bodyPr vert="horz" wrap="square" lIns="91440" tIns="45720" rIns="91440" bIns="45720" numCol="1" anchor="t" anchorCtr="0" compatLnSpc="1"/>
            <a:lstStyle/>
            <a:p>
              <a:endParaRPr lang="zh-CN" altLang="en-US"/>
            </a:p>
          </p:txBody>
        </p:sp>
        <p:sp>
          <p:nvSpPr>
            <p:cNvPr id="4" name="Freeform 7"/>
            <p:cNvSpPr/>
            <p:nvPr/>
          </p:nvSpPr>
          <p:spPr bwMode="auto">
            <a:xfrm>
              <a:off x="0" y="3010281"/>
              <a:ext cx="6441736" cy="2067834"/>
            </a:xfrm>
            <a:custGeom>
              <a:avLst/>
              <a:gdLst>
                <a:gd name="T0" fmla="*/ 1162 w 1162"/>
                <a:gd name="T1" fmla="*/ 128 h 360"/>
                <a:gd name="T2" fmla="*/ 581 w 1162"/>
                <a:gd name="T3" fmla="*/ 0 h 360"/>
                <a:gd name="T4" fmla="*/ 0 w 1162"/>
                <a:gd name="T5" fmla="*/ 128 h 360"/>
                <a:gd name="T6" fmla="*/ 0 w 1162"/>
                <a:gd name="T7" fmla="*/ 185 h 360"/>
                <a:gd name="T8" fmla="*/ 581 w 1162"/>
                <a:gd name="T9" fmla="*/ 360 h 360"/>
                <a:gd name="T10" fmla="*/ 1162 w 1162"/>
                <a:gd name="T11" fmla="*/ 185 h 360"/>
                <a:gd name="T12" fmla="*/ 1162 w 1162"/>
                <a:gd name="T13" fmla="*/ 128 h 360"/>
              </a:gdLst>
              <a:ahLst/>
              <a:cxnLst>
                <a:cxn ang="0">
                  <a:pos x="T0" y="T1"/>
                </a:cxn>
                <a:cxn ang="0">
                  <a:pos x="T2" y="T3"/>
                </a:cxn>
                <a:cxn ang="0">
                  <a:pos x="T4" y="T5"/>
                </a:cxn>
                <a:cxn ang="0">
                  <a:pos x="T6" y="T7"/>
                </a:cxn>
                <a:cxn ang="0">
                  <a:pos x="T8" y="T9"/>
                </a:cxn>
                <a:cxn ang="0">
                  <a:pos x="T10" y="T11"/>
                </a:cxn>
                <a:cxn ang="0">
                  <a:pos x="T12" y="T13"/>
                </a:cxn>
              </a:cxnLst>
              <a:rect l="0" t="0" r="r" b="b"/>
              <a:pathLst>
                <a:path w="1162" h="360">
                  <a:moveTo>
                    <a:pt x="1162" y="128"/>
                  </a:moveTo>
                  <a:lnTo>
                    <a:pt x="581" y="0"/>
                  </a:lnTo>
                  <a:lnTo>
                    <a:pt x="0" y="128"/>
                  </a:lnTo>
                  <a:lnTo>
                    <a:pt x="0" y="185"/>
                  </a:lnTo>
                  <a:lnTo>
                    <a:pt x="581" y="360"/>
                  </a:lnTo>
                  <a:lnTo>
                    <a:pt x="1162" y="185"/>
                  </a:lnTo>
                  <a:lnTo>
                    <a:pt x="1162" y="128"/>
                  </a:ln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5" name="Freeform 8"/>
            <p:cNvSpPr/>
            <p:nvPr/>
          </p:nvSpPr>
          <p:spPr bwMode="auto">
            <a:xfrm>
              <a:off x="16633" y="3010281"/>
              <a:ext cx="6425107" cy="1757659"/>
            </a:xfrm>
            <a:custGeom>
              <a:avLst/>
              <a:gdLst>
                <a:gd name="T0" fmla="*/ 578 w 1159"/>
                <a:gd name="T1" fmla="*/ 306 h 306"/>
                <a:gd name="T2" fmla="*/ 0 w 1159"/>
                <a:gd name="T3" fmla="*/ 128 h 306"/>
                <a:gd name="T4" fmla="*/ 578 w 1159"/>
                <a:gd name="T5" fmla="*/ 0 h 306"/>
                <a:gd name="T6" fmla="*/ 1159 w 1159"/>
                <a:gd name="T7" fmla="*/ 128 h 306"/>
                <a:gd name="T8" fmla="*/ 578 w 1159"/>
                <a:gd name="T9" fmla="*/ 306 h 306"/>
              </a:gdLst>
              <a:ahLst/>
              <a:cxnLst>
                <a:cxn ang="0">
                  <a:pos x="T0" y="T1"/>
                </a:cxn>
                <a:cxn ang="0">
                  <a:pos x="T2" y="T3"/>
                </a:cxn>
                <a:cxn ang="0">
                  <a:pos x="T4" y="T5"/>
                </a:cxn>
                <a:cxn ang="0">
                  <a:pos x="T6" y="T7"/>
                </a:cxn>
                <a:cxn ang="0">
                  <a:pos x="T8" y="T9"/>
                </a:cxn>
              </a:cxnLst>
              <a:rect l="0" t="0" r="r" b="b"/>
              <a:pathLst>
                <a:path w="1159" h="306">
                  <a:moveTo>
                    <a:pt x="578" y="306"/>
                  </a:moveTo>
                  <a:lnTo>
                    <a:pt x="0" y="128"/>
                  </a:lnTo>
                  <a:lnTo>
                    <a:pt x="578" y="0"/>
                  </a:lnTo>
                  <a:lnTo>
                    <a:pt x="1159" y="128"/>
                  </a:lnTo>
                  <a:lnTo>
                    <a:pt x="578" y="306"/>
                  </a:lnTo>
                  <a:close/>
                </a:path>
              </a:pathLst>
            </a:custGeom>
            <a:solidFill>
              <a:srgbClr val="22385C"/>
            </a:solidFill>
            <a:ln w="38100">
              <a:solidFill>
                <a:schemeClr val="bg1"/>
              </a:solidFill>
            </a:ln>
          </p:spPr>
          <p:txBody>
            <a:bodyPr vert="horz" wrap="square" lIns="91440" tIns="45720" rIns="91440" bIns="45720" numCol="1" anchor="t" anchorCtr="0" compatLnSpc="1"/>
            <a:lstStyle/>
            <a:p>
              <a:endParaRPr lang="zh-CN" altLang="en-US"/>
            </a:p>
          </p:txBody>
        </p:sp>
        <p:sp>
          <p:nvSpPr>
            <p:cNvPr id="6" name="Freeform 9"/>
            <p:cNvSpPr/>
            <p:nvPr/>
          </p:nvSpPr>
          <p:spPr bwMode="auto">
            <a:xfrm>
              <a:off x="3098910" y="3802950"/>
              <a:ext cx="2821726" cy="172320"/>
            </a:xfrm>
            <a:custGeom>
              <a:avLst/>
              <a:gdLst>
                <a:gd name="T0" fmla="*/ 335 w 336"/>
                <a:gd name="T1" fmla="*/ 13 h 20"/>
                <a:gd name="T2" fmla="*/ 326 w 336"/>
                <a:gd name="T3" fmla="*/ 19 h 20"/>
                <a:gd name="T4" fmla="*/ 7 w 336"/>
                <a:gd name="T5" fmla="*/ 16 h 20"/>
                <a:gd name="T6" fmla="*/ 0 w 336"/>
                <a:gd name="T7" fmla="*/ 7 h 20"/>
                <a:gd name="T8" fmla="*/ 0 w 336"/>
                <a:gd name="T9" fmla="*/ 7 h 20"/>
                <a:gd name="T10" fmla="*/ 9 w 336"/>
                <a:gd name="T11" fmla="*/ 1 h 20"/>
                <a:gd name="T12" fmla="*/ 329 w 336"/>
                <a:gd name="T13" fmla="*/ 4 h 20"/>
                <a:gd name="T14" fmla="*/ 335 w 336"/>
                <a:gd name="T15" fmla="*/ 13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36" h="20">
                  <a:moveTo>
                    <a:pt x="335" y="13"/>
                  </a:moveTo>
                  <a:cubicBezTo>
                    <a:pt x="335" y="17"/>
                    <a:pt x="331" y="20"/>
                    <a:pt x="326" y="19"/>
                  </a:cubicBezTo>
                  <a:cubicBezTo>
                    <a:pt x="7" y="16"/>
                    <a:pt x="7" y="16"/>
                    <a:pt x="7" y="16"/>
                  </a:cubicBezTo>
                  <a:cubicBezTo>
                    <a:pt x="3" y="15"/>
                    <a:pt x="0" y="11"/>
                    <a:pt x="0" y="7"/>
                  </a:cubicBezTo>
                  <a:cubicBezTo>
                    <a:pt x="0" y="7"/>
                    <a:pt x="0" y="7"/>
                    <a:pt x="0" y="7"/>
                  </a:cubicBezTo>
                  <a:cubicBezTo>
                    <a:pt x="1" y="3"/>
                    <a:pt x="5" y="0"/>
                    <a:pt x="9" y="1"/>
                  </a:cubicBezTo>
                  <a:cubicBezTo>
                    <a:pt x="329" y="4"/>
                    <a:pt x="329" y="4"/>
                    <a:pt x="329" y="4"/>
                  </a:cubicBezTo>
                  <a:cubicBezTo>
                    <a:pt x="333" y="5"/>
                    <a:pt x="336" y="9"/>
                    <a:pt x="335" y="13"/>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7" name="Freeform 10"/>
            <p:cNvSpPr/>
            <p:nvPr/>
          </p:nvSpPr>
          <p:spPr bwMode="auto">
            <a:xfrm>
              <a:off x="5817161" y="3833066"/>
              <a:ext cx="133048" cy="970735"/>
            </a:xfrm>
            <a:custGeom>
              <a:avLst/>
              <a:gdLst>
                <a:gd name="T0" fmla="*/ 16 w 16"/>
                <a:gd name="T1" fmla="*/ 104 h 112"/>
                <a:gd name="T2" fmla="*/ 8 w 16"/>
                <a:gd name="T3" fmla="*/ 112 h 112"/>
                <a:gd name="T4" fmla="*/ 8 w 16"/>
                <a:gd name="T5" fmla="*/ 112 h 112"/>
                <a:gd name="T6" fmla="*/ 0 w 16"/>
                <a:gd name="T7" fmla="*/ 104 h 112"/>
                <a:gd name="T8" fmla="*/ 0 w 16"/>
                <a:gd name="T9" fmla="*/ 8 h 112"/>
                <a:gd name="T10" fmla="*/ 8 w 16"/>
                <a:gd name="T11" fmla="*/ 0 h 112"/>
                <a:gd name="T12" fmla="*/ 8 w 16"/>
                <a:gd name="T13" fmla="*/ 0 h 112"/>
                <a:gd name="T14" fmla="*/ 16 w 16"/>
                <a:gd name="T15" fmla="*/ 8 h 112"/>
                <a:gd name="T16" fmla="*/ 16 w 16"/>
                <a:gd name="T17" fmla="*/ 104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12">
                  <a:moveTo>
                    <a:pt x="16" y="104"/>
                  </a:moveTo>
                  <a:cubicBezTo>
                    <a:pt x="16" y="109"/>
                    <a:pt x="13" y="112"/>
                    <a:pt x="8" y="112"/>
                  </a:cubicBezTo>
                  <a:cubicBezTo>
                    <a:pt x="8" y="112"/>
                    <a:pt x="8" y="112"/>
                    <a:pt x="8" y="112"/>
                  </a:cubicBezTo>
                  <a:cubicBezTo>
                    <a:pt x="3" y="112"/>
                    <a:pt x="0" y="109"/>
                    <a:pt x="0" y="104"/>
                  </a:cubicBezTo>
                  <a:cubicBezTo>
                    <a:pt x="0" y="8"/>
                    <a:pt x="0" y="8"/>
                    <a:pt x="0" y="8"/>
                  </a:cubicBezTo>
                  <a:cubicBezTo>
                    <a:pt x="0" y="3"/>
                    <a:pt x="3" y="0"/>
                    <a:pt x="8" y="0"/>
                  </a:cubicBezTo>
                  <a:cubicBezTo>
                    <a:pt x="8" y="0"/>
                    <a:pt x="8" y="0"/>
                    <a:pt x="8" y="0"/>
                  </a:cubicBezTo>
                  <a:cubicBezTo>
                    <a:pt x="13" y="0"/>
                    <a:pt x="16" y="3"/>
                    <a:pt x="16" y="8"/>
                  </a:cubicBezTo>
                  <a:lnTo>
                    <a:pt x="16" y="104"/>
                  </a:lnTo>
                  <a:close/>
                </a:path>
              </a:pathLst>
            </a:custGeom>
            <a:solidFill>
              <a:srgbClr val="22385C"/>
            </a:solidFill>
            <a:ln>
              <a:noFill/>
            </a:ln>
          </p:spPr>
          <p:txBody>
            <a:bodyPr vert="horz" wrap="square" lIns="91440" tIns="45720" rIns="91440" bIns="45720" numCol="1" anchor="t" anchorCtr="0" compatLnSpc="1"/>
            <a:lstStyle/>
            <a:p>
              <a:endParaRPr lang="zh-CN" altLang="en-US"/>
            </a:p>
          </p:txBody>
        </p:sp>
        <p:sp>
          <p:nvSpPr>
            <p:cNvPr id="8" name="Oval 11"/>
            <p:cNvSpPr>
              <a:spLocks noChangeArrowheads="1"/>
            </p:cNvSpPr>
            <p:nvPr/>
          </p:nvSpPr>
          <p:spPr bwMode="auto">
            <a:xfrm>
              <a:off x="5660082" y="4664548"/>
              <a:ext cx="443493" cy="459518"/>
            </a:xfrm>
            <a:prstGeom prst="ellipse">
              <a:avLst/>
            </a:prstGeom>
            <a:solidFill>
              <a:srgbClr val="22385C"/>
            </a:solidFill>
            <a:ln>
              <a:noFill/>
            </a:ln>
          </p:spPr>
          <p:txBody>
            <a:bodyPr vert="horz" wrap="square" lIns="91440" tIns="45720" rIns="91440" bIns="45720" numCol="1" anchor="t" anchorCtr="0" compatLnSpc="1"/>
            <a:lstStyle/>
            <a:p>
              <a:endParaRPr lang="zh-CN" altLang="en-US"/>
            </a:p>
          </p:txBody>
        </p:sp>
        <p:sp>
          <p:nvSpPr>
            <p:cNvPr id="9" name="Freeform 12"/>
            <p:cNvSpPr/>
            <p:nvPr/>
          </p:nvSpPr>
          <p:spPr bwMode="auto">
            <a:xfrm>
              <a:off x="5593558" y="5279157"/>
              <a:ext cx="576541" cy="1079869"/>
            </a:xfrm>
            <a:custGeom>
              <a:avLst/>
              <a:gdLst>
                <a:gd name="T0" fmla="*/ 69 w 69"/>
                <a:gd name="T1" fmla="*/ 114 h 124"/>
                <a:gd name="T2" fmla="*/ 59 w 69"/>
                <a:gd name="T3" fmla="*/ 124 h 124"/>
                <a:gd name="T4" fmla="*/ 10 w 69"/>
                <a:gd name="T5" fmla="*/ 124 h 124"/>
                <a:gd name="T6" fmla="*/ 0 w 69"/>
                <a:gd name="T7" fmla="*/ 114 h 124"/>
                <a:gd name="T8" fmla="*/ 10 w 69"/>
                <a:gd name="T9" fmla="*/ 10 h 124"/>
                <a:gd name="T10" fmla="*/ 20 w 69"/>
                <a:gd name="T11" fmla="*/ 0 h 124"/>
                <a:gd name="T12" fmla="*/ 49 w 69"/>
                <a:gd name="T13" fmla="*/ 0 h 124"/>
                <a:gd name="T14" fmla="*/ 59 w 69"/>
                <a:gd name="T15" fmla="*/ 10 h 124"/>
                <a:gd name="T16" fmla="*/ 69 w 69"/>
                <a:gd name="T17" fmla="*/ 114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9" h="124">
                  <a:moveTo>
                    <a:pt x="69" y="114"/>
                  </a:moveTo>
                  <a:cubicBezTo>
                    <a:pt x="69" y="119"/>
                    <a:pt x="64" y="124"/>
                    <a:pt x="59" y="124"/>
                  </a:cubicBezTo>
                  <a:cubicBezTo>
                    <a:pt x="10" y="124"/>
                    <a:pt x="10" y="124"/>
                    <a:pt x="10" y="124"/>
                  </a:cubicBezTo>
                  <a:cubicBezTo>
                    <a:pt x="4" y="124"/>
                    <a:pt x="0" y="119"/>
                    <a:pt x="0" y="114"/>
                  </a:cubicBezTo>
                  <a:cubicBezTo>
                    <a:pt x="10" y="10"/>
                    <a:pt x="10" y="10"/>
                    <a:pt x="10" y="10"/>
                  </a:cubicBezTo>
                  <a:cubicBezTo>
                    <a:pt x="10" y="5"/>
                    <a:pt x="14" y="0"/>
                    <a:pt x="20" y="0"/>
                  </a:cubicBezTo>
                  <a:cubicBezTo>
                    <a:pt x="49" y="0"/>
                    <a:pt x="49" y="0"/>
                    <a:pt x="49" y="0"/>
                  </a:cubicBezTo>
                  <a:cubicBezTo>
                    <a:pt x="55" y="0"/>
                    <a:pt x="59" y="5"/>
                    <a:pt x="59" y="10"/>
                  </a:cubicBezTo>
                  <a:lnTo>
                    <a:pt x="69" y="114"/>
                  </a:lnTo>
                  <a:close/>
                </a:path>
              </a:pathLst>
            </a:custGeom>
            <a:solidFill>
              <a:srgbClr val="22385C"/>
            </a:solidFill>
            <a:ln>
              <a:noFill/>
            </a:ln>
          </p:spPr>
          <p:txBody>
            <a:bodyPr vert="horz" wrap="square" lIns="91440" tIns="45720" rIns="91440" bIns="45720" numCol="1" anchor="t" anchorCtr="0" compatLnSpc="1"/>
            <a:lstStyle/>
            <a:p>
              <a:endParaRPr lang="zh-CN" altLang="en-US"/>
            </a:p>
          </p:txBody>
        </p:sp>
        <p:sp>
          <p:nvSpPr>
            <p:cNvPr id="10" name="Freeform 13"/>
            <p:cNvSpPr/>
            <p:nvPr/>
          </p:nvSpPr>
          <p:spPr bwMode="auto">
            <a:xfrm>
              <a:off x="5665623" y="5003445"/>
              <a:ext cx="404689" cy="310175"/>
            </a:xfrm>
            <a:custGeom>
              <a:avLst/>
              <a:gdLst>
                <a:gd name="T0" fmla="*/ 48 w 48"/>
                <a:gd name="T1" fmla="*/ 26 h 36"/>
                <a:gd name="T2" fmla="*/ 38 w 48"/>
                <a:gd name="T3" fmla="*/ 36 h 36"/>
                <a:gd name="T4" fmla="*/ 10 w 48"/>
                <a:gd name="T5" fmla="*/ 36 h 36"/>
                <a:gd name="T6" fmla="*/ 0 w 48"/>
                <a:gd name="T7" fmla="*/ 26 h 36"/>
                <a:gd name="T8" fmla="*/ 0 w 48"/>
                <a:gd name="T9" fmla="*/ 10 h 36"/>
                <a:gd name="T10" fmla="*/ 10 w 48"/>
                <a:gd name="T11" fmla="*/ 0 h 36"/>
                <a:gd name="T12" fmla="*/ 38 w 48"/>
                <a:gd name="T13" fmla="*/ 0 h 36"/>
                <a:gd name="T14" fmla="*/ 48 w 48"/>
                <a:gd name="T15" fmla="*/ 10 h 36"/>
                <a:gd name="T16" fmla="*/ 48 w 48"/>
                <a:gd name="T17" fmla="*/ 26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 h="36">
                  <a:moveTo>
                    <a:pt x="48" y="26"/>
                  </a:moveTo>
                  <a:cubicBezTo>
                    <a:pt x="48" y="32"/>
                    <a:pt x="44" y="36"/>
                    <a:pt x="38" y="36"/>
                  </a:cubicBezTo>
                  <a:cubicBezTo>
                    <a:pt x="10" y="36"/>
                    <a:pt x="10" y="36"/>
                    <a:pt x="10" y="36"/>
                  </a:cubicBezTo>
                  <a:cubicBezTo>
                    <a:pt x="4" y="36"/>
                    <a:pt x="0" y="32"/>
                    <a:pt x="0" y="26"/>
                  </a:cubicBezTo>
                  <a:cubicBezTo>
                    <a:pt x="0" y="10"/>
                    <a:pt x="0" y="10"/>
                    <a:pt x="0" y="10"/>
                  </a:cubicBezTo>
                  <a:cubicBezTo>
                    <a:pt x="0" y="4"/>
                    <a:pt x="4" y="0"/>
                    <a:pt x="10" y="0"/>
                  </a:cubicBezTo>
                  <a:cubicBezTo>
                    <a:pt x="38" y="0"/>
                    <a:pt x="38" y="0"/>
                    <a:pt x="38" y="0"/>
                  </a:cubicBezTo>
                  <a:cubicBezTo>
                    <a:pt x="44" y="0"/>
                    <a:pt x="48" y="4"/>
                    <a:pt x="48" y="10"/>
                  </a:cubicBezTo>
                  <a:lnTo>
                    <a:pt x="48" y="26"/>
                  </a:lnTo>
                  <a:close/>
                </a:path>
              </a:pathLst>
            </a:custGeom>
            <a:solidFill>
              <a:srgbClr val="22385C"/>
            </a:solidFill>
            <a:ln>
              <a:noFill/>
            </a:ln>
          </p:spPr>
          <p:txBody>
            <a:bodyPr vert="horz" wrap="square" lIns="91440" tIns="45720" rIns="91440" bIns="45720" numCol="1" anchor="t" anchorCtr="0" compatLnSpc="1"/>
            <a:lstStyle/>
            <a:p>
              <a:endParaRPr lang="zh-CN" altLang="en-US"/>
            </a:p>
          </p:txBody>
        </p:sp>
        <p:sp>
          <p:nvSpPr>
            <p:cNvPr id="11" name="Oval 14"/>
            <p:cNvSpPr>
              <a:spLocks noChangeArrowheads="1"/>
            </p:cNvSpPr>
            <p:nvPr/>
          </p:nvSpPr>
          <p:spPr bwMode="auto">
            <a:xfrm>
              <a:off x="2816181" y="3711047"/>
              <a:ext cx="820462" cy="304433"/>
            </a:xfrm>
            <a:prstGeom prst="ellipse">
              <a:avLst/>
            </a:prstGeom>
            <a:solidFill>
              <a:schemeClr val="bg1"/>
            </a:solidFill>
            <a:ln>
              <a:noFill/>
            </a:ln>
          </p:spPr>
          <p:txBody>
            <a:bodyPr vert="horz" wrap="square" lIns="91440" tIns="45720" rIns="91440" bIns="45720" numCol="1" anchor="t" anchorCtr="0" compatLnSpc="1"/>
            <a:lstStyle/>
            <a:p>
              <a:endParaRPr lang="zh-CN" altLang="en-US"/>
            </a:p>
          </p:txBody>
        </p:sp>
      </p:grpSp>
      <p:sp>
        <p:nvSpPr>
          <p:cNvPr id="13" name="文本框 12"/>
          <p:cNvSpPr txBox="1"/>
          <p:nvPr/>
        </p:nvSpPr>
        <p:spPr>
          <a:xfrm>
            <a:off x="4711625" y="2926573"/>
            <a:ext cx="1009934" cy="1861185"/>
          </a:xfrm>
          <a:prstGeom prst="rect">
            <a:avLst/>
          </a:prstGeom>
          <a:noFill/>
        </p:spPr>
        <p:txBody>
          <a:bodyPr wrap="square" rtlCol="0">
            <a:spAutoFit/>
          </a:bodyPr>
          <a:lstStyle/>
          <a:p>
            <a:r>
              <a:rPr lang="en-US" altLang="zh-CN" sz="11500" dirty="0" smtClean="0">
                <a:solidFill>
                  <a:srgbClr val="22385C"/>
                </a:solidFill>
                <a:latin typeface="Impact" panose="020B0806030902050204" pitchFamily="34" charset="0"/>
              </a:rPr>
              <a:t>5</a:t>
            </a:r>
            <a:endParaRPr lang="zh-CN" altLang="en-US" sz="11500" dirty="0">
              <a:solidFill>
                <a:srgbClr val="22385C"/>
              </a:solidFill>
              <a:latin typeface="Impact" panose="020B0806030902050204" pitchFamily="34" charset="0"/>
            </a:endParaRPr>
          </a:p>
        </p:txBody>
      </p:sp>
      <p:sp>
        <p:nvSpPr>
          <p:cNvPr id="14" name="文本框 13"/>
          <p:cNvSpPr txBox="1"/>
          <p:nvPr/>
        </p:nvSpPr>
        <p:spPr>
          <a:xfrm>
            <a:off x="5515862" y="3261288"/>
            <a:ext cx="5415012" cy="1106805"/>
          </a:xfrm>
          <a:prstGeom prst="rect">
            <a:avLst/>
          </a:prstGeom>
          <a:noFill/>
        </p:spPr>
        <p:txBody>
          <a:bodyPr wrap="square" rtlCol="0">
            <a:spAutoFit/>
          </a:bodyPr>
          <a:lstStyle/>
          <a:p>
            <a:pPr algn="dist"/>
            <a:r>
              <a:rPr lang="zh-CN" altLang="en-US" sz="6600" dirty="0" smtClean="0">
                <a:solidFill>
                  <a:srgbClr val="22385C"/>
                </a:solidFill>
                <a:latin typeface="方正兰亭粗黑简体" panose="02000000000000000000" pitchFamily="2" charset="-122"/>
                <a:ea typeface="方正兰亭粗黑简体" panose="02000000000000000000" pitchFamily="2" charset="-122"/>
              </a:rPr>
              <a:t>参考文件</a:t>
            </a:r>
            <a:endParaRPr lang="zh-CN" altLang="en-US" sz="6600" dirty="0">
              <a:solidFill>
                <a:srgbClr val="22385C"/>
              </a:solidFill>
              <a:latin typeface="方正兰亭粗黑简体" panose="02000000000000000000" pitchFamily="2" charset="-122"/>
              <a:ea typeface="方正兰亭粗黑简体" panose="02000000000000000000" pitchFamily="2" charset="-122"/>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95" name="文本框 3"/>
          <p:cNvSpPr>
            <a:spLocks noChangeArrowheads="1"/>
          </p:cNvSpPr>
          <p:nvPr/>
        </p:nvSpPr>
        <p:spPr bwMode="auto">
          <a:xfrm>
            <a:off x="4218940" y="417195"/>
            <a:ext cx="3756660" cy="645160"/>
          </a:xfrm>
          <a:prstGeom prst="rect">
            <a:avLst/>
          </a:prstGeom>
          <a:solidFill>
            <a:srgbClr val="22385C"/>
          </a:solidFill>
          <a:ln w="9525">
            <a:noFill/>
            <a:miter lim="800000"/>
          </a:ln>
        </p:spPr>
        <p:txBody>
          <a:bodyPr wrap="square" lIns="91440" tIns="45720" rIns="91440" bIns="45720">
            <a:spAutoFit/>
          </a:bodyPr>
          <a:lstStyle/>
          <a:p>
            <a:pPr algn="dist"/>
            <a:r>
              <a:rPr lang="zh-CN" altLang="en-US" sz="3600" dirty="0" smtClean="0">
                <a:solidFill>
                  <a:schemeClr val="bg1"/>
                </a:solidFill>
                <a:latin typeface="等线" panose="02010600030101010101" charset="-122"/>
                <a:ea typeface="等线" panose="02010600030101010101" charset="-122"/>
                <a:sym typeface="Segoe UI" panose="020B0502040204020203" pitchFamily="34" charset="0"/>
              </a:rPr>
              <a:t>参考文件</a:t>
            </a:r>
            <a:endParaRPr lang="zh-CN" altLang="en-US" sz="3600" dirty="0">
              <a:solidFill>
                <a:schemeClr val="bg1"/>
              </a:solidFill>
              <a:latin typeface="等线" panose="02010600030101010101" charset="-122"/>
              <a:ea typeface="等线" panose="02010600030101010101" charset="-122"/>
              <a:sym typeface="Segoe UI" panose="020B0502040204020203" pitchFamily="34" charset="0"/>
            </a:endParaRPr>
          </a:p>
        </p:txBody>
      </p:sp>
      <p:sp>
        <p:nvSpPr>
          <p:cNvPr id="100" name="文本框 99"/>
          <p:cNvSpPr txBox="1"/>
          <p:nvPr/>
        </p:nvSpPr>
        <p:spPr>
          <a:xfrm>
            <a:off x="1004570" y="1062355"/>
            <a:ext cx="10880725" cy="5775960"/>
          </a:xfrm>
          <a:prstGeom prst="rect">
            <a:avLst/>
          </a:prstGeom>
          <a:noFill/>
          <a:ln w="9525">
            <a:noFill/>
          </a:ln>
        </p:spPr>
        <p:txBody>
          <a:bodyPr wrap="square">
            <a:spAutoFit/>
          </a:bodyPr>
          <a:p>
            <a:pPr indent="0">
              <a:lnSpc>
                <a:spcPct val="140000"/>
              </a:lnSpc>
            </a:pPr>
            <a:r>
              <a:rPr lang="zh-CN" sz="2400" b="0">
                <a:latin typeface="等线" panose="02010600030101010101" charset="-122"/>
                <a:ea typeface="等线" panose="02010600030101010101" charset="-122"/>
                <a:cs typeface="等线" panose="02010600030101010101" charset="-122"/>
              </a:rPr>
              <a:t>[1]《软件工程原书第八版》 机械工业出版社 RogerS.Pressman Bruce R.Maxim著 2017年1月第1版 第294545号[2]《软件工程导论》 清华大学出版社 张海藩等 2013年8月第6版 第150343号[3]《软件需求》 清华大学出版社 Karl Wiegers, Joy Beatty著 李忠利 李淳 霍金健 孔晨辉 译 2016年3月第3版[4]《UML用户指南》 人民邮电出版社 Grady Booch, James Rumbaugh, Ivar Jacobson著 邵维忠 麻志毅 马浩海 刘辉 译 2013年1月第1版[5]《UML2基础、建模与设计教程》 清华大学出版社 杨弘平等 2015年10月第1版[6]《IT项目管理》 机械工业出版社 Kathy Schwalbe著 孙新波 朱珠 贾建锋 译 2017年10月第1版</a:t>
            </a:r>
            <a:endParaRPr lang="zh-CN" altLang="en-US" sz="2400">
              <a:latin typeface="等线" panose="02010600030101010101" charset="-122"/>
              <a:ea typeface="等线" panose="02010600030101010101" charset="-122"/>
              <a:cs typeface="等线" panose="02010600030101010101" charset="-122"/>
            </a:endParaRPr>
          </a:p>
        </p:txBody>
      </p:sp>
    </p:spTree>
  </p:cSld>
  <p:clrMapOvr>
    <a:masterClrMapping/>
  </p:clrMapOvr>
  <p:transition spd="slow">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2050592" y="2951"/>
            <a:ext cx="1729838" cy="4009491"/>
          </a:xfrm>
          <a:prstGeom prst="rect">
            <a:avLst/>
          </a:prstGeom>
          <a:solidFill>
            <a:srgbClr val="2238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p:cNvGrpSpPr/>
          <p:nvPr/>
        </p:nvGrpSpPr>
        <p:grpSpPr>
          <a:xfrm>
            <a:off x="1241946" y="2879683"/>
            <a:ext cx="3357349" cy="1839296"/>
            <a:chOff x="0" y="3010281"/>
            <a:chExt cx="6441740" cy="3704871"/>
          </a:xfrm>
        </p:grpSpPr>
        <p:sp>
          <p:nvSpPr>
            <p:cNvPr id="3" name="Freeform 5"/>
            <p:cNvSpPr/>
            <p:nvPr/>
          </p:nvSpPr>
          <p:spPr bwMode="auto">
            <a:xfrm>
              <a:off x="1136453" y="4233751"/>
              <a:ext cx="4196555" cy="2481401"/>
            </a:xfrm>
            <a:custGeom>
              <a:avLst/>
              <a:gdLst>
                <a:gd name="T0" fmla="*/ 757 w 757"/>
                <a:gd name="T1" fmla="*/ 322 h 432"/>
                <a:gd name="T2" fmla="*/ 380 w 757"/>
                <a:gd name="T3" fmla="*/ 432 h 432"/>
                <a:gd name="T4" fmla="*/ 0 w 757"/>
                <a:gd name="T5" fmla="*/ 322 h 432"/>
                <a:gd name="T6" fmla="*/ 77 w 757"/>
                <a:gd name="T7" fmla="*/ 0 h 432"/>
                <a:gd name="T8" fmla="*/ 678 w 757"/>
                <a:gd name="T9" fmla="*/ 0 h 432"/>
                <a:gd name="T10" fmla="*/ 757 w 757"/>
                <a:gd name="T11" fmla="*/ 322 h 432"/>
              </a:gdLst>
              <a:ahLst/>
              <a:cxnLst>
                <a:cxn ang="0">
                  <a:pos x="T0" y="T1"/>
                </a:cxn>
                <a:cxn ang="0">
                  <a:pos x="T2" y="T3"/>
                </a:cxn>
                <a:cxn ang="0">
                  <a:pos x="T4" y="T5"/>
                </a:cxn>
                <a:cxn ang="0">
                  <a:pos x="T6" y="T7"/>
                </a:cxn>
                <a:cxn ang="0">
                  <a:pos x="T8" y="T9"/>
                </a:cxn>
                <a:cxn ang="0">
                  <a:pos x="T10" y="T11"/>
                </a:cxn>
              </a:cxnLst>
              <a:rect l="0" t="0" r="r" b="b"/>
              <a:pathLst>
                <a:path w="757" h="432">
                  <a:moveTo>
                    <a:pt x="757" y="322"/>
                  </a:moveTo>
                  <a:lnTo>
                    <a:pt x="380" y="432"/>
                  </a:lnTo>
                  <a:lnTo>
                    <a:pt x="0" y="322"/>
                  </a:lnTo>
                  <a:lnTo>
                    <a:pt x="77" y="0"/>
                  </a:lnTo>
                  <a:lnTo>
                    <a:pt x="678" y="0"/>
                  </a:lnTo>
                  <a:lnTo>
                    <a:pt x="757" y="322"/>
                  </a:lnTo>
                  <a:close/>
                </a:path>
              </a:pathLst>
            </a:custGeom>
            <a:solidFill>
              <a:srgbClr val="22385C"/>
            </a:solidFill>
            <a:ln>
              <a:noFill/>
            </a:ln>
          </p:spPr>
          <p:txBody>
            <a:bodyPr vert="horz" wrap="square" lIns="91440" tIns="45720" rIns="91440" bIns="45720" numCol="1" anchor="t" anchorCtr="0" compatLnSpc="1"/>
            <a:lstStyle/>
            <a:p>
              <a:endParaRPr lang="zh-CN" altLang="en-US"/>
            </a:p>
          </p:txBody>
        </p:sp>
        <p:sp>
          <p:nvSpPr>
            <p:cNvPr id="4" name="Freeform 7"/>
            <p:cNvSpPr/>
            <p:nvPr/>
          </p:nvSpPr>
          <p:spPr bwMode="auto">
            <a:xfrm>
              <a:off x="0" y="3010281"/>
              <a:ext cx="6441736" cy="2067834"/>
            </a:xfrm>
            <a:custGeom>
              <a:avLst/>
              <a:gdLst>
                <a:gd name="T0" fmla="*/ 1162 w 1162"/>
                <a:gd name="T1" fmla="*/ 128 h 360"/>
                <a:gd name="T2" fmla="*/ 581 w 1162"/>
                <a:gd name="T3" fmla="*/ 0 h 360"/>
                <a:gd name="T4" fmla="*/ 0 w 1162"/>
                <a:gd name="T5" fmla="*/ 128 h 360"/>
                <a:gd name="T6" fmla="*/ 0 w 1162"/>
                <a:gd name="T7" fmla="*/ 185 h 360"/>
                <a:gd name="T8" fmla="*/ 581 w 1162"/>
                <a:gd name="T9" fmla="*/ 360 h 360"/>
                <a:gd name="T10" fmla="*/ 1162 w 1162"/>
                <a:gd name="T11" fmla="*/ 185 h 360"/>
                <a:gd name="T12" fmla="*/ 1162 w 1162"/>
                <a:gd name="T13" fmla="*/ 128 h 360"/>
              </a:gdLst>
              <a:ahLst/>
              <a:cxnLst>
                <a:cxn ang="0">
                  <a:pos x="T0" y="T1"/>
                </a:cxn>
                <a:cxn ang="0">
                  <a:pos x="T2" y="T3"/>
                </a:cxn>
                <a:cxn ang="0">
                  <a:pos x="T4" y="T5"/>
                </a:cxn>
                <a:cxn ang="0">
                  <a:pos x="T6" y="T7"/>
                </a:cxn>
                <a:cxn ang="0">
                  <a:pos x="T8" y="T9"/>
                </a:cxn>
                <a:cxn ang="0">
                  <a:pos x="T10" y="T11"/>
                </a:cxn>
                <a:cxn ang="0">
                  <a:pos x="T12" y="T13"/>
                </a:cxn>
              </a:cxnLst>
              <a:rect l="0" t="0" r="r" b="b"/>
              <a:pathLst>
                <a:path w="1162" h="360">
                  <a:moveTo>
                    <a:pt x="1162" y="128"/>
                  </a:moveTo>
                  <a:lnTo>
                    <a:pt x="581" y="0"/>
                  </a:lnTo>
                  <a:lnTo>
                    <a:pt x="0" y="128"/>
                  </a:lnTo>
                  <a:lnTo>
                    <a:pt x="0" y="185"/>
                  </a:lnTo>
                  <a:lnTo>
                    <a:pt x="581" y="360"/>
                  </a:lnTo>
                  <a:lnTo>
                    <a:pt x="1162" y="185"/>
                  </a:lnTo>
                  <a:lnTo>
                    <a:pt x="1162" y="128"/>
                  </a:ln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5" name="Freeform 8"/>
            <p:cNvSpPr/>
            <p:nvPr/>
          </p:nvSpPr>
          <p:spPr bwMode="auto">
            <a:xfrm>
              <a:off x="16633" y="3010281"/>
              <a:ext cx="6425107" cy="1757659"/>
            </a:xfrm>
            <a:custGeom>
              <a:avLst/>
              <a:gdLst>
                <a:gd name="T0" fmla="*/ 578 w 1159"/>
                <a:gd name="T1" fmla="*/ 306 h 306"/>
                <a:gd name="T2" fmla="*/ 0 w 1159"/>
                <a:gd name="T3" fmla="*/ 128 h 306"/>
                <a:gd name="T4" fmla="*/ 578 w 1159"/>
                <a:gd name="T5" fmla="*/ 0 h 306"/>
                <a:gd name="T6" fmla="*/ 1159 w 1159"/>
                <a:gd name="T7" fmla="*/ 128 h 306"/>
                <a:gd name="T8" fmla="*/ 578 w 1159"/>
                <a:gd name="T9" fmla="*/ 306 h 306"/>
              </a:gdLst>
              <a:ahLst/>
              <a:cxnLst>
                <a:cxn ang="0">
                  <a:pos x="T0" y="T1"/>
                </a:cxn>
                <a:cxn ang="0">
                  <a:pos x="T2" y="T3"/>
                </a:cxn>
                <a:cxn ang="0">
                  <a:pos x="T4" y="T5"/>
                </a:cxn>
                <a:cxn ang="0">
                  <a:pos x="T6" y="T7"/>
                </a:cxn>
                <a:cxn ang="0">
                  <a:pos x="T8" y="T9"/>
                </a:cxn>
              </a:cxnLst>
              <a:rect l="0" t="0" r="r" b="b"/>
              <a:pathLst>
                <a:path w="1159" h="306">
                  <a:moveTo>
                    <a:pt x="578" y="306"/>
                  </a:moveTo>
                  <a:lnTo>
                    <a:pt x="0" y="128"/>
                  </a:lnTo>
                  <a:lnTo>
                    <a:pt x="578" y="0"/>
                  </a:lnTo>
                  <a:lnTo>
                    <a:pt x="1159" y="128"/>
                  </a:lnTo>
                  <a:lnTo>
                    <a:pt x="578" y="306"/>
                  </a:lnTo>
                  <a:close/>
                </a:path>
              </a:pathLst>
            </a:custGeom>
            <a:solidFill>
              <a:srgbClr val="22385C"/>
            </a:solidFill>
            <a:ln w="38100">
              <a:solidFill>
                <a:schemeClr val="bg1"/>
              </a:solidFill>
            </a:ln>
          </p:spPr>
          <p:txBody>
            <a:bodyPr vert="horz" wrap="square" lIns="91440" tIns="45720" rIns="91440" bIns="45720" numCol="1" anchor="t" anchorCtr="0" compatLnSpc="1"/>
            <a:lstStyle/>
            <a:p>
              <a:endParaRPr lang="zh-CN" altLang="en-US"/>
            </a:p>
          </p:txBody>
        </p:sp>
        <p:sp>
          <p:nvSpPr>
            <p:cNvPr id="6" name="Freeform 9"/>
            <p:cNvSpPr/>
            <p:nvPr/>
          </p:nvSpPr>
          <p:spPr bwMode="auto">
            <a:xfrm>
              <a:off x="3098910" y="3802950"/>
              <a:ext cx="2821726" cy="172320"/>
            </a:xfrm>
            <a:custGeom>
              <a:avLst/>
              <a:gdLst>
                <a:gd name="T0" fmla="*/ 335 w 336"/>
                <a:gd name="T1" fmla="*/ 13 h 20"/>
                <a:gd name="T2" fmla="*/ 326 w 336"/>
                <a:gd name="T3" fmla="*/ 19 h 20"/>
                <a:gd name="T4" fmla="*/ 7 w 336"/>
                <a:gd name="T5" fmla="*/ 16 h 20"/>
                <a:gd name="T6" fmla="*/ 0 w 336"/>
                <a:gd name="T7" fmla="*/ 7 h 20"/>
                <a:gd name="T8" fmla="*/ 0 w 336"/>
                <a:gd name="T9" fmla="*/ 7 h 20"/>
                <a:gd name="T10" fmla="*/ 9 w 336"/>
                <a:gd name="T11" fmla="*/ 1 h 20"/>
                <a:gd name="T12" fmla="*/ 329 w 336"/>
                <a:gd name="T13" fmla="*/ 4 h 20"/>
                <a:gd name="T14" fmla="*/ 335 w 336"/>
                <a:gd name="T15" fmla="*/ 13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36" h="20">
                  <a:moveTo>
                    <a:pt x="335" y="13"/>
                  </a:moveTo>
                  <a:cubicBezTo>
                    <a:pt x="335" y="17"/>
                    <a:pt x="331" y="20"/>
                    <a:pt x="326" y="19"/>
                  </a:cubicBezTo>
                  <a:cubicBezTo>
                    <a:pt x="7" y="16"/>
                    <a:pt x="7" y="16"/>
                    <a:pt x="7" y="16"/>
                  </a:cubicBezTo>
                  <a:cubicBezTo>
                    <a:pt x="3" y="15"/>
                    <a:pt x="0" y="11"/>
                    <a:pt x="0" y="7"/>
                  </a:cubicBezTo>
                  <a:cubicBezTo>
                    <a:pt x="0" y="7"/>
                    <a:pt x="0" y="7"/>
                    <a:pt x="0" y="7"/>
                  </a:cubicBezTo>
                  <a:cubicBezTo>
                    <a:pt x="1" y="3"/>
                    <a:pt x="5" y="0"/>
                    <a:pt x="9" y="1"/>
                  </a:cubicBezTo>
                  <a:cubicBezTo>
                    <a:pt x="329" y="4"/>
                    <a:pt x="329" y="4"/>
                    <a:pt x="329" y="4"/>
                  </a:cubicBezTo>
                  <a:cubicBezTo>
                    <a:pt x="333" y="5"/>
                    <a:pt x="336" y="9"/>
                    <a:pt x="335" y="13"/>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7" name="Freeform 10"/>
            <p:cNvSpPr/>
            <p:nvPr/>
          </p:nvSpPr>
          <p:spPr bwMode="auto">
            <a:xfrm>
              <a:off x="5817161" y="3833066"/>
              <a:ext cx="133048" cy="970735"/>
            </a:xfrm>
            <a:custGeom>
              <a:avLst/>
              <a:gdLst>
                <a:gd name="T0" fmla="*/ 16 w 16"/>
                <a:gd name="T1" fmla="*/ 104 h 112"/>
                <a:gd name="T2" fmla="*/ 8 w 16"/>
                <a:gd name="T3" fmla="*/ 112 h 112"/>
                <a:gd name="T4" fmla="*/ 8 w 16"/>
                <a:gd name="T5" fmla="*/ 112 h 112"/>
                <a:gd name="T6" fmla="*/ 0 w 16"/>
                <a:gd name="T7" fmla="*/ 104 h 112"/>
                <a:gd name="T8" fmla="*/ 0 w 16"/>
                <a:gd name="T9" fmla="*/ 8 h 112"/>
                <a:gd name="T10" fmla="*/ 8 w 16"/>
                <a:gd name="T11" fmla="*/ 0 h 112"/>
                <a:gd name="T12" fmla="*/ 8 w 16"/>
                <a:gd name="T13" fmla="*/ 0 h 112"/>
                <a:gd name="T14" fmla="*/ 16 w 16"/>
                <a:gd name="T15" fmla="*/ 8 h 112"/>
                <a:gd name="T16" fmla="*/ 16 w 16"/>
                <a:gd name="T17" fmla="*/ 104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12">
                  <a:moveTo>
                    <a:pt x="16" y="104"/>
                  </a:moveTo>
                  <a:cubicBezTo>
                    <a:pt x="16" y="109"/>
                    <a:pt x="13" y="112"/>
                    <a:pt x="8" y="112"/>
                  </a:cubicBezTo>
                  <a:cubicBezTo>
                    <a:pt x="8" y="112"/>
                    <a:pt x="8" y="112"/>
                    <a:pt x="8" y="112"/>
                  </a:cubicBezTo>
                  <a:cubicBezTo>
                    <a:pt x="3" y="112"/>
                    <a:pt x="0" y="109"/>
                    <a:pt x="0" y="104"/>
                  </a:cubicBezTo>
                  <a:cubicBezTo>
                    <a:pt x="0" y="8"/>
                    <a:pt x="0" y="8"/>
                    <a:pt x="0" y="8"/>
                  </a:cubicBezTo>
                  <a:cubicBezTo>
                    <a:pt x="0" y="3"/>
                    <a:pt x="3" y="0"/>
                    <a:pt x="8" y="0"/>
                  </a:cubicBezTo>
                  <a:cubicBezTo>
                    <a:pt x="8" y="0"/>
                    <a:pt x="8" y="0"/>
                    <a:pt x="8" y="0"/>
                  </a:cubicBezTo>
                  <a:cubicBezTo>
                    <a:pt x="13" y="0"/>
                    <a:pt x="16" y="3"/>
                    <a:pt x="16" y="8"/>
                  </a:cubicBezTo>
                  <a:lnTo>
                    <a:pt x="16" y="104"/>
                  </a:lnTo>
                  <a:close/>
                </a:path>
              </a:pathLst>
            </a:custGeom>
            <a:solidFill>
              <a:srgbClr val="22385C"/>
            </a:solidFill>
            <a:ln>
              <a:noFill/>
            </a:ln>
          </p:spPr>
          <p:txBody>
            <a:bodyPr vert="horz" wrap="square" lIns="91440" tIns="45720" rIns="91440" bIns="45720" numCol="1" anchor="t" anchorCtr="0" compatLnSpc="1"/>
            <a:lstStyle/>
            <a:p>
              <a:endParaRPr lang="zh-CN" altLang="en-US"/>
            </a:p>
          </p:txBody>
        </p:sp>
        <p:sp>
          <p:nvSpPr>
            <p:cNvPr id="8" name="Oval 11"/>
            <p:cNvSpPr>
              <a:spLocks noChangeArrowheads="1"/>
            </p:cNvSpPr>
            <p:nvPr/>
          </p:nvSpPr>
          <p:spPr bwMode="auto">
            <a:xfrm>
              <a:off x="5660082" y="4664548"/>
              <a:ext cx="443493" cy="459518"/>
            </a:xfrm>
            <a:prstGeom prst="ellipse">
              <a:avLst/>
            </a:prstGeom>
            <a:solidFill>
              <a:srgbClr val="22385C"/>
            </a:solidFill>
            <a:ln>
              <a:noFill/>
            </a:ln>
          </p:spPr>
          <p:txBody>
            <a:bodyPr vert="horz" wrap="square" lIns="91440" tIns="45720" rIns="91440" bIns="45720" numCol="1" anchor="t" anchorCtr="0" compatLnSpc="1"/>
            <a:lstStyle/>
            <a:p>
              <a:endParaRPr lang="zh-CN" altLang="en-US"/>
            </a:p>
          </p:txBody>
        </p:sp>
        <p:sp>
          <p:nvSpPr>
            <p:cNvPr id="9" name="Freeform 12"/>
            <p:cNvSpPr/>
            <p:nvPr/>
          </p:nvSpPr>
          <p:spPr bwMode="auto">
            <a:xfrm>
              <a:off x="5593558" y="5279157"/>
              <a:ext cx="576541" cy="1079869"/>
            </a:xfrm>
            <a:custGeom>
              <a:avLst/>
              <a:gdLst>
                <a:gd name="T0" fmla="*/ 69 w 69"/>
                <a:gd name="T1" fmla="*/ 114 h 124"/>
                <a:gd name="T2" fmla="*/ 59 w 69"/>
                <a:gd name="T3" fmla="*/ 124 h 124"/>
                <a:gd name="T4" fmla="*/ 10 w 69"/>
                <a:gd name="T5" fmla="*/ 124 h 124"/>
                <a:gd name="T6" fmla="*/ 0 w 69"/>
                <a:gd name="T7" fmla="*/ 114 h 124"/>
                <a:gd name="T8" fmla="*/ 10 w 69"/>
                <a:gd name="T9" fmla="*/ 10 h 124"/>
                <a:gd name="T10" fmla="*/ 20 w 69"/>
                <a:gd name="T11" fmla="*/ 0 h 124"/>
                <a:gd name="T12" fmla="*/ 49 w 69"/>
                <a:gd name="T13" fmla="*/ 0 h 124"/>
                <a:gd name="T14" fmla="*/ 59 w 69"/>
                <a:gd name="T15" fmla="*/ 10 h 124"/>
                <a:gd name="T16" fmla="*/ 69 w 69"/>
                <a:gd name="T17" fmla="*/ 114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9" h="124">
                  <a:moveTo>
                    <a:pt x="69" y="114"/>
                  </a:moveTo>
                  <a:cubicBezTo>
                    <a:pt x="69" y="119"/>
                    <a:pt x="64" y="124"/>
                    <a:pt x="59" y="124"/>
                  </a:cubicBezTo>
                  <a:cubicBezTo>
                    <a:pt x="10" y="124"/>
                    <a:pt x="10" y="124"/>
                    <a:pt x="10" y="124"/>
                  </a:cubicBezTo>
                  <a:cubicBezTo>
                    <a:pt x="4" y="124"/>
                    <a:pt x="0" y="119"/>
                    <a:pt x="0" y="114"/>
                  </a:cubicBezTo>
                  <a:cubicBezTo>
                    <a:pt x="10" y="10"/>
                    <a:pt x="10" y="10"/>
                    <a:pt x="10" y="10"/>
                  </a:cubicBezTo>
                  <a:cubicBezTo>
                    <a:pt x="10" y="5"/>
                    <a:pt x="14" y="0"/>
                    <a:pt x="20" y="0"/>
                  </a:cubicBezTo>
                  <a:cubicBezTo>
                    <a:pt x="49" y="0"/>
                    <a:pt x="49" y="0"/>
                    <a:pt x="49" y="0"/>
                  </a:cubicBezTo>
                  <a:cubicBezTo>
                    <a:pt x="55" y="0"/>
                    <a:pt x="59" y="5"/>
                    <a:pt x="59" y="10"/>
                  </a:cubicBezTo>
                  <a:lnTo>
                    <a:pt x="69" y="114"/>
                  </a:lnTo>
                  <a:close/>
                </a:path>
              </a:pathLst>
            </a:custGeom>
            <a:solidFill>
              <a:srgbClr val="22385C"/>
            </a:solidFill>
            <a:ln>
              <a:noFill/>
            </a:ln>
          </p:spPr>
          <p:txBody>
            <a:bodyPr vert="horz" wrap="square" lIns="91440" tIns="45720" rIns="91440" bIns="45720" numCol="1" anchor="t" anchorCtr="0" compatLnSpc="1"/>
            <a:lstStyle/>
            <a:p>
              <a:endParaRPr lang="zh-CN" altLang="en-US"/>
            </a:p>
          </p:txBody>
        </p:sp>
        <p:sp>
          <p:nvSpPr>
            <p:cNvPr id="10" name="Freeform 13"/>
            <p:cNvSpPr/>
            <p:nvPr/>
          </p:nvSpPr>
          <p:spPr bwMode="auto">
            <a:xfrm>
              <a:off x="5665623" y="5003445"/>
              <a:ext cx="404689" cy="310175"/>
            </a:xfrm>
            <a:custGeom>
              <a:avLst/>
              <a:gdLst>
                <a:gd name="T0" fmla="*/ 48 w 48"/>
                <a:gd name="T1" fmla="*/ 26 h 36"/>
                <a:gd name="T2" fmla="*/ 38 w 48"/>
                <a:gd name="T3" fmla="*/ 36 h 36"/>
                <a:gd name="T4" fmla="*/ 10 w 48"/>
                <a:gd name="T5" fmla="*/ 36 h 36"/>
                <a:gd name="T6" fmla="*/ 0 w 48"/>
                <a:gd name="T7" fmla="*/ 26 h 36"/>
                <a:gd name="T8" fmla="*/ 0 w 48"/>
                <a:gd name="T9" fmla="*/ 10 h 36"/>
                <a:gd name="T10" fmla="*/ 10 w 48"/>
                <a:gd name="T11" fmla="*/ 0 h 36"/>
                <a:gd name="T12" fmla="*/ 38 w 48"/>
                <a:gd name="T13" fmla="*/ 0 h 36"/>
                <a:gd name="T14" fmla="*/ 48 w 48"/>
                <a:gd name="T15" fmla="*/ 10 h 36"/>
                <a:gd name="T16" fmla="*/ 48 w 48"/>
                <a:gd name="T17" fmla="*/ 26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 h="36">
                  <a:moveTo>
                    <a:pt x="48" y="26"/>
                  </a:moveTo>
                  <a:cubicBezTo>
                    <a:pt x="48" y="32"/>
                    <a:pt x="44" y="36"/>
                    <a:pt x="38" y="36"/>
                  </a:cubicBezTo>
                  <a:cubicBezTo>
                    <a:pt x="10" y="36"/>
                    <a:pt x="10" y="36"/>
                    <a:pt x="10" y="36"/>
                  </a:cubicBezTo>
                  <a:cubicBezTo>
                    <a:pt x="4" y="36"/>
                    <a:pt x="0" y="32"/>
                    <a:pt x="0" y="26"/>
                  </a:cubicBezTo>
                  <a:cubicBezTo>
                    <a:pt x="0" y="10"/>
                    <a:pt x="0" y="10"/>
                    <a:pt x="0" y="10"/>
                  </a:cubicBezTo>
                  <a:cubicBezTo>
                    <a:pt x="0" y="4"/>
                    <a:pt x="4" y="0"/>
                    <a:pt x="10" y="0"/>
                  </a:cubicBezTo>
                  <a:cubicBezTo>
                    <a:pt x="38" y="0"/>
                    <a:pt x="38" y="0"/>
                    <a:pt x="38" y="0"/>
                  </a:cubicBezTo>
                  <a:cubicBezTo>
                    <a:pt x="44" y="0"/>
                    <a:pt x="48" y="4"/>
                    <a:pt x="48" y="10"/>
                  </a:cubicBezTo>
                  <a:lnTo>
                    <a:pt x="48" y="26"/>
                  </a:lnTo>
                  <a:close/>
                </a:path>
              </a:pathLst>
            </a:custGeom>
            <a:solidFill>
              <a:srgbClr val="22385C"/>
            </a:solidFill>
            <a:ln>
              <a:noFill/>
            </a:ln>
          </p:spPr>
          <p:txBody>
            <a:bodyPr vert="horz" wrap="square" lIns="91440" tIns="45720" rIns="91440" bIns="45720" numCol="1" anchor="t" anchorCtr="0" compatLnSpc="1"/>
            <a:lstStyle/>
            <a:p>
              <a:endParaRPr lang="zh-CN" altLang="en-US"/>
            </a:p>
          </p:txBody>
        </p:sp>
        <p:sp>
          <p:nvSpPr>
            <p:cNvPr id="11" name="Oval 14"/>
            <p:cNvSpPr>
              <a:spLocks noChangeArrowheads="1"/>
            </p:cNvSpPr>
            <p:nvPr/>
          </p:nvSpPr>
          <p:spPr bwMode="auto">
            <a:xfrm>
              <a:off x="2816181" y="3711047"/>
              <a:ext cx="820462" cy="304433"/>
            </a:xfrm>
            <a:prstGeom prst="ellipse">
              <a:avLst/>
            </a:prstGeom>
            <a:solidFill>
              <a:schemeClr val="bg1"/>
            </a:solidFill>
            <a:ln>
              <a:noFill/>
            </a:ln>
          </p:spPr>
          <p:txBody>
            <a:bodyPr vert="horz" wrap="square" lIns="91440" tIns="45720" rIns="91440" bIns="45720" numCol="1" anchor="t" anchorCtr="0" compatLnSpc="1"/>
            <a:lstStyle/>
            <a:p>
              <a:endParaRPr lang="zh-CN" altLang="en-US"/>
            </a:p>
          </p:txBody>
        </p:sp>
      </p:grpSp>
      <p:sp>
        <p:nvSpPr>
          <p:cNvPr id="13" name="文本框 12"/>
          <p:cNvSpPr txBox="1"/>
          <p:nvPr/>
        </p:nvSpPr>
        <p:spPr>
          <a:xfrm>
            <a:off x="4711625" y="2926573"/>
            <a:ext cx="1009934" cy="1861185"/>
          </a:xfrm>
          <a:prstGeom prst="rect">
            <a:avLst/>
          </a:prstGeom>
          <a:noFill/>
        </p:spPr>
        <p:txBody>
          <a:bodyPr wrap="square" rtlCol="0">
            <a:spAutoFit/>
          </a:bodyPr>
          <a:lstStyle/>
          <a:p>
            <a:r>
              <a:rPr lang="en-US" altLang="zh-CN" sz="11500" dirty="0" smtClean="0">
                <a:solidFill>
                  <a:srgbClr val="22385C"/>
                </a:solidFill>
                <a:latin typeface="Impact" panose="020B0806030902050204" pitchFamily="34" charset="0"/>
              </a:rPr>
              <a:t>6</a:t>
            </a:r>
            <a:endParaRPr lang="zh-CN" altLang="en-US" sz="11500" dirty="0">
              <a:solidFill>
                <a:srgbClr val="22385C"/>
              </a:solidFill>
              <a:latin typeface="Impact" panose="020B0806030902050204" pitchFamily="34" charset="0"/>
            </a:endParaRPr>
          </a:p>
        </p:txBody>
      </p:sp>
      <p:sp>
        <p:nvSpPr>
          <p:cNvPr id="14" name="文本框 13"/>
          <p:cNvSpPr txBox="1"/>
          <p:nvPr/>
        </p:nvSpPr>
        <p:spPr>
          <a:xfrm>
            <a:off x="5515862" y="3261288"/>
            <a:ext cx="5415012" cy="1106805"/>
          </a:xfrm>
          <a:prstGeom prst="rect">
            <a:avLst/>
          </a:prstGeom>
          <a:noFill/>
        </p:spPr>
        <p:txBody>
          <a:bodyPr wrap="square" rtlCol="0">
            <a:spAutoFit/>
          </a:bodyPr>
          <a:lstStyle/>
          <a:p>
            <a:pPr algn="dist"/>
            <a:r>
              <a:rPr lang="zh-CN" altLang="en-US" sz="6600" dirty="0" smtClean="0">
                <a:solidFill>
                  <a:srgbClr val="22385C"/>
                </a:solidFill>
                <a:latin typeface="方正兰亭粗黑简体" panose="02000000000000000000" pitchFamily="2" charset="-122"/>
                <a:ea typeface="方正兰亭粗黑简体" panose="02000000000000000000" pitchFamily="2" charset="-122"/>
              </a:rPr>
              <a:t>绩效评定</a:t>
            </a:r>
            <a:endParaRPr lang="zh-CN" altLang="en-US" sz="6600" dirty="0">
              <a:solidFill>
                <a:srgbClr val="22385C"/>
              </a:solidFill>
              <a:latin typeface="方正兰亭粗黑简体" panose="02000000000000000000" pitchFamily="2" charset="-122"/>
              <a:ea typeface="方正兰亭粗黑简体" panose="02000000000000000000" pitchFamily="2" charset="-122"/>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95" name="文本框 3"/>
          <p:cNvSpPr>
            <a:spLocks noChangeArrowheads="1"/>
          </p:cNvSpPr>
          <p:nvPr/>
        </p:nvSpPr>
        <p:spPr bwMode="auto">
          <a:xfrm>
            <a:off x="340360" y="281940"/>
            <a:ext cx="3756660" cy="645160"/>
          </a:xfrm>
          <a:prstGeom prst="rect">
            <a:avLst/>
          </a:prstGeom>
          <a:solidFill>
            <a:srgbClr val="22385C"/>
          </a:solidFill>
          <a:ln w="9525">
            <a:noFill/>
            <a:miter lim="800000"/>
          </a:ln>
        </p:spPr>
        <p:txBody>
          <a:bodyPr wrap="square" lIns="91440" tIns="45720" rIns="91440" bIns="45720">
            <a:spAutoFit/>
          </a:bodyPr>
          <a:lstStyle/>
          <a:p>
            <a:pPr algn="dist"/>
            <a:r>
              <a:rPr lang="zh-CN" altLang="en-US" sz="3600" dirty="0" smtClean="0">
                <a:solidFill>
                  <a:schemeClr val="bg1"/>
                </a:solidFill>
                <a:latin typeface="等线" panose="02010600030101010101" charset="-122"/>
                <a:ea typeface="等线" panose="02010600030101010101" charset="-122"/>
                <a:sym typeface="Segoe UI" panose="020B0502040204020203" pitchFamily="34" charset="0"/>
              </a:rPr>
              <a:t>绩效评定</a:t>
            </a:r>
            <a:endParaRPr lang="zh-CN" altLang="en-US" sz="3600" dirty="0" smtClean="0">
              <a:solidFill>
                <a:schemeClr val="bg1"/>
              </a:solidFill>
              <a:latin typeface="等线" panose="02010600030101010101" charset="-122"/>
              <a:ea typeface="等线" panose="02010600030101010101" charset="-122"/>
              <a:sym typeface="Segoe UI" panose="020B0502040204020203" pitchFamily="34" charset="0"/>
            </a:endParaRPr>
          </a:p>
        </p:txBody>
      </p:sp>
      <p:pic>
        <p:nvPicPr>
          <p:cNvPr id="7" name="图片 1"/>
          <p:cNvPicPr>
            <a:picLocks noChangeAspect="1"/>
          </p:cNvPicPr>
          <p:nvPr/>
        </p:nvPicPr>
        <p:blipFill>
          <a:blip r:embed="rId1"/>
          <a:stretch>
            <a:fillRect/>
          </a:stretch>
        </p:blipFill>
        <p:spPr>
          <a:xfrm>
            <a:off x="340360" y="3951288"/>
            <a:ext cx="960438" cy="958850"/>
          </a:xfrm>
          <a:prstGeom prst="rect">
            <a:avLst/>
          </a:prstGeom>
          <a:noFill/>
          <a:ln w="9525">
            <a:noFill/>
          </a:ln>
        </p:spPr>
      </p:pic>
      <p:sp>
        <p:nvSpPr>
          <p:cNvPr id="8" name="文本框 2"/>
          <p:cNvSpPr txBox="1"/>
          <p:nvPr/>
        </p:nvSpPr>
        <p:spPr>
          <a:xfrm>
            <a:off x="1604010" y="3951288"/>
            <a:ext cx="869950" cy="368300"/>
          </a:xfrm>
          <a:prstGeom prst="rect">
            <a:avLst/>
          </a:prstGeom>
          <a:noFill/>
          <a:ln w="9525">
            <a:noFill/>
          </a:ln>
        </p:spPr>
        <p:txBody>
          <a:bodyPr wrap="none" anchor="t" anchorCtr="0">
            <a:spAutoFit/>
          </a:bodyPr>
          <a:p>
            <a:r>
              <a:rPr lang="zh-CN" altLang="en-US" dirty="0">
                <a:latin typeface="微软雅黑" panose="020B0503020204020204" charset="-122"/>
                <a:ea typeface="微软雅黑" panose="020B0503020204020204" charset="-122"/>
              </a:rPr>
              <a:t>章拾瑜</a:t>
            </a:r>
            <a:endParaRPr lang="zh-CN" altLang="en-US" dirty="0">
              <a:latin typeface="微软雅黑" panose="020B0503020204020204" charset="-122"/>
              <a:ea typeface="微软雅黑" panose="020B0503020204020204" charset="-122"/>
            </a:endParaRPr>
          </a:p>
        </p:txBody>
      </p:sp>
      <p:pic>
        <p:nvPicPr>
          <p:cNvPr id="10" name="图片 5"/>
          <p:cNvPicPr>
            <a:picLocks noChangeAspect="1"/>
          </p:cNvPicPr>
          <p:nvPr/>
        </p:nvPicPr>
        <p:blipFill>
          <a:blip r:embed="rId2"/>
          <a:stretch>
            <a:fillRect/>
          </a:stretch>
        </p:blipFill>
        <p:spPr>
          <a:xfrm>
            <a:off x="5846445" y="558483"/>
            <a:ext cx="960438" cy="958850"/>
          </a:xfrm>
          <a:prstGeom prst="rect">
            <a:avLst/>
          </a:prstGeom>
          <a:noFill/>
          <a:ln w="9525">
            <a:noFill/>
          </a:ln>
        </p:spPr>
      </p:pic>
      <p:sp>
        <p:nvSpPr>
          <p:cNvPr id="11" name="文本框 2"/>
          <p:cNvSpPr txBox="1"/>
          <p:nvPr/>
        </p:nvSpPr>
        <p:spPr>
          <a:xfrm>
            <a:off x="7128510" y="558483"/>
            <a:ext cx="641350" cy="368300"/>
          </a:xfrm>
          <a:prstGeom prst="rect">
            <a:avLst/>
          </a:prstGeom>
          <a:noFill/>
          <a:ln w="9525">
            <a:noFill/>
          </a:ln>
        </p:spPr>
        <p:txBody>
          <a:bodyPr wrap="none" anchor="t" anchorCtr="0">
            <a:spAutoFit/>
          </a:bodyPr>
          <a:p>
            <a:r>
              <a:rPr lang="zh-CN" altLang="en-US" dirty="0">
                <a:latin typeface="微软雅黑" panose="020B0503020204020204" charset="-122"/>
                <a:ea typeface="微软雅黑" panose="020B0503020204020204" charset="-122"/>
              </a:rPr>
              <a:t>朱涵</a:t>
            </a:r>
            <a:endParaRPr lang="zh-CN" altLang="en-US" dirty="0">
              <a:latin typeface="微软雅黑" panose="020B0503020204020204" charset="-122"/>
              <a:ea typeface="微软雅黑" panose="020B0503020204020204" charset="-122"/>
            </a:endParaRPr>
          </a:p>
        </p:txBody>
      </p:sp>
      <p:sp>
        <p:nvSpPr>
          <p:cNvPr id="12" name="文本框 3"/>
          <p:cNvSpPr txBox="1"/>
          <p:nvPr/>
        </p:nvSpPr>
        <p:spPr>
          <a:xfrm>
            <a:off x="7128510" y="926783"/>
            <a:ext cx="5230813" cy="1383665"/>
          </a:xfrm>
          <a:prstGeom prst="rect">
            <a:avLst/>
          </a:prstGeom>
          <a:noFill/>
          <a:ln w="9525">
            <a:noFill/>
          </a:ln>
        </p:spPr>
        <p:txBody>
          <a:bodyPr anchor="t" anchorCtr="0">
            <a:spAutoFit/>
          </a:bodyPr>
          <a:p>
            <a:pPr algn="just">
              <a:lnSpc>
                <a:spcPct val="150000"/>
              </a:lnSpc>
            </a:pPr>
            <a:r>
              <a:rPr lang="zh-CN" altLang="zh-CN" sz="1400" dirty="0">
                <a:latin typeface="微软雅黑" panose="020B0503020204020204" charset="-122"/>
                <a:ea typeface="微软雅黑" panose="020B0503020204020204" charset="-122"/>
                <a:sym typeface="微软雅黑" panose="020B0503020204020204" charset="-122"/>
              </a:rPr>
              <a:t>团队核心</a:t>
            </a:r>
            <a:endParaRPr lang="zh-CN" altLang="zh-CN" sz="1400" dirty="0">
              <a:latin typeface="微软雅黑" panose="020B0503020204020204" charset="-122"/>
              <a:ea typeface="微软雅黑" panose="020B0503020204020204" charset="-122"/>
              <a:sym typeface="微软雅黑" panose="020B0503020204020204" charset="-122"/>
            </a:endParaRPr>
          </a:p>
          <a:p>
            <a:pPr algn="just">
              <a:lnSpc>
                <a:spcPct val="150000"/>
              </a:lnSpc>
            </a:pPr>
            <a:r>
              <a:rPr lang="zh-CN" altLang="zh-CN" sz="1400" dirty="0">
                <a:latin typeface="微软雅黑" panose="020B0503020204020204" charset="-122"/>
                <a:ea typeface="微软雅黑" panose="020B0503020204020204" charset="-122"/>
                <a:sym typeface="微软雅黑" panose="020B0503020204020204" charset="-122"/>
              </a:rPr>
              <a:t>（</a:t>
            </a:r>
            <a:r>
              <a:rPr lang="en-US" altLang="zh-CN" sz="1400" dirty="0">
                <a:latin typeface="微软雅黑" panose="020B0503020204020204" charset="-122"/>
                <a:ea typeface="微软雅黑" panose="020B0503020204020204" charset="-122"/>
                <a:sym typeface="微软雅黑" panose="020B0503020204020204" charset="-122"/>
              </a:rPr>
              <a:t>1</a:t>
            </a:r>
            <a:r>
              <a:rPr lang="zh-CN" altLang="zh-CN" sz="1400" dirty="0">
                <a:latin typeface="微软雅黑" panose="020B0503020204020204" charset="-122"/>
                <a:ea typeface="微软雅黑" panose="020B0503020204020204" charset="-122"/>
                <a:sym typeface="微软雅黑" panose="020B0503020204020204" charset="-122"/>
              </a:rPr>
              <a:t>）负责该阶段PPT制作以及后续更新；    </a:t>
            </a:r>
            <a:endParaRPr lang="zh-CN" altLang="zh-CN" sz="1400" dirty="0">
              <a:latin typeface="微软雅黑" panose="020B0503020204020204" charset="-122"/>
              <a:ea typeface="微软雅黑" panose="020B0503020204020204" charset="-122"/>
              <a:sym typeface="微软雅黑" panose="020B0503020204020204" charset="-122"/>
            </a:endParaRPr>
          </a:p>
          <a:p>
            <a:pPr algn="just">
              <a:lnSpc>
                <a:spcPct val="150000"/>
              </a:lnSpc>
            </a:pPr>
            <a:r>
              <a:rPr lang="zh-CN" altLang="zh-CN" sz="1400" dirty="0">
                <a:latin typeface="微软雅黑" panose="020B0503020204020204" charset="-122"/>
                <a:ea typeface="微软雅黑" panose="020B0503020204020204" charset="-122"/>
                <a:sym typeface="微软雅黑" panose="020B0503020204020204" charset="-122"/>
              </a:rPr>
              <a:t>（</a:t>
            </a:r>
            <a:r>
              <a:rPr lang="en-US" altLang="zh-CN" sz="1400" dirty="0">
                <a:latin typeface="微软雅黑" panose="020B0503020204020204" charset="-122"/>
                <a:ea typeface="微软雅黑" panose="020B0503020204020204" charset="-122"/>
                <a:sym typeface="微软雅黑" panose="020B0503020204020204" charset="-122"/>
              </a:rPr>
              <a:t>2</a:t>
            </a:r>
            <a:r>
              <a:rPr lang="zh-CN" altLang="en-US" sz="1400" dirty="0">
                <a:latin typeface="微软雅黑" panose="020B0503020204020204" charset="-122"/>
                <a:ea typeface="微软雅黑" panose="020B0503020204020204" charset="-122"/>
                <a:sym typeface="微软雅黑" panose="020B0503020204020204" charset="-122"/>
              </a:rPr>
              <a:t>）负责该阶段团建活动的组织与开展；</a:t>
            </a:r>
            <a:endParaRPr lang="zh-CN" altLang="en-US" sz="1400" dirty="0">
              <a:latin typeface="微软雅黑" panose="020B0503020204020204" charset="-122"/>
              <a:ea typeface="微软雅黑" panose="020B0503020204020204" charset="-122"/>
              <a:sym typeface="微软雅黑" panose="020B0503020204020204" charset="-122"/>
            </a:endParaRPr>
          </a:p>
          <a:p>
            <a:pPr algn="just">
              <a:lnSpc>
                <a:spcPct val="150000"/>
              </a:lnSpc>
            </a:pPr>
            <a:r>
              <a:rPr lang="zh-CN" altLang="zh-CN" sz="1400" dirty="0">
                <a:latin typeface="微软雅黑" panose="020B0503020204020204" charset="-122"/>
                <a:ea typeface="微软雅黑" panose="020B0503020204020204" charset="-122"/>
                <a:sym typeface="微软雅黑" panose="020B0503020204020204" charset="-122"/>
              </a:rPr>
              <a:t>（</a:t>
            </a:r>
            <a:r>
              <a:rPr lang="en-US" altLang="zh-CN" sz="1400" dirty="0">
                <a:latin typeface="微软雅黑" panose="020B0503020204020204" charset="-122"/>
                <a:ea typeface="微软雅黑" panose="020B0503020204020204" charset="-122"/>
                <a:sym typeface="微软雅黑" panose="020B0503020204020204" charset="-122"/>
              </a:rPr>
              <a:t>4</a:t>
            </a:r>
            <a:r>
              <a:rPr lang="zh-CN" altLang="en-US" sz="1400" dirty="0">
                <a:latin typeface="微软雅黑" panose="020B0503020204020204" charset="-122"/>
                <a:ea typeface="微软雅黑" panose="020B0503020204020204" charset="-122"/>
                <a:sym typeface="微软雅黑" panose="020B0503020204020204" charset="-122"/>
              </a:rPr>
              <a:t>）负责项目进度监控，与其他组员进行沟通</a:t>
            </a:r>
            <a:r>
              <a:rPr lang="zh-CN" altLang="zh-CN" sz="1400" dirty="0">
                <a:latin typeface="微软雅黑" panose="020B0503020204020204" charset="-122"/>
                <a:ea typeface="微软雅黑" panose="020B0503020204020204" charset="-122"/>
                <a:sym typeface="微软雅黑" panose="020B0503020204020204" charset="-122"/>
              </a:rPr>
              <a:t>；  </a:t>
            </a:r>
            <a:endParaRPr lang="zh-CN" altLang="zh-CN" sz="1400" dirty="0">
              <a:latin typeface="微软雅黑" panose="020B0503020204020204" charset="-122"/>
              <a:ea typeface="微软雅黑" panose="020B0503020204020204" charset="-122"/>
            </a:endParaRPr>
          </a:p>
        </p:txBody>
      </p:sp>
      <p:sp>
        <p:nvSpPr>
          <p:cNvPr id="13" name="文本框 3"/>
          <p:cNvSpPr txBox="1"/>
          <p:nvPr/>
        </p:nvSpPr>
        <p:spPr>
          <a:xfrm>
            <a:off x="1604010" y="4319905"/>
            <a:ext cx="3970655" cy="1383665"/>
          </a:xfrm>
          <a:prstGeom prst="rect">
            <a:avLst/>
          </a:prstGeom>
          <a:noFill/>
          <a:ln w="9525">
            <a:noFill/>
          </a:ln>
        </p:spPr>
        <p:txBody>
          <a:bodyPr wrap="square" anchor="t" anchorCtr="0">
            <a:spAutoFit/>
          </a:bodyPr>
          <a:p>
            <a:pPr algn="just">
              <a:lnSpc>
                <a:spcPct val="150000"/>
              </a:lnSpc>
            </a:pPr>
            <a:r>
              <a:rPr lang="zh-CN" altLang="zh-CN" sz="1400" dirty="0">
                <a:latin typeface="微软雅黑" panose="020B0503020204020204" charset="-122"/>
                <a:ea typeface="微软雅黑" panose="020B0503020204020204" charset="-122"/>
                <a:sym typeface="微软雅黑" panose="020B0503020204020204" charset="-122"/>
              </a:rPr>
              <a:t>建队基石</a:t>
            </a:r>
            <a:endParaRPr lang="zh-CN" altLang="zh-CN" sz="1400" dirty="0">
              <a:latin typeface="微软雅黑" panose="020B0503020204020204" charset="-122"/>
              <a:ea typeface="微软雅黑" panose="020B0503020204020204" charset="-122"/>
              <a:sym typeface="微软雅黑" panose="020B0503020204020204" charset="-122"/>
            </a:endParaRPr>
          </a:p>
          <a:p>
            <a:pPr algn="just">
              <a:lnSpc>
                <a:spcPct val="150000"/>
              </a:lnSpc>
            </a:pPr>
            <a:r>
              <a:rPr lang="zh-CN" altLang="zh-CN" sz="1400" dirty="0">
                <a:latin typeface="微软雅黑" panose="020B0503020204020204" charset="-122"/>
                <a:ea typeface="微软雅黑" panose="020B0503020204020204" charset="-122"/>
                <a:sym typeface="微软雅黑" panose="020B0503020204020204" charset="-122"/>
              </a:rPr>
              <a:t>（</a:t>
            </a:r>
            <a:r>
              <a:rPr lang="en-US" altLang="zh-CN" sz="1400" dirty="0">
                <a:latin typeface="微软雅黑" panose="020B0503020204020204" charset="-122"/>
                <a:ea typeface="微软雅黑" panose="020B0503020204020204" charset="-122"/>
                <a:sym typeface="微软雅黑" panose="020B0503020204020204" charset="-122"/>
              </a:rPr>
              <a:t>1</a:t>
            </a:r>
            <a:r>
              <a:rPr lang="zh-CN" altLang="en-US" sz="1400" dirty="0">
                <a:latin typeface="微软雅黑" panose="020B0503020204020204" charset="-122"/>
                <a:ea typeface="微软雅黑" panose="020B0503020204020204" charset="-122"/>
                <a:sym typeface="微软雅黑" panose="020B0503020204020204" charset="-122"/>
              </a:rPr>
              <a:t>）负责初步分析项目可行性，分析项目方案；</a:t>
            </a:r>
            <a:endParaRPr lang="zh-CN" altLang="en-US" sz="1400" dirty="0">
              <a:latin typeface="微软雅黑" panose="020B0503020204020204" charset="-122"/>
              <a:ea typeface="微软雅黑" panose="020B0503020204020204" charset="-122"/>
              <a:sym typeface="微软雅黑" panose="020B0503020204020204" charset="-122"/>
            </a:endParaRPr>
          </a:p>
          <a:p>
            <a:pPr algn="just">
              <a:lnSpc>
                <a:spcPct val="150000"/>
              </a:lnSpc>
            </a:pPr>
            <a:r>
              <a:rPr lang="zh-CN" altLang="zh-CN" sz="1400" dirty="0">
                <a:latin typeface="微软雅黑" panose="020B0503020204020204" charset="-122"/>
                <a:ea typeface="微软雅黑" panose="020B0503020204020204" charset="-122"/>
                <a:sym typeface="微软雅黑" panose="020B0503020204020204" charset="-122"/>
              </a:rPr>
              <a:t>（</a:t>
            </a:r>
            <a:r>
              <a:rPr lang="en-US" altLang="zh-CN" sz="1400" dirty="0">
                <a:latin typeface="微软雅黑" panose="020B0503020204020204" charset="-122"/>
                <a:ea typeface="微软雅黑" panose="020B0503020204020204" charset="-122"/>
                <a:sym typeface="微软雅黑" panose="020B0503020204020204" charset="-122"/>
              </a:rPr>
              <a:t>2</a:t>
            </a:r>
            <a:r>
              <a:rPr lang="zh-CN" altLang="zh-CN" sz="1400" dirty="0">
                <a:latin typeface="微软雅黑" panose="020B0503020204020204" charset="-122"/>
                <a:ea typeface="微软雅黑" panose="020B0503020204020204" charset="-122"/>
                <a:sym typeface="微软雅黑" panose="020B0503020204020204" charset="-122"/>
              </a:rPr>
              <a:t>）负责盒马、每日优鲜、十荟团</a:t>
            </a:r>
            <a:r>
              <a:rPr lang="zh-CN" altLang="zh-CN" sz="1400" dirty="0">
                <a:latin typeface="微软雅黑" panose="020B0503020204020204" charset="-122"/>
                <a:ea typeface="微软雅黑" panose="020B0503020204020204" charset="-122"/>
                <a:sym typeface="微软雅黑" panose="020B0503020204020204" charset="-122"/>
              </a:rPr>
              <a:t>等</a:t>
            </a:r>
            <a:r>
              <a:rPr lang="en-US" altLang="zh-CN" sz="1400" dirty="0">
                <a:latin typeface="微软雅黑" panose="020B0503020204020204" charset="-122"/>
                <a:ea typeface="微软雅黑" panose="020B0503020204020204" charset="-122"/>
                <a:sym typeface="微软雅黑" panose="020B0503020204020204" charset="-122"/>
              </a:rPr>
              <a:t>APP</a:t>
            </a:r>
            <a:r>
              <a:rPr lang="zh-CN" altLang="en-US" sz="1400" dirty="0">
                <a:latin typeface="微软雅黑" panose="020B0503020204020204" charset="-122"/>
                <a:ea typeface="微软雅黑" panose="020B0503020204020204" charset="-122"/>
                <a:sym typeface="微软雅黑" panose="020B0503020204020204" charset="-122"/>
              </a:rPr>
              <a:t>的案项目产品分析文档</a:t>
            </a:r>
            <a:r>
              <a:rPr lang="zh-CN" altLang="en-US" sz="1400" dirty="0">
                <a:latin typeface="微软雅黑" panose="020B0503020204020204" charset="-122"/>
                <a:ea typeface="微软雅黑" panose="020B0503020204020204" charset="-122"/>
                <a:sym typeface="+mn-ea"/>
              </a:rPr>
              <a:t>文档</a:t>
            </a:r>
            <a:r>
              <a:rPr lang="zh-CN" altLang="zh-CN" sz="1400" dirty="0">
                <a:latin typeface="微软雅黑" panose="020B0503020204020204" charset="-122"/>
                <a:ea typeface="微软雅黑" panose="020B0503020204020204" charset="-122"/>
                <a:sym typeface="微软雅黑" panose="020B0503020204020204" charset="-122"/>
              </a:rPr>
              <a:t>编写以及后续更新</a:t>
            </a:r>
            <a:r>
              <a:rPr lang="zh-CN" altLang="zh-CN" sz="1400" dirty="0">
                <a:latin typeface="微软雅黑" panose="020B0503020204020204" charset="-122"/>
                <a:ea typeface="微软雅黑" panose="020B0503020204020204" charset="-122"/>
                <a:sym typeface="微软雅黑" panose="020B0503020204020204" charset="-122"/>
              </a:rPr>
              <a:t>；</a:t>
            </a:r>
            <a:endParaRPr lang="zh-CN" altLang="zh-CN" sz="1400" dirty="0">
              <a:latin typeface="微软雅黑" panose="020B0503020204020204" charset="-122"/>
              <a:ea typeface="微软雅黑" panose="020B0503020204020204" charset="-122"/>
            </a:endParaRPr>
          </a:p>
        </p:txBody>
      </p:sp>
      <p:pic>
        <p:nvPicPr>
          <p:cNvPr id="14" name="图片 5"/>
          <p:cNvPicPr>
            <a:picLocks noChangeAspect="1"/>
          </p:cNvPicPr>
          <p:nvPr/>
        </p:nvPicPr>
        <p:blipFill>
          <a:blip r:embed="rId3"/>
          <a:stretch>
            <a:fillRect/>
          </a:stretch>
        </p:blipFill>
        <p:spPr>
          <a:xfrm>
            <a:off x="5877560" y="2886393"/>
            <a:ext cx="960438" cy="960437"/>
          </a:xfrm>
          <a:prstGeom prst="rect">
            <a:avLst/>
          </a:prstGeom>
          <a:noFill/>
          <a:ln w="9525">
            <a:noFill/>
          </a:ln>
        </p:spPr>
      </p:pic>
      <p:sp>
        <p:nvSpPr>
          <p:cNvPr id="15" name="文本框 2"/>
          <p:cNvSpPr txBox="1"/>
          <p:nvPr/>
        </p:nvSpPr>
        <p:spPr>
          <a:xfrm>
            <a:off x="7014210" y="2759393"/>
            <a:ext cx="869950" cy="368300"/>
          </a:xfrm>
          <a:prstGeom prst="rect">
            <a:avLst/>
          </a:prstGeom>
          <a:noFill/>
          <a:ln w="9525">
            <a:noFill/>
          </a:ln>
        </p:spPr>
        <p:txBody>
          <a:bodyPr wrap="none" anchor="t" anchorCtr="0">
            <a:spAutoFit/>
          </a:bodyPr>
          <a:p>
            <a:r>
              <a:rPr lang="zh-CN" altLang="en-US" dirty="0">
                <a:latin typeface="微软雅黑" panose="020B0503020204020204" charset="-122"/>
                <a:ea typeface="微软雅黑" panose="020B0503020204020204" charset="-122"/>
              </a:rPr>
              <a:t>陈正祎</a:t>
            </a:r>
            <a:endParaRPr lang="zh-CN" altLang="en-US" dirty="0">
              <a:latin typeface="微软雅黑" panose="020B0503020204020204" charset="-122"/>
              <a:ea typeface="微软雅黑" panose="020B0503020204020204" charset="-122"/>
            </a:endParaRPr>
          </a:p>
        </p:txBody>
      </p:sp>
      <p:sp>
        <p:nvSpPr>
          <p:cNvPr id="16" name="文本框 3"/>
          <p:cNvSpPr txBox="1"/>
          <p:nvPr/>
        </p:nvSpPr>
        <p:spPr>
          <a:xfrm>
            <a:off x="7014210" y="3128010"/>
            <a:ext cx="4926330" cy="1706880"/>
          </a:xfrm>
          <a:prstGeom prst="rect">
            <a:avLst/>
          </a:prstGeom>
          <a:noFill/>
          <a:ln w="9525">
            <a:noFill/>
          </a:ln>
        </p:spPr>
        <p:txBody>
          <a:bodyPr wrap="square" anchor="t" anchorCtr="0">
            <a:spAutoFit/>
          </a:bodyPr>
          <a:p>
            <a:pPr algn="just">
              <a:lnSpc>
                <a:spcPct val="150000"/>
              </a:lnSpc>
            </a:pPr>
            <a:r>
              <a:rPr lang="zh-CN" altLang="zh-CN" sz="1400" dirty="0">
                <a:latin typeface="微软雅黑" panose="020B0503020204020204" charset="-122"/>
                <a:ea typeface="微软雅黑" panose="020B0503020204020204" charset="-122"/>
                <a:sym typeface="微软雅黑" panose="020B0503020204020204" charset="-122"/>
              </a:rPr>
              <a:t>团队灵魂</a:t>
            </a:r>
            <a:endParaRPr lang="zh-CN" altLang="zh-CN" sz="1400" dirty="0">
              <a:latin typeface="微软雅黑" panose="020B0503020204020204" charset="-122"/>
              <a:ea typeface="微软雅黑" panose="020B0503020204020204" charset="-122"/>
              <a:sym typeface="微软雅黑" panose="020B0503020204020204" charset="-122"/>
            </a:endParaRPr>
          </a:p>
          <a:p>
            <a:pPr algn="just">
              <a:lnSpc>
                <a:spcPct val="150000"/>
              </a:lnSpc>
            </a:pPr>
            <a:r>
              <a:rPr lang="zh-CN" altLang="zh-CN" sz="1400" dirty="0">
                <a:latin typeface="微软雅黑" panose="020B0503020204020204" charset="-122"/>
                <a:ea typeface="微软雅黑" panose="020B0503020204020204" charset="-122"/>
                <a:sym typeface="微软雅黑" panose="020B0503020204020204" charset="-122"/>
              </a:rPr>
              <a:t>（</a:t>
            </a:r>
            <a:r>
              <a:rPr lang="en-US" altLang="zh-CN" sz="1400" dirty="0">
                <a:latin typeface="微软雅黑" panose="020B0503020204020204" charset="-122"/>
                <a:ea typeface="微软雅黑" panose="020B0503020204020204" charset="-122"/>
                <a:sym typeface="微软雅黑" panose="020B0503020204020204" charset="-122"/>
              </a:rPr>
              <a:t>1</a:t>
            </a:r>
            <a:r>
              <a:rPr lang="zh-CN" altLang="zh-CN" sz="1400" dirty="0">
                <a:latin typeface="微软雅黑" panose="020B0503020204020204" charset="-122"/>
                <a:ea typeface="微软雅黑" panose="020B0503020204020204" charset="-122"/>
                <a:sym typeface="微软雅黑" panose="020B0503020204020204" charset="-122"/>
              </a:rPr>
              <a:t>）负责橙心优选、多多买菜、美团优选、兴盛优选等</a:t>
            </a:r>
            <a:r>
              <a:rPr lang="en-US" altLang="zh-CN" sz="1400" dirty="0">
                <a:latin typeface="微软雅黑" panose="020B0503020204020204" charset="-122"/>
                <a:ea typeface="微软雅黑" panose="020B0503020204020204" charset="-122"/>
                <a:sym typeface="微软雅黑" panose="020B0503020204020204" charset="-122"/>
              </a:rPr>
              <a:t>APP</a:t>
            </a:r>
            <a:r>
              <a:rPr lang="zh-CN" altLang="en-US" sz="1400" dirty="0">
                <a:latin typeface="微软雅黑" panose="020B0503020204020204" charset="-122"/>
                <a:ea typeface="微软雅黑" panose="020B0503020204020204" charset="-122"/>
                <a:sym typeface="微软雅黑" panose="020B0503020204020204" charset="-122"/>
              </a:rPr>
              <a:t>的案项目产品分析文档</a:t>
            </a:r>
            <a:r>
              <a:rPr lang="zh-CN" altLang="en-US" sz="1400" dirty="0">
                <a:latin typeface="微软雅黑" panose="020B0503020204020204" charset="-122"/>
                <a:ea typeface="微软雅黑" panose="020B0503020204020204" charset="-122"/>
                <a:sym typeface="+mn-ea"/>
              </a:rPr>
              <a:t>文档</a:t>
            </a:r>
            <a:r>
              <a:rPr lang="zh-CN" altLang="zh-CN" sz="1400" dirty="0">
                <a:latin typeface="微软雅黑" panose="020B0503020204020204" charset="-122"/>
                <a:ea typeface="微软雅黑" panose="020B0503020204020204" charset="-122"/>
                <a:sym typeface="微软雅黑" panose="020B0503020204020204" charset="-122"/>
              </a:rPr>
              <a:t>编写</a:t>
            </a:r>
            <a:r>
              <a:rPr lang="zh-CN" altLang="zh-CN" sz="1400" dirty="0">
                <a:latin typeface="微软雅黑" panose="020B0503020204020204" charset="-122"/>
                <a:ea typeface="微软雅黑" panose="020B0503020204020204" charset="-122"/>
                <a:sym typeface="微软雅黑" panose="020B0503020204020204" charset="-122"/>
              </a:rPr>
              <a:t>以及后续更新；</a:t>
            </a:r>
            <a:endParaRPr lang="zh-CN" altLang="zh-CN" sz="1400" dirty="0">
              <a:latin typeface="微软雅黑" panose="020B0503020204020204" charset="-122"/>
              <a:ea typeface="微软雅黑" panose="020B0503020204020204" charset="-122"/>
              <a:sym typeface="微软雅黑" panose="020B0503020204020204" charset="-122"/>
            </a:endParaRPr>
          </a:p>
          <a:p>
            <a:pPr algn="just">
              <a:lnSpc>
                <a:spcPct val="150000"/>
              </a:lnSpc>
            </a:pPr>
            <a:r>
              <a:rPr lang="zh-CN" altLang="zh-CN" sz="1400" dirty="0">
                <a:latin typeface="微软雅黑" panose="020B0503020204020204" charset="-122"/>
                <a:ea typeface="微软雅黑" panose="020B0503020204020204" charset="-122"/>
                <a:sym typeface="微软雅黑" panose="020B0503020204020204" charset="-122"/>
              </a:rPr>
              <a:t>（</a:t>
            </a:r>
            <a:r>
              <a:rPr lang="en-US" altLang="zh-CN" sz="1400" dirty="0">
                <a:latin typeface="微软雅黑" panose="020B0503020204020204" charset="-122"/>
                <a:ea typeface="微软雅黑" panose="020B0503020204020204" charset="-122"/>
                <a:sym typeface="微软雅黑" panose="020B0503020204020204" charset="-122"/>
              </a:rPr>
              <a:t>3</a:t>
            </a:r>
            <a:r>
              <a:rPr lang="zh-CN" altLang="en-US" sz="1400" dirty="0">
                <a:latin typeface="微软雅黑" panose="020B0503020204020204" charset="-122"/>
                <a:ea typeface="微软雅黑" panose="020B0503020204020204" charset="-122"/>
                <a:sym typeface="微软雅黑" panose="020B0503020204020204" charset="-122"/>
              </a:rPr>
              <a:t>）作为项目进度管理员，负责项目进度管理；</a:t>
            </a:r>
            <a:endParaRPr lang="zh-CN" altLang="en-US" sz="1400" dirty="0">
              <a:latin typeface="微软雅黑" panose="020B0503020204020204" charset="-122"/>
              <a:ea typeface="微软雅黑" panose="020B0503020204020204" charset="-122"/>
              <a:sym typeface="微软雅黑" panose="020B0503020204020204" charset="-122"/>
            </a:endParaRPr>
          </a:p>
          <a:p>
            <a:pPr algn="just">
              <a:lnSpc>
                <a:spcPct val="150000"/>
              </a:lnSpc>
            </a:pPr>
            <a:r>
              <a:rPr lang="zh-CN" altLang="zh-CN" sz="1400" dirty="0">
                <a:latin typeface="微软雅黑" panose="020B0503020204020204" charset="-122"/>
                <a:ea typeface="微软雅黑" panose="020B0503020204020204" charset="-122"/>
                <a:sym typeface="微软雅黑" panose="020B0503020204020204" charset="-122"/>
              </a:rPr>
              <a:t>（</a:t>
            </a:r>
            <a:r>
              <a:rPr lang="en-US" altLang="zh-CN" sz="1400" dirty="0">
                <a:latin typeface="微软雅黑" panose="020B0503020204020204" charset="-122"/>
                <a:ea typeface="微软雅黑" panose="020B0503020204020204" charset="-122"/>
                <a:sym typeface="微软雅黑" panose="020B0503020204020204" charset="-122"/>
              </a:rPr>
              <a:t>4</a:t>
            </a:r>
            <a:r>
              <a:rPr lang="zh-CN" altLang="en-US" sz="1400" dirty="0">
                <a:latin typeface="微软雅黑" panose="020B0503020204020204" charset="-122"/>
                <a:ea typeface="微软雅黑" panose="020B0503020204020204" charset="-122"/>
                <a:sym typeface="微软雅黑" panose="020B0503020204020204" charset="-122"/>
              </a:rPr>
              <a:t>）作为会议记录员，负责会议发起与记录；</a:t>
            </a:r>
            <a:r>
              <a:rPr lang="zh-CN" altLang="zh-CN" sz="1400" dirty="0">
                <a:latin typeface="微软雅黑" panose="020B0503020204020204" charset="-122"/>
                <a:ea typeface="微软雅黑" panose="020B0503020204020204" charset="-122"/>
                <a:sym typeface="微软雅黑" panose="020B0503020204020204" charset="-122"/>
              </a:rPr>
              <a:t> </a:t>
            </a:r>
            <a:endParaRPr lang="zh-CN" altLang="zh-CN" sz="1400" dirty="0">
              <a:latin typeface="微软雅黑" panose="020B0503020204020204" charset="-122"/>
              <a:ea typeface="微软雅黑" panose="020B0503020204020204" charset="-122"/>
              <a:sym typeface="微软雅黑" panose="020B0503020204020204" charset="-122"/>
            </a:endParaRPr>
          </a:p>
        </p:txBody>
      </p:sp>
      <p:pic>
        <p:nvPicPr>
          <p:cNvPr id="17" name="图片 1"/>
          <p:cNvPicPr>
            <a:picLocks noChangeAspect="1"/>
          </p:cNvPicPr>
          <p:nvPr/>
        </p:nvPicPr>
        <p:blipFill>
          <a:blip r:embed="rId4"/>
          <a:stretch>
            <a:fillRect/>
          </a:stretch>
        </p:blipFill>
        <p:spPr>
          <a:xfrm>
            <a:off x="5846445" y="5067618"/>
            <a:ext cx="960438" cy="958850"/>
          </a:xfrm>
          <a:prstGeom prst="rect">
            <a:avLst/>
          </a:prstGeom>
          <a:noFill/>
          <a:ln w="9525">
            <a:noFill/>
          </a:ln>
        </p:spPr>
      </p:pic>
      <p:sp>
        <p:nvSpPr>
          <p:cNvPr id="18" name="文本框 2"/>
          <p:cNvSpPr txBox="1"/>
          <p:nvPr/>
        </p:nvSpPr>
        <p:spPr>
          <a:xfrm>
            <a:off x="7110095" y="5067618"/>
            <a:ext cx="869950" cy="368300"/>
          </a:xfrm>
          <a:prstGeom prst="rect">
            <a:avLst/>
          </a:prstGeom>
          <a:noFill/>
          <a:ln w="9525">
            <a:noFill/>
          </a:ln>
        </p:spPr>
        <p:txBody>
          <a:bodyPr wrap="none" anchor="t" anchorCtr="0">
            <a:spAutoFit/>
          </a:bodyPr>
          <a:p>
            <a:r>
              <a:rPr lang="zh-CN" altLang="en-US" dirty="0">
                <a:latin typeface="微软雅黑" panose="020B0503020204020204" charset="-122"/>
                <a:ea typeface="微软雅黑" panose="020B0503020204020204" charset="-122"/>
              </a:rPr>
              <a:t>黄德煜</a:t>
            </a:r>
            <a:endParaRPr lang="zh-CN" altLang="en-US" dirty="0">
              <a:latin typeface="微软雅黑" panose="020B0503020204020204" charset="-122"/>
              <a:ea typeface="微软雅黑" panose="020B0503020204020204" charset="-122"/>
            </a:endParaRPr>
          </a:p>
        </p:txBody>
      </p:sp>
      <p:sp>
        <p:nvSpPr>
          <p:cNvPr id="19" name="文本框 3"/>
          <p:cNvSpPr txBox="1"/>
          <p:nvPr/>
        </p:nvSpPr>
        <p:spPr>
          <a:xfrm>
            <a:off x="7110095" y="5435918"/>
            <a:ext cx="5114925" cy="1383665"/>
          </a:xfrm>
          <a:prstGeom prst="rect">
            <a:avLst/>
          </a:prstGeom>
          <a:noFill/>
          <a:ln w="9525">
            <a:noFill/>
          </a:ln>
        </p:spPr>
        <p:txBody>
          <a:bodyPr anchor="t" anchorCtr="0">
            <a:spAutoFit/>
          </a:bodyPr>
          <a:p>
            <a:pPr algn="just">
              <a:lnSpc>
                <a:spcPct val="150000"/>
              </a:lnSpc>
            </a:pPr>
            <a:r>
              <a:rPr lang="zh-CN" altLang="zh-CN" sz="1400" dirty="0">
                <a:latin typeface="微软雅黑" panose="020B0503020204020204" charset="-122"/>
                <a:ea typeface="微软雅黑" panose="020B0503020204020204" charset="-122"/>
                <a:sym typeface="微软雅黑" panose="020B0503020204020204" charset="-122"/>
              </a:rPr>
              <a:t>团队核心</a:t>
            </a:r>
            <a:endParaRPr lang="zh-CN" altLang="zh-CN" sz="1400" dirty="0">
              <a:latin typeface="微软雅黑" panose="020B0503020204020204" charset="-122"/>
              <a:ea typeface="微软雅黑" panose="020B0503020204020204" charset="-122"/>
              <a:sym typeface="微软雅黑" panose="020B0503020204020204" charset="-122"/>
            </a:endParaRPr>
          </a:p>
          <a:p>
            <a:pPr algn="just">
              <a:lnSpc>
                <a:spcPct val="150000"/>
              </a:lnSpc>
            </a:pPr>
            <a:r>
              <a:rPr lang="zh-CN" altLang="zh-CN" sz="1400" dirty="0">
                <a:latin typeface="微软雅黑" panose="020B0503020204020204" charset="-122"/>
                <a:ea typeface="微软雅黑" panose="020B0503020204020204" charset="-122"/>
                <a:sym typeface="微软雅黑" panose="020B0503020204020204" charset="-122"/>
              </a:rPr>
              <a:t>（</a:t>
            </a:r>
            <a:r>
              <a:rPr lang="en-US" altLang="zh-CN" sz="1400" dirty="0">
                <a:latin typeface="微软雅黑" panose="020B0503020204020204" charset="-122"/>
                <a:ea typeface="微软雅黑" panose="020B0503020204020204" charset="-122"/>
                <a:sym typeface="微软雅黑" panose="020B0503020204020204" charset="-122"/>
              </a:rPr>
              <a:t>1</a:t>
            </a:r>
            <a:r>
              <a:rPr lang="zh-CN" altLang="zh-CN" sz="1400" dirty="0">
                <a:latin typeface="微软雅黑" panose="020B0503020204020204" charset="-122"/>
                <a:ea typeface="微软雅黑" panose="020B0503020204020204" charset="-122"/>
                <a:sym typeface="微软雅黑" panose="020B0503020204020204" charset="-122"/>
              </a:rPr>
              <a:t>）负责有关主题的案例查找与编写</a:t>
            </a:r>
            <a:r>
              <a:rPr lang="zh-CN" altLang="zh-CN" sz="1400" dirty="0">
                <a:latin typeface="微软雅黑" panose="020B0503020204020204" charset="-122"/>
                <a:ea typeface="微软雅黑" panose="020B0503020204020204" charset="-122"/>
                <a:sym typeface="微软雅黑" panose="020B0503020204020204" charset="-122"/>
              </a:rPr>
              <a:t>以及后续更新；</a:t>
            </a:r>
            <a:endParaRPr lang="zh-CN" altLang="zh-CN" sz="1400" dirty="0">
              <a:latin typeface="微软雅黑" panose="020B0503020204020204" charset="-122"/>
              <a:ea typeface="微软雅黑" panose="020B0503020204020204" charset="-122"/>
              <a:sym typeface="微软雅黑" panose="020B0503020204020204" charset="-122"/>
            </a:endParaRPr>
          </a:p>
          <a:p>
            <a:pPr algn="just">
              <a:lnSpc>
                <a:spcPct val="150000"/>
              </a:lnSpc>
            </a:pPr>
            <a:r>
              <a:rPr lang="zh-CN" altLang="zh-CN" sz="1400" dirty="0">
                <a:latin typeface="微软雅黑" panose="020B0503020204020204" charset="-122"/>
                <a:ea typeface="微软雅黑" panose="020B0503020204020204" charset="-122"/>
                <a:sym typeface="微软雅黑" panose="020B0503020204020204" charset="-122"/>
              </a:rPr>
              <a:t>（</a:t>
            </a:r>
            <a:r>
              <a:rPr lang="en-US" altLang="zh-CN" sz="1400" dirty="0">
                <a:latin typeface="微软雅黑" panose="020B0503020204020204" charset="-122"/>
                <a:ea typeface="微软雅黑" panose="020B0503020204020204" charset="-122"/>
                <a:sym typeface="微软雅黑" panose="020B0503020204020204" charset="-122"/>
              </a:rPr>
              <a:t>2</a:t>
            </a:r>
            <a:r>
              <a:rPr lang="zh-CN" altLang="en-US" sz="1400" dirty="0">
                <a:latin typeface="微软雅黑" panose="020B0503020204020204" charset="-122"/>
                <a:ea typeface="微软雅黑" panose="020B0503020204020204" charset="-122"/>
                <a:sym typeface="微软雅黑" panose="020B0503020204020204" charset="-122"/>
              </a:rPr>
              <a:t>）作为项目配置管理员，负责项目配置管理；</a:t>
            </a:r>
            <a:endParaRPr lang="zh-CN" altLang="en-US" sz="1400" dirty="0">
              <a:latin typeface="微软雅黑" panose="020B0503020204020204" charset="-122"/>
              <a:ea typeface="微软雅黑" panose="020B0503020204020204" charset="-122"/>
              <a:sym typeface="微软雅黑" panose="020B0503020204020204" charset="-122"/>
            </a:endParaRPr>
          </a:p>
          <a:p>
            <a:pPr algn="just">
              <a:lnSpc>
                <a:spcPct val="150000"/>
              </a:lnSpc>
            </a:pPr>
            <a:r>
              <a:rPr lang="zh-CN" altLang="zh-CN" sz="1400" dirty="0">
                <a:latin typeface="微软雅黑" panose="020B0503020204020204" charset="-122"/>
                <a:ea typeface="微软雅黑" panose="020B0503020204020204" charset="-122"/>
                <a:sym typeface="微软雅黑" panose="020B0503020204020204" charset="-122"/>
              </a:rPr>
              <a:t>（</a:t>
            </a:r>
            <a:r>
              <a:rPr lang="en-US" altLang="zh-CN" sz="1400" dirty="0">
                <a:latin typeface="微软雅黑" panose="020B0503020204020204" charset="-122"/>
                <a:ea typeface="微软雅黑" panose="020B0503020204020204" charset="-122"/>
                <a:sym typeface="微软雅黑" panose="020B0503020204020204" charset="-122"/>
              </a:rPr>
              <a:t>3</a:t>
            </a:r>
            <a:r>
              <a:rPr lang="zh-CN" altLang="en-US" sz="1400" dirty="0">
                <a:latin typeface="微软雅黑" panose="020B0503020204020204" charset="-122"/>
                <a:ea typeface="微软雅黑" panose="020B0503020204020204" charset="-122"/>
                <a:sym typeface="微软雅黑" panose="020B0503020204020204" charset="-122"/>
              </a:rPr>
              <a:t>）建立配置管理仓库，并解决小组成员的配置管理问题</a:t>
            </a:r>
            <a:endParaRPr lang="zh-CN" altLang="zh-CN" sz="1400" dirty="0">
              <a:latin typeface="微软雅黑" panose="020B0503020204020204" charset="-122"/>
              <a:ea typeface="微软雅黑" panose="020B0503020204020204" charset="-122"/>
            </a:endParaRPr>
          </a:p>
        </p:txBody>
      </p:sp>
      <p:pic>
        <p:nvPicPr>
          <p:cNvPr id="20" name="图片 19"/>
          <p:cNvPicPr>
            <a:picLocks noChangeAspect="1"/>
          </p:cNvPicPr>
          <p:nvPr/>
        </p:nvPicPr>
        <p:blipFill>
          <a:blip r:embed="rId5"/>
          <a:stretch>
            <a:fillRect/>
          </a:stretch>
        </p:blipFill>
        <p:spPr>
          <a:xfrm>
            <a:off x="340360" y="1517333"/>
            <a:ext cx="960438" cy="960437"/>
          </a:xfrm>
          <a:prstGeom prst="rect">
            <a:avLst/>
          </a:prstGeom>
          <a:noFill/>
          <a:ln w="9525">
            <a:noFill/>
          </a:ln>
        </p:spPr>
      </p:pic>
      <p:sp>
        <p:nvSpPr>
          <p:cNvPr id="21" name="文本框 20"/>
          <p:cNvSpPr txBox="1"/>
          <p:nvPr/>
        </p:nvSpPr>
        <p:spPr>
          <a:xfrm>
            <a:off x="1604010" y="1403033"/>
            <a:ext cx="869950" cy="368300"/>
          </a:xfrm>
          <a:prstGeom prst="rect">
            <a:avLst/>
          </a:prstGeom>
          <a:noFill/>
          <a:ln w="9525">
            <a:noFill/>
          </a:ln>
        </p:spPr>
        <p:txBody>
          <a:bodyPr wrap="none" anchor="t" anchorCtr="0">
            <a:spAutoFit/>
          </a:bodyPr>
          <a:p>
            <a:r>
              <a:rPr lang="zh-CN" altLang="en-US" dirty="0">
                <a:latin typeface="微软雅黑" panose="020B0503020204020204" charset="-122"/>
                <a:ea typeface="微软雅黑" panose="020B0503020204020204" charset="-122"/>
              </a:rPr>
              <a:t>邢海粟</a:t>
            </a:r>
            <a:endParaRPr lang="zh-CN" altLang="en-US" dirty="0">
              <a:latin typeface="微软雅黑" panose="020B0503020204020204" charset="-122"/>
              <a:ea typeface="微软雅黑" panose="020B0503020204020204" charset="-122"/>
            </a:endParaRPr>
          </a:p>
        </p:txBody>
      </p:sp>
      <p:sp>
        <p:nvSpPr>
          <p:cNvPr id="22" name="文本框 21"/>
          <p:cNvSpPr txBox="1"/>
          <p:nvPr/>
        </p:nvSpPr>
        <p:spPr>
          <a:xfrm>
            <a:off x="1604010" y="1703070"/>
            <a:ext cx="3970655" cy="1706880"/>
          </a:xfrm>
          <a:prstGeom prst="rect">
            <a:avLst/>
          </a:prstGeom>
          <a:noFill/>
          <a:ln w="9525">
            <a:noFill/>
          </a:ln>
        </p:spPr>
        <p:txBody>
          <a:bodyPr wrap="square" anchor="t" anchorCtr="0">
            <a:spAutoFit/>
          </a:bodyPr>
          <a:p>
            <a:pPr algn="just">
              <a:lnSpc>
                <a:spcPct val="150000"/>
              </a:lnSpc>
            </a:pPr>
            <a:r>
              <a:rPr lang="zh-CN" altLang="zh-CN" sz="1400" dirty="0">
                <a:latin typeface="微软雅黑" panose="020B0503020204020204" charset="-122"/>
                <a:ea typeface="微软雅黑" panose="020B0503020204020204" charset="-122"/>
              </a:rPr>
              <a:t>小小组长</a:t>
            </a:r>
            <a:endParaRPr lang="zh-CN" altLang="zh-CN" sz="1400" dirty="0">
              <a:latin typeface="微软雅黑" panose="020B0503020204020204" charset="-122"/>
              <a:ea typeface="微软雅黑" panose="020B0503020204020204" charset="-122"/>
            </a:endParaRPr>
          </a:p>
          <a:p>
            <a:pPr algn="just">
              <a:lnSpc>
                <a:spcPct val="150000"/>
              </a:lnSpc>
            </a:pPr>
            <a:r>
              <a:rPr lang="zh-CN" altLang="zh-CN" sz="1400" dirty="0">
                <a:latin typeface="微软雅黑" panose="020B0503020204020204" charset="-122"/>
                <a:ea typeface="微软雅黑" panose="020B0503020204020204" charset="-122"/>
              </a:rPr>
              <a:t>（</a:t>
            </a:r>
            <a:r>
              <a:rPr lang="en-US" altLang="zh-CN" sz="1400" dirty="0">
                <a:latin typeface="微软雅黑" panose="020B0503020204020204" charset="-122"/>
                <a:ea typeface="微软雅黑" panose="020B0503020204020204" charset="-122"/>
              </a:rPr>
              <a:t>1</a:t>
            </a:r>
            <a:r>
              <a:rPr lang="zh-CN" altLang="en-US" sz="1400" dirty="0">
                <a:latin typeface="微软雅黑" panose="020B0503020204020204" charset="-122"/>
                <a:ea typeface="微软雅黑" panose="020B0503020204020204" charset="-122"/>
              </a:rPr>
              <a:t>）</a:t>
            </a:r>
            <a:r>
              <a:rPr lang="zh-CN" altLang="zh-CN" sz="1400" dirty="0">
                <a:latin typeface="微软雅黑" panose="020B0503020204020204" charset="-122"/>
                <a:ea typeface="微软雅黑" panose="020B0503020204020204" charset="-122"/>
              </a:rPr>
              <a:t>协调小组成员矛盾，团结一致向前冲；</a:t>
            </a:r>
            <a:endParaRPr lang="zh-CN" altLang="zh-CN" sz="1400" dirty="0">
              <a:latin typeface="微软雅黑" panose="020B0503020204020204" charset="-122"/>
              <a:ea typeface="微软雅黑" panose="020B0503020204020204" charset="-122"/>
            </a:endParaRPr>
          </a:p>
          <a:p>
            <a:pPr algn="just">
              <a:lnSpc>
                <a:spcPct val="150000"/>
              </a:lnSpc>
            </a:pPr>
            <a:r>
              <a:rPr lang="zh-CN" altLang="zh-CN" sz="1400" dirty="0">
                <a:latin typeface="微软雅黑" panose="020B0503020204020204" charset="-122"/>
                <a:ea typeface="微软雅黑" panose="020B0503020204020204" charset="-122"/>
              </a:rPr>
              <a:t>（</a:t>
            </a:r>
            <a:r>
              <a:rPr lang="en-US" altLang="zh-CN" sz="1400" dirty="0">
                <a:latin typeface="微软雅黑" panose="020B0503020204020204" charset="-122"/>
                <a:ea typeface="微软雅黑" panose="020B0503020204020204" charset="-122"/>
              </a:rPr>
              <a:t>2</a:t>
            </a:r>
            <a:r>
              <a:rPr lang="zh-CN" altLang="zh-CN" sz="1400" dirty="0">
                <a:latin typeface="微软雅黑" panose="020B0503020204020204" charset="-122"/>
                <a:ea typeface="微软雅黑" panose="020B0503020204020204" charset="-122"/>
              </a:rPr>
              <a:t>）负责该阶段PPT审核以及后续更新；    </a:t>
            </a:r>
            <a:endParaRPr lang="zh-CN" altLang="zh-CN" sz="1400" dirty="0">
              <a:latin typeface="微软雅黑" panose="020B0503020204020204" charset="-122"/>
              <a:ea typeface="微软雅黑" panose="020B0503020204020204" charset="-122"/>
            </a:endParaRPr>
          </a:p>
          <a:p>
            <a:pPr algn="just">
              <a:lnSpc>
                <a:spcPct val="150000"/>
              </a:lnSpc>
            </a:pPr>
            <a:r>
              <a:rPr lang="zh-CN" altLang="zh-CN" sz="1400" dirty="0">
                <a:latin typeface="微软雅黑" panose="020B0503020204020204" charset="-122"/>
                <a:ea typeface="微软雅黑" panose="020B0503020204020204" charset="-122"/>
              </a:rPr>
              <a:t>（</a:t>
            </a:r>
            <a:r>
              <a:rPr lang="en-US" altLang="zh-CN" sz="1400" dirty="0">
                <a:latin typeface="微软雅黑" panose="020B0503020204020204" charset="-122"/>
                <a:ea typeface="微软雅黑" panose="020B0503020204020204" charset="-122"/>
              </a:rPr>
              <a:t>3</a:t>
            </a:r>
            <a:r>
              <a:rPr lang="zh-CN" altLang="en-US" sz="1400" dirty="0">
                <a:latin typeface="微软雅黑" panose="020B0503020204020204" charset="-122"/>
                <a:ea typeface="微软雅黑" panose="020B0503020204020204" charset="-122"/>
              </a:rPr>
              <a:t>）负责该阶段文档内容的批准与审核；</a:t>
            </a:r>
            <a:endParaRPr lang="zh-CN" altLang="zh-CN" sz="1400" dirty="0">
              <a:latin typeface="微软雅黑" panose="020B0503020204020204" charset="-122"/>
              <a:ea typeface="微软雅黑" panose="020B0503020204020204" charset="-122"/>
            </a:endParaRPr>
          </a:p>
          <a:p>
            <a:pPr algn="just">
              <a:lnSpc>
                <a:spcPct val="150000"/>
              </a:lnSpc>
            </a:pPr>
            <a:r>
              <a:rPr lang="zh-CN" altLang="zh-CN" sz="1400" dirty="0">
                <a:latin typeface="微软雅黑" panose="020B0503020204020204" charset="-122"/>
                <a:ea typeface="微软雅黑" panose="020B0503020204020204" charset="-122"/>
              </a:rPr>
              <a:t>（</a:t>
            </a:r>
            <a:r>
              <a:rPr lang="en-US" altLang="zh-CN" sz="1400" dirty="0">
                <a:latin typeface="微软雅黑" panose="020B0503020204020204" charset="-122"/>
                <a:ea typeface="微软雅黑" panose="020B0503020204020204" charset="-122"/>
              </a:rPr>
              <a:t>4</a:t>
            </a:r>
            <a:r>
              <a:rPr lang="zh-CN" altLang="en-US" sz="1400" dirty="0">
                <a:latin typeface="微软雅黑" panose="020B0503020204020204" charset="-122"/>
                <a:ea typeface="微软雅黑" panose="020B0503020204020204" charset="-122"/>
              </a:rPr>
              <a:t>）</a:t>
            </a:r>
            <a:r>
              <a:rPr lang="zh-CN" altLang="zh-CN" sz="1400" dirty="0">
                <a:latin typeface="微软雅黑" panose="020B0503020204020204" charset="-122"/>
                <a:ea typeface="微软雅黑" panose="020B0503020204020204" charset="-122"/>
              </a:rPr>
              <a:t>负责分配下一阶段的任务；  </a:t>
            </a:r>
            <a:endParaRPr lang="zh-CN" altLang="zh-CN" sz="1400" dirty="0">
              <a:latin typeface="微软雅黑" panose="020B0503020204020204" charset="-122"/>
              <a:ea typeface="微软雅黑" panose="020B0503020204020204" charset="-122"/>
            </a:endParaRPr>
          </a:p>
        </p:txBody>
      </p:sp>
    </p:spTree>
  </p:cSld>
  <p:clrMapOvr>
    <a:masterClrMapping/>
  </p:clrMapOvr>
  <p:transition spd="slow">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bg>
      <p:bgPr>
        <a:solidFill>
          <a:srgbClr val="22385C"/>
        </a:solidFill>
        <a:effectLst/>
      </p:bgPr>
    </p:bg>
    <p:spTree>
      <p:nvGrpSpPr>
        <p:cNvPr id="1" name=""/>
        <p:cNvGrpSpPr/>
        <p:nvPr/>
      </p:nvGrpSpPr>
      <p:grpSpPr>
        <a:xfrm>
          <a:off x="0" y="0"/>
          <a:ext cx="0" cy="0"/>
          <a:chOff x="0" y="0"/>
          <a:chExt cx="0" cy="0"/>
        </a:xfrm>
      </p:grpSpPr>
      <p:sp>
        <p:nvSpPr>
          <p:cNvPr id="15" name="文本框 14"/>
          <p:cNvSpPr txBox="1"/>
          <p:nvPr/>
        </p:nvSpPr>
        <p:spPr>
          <a:xfrm>
            <a:off x="4765024" y="1865059"/>
            <a:ext cx="2496277" cy="1322070"/>
          </a:xfrm>
          <a:prstGeom prst="rect">
            <a:avLst/>
          </a:prstGeom>
          <a:noFill/>
        </p:spPr>
        <p:txBody>
          <a:bodyPr wrap="square" rtlCol="0">
            <a:spAutoFit/>
          </a:bodyPr>
          <a:lstStyle/>
          <a:p>
            <a:pPr algn="dist"/>
            <a:r>
              <a:rPr lang="zh-CN" altLang="en-US" sz="8000" dirty="0">
                <a:solidFill>
                  <a:schemeClr val="bg1"/>
                </a:solidFill>
                <a:latin typeface="方正兰亭粗黑简体" panose="02000000000000000000" pitchFamily="2" charset="-122"/>
                <a:ea typeface="方正兰亭粗黑简体" panose="02000000000000000000" pitchFamily="2" charset="-122"/>
              </a:rPr>
              <a:t>感谢</a:t>
            </a:r>
            <a:endParaRPr lang="zh-CN" altLang="en-US" sz="8000" dirty="0">
              <a:solidFill>
                <a:schemeClr val="bg1"/>
              </a:solidFill>
              <a:latin typeface="方正兰亭粗黑简体" panose="02000000000000000000" pitchFamily="2" charset="-122"/>
              <a:ea typeface="方正兰亭粗黑简体" panose="02000000000000000000" pitchFamily="2" charset="-122"/>
            </a:endParaRPr>
          </a:p>
        </p:txBody>
      </p:sp>
      <p:cxnSp>
        <p:nvCxnSpPr>
          <p:cNvPr id="19" name="直接连接符 18"/>
          <p:cNvCxnSpPr/>
          <p:nvPr/>
        </p:nvCxnSpPr>
        <p:spPr>
          <a:xfrm>
            <a:off x="7357312" y="2540229"/>
            <a:ext cx="67207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3900928" y="2540229"/>
            <a:ext cx="67207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2172736" y="3364836"/>
            <a:ext cx="7680853" cy="645160"/>
          </a:xfrm>
          <a:prstGeom prst="rect">
            <a:avLst/>
          </a:prstGeom>
          <a:noFill/>
        </p:spPr>
        <p:txBody>
          <a:bodyPr wrap="square" rtlCol="0">
            <a:spAutoFit/>
          </a:bodyPr>
          <a:lstStyle/>
          <a:p>
            <a:pPr algn="ctr"/>
            <a:r>
              <a:rPr lang="en-US" sz="3600" dirty="0">
                <a:solidFill>
                  <a:schemeClr val="bg1"/>
                </a:solidFill>
                <a:latin typeface="等线" panose="02010600030101010101" charset="-122"/>
                <a:ea typeface="等线" panose="02010600030101010101" charset="-122"/>
              </a:rPr>
              <a:t>Q&amp;A</a:t>
            </a:r>
            <a:endParaRPr lang="en-US" sz="3600" dirty="0">
              <a:solidFill>
                <a:schemeClr val="bg1"/>
              </a:solidFill>
              <a:latin typeface="等线" panose="02010600030101010101" charset="-122"/>
              <a:ea typeface="等线" panose="02010600030101010101"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95" name="文本框 3"/>
          <p:cNvSpPr>
            <a:spLocks noChangeArrowheads="1"/>
          </p:cNvSpPr>
          <p:nvPr/>
        </p:nvSpPr>
        <p:spPr bwMode="auto">
          <a:xfrm>
            <a:off x="1310771" y="1055184"/>
            <a:ext cx="3104156" cy="645160"/>
          </a:xfrm>
          <a:prstGeom prst="rect">
            <a:avLst/>
          </a:prstGeom>
          <a:solidFill>
            <a:srgbClr val="22385C"/>
          </a:solidFill>
          <a:ln w="9525">
            <a:noFill/>
            <a:miter lim="800000"/>
          </a:ln>
        </p:spPr>
        <p:txBody>
          <a:bodyPr wrap="square" lIns="91440" tIns="45720" rIns="91440" bIns="45720">
            <a:spAutoFit/>
          </a:bodyPr>
          <a:lstStyle/>
          <a:p>
            <a:pPr algn="dist"/>
            <a:r>
              <a:rPr lang="zh-CN" altLang="en-US" sz="3600" dirty="0" smtClean="0">
                <a:solidFill>
                  <a:schemeClr val="bg1"/>
                </a:solidFill>
                <a:latin typeface="方正兰亭粗黑简体" panose="02000000000000000000" pitchFamily="2" charset="-122"/>
                <a:ea typeface="方正兰亭粗黑简体" panose="02000000000000000000" pitchFamily="2" charset="-122"/>
                <a:sym typeface="Segoe UI" panose="020B0502040204020203" pitchFamily="34" charset="0"/>
              </a:rPr>
              <a:t>主题确认</a:t>
            </a:r>
            <a:endParaRPr lang="zh-CN" altLang="en-US" sz="3600" dirty="0">
              <a:solidFill>
                <a:schemeClr val="bg1"/>
              </a:solidFill>
              <a:latin typeface="方正兰亭粗黑简体" panose="02000000000000000000" pitchFamily="2" charset="-122"/>
              <a:ea typeface="方正兰亭粗黑简体" panose="02000000000000000000" pitchFamily="2" charset="-122"/>
              <a:sym typeface="Segoe UI" panose="020B0502040204020203" pitchFamily="34" charset="0"/>
            </a:endParaRPr>
          </a:p>
        </p:txBody>
      </p:sp>
      <p:sp>
        <p:nvSpPr>
          <p:cNvPr id="23596" name="矩形 4"/>
          <p:cNvSpPr>
            <a:spLocks noChangeArrowheads="1"/>
          </p:cNvSpPr>
          <p:nvPr/>
        </p:nvSpPr>
        <p:spPr bwMode="auto">
          <a:xfrm>
            <a:off x="1209675" y="2043430"/>
            <a:ext cx="6137275" cy="1052830"/>
          </a:xfrm>
          <a:prstGeom prst="rect">
            <a:avLst/>
          </a:prstGeom>
          <a:noFill/>
          <a:ln w="9525">
            <a:noFill/>
            <a:miter lim="800000"/>
          </a:ln>
        </p:spPr>
        <p:txBody>
          <a:bodyPr wrap="square" lIns="91440" tIns="45720" rIns="91440" bIns="45720">
            <a:spAutoFit/>
          </a:bodyPr>
          <a:lstStyle/>
          <a:p>
            <a:pPr indent="457200" fontAlgn="auto">
              <a:lnSpc>
                <a:spcPts val="2500"/>
              </a:lnSpc>
            </a:pPr>
            <a:r>
              <a:rPr lang="zh-CN" sz="2000" dirty="0">
                <a:solidFill>
                  <a:srgbClr val="262626"/>
                </a:solidFill>
                <a:latin typeface="华文细黑" panose="02010600040101010101" pitchFamily="2" charset="-122"/>
                <a:ea typeface="华文细黑" panose="02010600040101010101" pitchFamily="2" charset="-122"/>
              </a:rPr>
              <a:t>我们组选择的是购物和社区主题，通过购物和社区的组合，我们选择时下热门的社区化团购形式作为这次的主题。</a:t>
            </a:r>
            <a:endParaRPr lang="zh-CN" sz="2000" dirty="0">
              <a:solidFill>
                <a:srgbClr val="262626"/>
              </a:solidFill>
              <a:latin typeface="华文细黑" panose="02010600040101010101" pitchFamily="2" charset="-122"/>
              <a:ea typeface="华文细黑" panose="02010600040101010101" pitchFamily="2" charset="-122"/>
            </a:endParaRPr>
          </a:p>
        </p:txBody>
      </p:sp>
      <p:grpSp>
        <p:nvGrpSpPr>
          <p:cNvPr id="113" name="组合 112"/>
          <p:cNvGrpSpPr/>
          <p:nvPr/>
        </p:nvGrpSpPr>
        <p:grpSpPr>
          <a:xfrm>
            <a:off x="6074313" y="1483406"/>
            <a:ext cx="5348655" cy="4285728"/>
            <a:chOff x="1904439" y="-355318"/>
            <a:chExt cx="5664201" cy="4060831"/>
          </a:xfrm>
        </p:grpSpPr>
        <p:sp>
          <p:nvSpPr>
            <p:cNvPr id="114" name="Rectangle 5"/>
            <p:cNvSpPr>
              <a:spLocks noChangeArrowheads="1"/>
            </p:cNvSpPr>
            <p:nvPr/>
          </p:nvSpPr>
          <p:spPr bwMode="auto">
            <a:xfrm>
              <a:off x="3501464" y="790859"/>
              <a:ext cx="31750" cy="479426"/>
            </a:xfrm>
            <a:prstGeom prst="rect">
              <a:avLst/>
            </a:prstGeom>
            <a:solidFill>
              <a:srgbClr val="29140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15" name="Freeform 6"/>
            <p:cNvSpPr/>
            <p:nvPr/>
          </p:nvSpPr>
          <p:spPr bwMode="auto">
            <a:xfrm>
              <a:off x="3531627" y="790859"/>
              <a:ext cx="339725" cy="177800"/>
            </a:xfrm>
            <a:custGeom>
              <a:avLst/>
              <a:gdLst>
                <a:gd name="T0" fmla="*/ 214 w 214"/>
                <a:gd name="T1" fmla="*/ 112 h 112"/>
                <a:gd name="T2" fmla="*/ 0 w 214"/>
                <a:gd name="T3" fmla="*/ 112 h 112"/>
                <a:gd name="T4" fmla="*/ 0 w 214"/>
                <a:gd name="T5" fmla="*/ 0 h 112"/>
                <a:gd name="T6" fmla="*/ 214 w 214"/>
                <a:gd name="T7" fmla="*/ 0 h 112"/>
                <a:gd name="T8" fmla="*/ 131 w 214"/>
                <a:gd name="T9" fmla="*/ 56 h 112"/>
                <a:gd name="T10" fmla="*/ 214 w 214"/>
                <a:gd name="T11" fmla="*/ 112 h 112"/>
              </a:gdLst>
              <a:ahLst/>
              <a:cxnLst>
                <a:cxn ang="0">
                  <a:pos x="T0" y="T1"/>
                </a:cxn>
                <a:cxn ang="0">
                  <a:pos x="T2" y="T3"/>
                </a:cxn>
                <a:cxn ang="0">
                  <a:pos x="T4" y="T5"/>
                </a:cxn>
                <a:cxn ang="0">
                  <a:pos x="T6" y="T7"/>
                </a:cxn>
                <a:cxn ang="0">
                  <a:pos x="T8" y="T9"/>
                </a:cxn>
                <a:cxn ang="0">
                  <a:pos x="T10" y="T11"/>
                </a:cxn>
              </a:cxnLst>
              <a:rect l="0" t="0" r="r" b="b"/>
              <a:pathLst>
                <a:path w="214" h="112">
                  <a:moveTo>
                    <a:pt x="214" y="112"/>
                  </a:moveTo>
                  <a:lnTo>
                    <a:pt x="0" y="112"/>
                  </a:lnTo>
                  <a:lnTo>
                    <a:pt x="0" y="0"/>
                  </a:lnTo>
                  <a:lnTo>
                    <a:pt x="214" y="0"/>
                  </a:lnTo>
                  <a:lnTo>
                    <a:pt x="131" y="56"/>
                  </a:lnTo>
                  <a:lnTo>
                    <a:pt x="214" y="112"/>
                  </a:lnTo>
                  <a:close/>
                </a:path>
              </a:pathLst>
            </a:custGeom>
            <a:solidFill>
              <a:srgbClr val="E4432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16" name="Freeform 7"/>
            <p:cNvSpPr/>
            <p:nvPr/>
          </p:nvSpPr>
          <p:spPr bwMode="auto">
            <a:xfrm>
              <a:off x="3415739" y="1013109"/>
              <a:ext cx="1501775" cy="2008190"/>
            </a:xfrm>
            <a:custGeom>
              <a:avLst/>
              <a:gdLst>
                <a:gd name="T0" fmla="*/ 561 w 946"/>
                <a:gd name="T1" fmla="*/ 0 h 1265"/>
                <a:gd name="T2" fmla="*/ 0 w 946"/>
                <a:gd name="T3" fmla="*/ 1265 h 1265"/>
                <a:gd name="T4" fmla="*/ 946 w 946"/>
                <a:gd name="T5" fmla="*/ 1265 h 1265"/>
                <a:gd name="T6" fmla="*/ 946 w 946"/>
                <a:gd name="T7" fmla="*/ 0 h 1265"/>
                <a:gd name="T8" fmla="*/ 561 w 946"/>
                <a:gd name="T9" fmla="*/ 0 h 1265"/>
              </a:gdLst>
              <a:ahLst/>
              <a:cxnLst>
                <a:cxn ang="0">
                  <a:pos x="T0" y="T1"/>
                </a:cxn>
                <a:cxn ang="0">
                  <a:pos x="T2" y="T3"/>
                </a:cxn>
                <a:cxn ang="0">
                  <a:pos x="T4" y="T5"/>
                </a:cxn>
                <a:cxn ang="0">
                  <a:pos x="T6" y="T7"/>
                </a:cxn>
                <a:cxn ang="0">
                  <a:pos x="T8" y="T9"/>
                </a:cxn>
              </a:cxnLst>
              <a:rect l="0" t="0" r="r" b="b"/>
              <a:pathLst>
                <a:path w="946" h="1265">
                  <a:moveTo>
                    <a:pt x="561" y="0"/>
                  </a:moveTo>
                  <a:lnTo>
                    <a:pt x="0" y="1265"/>
                  </a:lnTo>
                  <a:lnTo>
                    <a:pt x="946" y="1265"/>
                  </a:lnTo>
                  <a:lnTo>
                    <a:pt x="946" y="0"/>
                  </a:lnTo>
                  <a:lnTo>
                    <a:pt x="561" y="0"/>
                  </a:lnTo>
                  <a:close/>
                </a:path>
              </a:pathLst>
            </a:custGeom>
            <a:solidFill>
              <a:srgbClr val="36444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17" name="Freeform 8"/>
            <p:cNvSpPr/>
            <p:nvPr/>
          </p:nvSpPr>
          <p:spPr bwMode="auto">
            <a:xfrm>
              <a:off x="3415739" y="1013109"/>
              <a:ext cx="1501775" cy="2008190"/>
            </a:xfrm>
            <a:custGeom>
              <a:avLst/>
              <a:gdLst>
                <a:gd name="T0" fmla="*/ 561 w 946"/>
                <a:gd name="T1" fmla="*/ 0 h 1265"/>
                <a:gd name="T2" fmla="*/ 0 w 946"/>
                <a:gd name="T3" fmla="*/ 1265 h 1265"/>
                <a:gd name="T4" fmla="*/ 946 w 946"/>
                <a:gd name="T5" fmla="*/ 1265 h 1265"/>
                <a:gd name="T6" fmla="*/ 946 w 946"/>
                <a:gd name="T7" fmla="*/ 0 h 1265"/>
                <a:gd name="T8" fmla="*/ 561 w 946"/>
                <a:gd name="T9" fmla="*/ 0 h 1265"/>
              </a:gdLst>
              <a:ahLst/>
              <a:cxnLst>
                <a:cxn ang="0">
                  <a:pos x="T0" y="T1"/>
                </a:cxn>
                <a:cxn ang="0">
                  <a:pos x="T2" y="T3"/>
                </a:cxn>
                <a:cxn ang="0">
                  <a:pos x="T4" y="T5"/>
                </a:cxn>
                <a:cxn ang="0">
                  <a:pos x="T6" y="T7"/>
                </a:cxn>
                <a:cxn ang="0">
                  <a:pos x="T8" y="T9"/>
                </a:cxn>
              </a:cxnLst>
              <a:rect l="0" t="0" r="r" b="b"/>
              <a:pathLst>
                <a:path w="946" h="1265">
                  <a:moveTo>
                    <a:pt x="561" y="0"/>
                  </a:moveTo>
                  <a:lnTo>
                    <a:pt x="0" y="1265"/>
                  </a:lnTo>
                  <a:lnTo>
                    <a:pt x="946" y="1265"/>
                  </a:lnTo>
                  <a:lnTo>
                    <a:pt x="946" y="0"/>
                  </a:lnTo>
                  <a:lnTo>
                    <a:pt x="56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18" name="Freeform 9"/>
            <p:cNvSpPr/>
            <p:nvPr/>
          </p:nvSpPr>
          <p:spPr bwMode="auto">
            <a:xfrm>
              <a:off x="4909577" y="1013109"/>
              <a:ext cx="1492250" cy="2008190"/>
            </a:xfrm>
            <a:custGeom>
              <a:avLst/>
              <a:gdLst>
                <a:gd name="T0" fmla="*/ 379 w 940"/>
                <a:gd name="T1" fmla="*/ 0 h 1265"/>
                <a:gd name="T2" fmla="*/ 0 w 940"/>
                <a:gd name="T3" fmla="*/ 0 h 1265"/>
                <a:gd name="T4" fmla="*/ 0 w 940"/>
                <a:gd name="T5" fmla="*/ 1265 h 1265"/>
                <a:gd name="T6" fmla="*/ 940 w 940"/>
                <a:gd name="T7" fmla="*/ 1265 h 1265"/>
                <a:gd name="T8" fmla="*/ 379 w 940"/>
                <a:gd name="T9" fmla="*/ 0 h 1265"/>
              </a:gdLst>
              <a:ahLst/>
              <a:cxnLst>
                <a:cxn ang="0">
                  <a:pos x="T0" y="T1"/>
                </a:cxn>
                <a:cxn ang="0">
                  <a:pos x="T2" y="T3"/>
                </a:cxn>
                <a:cxn ang="0">
                  <a:pos x="T4" y="T5"/>
                </a:cxn>
                <a:cxn ang="0">
                  <a:pos x="T6" y="T7"/>
                </a:cxn>
                <a:cxn ang="0">
                  <a:pos x="T8" y="T9"/>
                </a:cxn>
              </a:cxnLst>
              <a:rect l="0" t="0" r="r" b="b"/>
              <a:pathLst>
                <a:path w="940" h="1265">
                  <a:moveTo>
                    <a:pt x="379" y="0"/>
                  </a:moveTo>
                  <a:lnTo>
                    <a:pt x="0" y="0"/>
                  </a:lnTo>
                  <a:lnTo>
                    <a:pt x="0" y="1265"/>
                  </a:lnTo>
                  <a:lnTo>
                    <a:pt x="940" y="1265"/>
                  </a:lnTo>
                  <a:lnTo>
                    <a:pt x="379" y="0"/>
                  </a:lnTo>
                  <a:close/>
                </a:path>
              </a:pathLst>
            </a:custGeom>
            <a:solidFill>
              <a:srgbClr val="2F3D4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19" name="Freeform 10"/>
            <p:cNvSpPr/>
            <p:nvPr/>
          </p:nvSpPr>
          <p:spPr bwMode="auto">
            <a:xfrm>
              <a:off x="4225364" y="-352143"/>
              <a:ext cx="692150" cy="1614490"/>
            </a:xfrm>
            <a:custGeom>
              <a:avLst/>
              <a:gdLst>
                <a:gd name="T0" fmla="*/ 0 w 348"/>
                <a:gd name="T1" fmla="*/ 780 h 812"/>
                <a:gd name="T2" fmla="*/ 215 w 348"/>
                <a:gd name="T3" fmla="*/ 700 h 812"/>
                <a:gd name="T4" fmla="*/ 348 w 348"/>
                <a:gd name="T5" fmla="*/ 783 h 812"/>
                <a:gd name="T6" fmla="*/ 344 w 348"/>
                <a:gd name="T7" fmla="*/ 0 h 812"/>
                <a:gd name="T8" fmla="*/ 0 w 348"/>
                <a:gd name="T9" fmla="*/ 780 h 812"/>
              </a:gdLst>
              <a:ahLst/>
              <a:cxnLst>
                <a:cxn ang="0">
                  <a:pos x="T0" y="T1"/>
                </a:cxn>
                <a:cxn ang="0">
                  <a:pos x="T2" y="T3"/>
                </a:cxn>
                <a:cxn ang="0">
                  <a:pos x="T4" y="T5"/>
                </a:cxn>
                <a:cxn ang="0">
                  <a:pos x="T6" y="T7"/>
                </a:cxn>
                <a:cxn ang="0">
                  <a:pos x="T8" y="T9"/>
                </a:cxn>
              </a:cxnLst>
              <a:rect l="0" t="0" r="r" b="b"/>
              <a:pathLst>
                <a:path w="348" h="812">
                  <a:moveTo>
                    <a:pt x="0" y="780"/>
                  </a:moveTo>
                  <a:cubicBezTo>
                    <a:pt x="133" y="812"/>
                    <a:pt x="215" y="700"/>
                    <a:pt x="215" y="700"/>
                  </a:cubicBezTo>
                  <a:cubicBezTo>
                    <a:pt x="215" y="700"/>
                    <a:pt x="242" y="780"/>
                    <a:pt x="348" y="783"/>
                  </a:cubicBezTo>
                  <a:cubicBezTo>
                    <a:pt x="344" y="0"/>
                    <a:pt x="344" y="0"/>
                    <a:pt x="344" y="0"/>
                  </a:cubicBezTo>
                  <a:lnTo>
                    <a:pt x="0" y="780"/>
                  </a:lnTo>
                  <a:close/>
                </a:path>
              </a:pathLst>
            </a:custGeom>
            <a:solidFill>
              <a:srgbClr val="F0F0F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20" name="Freeform 11"/>
            <p:cNvSpPr/>
            <p:nvPr/>
          </p:nvSpPr>
          <p:spPr bwMode="auto">
            <a:xfrm>
              <a:off x="4909577" y="-355318"/>
              <a:ext cx="681038" cy="1612902"/>
            </a:xfrm>
            <a:custGeom>
              <a:avLst/>
              <a:gdLst>
                <a:gd name="T0" fmla="*/ 0 w 343"/>
                <a:gd name="T1" fmla="*/ 0 h 811"/>
                <a:gd name="T2" fmla="*/ 0 w 343"/>
                <a:gd name="T3" fmla="*/ 1 h 811"/>
                <a:gd name="T4" fmla="*/ 0 w 343"/>
                <a:gd name="T5" fmla="*/ 784 h 811"/>
                <a:gd name="T6" fmla="*/ 7 w 343"/>
                <a:gd name="T7" fmla="*/ 785 h 811"/>
                <a:gd name="T8" fmla="*/ 141 w 343"/>
                <a:gd name="T9" fmla="*/ 708 h 811"/>
                <a:gd name="T10" fmla="*/ 343 w 343"/>
                <a:gd name="T11" fmla="*/ 777 h 811"/>
                <a:gd name="T12" fmla="*/ 0 w 343"/>
                <a:gd name="T13" fmla="*/ 0 h 811"/>
              </a:gdLst>
              <a:ahLst/>
              <a:cxnLst>
                <a:cxn ang="0">
                  <a:pos x="T0" y="T1"/>
                </a:cxn>
                <a:cxn ang="0">
                  <a:pos x="T2" y="T3"/>
                </a:cxn>
                <a:cxn ang="0">
                  <a:pos x="T4" y="T5"/>
                </a:cxn>
                <a:cxn ang="0">
                  <a:pos x="T6" y="T7"/>
                </a:cxn>
                <a:cxn ang="0">
                  <a:pos x="T8" y="T9"/>
                </a:cxn>
                <a:cxn ang="0">
                  <a:pos x="T10" y="T11"/>
                </a:cxn>
                <a:cxn ang="0">
                  <a:pos x="T12" y="T13"/>
                </a:cxn>
              </a:cxnLst>
              <a:rect l="0" t="0" r="r" b="b"/>
              <a:pathLst>
                <a:path w="343" h="811">
                  <a:moveTo>
                    <a:pt x="0" y="0"/>
                  </a:moveTo>
                  <a:cubicBezTo>
                    <a:pt x="0" y="1"/>
                    <a:pt x="0" y="1"/>
                    <a:pt x="0" y="1"/>
                  </a:cubicBezTo>
                  <a:cubicBezTo>
                    <a:pt x="0" y="784"/>
                    <a:pt x="0" y="784"/>
                    <a:pt x="0" y="784"/>
                  </a:cubicBezTo>
                  <a:cubicBezTo>
                    <a:pt x="2" y="785"/>
                    <a:pt x="4" y="785"/>
                    <a:pt x="7" y="785"/>
                  </a:cubicBezTo>
                  <a:cubicBezTo>
                    <a:pt x="118" y="785"/>
                    <a:pt x="141" y="708"/>
                    <a:pt x="141" y="708"/>
                  </a:cubicBezTo>
                  <a:cubicBezTo>
                    <a:pt x="141" y="708"/>
                    <a:pt x="199" y="811"/>
                    <a:pt x="343" y="777"/>
                  </a:cubicBezTo>
                  <a:lnTo>
                    <a:pt x="0" y="0"/>
                  </a:lnTo>
                  <a:close/>
                </a:path>
              </a:pathLst>
            </a:custGeom>
            <a:solidFill>
              <a:srgbClr val="E6E6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21" name="Freeform 12"/>
            <p:cNvSpPr/>
            <p:nvPr/>
          </p:nvSpPr>
          <p:spPr bwMode="auto">
            <a:xfrm>
              <a:off x="5046102" y="1889410"/>
              <a:ext cx="1198563" cy="1603377"/>
            </a:xfrm>
            <a:custGeom>
              <a:avLst/>
              <a:gdLst>
                <a:gd name="T0" fmla="*/ 447 w 755"/>
                <a:gd name="T1" fmla="*/ 0 h 1010"/>
                <a:gd name="T2" fmla="*/ 0 w 755"/>
                <a:gd name="T3" fmla="*/ 1010 h 1010"/>
                <a:gd name="T4" fmla="*/ 750 w 755"/>
                <a:gd name="T5" fmla="*/ 1010 h 1010"/>
                <a:gd name="T6" fmla="*/ 755 w 755"/>
                <a:gd name="T7" fmla="*/ 0 h 1010"/>
                <a:gd name="T8" fmla="*/ 447 w 755"/>
                <a:gd name="T9" fmla="*/ 0 h 1010"/>
              </a:gdLst>
              <a:ahLst/>
              <a:cxnLst>
                <a:cxn ang="0">
                  <a:pos x="T0" y="T1"/>
                </a:cxn>
                <a:cxn ang="0">
                  <a:pos x="T2" y="T3"/>
                </a:cxn>
                <a:cxn ang="0">
                  <a:pos x="T4" y="T5"/>
                </a:cxn>
                <a:cxn ang="0">
                  <a:pos x="T6" y="T7"/>
                </a:cxn>
                <a:cxn ang="0">
                  <a:pos x="T8" y="T9"/>
                </a:cxn>
              </a:cxnLst>
              <a:rect l="0" t="0" r="r" b="b"/>
              <a:pathLst>
                <a:path w="755" h="1010">
                  <a:moveTo>
                    <a:pt x="447" y="0"/>
                  </a:moveTo>
                  <a:lnTo>
                    <a:pt x="0" y="1010"/>
                  </a:lnTo>
                  <a:lnTo>
                    <a:pt x="750" y="1010"/>
                  </a:lnTo>
                  <a:lnTo>
                    <a:pt x="755" y="0"/>
                  </a:lnTo>
                  <a:lnTo>
                    <a:pt x="447" y="0"/>
                  </a:lnTo>
                  <a:close/>
                </a:path>
              </a:pathLst>
            </a:custGeom>
            <a:solidFill>
              <a:srgbClr val="4150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22" name="Freeform 13"/>
            <p:cNvSpPr/>
            <p:nvPr/>
          </p:nvSpPr>
          <p:spPr bwMode="auto">
            <a:xfrm>
              <a:off x="6236727" y="1889410"/>
              <a:ext cx="1193800" cy="1603377"/>
            </a:xfrm>
            <a:custGeom>
              <a:avLst/>
              <a:gdLst>
                <a:gd name="T0" fmla="*/ 305 w 752"/>
                <a:gd name="T1" fmla="*/ 0 h 1010"/>
                <a:gd name="T2" fmla="*/ 0 w 752"/>
                <a:gd name="T3" fmla="*/ 0 h 1010"/>
                <a:gd name="T4" fmla="*/ 0 w 752"/>
                <a:gd name="T5" fmla="*/ 1010 h 1010"/>
                <a:gd name="T6" fmla="*/ 752 w 752"/>
                <a:gd name="T7" fmla="*/ 1010 h 1010"/>
                <a:gd name="T8" fmla="*/ 305 w 752"/>
                <a:gd name="T9" fmla="*/ 0 h 1010"/>
              </a:gdLst>
              <a:ahLst/>
              <a:cxnLst>
                <a:cxn ang="0">
                  <a:pos x="T0" y="T1"/>
                </a:cxn>
                <a:cxn ang="0">
                  <a:pos x="T2" y="T3"/>
                </a:cxn>
                <a:cxn ang="0">
                  <a:pos x="T4" y="T5"/>
                </a:cxn>
                <a:cxn ang="0">
                  <a:pos x="T6" y="T7"/>
                </a:cxn>
                <a:cxn ang="0">
                  <a:pos x="T8" y="T9"/>
                </a:cxn>
              </a:cxnLst>
              <a:rect l="0" t="0" r="r" b="b"/>
              <a:pathLst>
                <a:path w="752" h="1010">
                  <a:moveTo>
                    <a:pt x="305" y="0"/>
                  </a:moveTo>
                  <a:lnTo>
                    <a:pt x="0" y="0"/>
                  </a:lnTo>
                  <a:lnTo>
                    <a:pt x="0" y="1010"/>
                  </a:lnTo>
                  <a:lnTo>
                    <a:pt x="752" y="1010"/>
                  </a:lnTo>
                  <a:lnTo>
                    <a:pt x="305" y="0"/>
                  </a:lnTo>
                  <a:close/>
                </a:path>
              </a:pathLst>
            </a:custGeom>
            <a:solidFill>
              <a:srgbClr val="3B494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23" name="Freeform 14"/>
            <p:cNvSpPr/>
            <p:nvPr/>
          </p:nvSpPr>
          <p:spPr bwMode="auto">
            <a:xfrm>
              <a:off x="5692214" y="798796"/>
              <a:ext cx="552450" cy="1287464"/>
            </a:xfrm>
            <a:custGeom>
              <a:avLst/>
              <a:gdLst>
                <a:gd name="T0" fmla="*/ 0 w 278"/>
                <a:gd name="T1" fmla="*/ 623 h 648"/>
                <a:gd name="T2" fmla="*/ 172 w 278"/>
                <a:gd name="T3" fmla="*/ 559 h 648"/>
                <a:gd name="T4" fmla="*/ 278 w 278"/>
                <a:gd name="T5" fmla="*/ 626 h 648"/>
                <a:gd name="T6" fmla="*/ 274 w 278"/>
                <a:gd name="T7" fmla="*/ 0 h 648"/>
                <a:gd name="T8" fmla="*/ 0 w 278"/>
                <a:gd name="T9" fmla="*/ 623 h 648"/>
              </a:gdLst>
              <a:ahLst/>
              <a:cxnLst>
                <a:cxn ang="0">
                  <a:pos x="T0" y="T1"/>
                </a:cxn>
                <a:cxn ang="0">
                  <a:pos x="T2" y="T3"/>
                </a:cxn>
                <a:cxn ang="0">
                  <a:pos x="T4" y="T5"/>
                </a:cxn>
                <a:cxn ang="0">
                  <a:pos x="T6" y="T7"/>
                </a:cxn>
                <a:cxn ang="0">
                  <a:pos x="T8" y="T9"/>
                </a:cxn>
              </a:cxnLst>
              <a:rect l="0" t="0" r="r" b="b"/>
              <a:pathLst>
                <a:path w="278" h="648">
                  <a:moveTo>
                    <a:pt x="0" y="623"/>
                  </a:moveTo>
                  <a:cubicBezTo>
                    <a:pt x="106" y="648"/>
                    <a:pt x="172" y="559"/>
                    <a:pt x="172" y="559"/>
                  </a:cubicBezTo>
                  <a:cubicBezTo>
                    <a:pt x="172" y="559"/>
                    <a:pt x="194" y="623"/>
                    <a:pt x="278" y="626"/>
                  </a:cubicBezTo>
                  <a:cubicBezTo>
                    <a:pt x="274" y="0"/>
                    <a:pt x="274" y="0"/>
                    <a:pt x="274" y="0"/>
                  </a:cubicBezTo>
                  <a:lnTo>
                    <a:pt x="0" y="623"/>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24" name="Freeform 15"/>
            <p:cNvSpPr/>
            <p:nvPr/>
          </p:nvSpPr>
          <p:spPr bwMode="auto">
            <a:xfrm>
              <a:off x="6236727" y="795621"/>
              <a:ext cx="546100" cy="1289052"/>
            </a:xfrm>
            <a:custGeom>
              <a:avLst/>
              <a:gdLst>
                <a:gd name="T0" fmla="*/ 0 w 274"/>
                <a:gd name="T1" fmla="*/ 0 h 648"/>
                <a:gd name="T2" fmla="*/ 0 w 274"/>
                <a:gd name="T3" fmla="*/ 1 h 648"/>
                <a:gd name="T4" fmla="*/ 0 w 274"/>
                <a:gd name="T5" fmla="*/ 627 h 648"/>
                <a:gd name="T6" fmla="*/ 6 w 274"/>
                <a:gd name="T7" fmla="*/ 627 h 648"/>
                <a:gd name="T8" fmla="*/ 113 w 274"/>
                <a:gd name="T9" fmla="*/ 566 h 648"/>
                <a:gd name="T10" fmla="*/ 274 w 274"/>
                <a:gd name="T11" fmla="*/ 621 h 648"/>
                <a:gd name="T12" fmla="*/ 0 w 274"/>
                <a:gd name="T13" fmla="*/ 0 h 648"/>
              </a:gdLst>
              <a:ahLst/>
              <a:cxnLst>
                <a:cxn ang="0">
                  <a:pos x="T0" y="T1"/>
                </a:cxn>
                <a:cxn ang="0">
                  <a:pos x="T2" y="T3"/>
                </a:cxn>
                <a:cxn ang="0">
                  <a:pos x="T4" y="T5"/>
                </a:cxn>
                <a:cxn ang="0">
                  <a:pos x="T6" y="T7"/>
                </a:cxn>
                <a:cxn ang="0">
                  <a:pos x="T8" y="T9"/>
                </a:cxn>
                <a:cxn ang="0">
                  <a:pos x="T10" y="T11"/>
                </a:cxn>
                <a:cxn ang="0">
                  <a:pos x="T12" y="T13"/>
                </a:cxn>
              </a:cxnLst>
              <a:rect l="0" t="0" r="r" b="b"/>
              <a:pathLst>
                <a:path w="274" h="648">
                  <a:moveTo>
                    <a:pt x="0" y="0"/>
                  </a:moveTo>
                  <a:cubicBezTo>
                    <a:pt x="0" y="1"/>
                    <a:pt x="0" y="1"/>
                    <a:pt x="0" y="1"/>
                  </a:cubicBezTo>
                  <a:cubicBezTo>
                    <a:pt x="0" y="627"/>
                    <a:pt x="0" y="627"/>
                    <a:pt x="0" y="627"/>
                  </a:cubicBezTo>
                  <a:cubicBezTo>
                    <a:pt x="2" y="627"/>
                    <a:pt x="4" y="627"/>
                    <a:pt x="6" y="627"/>
                  </a:cubicBezTo>
                  <a:cubicBezTo>
                    <a:pt x="95" y="627"/>
                    <a:pt x="113" y="566"/>
                    <a:pt x="113" y="566"/>
                  </a:cubicBezTo>
                  <a:cubicBezTo>
                    <a:pt x="113" y="566"/>
                    <a:pt x="159" y="648"/>
                    <a:pt x="274" y="621"/>
                  </a:cubicBezTo>
                  <a:lnTo>
                    <a:pt x="0" y="0"/>
                  </a:lnTo>
                  <a:close/>
                </a:path>
              </a:pathLst>
            </a:custGeom>
            <a:solidFill>
              <a:srgbClr val="F5F5F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25" name="Freeform 16"/>
            <p:cNvSpPr/>
            <p:nvPr/>
          </p:nvSpPr>
          <p:spPr bwMode="auto">
            <a:xfrm>
              <a:off x="2180664" y="1921160"/>
              <a:ext cx="1200150" cy="1604965"/>
            </a:xfrm>
            <a:custGeom>
              <a:avLst/>
              <a:gdLst>
                <a:gd name="T0" fmla="*/ 447 w 756"/>
                <a:gd name="T1" fmla="*/ 0 h 1011"/>
                <a:gd name="T2" fmla="*/ 0 w 756"/>
                <a:gd name="T3" fmla="*/ 1011 h 1011"/>
                <a:gd name="T4" fmla="*/ 756 w 756"/>
                <a:gd name="T5" fmla="*/ 1011 h 1011"/>
                <a:gd name="T6" fmla="*/ 756 w 756"/>
                <a:gd name="T7" fmla="*/ 0 h 1011"/>
                <a:gd name="T8" fmla="*/ 447 w 756"/>
                <a:gd name="T9" fmla="*/ 0 h 1011"/>
              </a:gdLst>
              <a:ahLst/>
              <a:cxnLst>
                <a:cxn ang="0">
                  <a:pos x="T0" y="T1"/>
                </a:cxn>
                <a:cxn ang="0">
                  <a:pos x="T2" y="T3"/>
                </a:cxn>
                <a:cxn ang="0">
                  <a:pos x="T4" y="T5"/>
                </a:cxn>
                <a:cxn ang="0">
                  <a:pos x="T6" y="T7"/>
                </a:cxn>
                <a:cxn ang="0">
                  <a:pos x="T8" y="T9"/>
                </a:cxn>
              </a:cxnLst>
              <a:rect l="0" t="0" r="r" b="b"/>
              <a:pathLst>
                <a:path w="756" h="1011">
                  <a:moveTo>
                    <a:pt x="447" y="0"/>
                  </a:moveTo>
                  <a:lnTo>
                    <a:pt x="0" y="1011"/>
                  </a:lnTo>
                  <a:lnTo>
                    <a:pt x="756" y="1011"/>
                  </a:lnTo>
                  <a:lnTo>
                    <a:pt x="756" y="0"/>
                  </a:lnTo>
                  <a:lnTo>
                    <a:pt x="447" y="0"/>
                  </a:lnTo>
                  <a:close/>
                </a:path>
              </a:pathLst>
            </a:custGeom>
            <a:solidFill>
              <a:srgbClr val="4150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26" name="Freeform 17"/>
            <p:cNvSpPr/>
            <p:nvPr/>
          </p:nvSpPr>
          <p:spPr bwMode="auto">
            <a:xfrm>
              <a:off x="2180664" y="1921160"/>
              <a:ext cx="1200150" cy="1604965"/>
            </a:xfrm>
            <a:custGeom>
              <a:avLst/>
              <a:gdLst>
                <a:gd name="T0" fmla="*/ 447 w 756"/>
                <a:gd name="T1" fmla="*/ 0 h 1011"/>
                <a:gd name="T2" fmla="*/ 0 w 756"/>
                <a:gd name="T3" fmla="*/ 1011 h 1011"/>
                <a:gd name="T4" fmla="*/ 756 w 756"/>
                <a:gd name="T5" fmla="*/ 1011 h 1011"/>
                <a:gd name="T6" fmla="*/ 756 w 756"/>
                <a:gd name="T7" fmla="*/ 0 h 1011"/>
                <a:gd name="T8" fmla="*/ 447 w 756"/>
                <a:gd name="T9" fmla="*/ 0 h 1011"/>
              </a:gdLst>
              <a:ahLst/>
              <a:cxnLst>
                <a:cxn ang="0">
                  <a:pos x="T0" y="T1"/>
                </a:cxn>
                <a:cxn ang="0">
                  <a:pos x="T2" y="T3"/>
                </a:cxn>
                <a:cxn ang="0">
                  <a:pos x="T4" y="T5"/>
                </a:cxn>
                <a:cxn ang="0">
                  <a:pos x="T6" y="T7"/>
                </a:cxn>
                <a:cxn ang="0">
                  <a:pos x="T8" y="T9"/>
                </a:cxn>
              </a:cxnLst>
              <a:rect l="0" t="0" r="r" b="b"/>
              <a:pathLst>
                <a:path w="756" h="1011">
                  <a:moveTo>
                    <a:pt x="447" y="0"/>
                  </a:moveTo>
                  <a:lnTo>
                    <a:pt x="0" y="1011"/>
                  </a:lnTo>
                  <a:lnTo>
                    <a:pt x="756" y="1011"/>
                  </a:lnTo>
                  <a:lnTo>
                    <a:pt x="756" y="0"/>
                  </a:lnTo>
                  <a:lnTo>
                    <a:pt x="44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27" name="Freeform 18"/>
            <p:cNvSpPr/>
            <p:nvPr/>
          </p:nvSpPr>
          <p:spPr bwMode="auto">
            <a:xfrm>
              <a:off x="3372877" y="1921160"/>
              <a:ext cx="1192213" cy="1604965"/>
            </a:xfrm>
            <a:custGeom>
              <a:avLst/>
              <a:gdLst>
                <a:gd name="T0" fmla="*/ 304 w 751"/>
                <a:gd name="T1" fmla="*/ 0 h 1011"/>
                <a:gd name="T2" fmla="*/ 0 w 751"/>
                <a:gd name="T3" fmla="*/ 0 h 1011"/>
                <a:gd name="T4" fmla="*/ 0 w 751"/>
                <a:gd name="T5" fmla="*/ 1011 h 1011"/>
                <a:gd name="T6" fmla="*/ 751 w 751"/>
                <a:gd name="T7" fmla="*/ 1011 h 1011"/>
                <a:gd name="T8" fmla="*/ 304 w 751"/>
                <a:gd name="T9" fmla="*/ 0 h 1011"/>
              </a:gdLst>
              <a:ahLst/>
              <a:cxnLst>
                <a:cxn ang="0">
                  <a:pos x="T0" y="T1"/>
                </a:cxn>
                <a:cxn ang="0">
                  <a:pos x="T2" y="T3"/>
                </a:cxn>
                <a:cxn ang="0">
                  <a:pos x="T4" y="T5"/>
                </a:cxn>
                <a:cxn ang="0">
                  <a:pos x="T6" y="T7"/>
                </a:cxn>
                <a:cxn ang="0">
                  <a:pos x="T8" y="T9"/>
                </a:cxn>
              </a:cxnLst>
              <a:rect l="0" t="0" r="r" b="b"/>
              <a:pathLst>
                <a:path w="751" h="1011">
                  <a:moveTo>
                    <a:pt x="304" y="0"/>
                  </a:moveTo>
                  <a:lnTo>
                    <a:pt x="0" y="0"/>
                  </a:lnTo>
                  <a:lnTo>
                    <a:pt x="0" y="1011"/>
                  </a:lnTo>
                  <a:lnTo>
                    <a:pt x="751" y="1011"/>
                  </a:lnTo>
                  <a:lnTo>
                    <a:pt x="304" y="0"/>
                  </a:lnTo>
                  <a:close/>
                </a:path>
              </a:pathLst>
            </a:custGeom>
            <a:solidFill>
              <a:srgbClr val="3B494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28" name="Freeform 19"/>
            <p:cNvSpPr/>
            <p:nvPr/>
          </p:nvSpPr>
          <p:spPr bwMode="auto">
            <a:xfrm>
              <a:off x="3372877" y="1921160"/>
              <a:ext cx="1192213" cy="1604965"/>
            </a:xfrm>
            <a:custGeom>
              <a:avLst/>
              <a:gdLst>
                <a:gd name="T0" fmla="*/ 304 w 751"/>
                <a:gd name="T1" fmla="*/ 0 h 1011"/>
                <a:gd name="T2" fmla="*/ 0 w 751"/>
                <a:gd name="T3" fmla="*/ 0 h 1011"/>
                <a:gd name="T4" fmla="*/ 0 w 751"/>
                <a:gd name="T5" fmla="*/ 1011 h 1011"/>
                <a:gd name="T6" fmla="*/ 751 w 751"/>
                <a:gd name="T7" fmla="*/ 1011 h 1011"/>
                <a:gd name="T8" fmla="*/ 304 w 751"/>
                <a:gd name="T9" fmla="*/ 0 h 1011"/>
              </a:gdLst>
              <a:ahLst/>
              <a:cxnLst>
                <a:cxn ang="0">
                  <a:pos x="T0" y="T1"/>
                </a:cxn>
                <a:cxn ang="0">
                  <a:pos x="T2" y="T3"/>
                </a:cxn>
                <a:cxn ang="0">
                  <a:pos x="T4" y="T5"/>
                </a:cxn>
                <a:cxn ang="0">
                  <a:pos x="T6" y="T7"/>
                </a:cxn>
                <a:cxn ang="0">
                  <a:pos x="T8" y="T9"/>
                </a:cxn>
              </a:cxnLst>
              <a:rect l="0" t="0" r="r" b="b"/>
              <a:pathLst>
                <a:path w="751" h="1011">
                  <a:moveTo>
                    <a:pt x="304" y="0"/>
                  </a:moveTo>
                  <a:lnTo>
                    <a:pt x="0" y="0"/>
                  </a:lnTo>
                  <a:lnTo>
                    <a:pt x="0" y="1011"/>
                  </a:lnTo>
                  <a:lnTo>
                    <a:pt x="751" y="1011"/>
                  </a:lnTo>
                  <a:lnTo>
                    <a:pt x="30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29" name="Freeform 20"/>
            <p:cNvSpPr/>
            <p:nvPr/>
          </p:nvSpPr>
          <p:spPr bwMode="auto">
            <a:xfrm>
              <a:off x="2826777" y="830546"/>
              <a:ext cx="554038" cy="1290639"/>
            </a:xfrm>
            <a:custGeom>
              <a:avLst/>
              <a:gdLst>
                <a:gd name="T0" fmla="*/ 0 w 278"/>
                <a:gd name="T1" fmla="*/ 623 h 649"/>
                <a:gd name="T2" fmla="*/ 172 w 278"/>
                <a:gd name="T3" fmla="*/ 560 h 649"/>
                <a:gd name="T4" fmla="*/ 278 w 278"/>
                <a:gd name="T5" fmla="*/ 626 h 649"/>
                <a:gd name="T6" fmla="*/ 274 w 278"/>
                <a:gd name="T7" fmla="*/ 0 h 649"/>
                <a:gd name="T8" fmla="*/ 0 w 278"/>
                <a:gd name="T9" fmla="*/ 623 h 649"/>
              </a:gdLst>
              <a:ahLst/>
              <a:cxnLst>
                <a:cxn ang="0">
                  <a:pos x="T0" y="T1"/>
                </a:cxn>
                <a:cxn ang="0">
                  <a:pos x="T2" y="T3"/>
                </a:cxn>
                <a:cxn ang="0">
                  <a:pos x="T4" y="T5"/>
                </a:cxn>
                <a:cxn ang="0">
                  <a:pos x="T6" y="T7"/>
                </a:cxn>
                <a:cxn ang="0">
                  <a:pos x="T8" y="T9"/>
                </a:cxn>
              </a:cxnLst>
              <a:rect l="0" t="0" r="r" b="b"/>
              <a:pathLst>
                <a:path w="278" h="649">
                  <a:moveTo>
                    <a:pt x="0" y="623"/>
                  </a:moveTo>
                  <a:cubicBezTo>
                    <a:pt x="106" y="649"/>
                    <a:pt x="172" y="560"/>
                    <a:pt x="172" y="560"/>
                  </a:cubicBezTo>
                  <a:cubicBezTo>
                    <a:pt x="172" y="560"/>
                    <a:pt x="194" y="623"/>
                    <a:pt x="278" y="626"/>
                  </a:cubicBezTo>
                  <a:cubicBezTo>
                    <a:pt x="274" y="0"/>
                    <a:pt x="274" y="0"/>
                    <a:pt x="274" y="0"/>
                  </a:cubicBezTo>
                  <a:lnTo>
                    <a:pt x="0" y="623"/>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30" name="Freeform 21"/>
            <p:cNvSpPr/>
            <p:nvPr/>
          </p:nvSpPr>
          <p:spPr bwMode="auto">
            <a:xfrm>
              <a:off x="3372877" y="830546"/>
              <a:ext cx="544513" cy="1285877"/>
            </a:xfrm>
            <a:custGeom>
              <a:avLst/>
              <a:gdLst>
                <a:gd name="T0" fmla="*/ 0 w 274"/>
                <a:gd name="T1" fmla="*/ 0 h 647"/>
                <a:gd name="T2" fmla="*/ 0 w 274"/>
                <a:gd name="T3" fmla="*/ 0 h 647"/>
                <a:gd name="T4" fmla="*/ 0 w 274"/>
                <a:gd name="T5" fmla="*/ 626 h 647"/>
                <a:gd name="T6" fmla="*/ 2 w 274"/>
                <a:gd name="T7" fmla="*/ 626 h 647"/>
                <a:gd name="T8" fmla="*/ 113 w 274"/>
                <a:gd name="T9" fmla="*/ 565 h 647"/>
                <a:gd name="T10" fmla="*/ 274 w 274"/>
                <a:gd name="T11" fmla="*/ 620 h 647"/>
                <a:gd name="T12" fmla="*/ 0 w 274"/>
                <a:gd name="T13" fmla="*/ 0 h 647"/>
              </a:gdLst>
              <a:ahLst/>
              <a:cxnLst>
                <a:cxn ang="0">
                  <a:pos x="T0" y="T1"/>
                </a:cxn>
                <a:cxn ang="0">
                  <a:pos x="T2" y="T3"/>
                </a:cxn>
                <a:cxn ang="0">
                  <a:pos x="T4" y="T5"/>
                </a:cxn>
                <a:cxn ang="0">
                  <a:pos x="T6" y="T7"/>
                </a:cxn>
                <a:cxn ang="0">
                  <a:pos x="T8" y="T9"/>
                </a:cxn>
                <a:cxn ang="0">
                  <a:pos x="T10" y="T11"/>
                </a:cxn>
                <a:cxn ang="0">
                  <a:pos x="T12" y="T13"/>
                </a:cxn>
              </a:cxnLst>
              <a:rect l="0" t="0" r="r" b="b"/>
              <a:pathLst>
                <a:path w="274" h="647">
                  <a:moveTo>
                    <a:pt x="0" y="0"/>
                  </a:moveTo>
                  <a:cubicBezTo>
                    <a:pt x="0" y="0"/>
                    <a:pt x="0" y="0"/>
                    <a:pt x="0" y="0"/>
                  </a:cubicBezTo>
                  <a:cubicBezTo>
                    <a:pt x="0" y="626"/>
                    <a:pt x="0" y="626"/>
                    <a:pt x="0" y="626"/>
                  </a:cubicBezTo>
                  <a:cubicBezTo>
                    <a:pt x="2" y="626"/>
                    <a:pt x="0" y="626"/>
                    <a:pt x="2" y="626"/>
                  </a:cubicBezTo>
                  <a:cubicBezTo>
                    <a:pt x="91" y="626"/>
                    <a:pt x="113" y="565"/>
                    <a:pt x="113" y="565"/>
                  </a:cubicBezTo>
                  <a:cubicBezTo>
                    <a:pt x="113" y="565"/>
                    <a:pt x="159" y="647"/>
                    <a:pt x="274" y="620"/>
                  </a:cubicBezTo>
                  <a:lnTo>
                    <a:pt x="0" y="0"/>
                  </a:lnTo>
                  <a:close/>
                </a:path>
              </a:pathLst>
            </a:custGeom>
            <a:solidFill>
              <a:srgbClr val="F5F5F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31" name="Freeform 22"/>
            <p:cNvSpPr/>
            <p:nvPr/>
          </p:nvSpPr>
          <p:spPr bwMode="auto">
            <a:xfrm>
              <a:off x="3252227" y="2502186"/>
              <a:ext cx="4316413" cy="1106489"/>
            </a:xfrm>
            <a:custGeom>
              <a:avLst/>
              <a:gdLst>
                <a:gd name="T0" fmla="*/ 2171 w 2171"/>
                <a:gd name="T1" fmla="*/ 556 h 556"/>
                <a:gd name="T2" fmla="*/ 0 w 2171"/>
                <a:gd name="T3" fmla="*/ 556 h 556"/>
                <a:gd name="T4" fmla="*/ 1113 w 2171"/>
                <a:gd name="T5" fmla="*/ 0 h 556"/>
                <a:gd name="T6" fmla="*/ 2171 w 2171"/>
                <a:gd name="T7" fmla="*/ 556 h 556"/>
              </a:gdLst>
              <a:ahLst/>
              <a:cxnLst>
                <a:cxn ang="0">
                  <a:pos x="T0" y="T1"/>
                </a:cxn>
                <a:cxn ang="0">
                  <a:pos x="T2" y="T3"/>
                </a:cxn>
                <a:cxn ang="0">
                  <a:pos x="T4" y="T5"/>
                </a:cxn>
                <a:cxn ang="0">
                  <a:pos x="T6" y="T7"/>
                </a:cxn>
              </a:cxnLst>
              <a:rect l="0" t="0" r="r" b="b"/>
              <a:pathLst>
                <a:path w="2171" h="556">
                  <a:moveTo>
                    <a:pt x="2171" y="556"/>
                  </a:moveTo>
                  <a:cubicBezTo>
                    <a:pt x="0" y="556"/>
                    <a:pt x="0" y="556"/>
                    <a:pt x="0" y="556"/>
                  </a:cubicBezTo>
                  <a:cubicBezTo>
                    <a:pt x="0" y="556"/>
                    <a:pt x="514" y="0"/>
                    <a:pt x="1113" y="0"/>
                  </a:cubicBezTo>
                  <a:cubicBezTo>
                    <a:pt x="1712" y="0"/>
                    <a:pt x="2171" y="556"/>
                    <a:pt x="2171" y="556"/>
                  </a:cubicBezTo>
                </a:path>
              </a:pathLst>
            </a:custGeom>
            <a:solidFill>
              <a:srgbClr val="B4B92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32" name="Freeform 23"/>
            <p:cNvSpPr/>
            <p:nvPr/>
          </p:nvSpPr>
          <p:spPr bwMode="auto">
            <a:xfrm>
              <a:off x="4226952" y="2075148"/>
              <a:ext cx="171450" cy="738189"/>
            </a:xfrm>
            <a:custGeom>
              <a:avLst/>
              <a:gdLst>
                <a:gd name="T0" fmla="*/ 107 w 108"/>
                <a:gd name="T1" fmla="*/ 0 h 465"/>
                <a:gd name="T2" fmla="*/ 0 w 108"/>
                <a:gd name="T3" fmla="*/ 465 h 465"/>
                <a:gd name="T4" fmla="*/ 108 w 108"/>
                <a:gd name="T5" fmla="*/ 465 h 465"/>
                <a:gd name="T6" fmla="*/ 108 w 108"/>
                <a:gd name="T7" fmla="*/ 1 h 465"/>
                <a:gd name="T8" fmla="*/ 107 w 108"/>
                <a:gd name="T9" fmla="*/ 0 h 465"/>
              </a:gdLst>
              <a:ahLst/>
              <a:cxnLst>
                <a:cxn ang="0">
                  <a:pos x="T0" y="T1"/>
                </a:cxn>
                <a:cxn ang="0">
                  <a:pos x="T2" y="T3"/>
                </a:cxn>
                <a:cxn ang="0">
                  <a:pos x="T4" y="T5"/>
                </a:cxn>
                <a:cxn ang="0">
                  <a:pos x="T6" y="T7"/>
                </a:cxn>
                <a:cxn ang="0">
                  <a:pos x="T8" y="T9"/>
                </a:cxn>
              </a:cxnLst>
              <a:rect l="0" t="0" r="r" b="b"/>
              <a:pathLst>
                <a:path w="108" h="465">
                  <a:moveTo>
                    <a:pt x="107" y="0"/>
                  </a:moveTo>
                  <a:lnTo>
                    <a:pt x="0" y="465"/>
                  </a:lnTo>
                  <a:lnTo>
                    <a:pt x="108" y="465"/>
                  </a:lnTo>
                  <a:lnTo>
                    <a:pt x="108" y="1"/>
                  </a:lnTo>
                  <a:lnTo>
                    <a:pt x="107" y="0"/>
                  </a:lnTo>
                  <a:close/>
                </a:path>
              </a:pathLst>
            </a:custGeom>
            <a:solidFill>
              <a:srgbClr val="858B0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33" name="Freeform 24"/>
            <p:cNvSpPr/>
            <p:nvPr/>
          </p:nvSpPr>
          <p:spPr bwMode="auto">
            <a:xfrm>
              <a:off x="4398402" y="2076736"/>
              <a:ext cx="168275" cy="736601"/>
            </a:xfrm>
            <a:custGeom>
              <a:avLst/>
              <a:gdLst>
                <a:gd name="T0" fmla="*/ 0 w 106"/>
                <a:gd name="T1" fmla="*/ 0 h 464"/>
                <a:gd name="T2" fmla="*/ 0 w 106"/>
                <a:gd name="T3" fmla="*/ 464 h 464"/>
                <a:gd name="T4" fmla="*/ 106 w 106"/>
                <a:gd name="T5" fmla="*/ 464 h 464"/>
                <a:gd name="T6" fmla="*/ 0 w 106"/>
                <a:gd name="T7" fmla="*/ 0 h 464"/>
              </a:gdLst>
              <a:ahLst/>
              <a:cxnLst>
                <a:cxn ang="0">
                  <a:pos x="T0" y="T1"/>
                </a:cxn>
                <a:cxn ang="0">
                  <a:pos x="T2" y="T3"/>
                </a:cxn>
                <a:cxn ang="0">
                  <a:pos x="T4" y="T5"/>
                </a:cxn>
                <a:cxn ang="0">
                  <a:pos x="T6" y="T7"/>
                </a:cxn>
              </a:cxnLst>
              <a:rect l="0" t="0" r="r" b="b"/>
              <a:pathLst>
                <a:path w="106" h="464">
                  <a:moveTo>
                    <a:pt x="0" y="0"/>
                  </a:moveTo>
                  <a:lnTo>
                    <a:pt x="0" y="464"/>
                  </a:lnTo>
                  <a:lnTo>
                    <a:pt x="106" y="464"/>
                  </a:lnTo>
                  <a:lnTo>
                    <a:pt x="0" y="0"/>
                  </a:lnTo>
                  <a:close/>
                </a:path>
              </a:pathLst>
            </a:custGeom>
            <a:solidFill>
              <a:srgbClr val="7379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34" name="Freeform 25"/>
            <p:cNvSpPr/>
            <p:nvPr/>
          </p:nvSpPr>
          <p:spPr bwMode="auto">
            <a:xfrm>
              <a:off x="4287277" y="2325973"/>
              <a:ext cx="111125" cy="625476"/>
            </a:xfrm>
            <a:custGeom>
              <a:avLst/>
              <a:gdLst>
                <a:gd name="T0" fmla="*/ 69 w 70"/>
                <a:gd name="T1" fmla="*/ 0 h 394"/>
                <a:gd name="T2" fmla="*/ 65 w 70"/>
                <a:gd name="T3" fmla="*/ 109 h 394"/>
                <a:gd name="T4" fmla="*/ 32 w 70"/>
                <a:gd name="T5" fmla="*/ 77 h 394"/>
                <a:gd name="T6" fmla="*/ 65 w 70"/>
                <a:gd name="T7" fmla="*/ 122 h 394"/>
                <a:gd name="T8" fmla="*/ 64 w 70"/>
                <a:gd name="T9" fmla="*/ 170 h 394"/>
                <a:gd name="T10" fmla="*/ 12 w 70"/>
                <a:gd name="T11" fmla="*/ 121 h 394"/>
                <a:gd name="T12" fmla="*/ 64 w 70"/>
                <a:gd name="T13" fmla="*/ 188 h 394"/>
                <a:gd name="T14" fmla="*/ 61 w 70"/>
                <a:gd name="T15" fmla="*/ 239 h 394"/>
                <a:gd name="T16" fmla="*/ 0 w 70"/>
                <a:gd name="T17" fmla="*/ 179 h 394"/>
                <a:gd name="T18" fmla="*/ 61 w 70"/>
                <a:gd name="T19" fmla="*/ 256 h 394"/>
                <a:gd name="T20" fmla="*/ 56 w 70"/>
                <a:gd name="T21" fmla="*/ 394 h 394"/>
                <a:gd name="T22" fmla="*/ 70 w 70"/>
                <a:gd name="T23" fmla="*/ 394 h 394"/>
                <a:gd name="T24" fmla="*/ 70 w 70"/>
                <a:gd name="T25" fmla="*/ 23 h 394"/>
                <a:gd name="T26" fmla="*/ 69 w 70"/>
                <a:gd name="T27" fmla="*/ 0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0" h="394">
                  <a:moveTo>
                    <a:pt x="69" y="0"/>
                  </a:moveTo>
                  <a:lnTo>
                    <a:pt x="65" y="109"/>
                  </a:lnTo>
                  <a:lnTo>
                    <a:pt x="32" y="77"/>
                  </a:lnTo>
                  <a:lnTo>
                    <a:pt x="65" y="122"/>
                  </a:lnTo>
                  <a:lnTo>
                    <a:pt x="64" y="170"/>
                  </a:lnTo>
                  <a:lnTo>
                    <a:pt x="12" y="121"/>
                  </a:lnTo>
                  <a:lnTo>
                    <a:pt x="64" y="188"/>
                  </a:lnTo>
                  <a:lnTo>
                    <a:pt x="61" y="239"/>
                  </a:lnTo>
                  <a:lnTo>
                    <a:pt x="0" y="179"/>
                  </a:lnTo>
                  <a:lnTo>
                    <a:pt x="61" y="256"/>
                  </a:lnTo>
                  <a:lnTo>
                    <a:pt x="56" y="394"/>
                  </a:lnTo>
                  <a:lnTo>
                    <a:pt x="70" y="394"/>
                  </a:lnTo>
                  <a:lnTo>
                    <a:pt x="70" y="23"/>
                  </a:lnTo>
                  <a:lnTo>
                    <a:pt x="69" y="0"/>
                  </a:lnTo>
                  <a:close/>
                </a:path>
              </a:pathLst>
            </a:custGeom>
            <a:solidFill>
              <a:srgbClr val="29140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35" name="Freeform 26"/>
            <p:cNvSpPr/>
            <p:nvPr/>
          </p:nvSpPr>
          <p:spPr bwMode="auto">
            <a:xfrm>
              <a:off x="4398402" y="2362486"/>
              <a:ext cx="109538" cy="588963"/>
            </a:xfrm>
            <a:custGeom>
              <a:avLst/>
              <a:gdLst>
                <a:gd name="T0" fmla="*/ 6 w 69"/>
                <a:gd name="T1" fmla="*/ 235 h 371"/>
                <a:gd name="T2" fmla="*/ 69 w 69"/>
                <a:gd name="T3" fmla="*/ 156 h 371"/>
                <a:gd name="T4" fmla="*/ 6 w 69"/>
                <a:gd name="T5" fmla="*/ 217 h 371"/>
                <a:gd name="T6" fmla="*/ 4 w 69"/>
                <a:gd name="T7" fmla="*/ 167 h 371"/>
                <a:gd name="T8" fmla="*/ 56 w 69"/>
                <a:gd name="T9" fmla="*/ 98 h 371"/>
                <a:gd name="T10" fmla="*/ 4 w 69"/>
                <a:gd name="T11" fmla="*/ 148 h 371"/>
                <a:gd name="T12" fmla="*/ 2 w 69"/>
                <a:gd name="T13" fmla="*/ 98 h 371"/>
                <a:gd name="T14" fmla="*/ 34 w 69"/>
                <a:gd name="T15" fmla="*/ 52 h 371"/>
                <a:gd name="T16" fmla="*/ 2 w 69"/>
                <a:gd name="T17" fmla="*/ 87 h 371"/>
                <a:gd name="T18" fmla="*/ 0 w 69"/>
                <a:gd name="T19" fmla="*/ 0 h 371"/>
                <a:gd name="T20" fmla="*/ 0 w 69"/>
                <a:gd name="T21" fmla="*/ 371 h 371"/>
                <a:gd name="T22" fmla="*/ 11 w 69"/>
                <a:gd name="T23" fmla="*/ 371 h 371"/>
                <a:gd name="T24" fmla="*/ 6 w 69"/>
                <a:gd name="T25" fmla="*/ 235 h 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371">
                  <a:moveTo>
                    <a:pt x="6" y="235"/>
                  </a:moveTo>
                  <a:lnTo>
                    <a:pt x="69" y="156"/>
                  </a:lnTo>
                  <a:lnTo>
                    <a:pt x="6" y="217"/>
                  </a:lnTo>
                  <a:lnTo>
                    <a:pt x="4" y="167"/>
                  </a:lnTo>
                  <a:lnTo>
                    <a:pt x="56" y="98"/>
                  </a:lnTo>
                  <a:lnTo>
                    <a:pt x="4" y="148"/>
                  </a:lnTo>
                  <a:lnTo>
                    <a:pt x="2" y="98"/>
                  </a:lnTo>
                  <a:lnTo>
                    <a:pt x="34" y="52"/>
                  </a:lnTo>
                  <a:lnTo>
                    <a:pt x="2" y="87"/>
                  </a:lnTo>
                  <a:lnTo>
                    <a:pt x="0" y="0"/>
                  </a:lnTo>
                  <a:lnTo>
                    <a:pt x="0" y="371"/>
                  </a:lnTo>
                  <a:lnTo>
                    <a:pt x="11" y="371"/>
                  </a:lnTo>
                  <a:lnTo>
                    <a:pt x="6" y="235"/>
                  </a:lnTo>
                  <a:close/>
                </a:path>
              </a:pathLst>
            </a:custGeom>
            <a:solidFill>
              <a:srgbClr val="1702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36" name="Freeform 27"/>
            <p:cNvSpPr/>
            <p:nvPr/>
          </p:nvSpPr>
          <p:spPr bwMode="auto">
            <a:xfrm>
              <a:off x="4738127" y="1959260"/>
              <a:ext cx="171450" cy="736601"/>
            </a:xfrm>
            <a:custGeom>
              <a:avLst/>
              <a:gdLst>
                <a:gd name="T0" fmla="*/ 108 w 108"/>
                <a:gd name="T1" fmla="*/ 0 h 464"/>
                <a:gd name="T2" fmla="*/ 0 w 108"/>
                <a:gd name="T3" fmla="*/ 464 h 464"/>
                <a:gd name="T4" fmla="*/ 108 w 108"/>
                <a:gd name="T5" fmla="*/ 464 h 464"/>
                <a:gd name="T6" fmla="*/ 108 w 108"/>
                <a:gd name="T7" fmla="*/ 0 h 464"/>
                <a:gd name="T8" fmla="*/ 108 w 108"/>
                <a:gd name="T9" fmla="*/ 0 h 464"/>
              </a:gdLst>
              <a:ahLst/>
              <a:cxnLst>
                <a:cxn ang="0">
                  <a:pos x="T0" y="T1"/>
                </a:cxn>
                <a:cxn ang="0">
                  <a:pos x="T2" y="T3"/>
                </a:cxn>
                <a:cxn ang="0">
                  <a:pos x="T4" y="T5"/>
                </a:cxn>
                <a:cxn ang="0">
                  <a:pos x="T6" y="T7"/>
                </a:cxn>
                <a:cxn ang="0">
                  <a:pos x="T8" y="T9"/>
                </a:cxn>
              </a:cxnLst>
              <a:rect l="0" t="0" r="r" b="b"/>
              <a:pathLst>
                <a:path w="108" h="464">
                  <a:moveTo>
                    <a:pt x="108" y="0"/>
                  </a:moveTo>
                  <a:lnTo>
                    <a:pt x="0" y="464"/>
                  </a:lnTo>
                  <a:lnTo>
                    <a:pt x="108" y="464"/>
                  </a:lnTo>
                  <a:lnTo>
                    <a:pt x="108" y="0"/>
                  </a:lnTo>
                  <a:lnTo>
                    <a:pt x="108" y="0"/>
                  </a:lnTo>
                  <a:close/>
                </a:path>
              </a:pathLst>
            </a:custGeom>
            <a:solidFill>
              <a:srgbClr val="858B0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37" name="Freeform 28"/>
            <p:cNvSpPr/>
            <p:nvPr/>
          </p:nvSpPr>
          <p:spPr bwMode="auto">
            <a:xfrm>
              <a:off x="4909577" y="1959260"/>
              <a:ext cx="168275" cy="736601"/>
            </a:xfrm>
            <a:custGeom>
              <a:avLst/>
              <a:gdLst>
                <a:gd name="T0" fmla="*/ 0 w 106"/>
                <a:gd name="T1" fmla="*/ 0 h 464"/>
                <a:gd name="T2" fmla="*/ 0 w 106"/>
                <a:gd name="T3" fmla="*/ 464 h 464"/>
                <a:gd name="T4" fmla="*/ 106 w 106"/>
                <a:gd name="T5" fmla="*/ 464 h 464"/>
                <a:gd name="T6" fmla="*/ 0 w 106"/>
                <a:gd name="T7" fmla="*/ 0 h 464"/>
              </a:gdLst>
              <a:ahLst/>
              <a:cxnLst>
                <a:cxn ang="0">
                  <a:pos x="T0" y="T1"/>
                </a:cxn>
                <a:cxn ang="0">
                  <a:pos x="T2" y="T3"/>
                </a:cxn>
                <a:cxn ang="0">
                  <a:pos x="T4" y="T5"/>
                </a:cxn>
                <a:cxn ang="0">
                  <a:pos x="T6" y="T7"/>
                </a:cxn>
              </a:cxnLst>
              <a:rect l="0" t="0" r="r" b="b"/>
              <a:pathLst>
                <a:path w="106" h="464">
                  <a:moveTo>
                    <a:pt x="0" y="0"/>
                  </a:moveTo>
                  <a:lnTo>
                    <a:pt x="0" y="464"/>
                  </a:lnTo>
                  <a:lnTo>
                    <a:pt x="106" y="464"/>
                  </a:lnTo>
                  <a:lnTo>
                    <a:pt x="0" y="0"/>
                  </a:lnTo>
                  <a:close/>
                </a:path>
              </a:pathLst>
            </a:custGeom>
            <a:solidFill>
              <a:srgbClr val="7379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38" name="Freeform 29"/>
            <p:cNvSpPr/>
            <p:nvPr/>
          </p:nvSpPr>
          <p:spPr bwMode="auto">
            <a:xfrm>
              <a:off x="4798452" y="2210086"/>
              <a:ext cx="111125" cy="623888"/>
            </a:xfrm>
            <a:custGeom>
              <a:avLst/>
              <a:gdLst>
                <a:gd name="T0" fmla="*/ 68 w 70"/>
                <a:gd name="T1" fmla="*/ 0 h 393"/>
                <a:gd name="T2" fmla="*/ 66 w 70"/>
                <a:gd name="T3" fmla="*/ 108 h 393"/>
                <a:gd name="T4" fmla="*/ 32 w 70"/>
                <a:gd name="T5" fmla="*/ 76 h 393"/>
                <a:gd name="T6" fmla="*/ 65 w 70"/>
                <a:gd name="T7" fmla="*/ 122 h 393"/>
                <a:gd name="T8" fmla="*/ 63 w 70"/>
                <a:gd name="T9" fmla="*/ 169 h 393"/>
                <a:gd name="T10" fmla="*/ 12 w 70"/>
                <a:gd name="T11" fmla="*/ 120 h 393"/>
                <a:gd name="T12" fmla="*/ 63 w 70"/>
                <a:gd name="T13" fmla="*/ 188 h 393"/>
                <a:gd name="T14" fmla="*/ 61 w 70"/>
                <a:gd name="T15" fmla="*/ 239 h 393"/>
                <a:gd name="T16" fmla="*/ 0 w 70"/>
                <a:gd name="T17" fmla="*/ 179 h 393"/>
                <a:gd name="T18" fmla="*/ 61 w 70"/>
                <a:gd name="T19" fmla="*/ 256 h 393"/>
                <a:gd name="T20" fmla="*/ 56 w 70"/>
                <a:gd name="T21" fmla="*/ 393 h 393"/>
                <a:gd name="T22" fmla="*/ 70 w 70"/>
                <a:gd name="T23" fmla="*/ 393 h 393"/>
                <a:gd name="T24" fmla="*/ 70 w 70"/>
                <a:gd name="T25" fmla="*/ 24 h 393"/>
                <a:gd name="T26" fmla="*/ 68 w 70"/>
                <a:gd name="T27" fmla="*/ 0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0" h="393">
                  <a:moveTo>
                    <a:pt x="68" y="0"/>
                  </a:moveTo>
                  <a:lnTo>
                    <a:pt x="66" y="108"/>
                  </a:lnTo>
                  <a:lnTo>
                    <a:pt x="32" y="76"/>
                  </a:lnTo>
                  <a:lnTo>
                    <a:pt x="65" y="122"/>
                  </a:lnTo>
                  <a:lnTo>
                    <a:pt x="63" y="169"/>
                  </a:lnTo>
                  <a:lnTo>
                    <a:pt x="12" y="120"/>
                  </a:lnTo>
                  <a:lnTo>
                    <a:pt x="63" y="188"/>
                  </a:lnTo>
                  <a:lnTo>
                    <a:pt x="61" y="239"/>
                  </a:lnTo>
                  <a:lnTo>
                    <a:pt x="0" y="179"/>
                  </a:lnTo>
                  <a:lnTo>
                    <a:pt x="61" y="256"/>
                  </a:lnTo>
                  <a:lnTo>
                    <a:pt x="56" y="393"/>
                  </a:lnTo>
                  <a:lnTo>
                    <a:pt x="70" y="393"/>
                  </a:lnTo>
                  <a:lnTo>
                    <a:pt x="70" y="24"/>
                  </a:lnTo>
                  <a:lnTo>
                    <a:pt x="68" y="0"/>
                  </a:lnTo>
                  <a:close/>
                </a:path>
              </a:pathLst>
            </a:custGeom>
            <a:solidFill>
              <a:srgbClr val="29140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39" name="Freeform 30"/>
            <p:cNvSpPr/>
            <p:nvPr/>
          </p:nvSpPr>
          <p:spPr bwMode="auto">
            <a:xfrm>
              <a:off x="4909577" y="2248186"/>
              <a:ext cx="109538" cy="585788"/>
            </a:xfrm>
            <a:custGeom>
              <a:avLst/>
              <a:gdLst>
                <a:gd name="T0" fmla="*/ 6 w 69"/>
                <a:gd name="T1" fmla="*/ 234 h 369"/>
                <a:gd name="T2" fmla="*/ 69 w 69"/>
                <a:gd name="T3" fmla="*/ 155 h 369"/>
                <a:gd name="T4" fmla="*/ 6 w 69"/>
                <a:gd name="T5" fmla="*/ 215 h 369"/>
                <a:gd name="T6" fmla="*/ 5 w 69"/>
                <a:gd name="T7" fmla="*/ 165 h 369"/>
                <a:gd name="T8" fmla="*/ 56 w 69"/>
                <a:gd name="T9" fmla="*/ 96 h 369"/>
                <a:gd name="T10" fmla="*/ 3 w 69"/>
                <a:gd name="T11" fmla="*/ 146 h 369"/>
                <a:gd name="T12" fmla="*/ 2 w 69"/>
                <a:gd name="T13" fmla="*/ 96 h 369"/>
                <a:gd name="T14" fmla="*/ 35 w 69"/>
                <a:gd name="T15" fmla="*/ 51 h 369"/>
                <a:gd name="T16" fmla="*/ 2 w 69"/>
                <a:gd name="T17" fmla="*/ 85 h 369"/>
                <a:gd name="T18" fmla="*/ 0 w 69"/>
                <a:gd name="T19" fmla="*/ 0 h 369"/>
                <a:gd name="T20" fmla="*/ 0 w 69"/>
                <a:gd name="T21" fmla="*/ 369 h 369"/>
                <a:gd name="T22" fmla="*/ 11 w 69"/>
                <a:gd name="T23" fmla="*/ 369 h 369"/>
                <a:gd name="T24" fmla="*/ 6 w 69"/>
                <a:gd name="T25" fmla="*/ 234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369">
                  <a:moveTo>
                    <a:pt x="6" y="234"/>
                  </a:moveTo>
                  <a:lnTo>
                    <a:pt x="69" y="155"/>
                  </a:lnTo>
                  <a:lnTo>
                    <a:pt x="6" y="215"/>
                  </a:lnTo>
                  <a:lnTo>
                    <a:pt x="5" y="165"/>
                  </a:lnTo>
                  <a:lnTo>
                    <a:pt x="56" y="96"/>
                  </a:lnTo>
                  <a:lnTo>
                    <a:pt x="3" y="146"/>
                  </a:lnTo>
                  <a:lnTo>
                    <a:pt x="2" y="96"/>
                  </a:lnTo>
                  <a:lnTo>
                    <a:pt x="35" y="51"/>
                  </a:lnTo>
                  <a:lnTo>
                    <a:pt x="2" y="85"/>
                  </a:lnTo>
                  <a:lnTo>
                    <a:pt x="0" y="0"/>
                  </a:lnTo>
                  <a:lnTo>
                    <a:pt x="0" y="369"/>
                  </a:lnTo>
                  <a:lnTo>
                    <a:pt x="11" y="369"/>
                  </a:lnTo>
                  <a:lnTo>
                    <a:pt x="6" y="234"/>
                  </a:lnTo>
                  <a:close/>
                </a:path>
              </a:pathLst>
            </a:custGeom>
            <a:solidFill>
              <a:srgbClr val="1702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40" name="Freeform 31"/>
            <p:cNvSpPr/>
            <p:nvPr/>
          </p:nvSpPr>
          <p:spPr bwMode="auto">
            <a:xfrm>
              <a:off x="5147702" y="1983073"/>
              <a:ext cx="150813" cy="657226"/>
            </a:xfrm>
            <a:custGeom>
              <a:avLst/>
              <a:gdLst>
                <a:gd name="T0" fmla="*/ 95 w 95"/>
                <a:gd name="T1" fmla="*/ 0 h 414"/>
                <a:gd name="T2" fmla="*/ 0 w 95"/>
                <a:gd name="T3" fmla="*/ 414 h 414"/>
                <a:gd name="T4" fmla="*/ 95 w 95"/>
                <a:gd name="T5" fmla="*/ 414 h 414"/>
                <a:gd name="T6" fmla="*/ 95 w 95"/>
                <a:gd name="T7" fmla="*/ 0 h 414"/>
                <a:gd name="T8" fmla="*/ 95 w 95"/>
                <a:gd name="T9" fmla="*/ 0 h 414"/>
              </a:gdLst>
              <a:ahLst/>
              <a:cxnLst>
                <a:cxn ang="0">
                  <a:pos x="T0" y="T1"/>
                </a:cxn>
                <a:cxn ang="0">
                  <a:pos x="T2" y="T3"/>
                </a:cxn>
                <a:cxn ang="0">
                  <a:pos x="T4" y="T5"/>
                </a:cxn>
                <a:cxn ang="0">
                  <a:pos x="T6" y="T7"/>
                </a:cxn>
                <a:cxn ang="0">
                  <a:pos x="T8" y="T9"/>
                </a:cxn>
              </a:cxnLst>
              <a:rect l="0" t="0" r="r" b="b"/>
              <a:pathLst>
                <a:path w="95" h="414">
                  <a:moveTo>
                    <a:pt x="95" y="0"/>
                  </a:moveTo>
                  <a:lnTo>
                    <a:pt x="0" y="414"/>
                  </a:lnTo>
                  <a:lnTo>
                    <a:pt x="95" y="414"/>
                  </a:lnTo>
                  <a:lnTo>
                    <a:pt x="95" y="0"/>
                  </a:lnTo>
                  <a:lnTo>
                    <a:pt x="95" y="0"/>
                  </a:lnTo>
                  <a:close/>
                </a:path>
              </a:pathLst>
            </a:custGeom>
            <a:solidFill>
              <a:srgbClr val="858B0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41" name="Freeform 32"/>
            <p:cNvSpPr/>
            <p:nvPr/>
          </p:nvSpPr>
          <p:spPr bwMode="auto">
            <a:xfrm>
              <a:off x="5298514" y="1983073"/>
              <a:ext cx="150813" cy="657226"/>
            </a:xfrm>
            <a:custGeom>
              <a:avLst/>
              <a:gdLst>
                <a:gd name="T0" fmla="*/ 0 w 95"/>
                <a:gd name="T1" fmla="*/ 0 h 414"/>
                <a:gd name="T2" fmla="*/ 0 w 95"/>
                <a:gd name="T3" fmla="*/ 414 h 414"/>
                <a:gd name="T4" fmla="*/ 95 w 95"/>
                <a:gd name="T5" fmla="*/ 414 h 414"/>
                <a:gd name="T6" fmla="*/ 0 w 95"/>
                <a:gd name="T7" fmla="*/ 0 h 414"/>
              </a:gdLst>
              <a:ahLst/>
              <a:cxnLst>
                <a:cxn ang="0">
                  <a:pos x="T0" y="T1"/>
                </a:cxn>
                <a:cxn ang="0">
                  <a:pos x="T2" y="T3"/>
                </a:cxn>
                <a:cxn ang="0">
                  <a:pos x="T4" y="T5"/>
                </a:cxn>
                <a:cxn ang="0">
                  <a:pos x="T6" y="T7"/>
                </a:cxn>
              </a:cxnLst>
              <a:rect l="0" t="0" r="r" b="b"/>
              <a:pathLst>
                <a:path w="95" h="414">
                  <a:moveTo>
                    <a:pt x="0" y="0"/>
                  </a:moveTo>
                  <a:lnTo>
                    <a:pt x="0" y="414"/>
                  </a:lnTo>
                  <a:lnTo>
                    <a:pt x="95" y="414"/>
                  </a:lnTo>
                  <a:lnTo>
                    <a:pt x="0" y="0"/>
                  </a:lnTo>
                  <a:close/>
                </a:path>
              </a:pathLst>
            </a:custGeom>
            <a:solidFill>
              <a:srgbClr val="7379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42" name="Freeform 33"/>
            <p:cNvSpPr/>
            <p:nvPr/>
          </p:nvSpPr>
          <p:spPr bwMode="auto">
            <a:xfrm>
              <a:off x="5200089" y="2206911"/>
              <a:ext cx="98425" cy="557213"/>
            </a:xfrm>
            <a:custGeom>
              <a:avLst/>
              <a:gdLst>
                <a:gd name="T0" fmla="*/ 61 w 62"/>
                <a:gd name="T1" fmla="*/ 0 h 351"/>
                <a:gd name="T2" fmla="*/ 58 w 62"/>
                <a:gd name="T3" fmla="*/ 97 h 351"/>
                <a:gd name="T4" fmla="*/ 28 w 62"/>
                <a:gd name="T5" fmla="*/ 68 h 351"/>
                <a:gd name="T6" fmla="*/ 58 w 62"/>
                <a:gd name="T7" fmla="*/ 109 h 351"/>
                <a:gd name="T8" fmla="*/ 57 w 62"/>
                <a:gd name="T9" fmla="*/ 151 h 351"/>
                <a:gd name="T10" fmla="*/ 11 w 62"/>
                <a:gd name="T11" fmla="*/ 107 h 351"/>
                <a:gd name="T12" fmla="*/ 56 w 62"/>
                <a:gd name="T13" fmla="*/ 167 h 351"/>
                <a:gd name="T14" fmla="*/ 55 w 62"/>
                <a:gd name="T15" fmla="*/ 212 h 351"/>
                <a:gd name="T16" fmla="*/ 0 w 62"/>
                <a:gd name="T17" fmla="*/ 160 h 351"/>
                <a:gd name="T18" fmla="*/ 55 w 62"/>
                <a:gd name="T19" fmla="*/ 229 h 351"/>
                <a:gd name="T20" fmla="*/ 50 w 62"/>
                <a:gd name="T21" fmla="*/ 351 h 351"/>
                <a:gd name="T22" fmla="*/ 62 w 62"/>
                <a:gd name="T23" fmla="*/ 351 h 351"/>
                <a:gd name="T24" fmla="*/ 62 w 62"/>
                <a:gd name="T25" fmla="*/ 21 h 351"/>
                <a:gd name="T26" fmla="*/ 61 w 62"/>
                <a:gd name="T27" fmla="*/ 0 h 3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2" h="351">
                  <a:moveTo>
                    <a:pt x="61" y="0"/>
                  </a:moveTo>
                  <a:lnTo>
                    <a:pt x="58" y="97"/>
                  </a:lnTo>
                  <a:lnTo>
                    <a:pt x="28" y="68"/>
                  </a:lnTo>
                  <a:lnTo>
                    <a:pt x="58" y="109"/>
                  </a:lnTo>
                  <a:lnTo>
                    <a:pt x="57" y="151"/>
                  </a:lnTo>
                  <a:lnTo>
                    <a:pt x="11" y="107"/>
                  </a:lnTo>
                  <a:lnTo>
                    <a:pt x="56" y="167"/>
                  </a:lnTo>
                  <a:lnTo>
                    <a:pt x="55" y="212"/>
                  </a:lnTo>
                  <a:lnTo>
                    <a:pt x="0" y="160"/>
                  </a:lnTo>
                  <a:lnTo>
                    <a:pt x="55" y="229"/>
                  </a:lnTo>
                  <a:lnTo>
                    <a:pt x="50" y="351"/>
                  </a:lnTo>
                  <a:lnTo>
                    <a:pt x="62" y="351"/>
                  </a:lnTo>
                  <a:lnTo>
                    <a:pt x="62" y="21"/>
                  </a:lnTo>
                  <a:lnTo>
                    <a:pt x="61" y="0"/>
                  </a:lnTo>
                  <a:close/>
                </a:path>
              </a:pathLst>
            </a:custGeom>
            <a:solidFill>
              <a:srgbClr val="29140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43" name="Freeform 34"/>
            <p:cNvSpPr/>
            <p:nvPr/>
          </p:nvSpPr>
          <p:spPr bwMode="auto">
            <a:xfrm>
              <a:off x="5298514" y="2240248"/>
              <a:ext cx="98425" cy="523876"/>
            </a:xfrm>
            <a:custGeom>
              <a:avLst/>
              <a:gdLst>
                <a:gd name="T0" fmla="*/ 6 w 62"/>
                <a:gd name="T1" fmla="*/ 209 h 330"/>
                <a:gd name="T2" fmla="*/ 62 w 62"/>
                <a:gd name="T3" fmla="*/ 139 h 330"/>
                <a:gd name="T4" fmla="*/ 5 w 62"/>
                <a:gd name="T5" fmla="*/ 193 h 330"/>
                <a:gd name="T6" fmla="*/ 4 w 62"/>
                <a:gd name="T7" fmla="*/ 148 h 330"/>
                <a:gd name="T8" fmla="*/ 50 w 62"/>
                <a:gd name="T9" fmla="*/ 86 h 330"/>
                <a:gd name="T10" fmla="*/ 4 w 62"/>
                <a:gd name="T11" fmla="*/ 131 h 330"/>
                <a:gd name="T12" fmla="*/ 3 w 62"/>
                <a:gd name="T13" fmla="*/ 86 h 330"/>
                <a:gd name="T14" fmla="*/ 32 w 62"/>
                <a:gd name="T15" fmla="*/ 46 h 330"/>
                <a:gd name="T16" fmla="*/ 3 w 62"/>
                <a:gd name="T17" fmla="*/ 76 h 330"/>
                <a:gd name="T18" fmla="*/ 0 w 62"/>
                <a:gd name="T19" fmla="*/ 0 h 330"/>
                <a:gd name="T20" fmla="*/ 0 w 62"/>
                <a:gd name="T21" fmla="*/ 330 h 330"/>
                <a:gd name="T22" fmla="*/ 10 w 62"/>
                <a:gd name="T23" fmla="*/ 330 h 330"/>
                <a:gd name="T24" fmla="*/ 6 w 62"/>
                <a:gd name="T25" fmla="*/ 209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2" h="330">
                  <a:moveTo>
                    <a:pt x="6" y="209"/>
                  </a:moveTo>
                  <a:lnTo>
                    <a:pt x="62" y="139"/>
                  </a:lnTo>
                  <a:lnTo>
                    <a:pt x="5" y="193"/>
                  </a:lnTo>
                  <a:lnTo>
                    <a:pt x="4" y="148"/>
                  </a:lnTo>
                  <a:lnTo>
                    <a:pt x="50" y="86"/>
                  </a:lnTo>
                  <a:lnTo>
                    <a:pt x="4" y="131"/>
                  </a:lnTo>
                  <a:lnTo>
                    <a:pt x="3" y="86"/>
                  </a:lnTo>
                  <a:lnTo>
                    <a:pt x="32" y="46"/>
                  </a:lnTo>
                  <a:lnTo>
                    <a:pt x="3" y="76"/>
                  </a:lnTo>
                  <a:lnTo>
                    <a:pt x="0" y="0"/>
                  </a:lnTo>
                  <a:lnTo>
                    <a:pt x="0" y="330"/>
                  </a:lnTo>
                  <a:lnTo>
                    <a:pt x="10" y="330"/>
                  </a:lnTo>
                  <a:lnTo>
                    <a:pt x="6" y="209"/>
                  </a:lnTo>
                  <a:close/>
                </a:path>
              </a:pathLst>
            </a:custGeom>
            <a:solidFill>
              <a:srgbClr val="1702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44" name="Freeform 35"/>
            <p:cNvSpPr/>
            <p:nvPr/>
          </p:nvSpPr>
          <p:spPr bwMode="auto">
            <a:xfrm>
              <a:off x="5971614" y="2094198"/>
              <a:ext cx="144463" cy="630238"/>
            </a:xfrm>
            <a:custGeom>
              <a:avLst/>
              <a:gdLst>
                <a:gd name="T0" fmla="*/ 91 w 91"/>
                <a:gd name="T1" fmla="*/ 0 h 397"/>
                <a:gd name="T2" fmla="*/ 0 w 91"/>
                <a:gd name="T3" fmla="*/ 397 h 397"/>
                <a:gd name="T4" fmla="*/ 91 w 91"/>
                <a:gd name="T5" fmla="*/ 397 h 397"/>
                <a:gd name="T6" fmla="*/ 91 w 91"/>
                <a:gd name="T7" fmla="*/ 2 h 397"/>
                <a:gd name="T8" fmla="*/ 91 w 91"/>
                <a:gd name="T9" fmla="*/ 0 h 397"/>
              </a:gdLst>
              <a:ahLst/>
              <a:cxnLst>
                <a:cxn ang="0">
                  <a:pos x="T0" y="T1"/>
                </a:cxn>
                <a:cxn ang="0">
                  <a:pos x="T2" y="T3"/>
                </a:cxn>
                <a:cxn ang="0">
                  <a:pos x="T4" y="T5"/>
                </a:cxn>
                <a:cxn ang="0">
                  <a:pos x="T6" y="T7"/>
                </a:cxn>
                <a:cxn ang="0">
                  <a:pos x="T8" y="T9"/>
                </a:cxn>
              </a:cxnLst>
              <a:rect l="0" t="0" r="r" b="b"/>
              <a:pathLst>
                <a:path w="91" h="397">
                  <a:moveTo>
                    <a:pt x="91" y="0"/>
                  </a:moveTo>
                  <a:lnTo>
                    <a:pt x="0" y="397"/>
                  </a:lnTo>
                  <a:lnTo>
                    <a:pt x="91" y="397"/>
                  </a:lnTo>
                  <a:lnTo>
                    <a:pt x="91" y="2"/>
                  </a:lnTo>
                  <a:lnTo>
                    <a:pt x="91" y="0"/>
                  </a:lnTo>
                  <a:close/>
                </a:path>
              </a:pathLst>
            </a:custGeom>
            <a:solidFill>
              <a:srgbClr val="858B0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45" name="Freeform 36"/>
            <p:cNvSpPr/>
            <p:nvPr/>
          </p:nvSpPr>
          <p:spPr bwMode="auto">
            <a:xfrm>
              <a:off x="6116077" y="2097373"/>
              <a:ext cx="147638" cy="627063"/>
            </a:xfrm>
            <a:custGeom>
              <a:avLst/>
              <a:gdLst>
                <a:gd name="T0" fmla="*/ 0 w 93"/>
                <a:gd name="T1" fmla="*/ 0 h 395"/>
                <a:gd name="T2" fmla="*/ 0 w 93"/>
                <a:gd name="T3" fmla="*/ 395 h 395"/>
                <a:gd name="T4" fmla="*/ 93 w 93"/>
                <a:gd name="T5" fmla="*/ 395 h 395"/>
                <a:gd name="T6" fmla="*/ 0 w 93"/>
                <a:gd name="T7" fmla="*/ 0 h 395"/>
              </a:gdLst>
              <a:ahLst/>
              <a:cxnLst>
                <a:cxn ang="0">
                  <a:pos x="T0" y="T1"/>
                </a:cxn>
                <a:cxn ang="0">
                  <a:pos x="T2" y="T3"/>
                </a:cxn>
                <a:cxn ang="0">
                  <a:pos x="T4" y="T5"/>
                </a:cxn>
                <a:cxn ang="0">
                  <a:pos x="T6" y="T7"/>
                </a:cxn>
              </a:cxnLst>
              <a:rect l="0" t="0" r="r" b="b"/>
              <a:pathLst>
                <a:path w="93" h="395">
                  <a:moveTo>
                    <a:pt x="0" y="0"/>
                  </a:moveTo>
                  <a:lnTo>
                    <a:pt x="0" y="395"/>
                  </a:lnTo>
                  <a:lnTo>
                    <a:pt x="93" y="395"/>
                  </a:lnTo>
                  <a:lnTo>
                    <a:pt x="0" y="0"/>
                  </a:lnTo>
                  <a:close/>
                </a:path>
              </a:pathLst>
            </a:custGeom>
            <a:solidFill>
              <a:srgbClr val="7379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46" name="Freeform 37"/>
            <p:cNvSpPr/>
            <p:nvPr/>
          </p:nvSpPr>
          <p:spPr bwMode="auto">
            <a:xfrm>
              <a:off x="6022414" y="2310098"/>
              <a:ext cx="93663" cy="536576"/>
            </a:xfrm>
            <a:custGeom>
              <a:avLst/>
              <a:gdLst>
                <a:gd name="T0" fmla="*/ 59 w 59"/>
                <a:gd name="T1" fmla="*/ 0 h 338"/>
                <a:gd name="T2" fmla="*/ 56 w 59"/>
                <a:gd name="T3" fmla="*/ 92 h 338"/>
                <a:gd name="T4" fmla="*/ 28 w 59"/>
                <a:gd name="T5" fmla="*/ 66 h 338"/>
                <a:gd name="T6" fmla="*/ 55 w 59"/>
                <a:gd name="T7" fmla="*/ 104 h 338"/>
                <a:gd name="T8" fmla="*/ 55 w 59"/>
                <a:gd name="T9" fmla="*/ 145 h 338"/>
                <a:gd name="T10" fmla="*/ 11 w 59"/>
                <a:gd name="T11" fmla="*/ 104 h 338"/>
                <a:gd name="T12" fmla="*/ 54 w 59"/>
                <a:gd name="T13" fmla="*/ 161 h 338"/>
                <a:gd name="T14" fmla="*/ 53 w 59"/>
                <a:gd name="T15" fmla="*/ 205 h 338"/>
                <a:gd name="T16" fmla="*/ 0 w 59"/>
                <a:gd name="T17" fmla="*/ 154 h 338"/>
                <a:gd name="T18" fmla="*/ 53 w 59"/>
                <a:gd name="T19" fmla="*/ 219 h 338"/>
                <a:gd name="T20" fmla="*/ 48 w 59"/>
                <a:gd name="T21" fmla="*/ 338 h 338"/>
                <a:gd name="T22" fmla="*/ 59 w 59"/>
                <a:gd name="T23" fmla="*/ 338 h 338"/>
                <a:gd name="T24" fmla="*/ 59 w 59"/>
                <a:gd name="T25" fmla="*/ 21 h 338"/>
                <a:gd name="T26" fmla="*/ 59 w 59"/>
                <a:gd name="T27" fmla="*/ 0 h 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9" h="338">
                  <a:moveTo>
                    <a:pt x="59" y="0"/>
                  </a:moveTo>
                  <a:lnTo>
                    <a:pt x="56" y="92"/>
                  </a:lnTo>
                  <a:lnTo>
                    <a:pt x="28" y="66"/>
                  </a:lnTo>
                  <a:lnTo>
                    <a:pt x="55" y="104"/>
                  </a:lnTo>
                  <a:lnTo>
                    <a:pt x="55" y="145"/>
                  </a:lnTo>
                  <a:lnTo>
                    <a:pt x="11" y="104"/>
                  </a:lnTo>
                  <a:lnTo>
                    <a:pt x="54" y="161"/>
                  </a:lnTo>
                  <a:lnTo>
                    <a:pt x="53" y="205"/>
                  </a:lnTo>
                  <a:lnTo>
                    <a:pt x="0" y="154"/>
                  </a:lnTo>
                  <a:lnTo>
                    <a:pt x="53" y="219"/>
                  </a:lnTo>
                  <a:lnTo>
                    <a:pt x="48" y="338"/>
                  </a:lnTo>
                  <a:lnTo>
                    <a:pt x="59" y="338"/>
                  </a:lnTo>
                  <a:lnTo>
                    <a:pt x="59" y="21"/>
                  </a:lnTo>
                  <a:lnTo>
                    <a:pt x="59" y="0"/>
                  </a:lnTo>
                  <a:close/>
                </a:path>
              </a:pathLst>
            </a:custGeom>
            <a:solidFill>
              <a:srgbClr val="29140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47" name="Freeform 38"/>
            <p:cNvSpPr/>
            <p:nvPr/>
          </p:nvSpPr>
          <p:spPr bwMode="auto">
            <a:xfrm>
              <a:off x="6116077" y="2343436"/>
              <a:ext cx="95250" cy="503238"/>
            </a:xfrm>
            <a:custGeom>
              <a:avLst/>
              <a:gdLst>
                <a:gd name="T0" fmla="*/ 6 w 60"/>
                <a:gd name="T1" fmla="*/ 199 h 317"/>
                <a:gd name="T2" fmla="*/ 60 w 60"/>
                <a:gd name="T3" fmla="*/ 133 h 317"/>
                <a:gd name="T4" fmla="*/ 6 w 60"/>
                <a:gd name="T5" fmla="*/ 184 h 317"/>
                <a:gd name="T6" fmla="*/ 5 w 60"/>
                <a:gd name="T7" fmla="*/ 141 h 317"/>
                <a:gd name="T8" fmla="*/ 49 w 60"/>
                <a:gd name="T9" fmla="*/ 83 h 317"/>
                <a:gd name="T10" fmla="*/ 4 w 60"/>
                <a:gd name="T11" fmla="*/ 125 h 317"/>
                <a:gd name="T12" fmla="*/ 2 w 60"/>
                <a:gd name="T13" fmla="*/ 83 h 317"/>
                <a:gd name="T14" fmla="*/ 30 w 60"/>
                <a:gd name="T15" fmla="*/ 43 h 317"/>
                <a:gd name="T16" fmla="*/ 2 w 60"/>
                <a:gd name="T17" fmla="*/ 73 h 317"/>
                <a:gd name="T18" fmla="*/ 0 w 60"/>
                <a:gd name="T19" fmla="*/ 0 h 317"/>
                <a:gd name="T20" fmla="*/ 0 w 60"/>
                <a:gd name="T21" fmla="*/ 317 h 317"/>
                <a:gd name="T22" fmla="*/ 11 w 60"/>
                <a:gd name="T23" fmla="*/ 317 h 317"/>
                <a:gd name="T24" fmla="*/ 6 w 60"/>
                <a:gd name="T25" fmla="*/ 199 h 3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0" h="317">
                  <a:moveTo>
                    <a:pt x="6" y="199"/>
                  </a:moveTo>
                  <a:lnTo>
                    <a:pt x="60" y="133"/>
                  </a:lnTo>
                  <a:lnTo>
                    <a:pt x="6" y="184"/>
                  </a:lnTo>
                  <a:lnTo>
                    <a:pt x="5" y="141"/>
                  </a:lnTo>
                  <a:lnTo>
                    <a:pt x="49" y="83"/>
                  </a:lnTo>
                  <a:lnTo>
                    <a:pt x="4" y="125"/>
                  </a:lnTo>
                  <a:lnTo>
                    <a:pt x="2" y="83"/>
                  </a:lnTo>
                  <a:lnTo>
                    <a:pt x="30" y="43"/>
                  </a:lnTo>
                  <a:lnTo>
                    <a:pt x="2" y="73"/>
                  </a:lnTo>
                  <a:lnTo>
                    <a:pt x="0" y="0"/>
                  </a:lnTo>
                  <a:lnTo>
                    <a:pt x="0" y="317"/>
                  </a:lnTo>
                  <a:lnTo>
                    <a:pt x="11" y="317"/>
                  </a:lnTo>
                  <a:lnTo>
                    <a:pt x="6" y="199"/>
                  </a:lnTo>
                  <a:close/>
                </a:path>
              </a:pathLst>
            </a:custGeom>
            <a:solidFill>
              <a:srgbClr val="1702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48" name="Freeform 39"/>
            <p:cNvSpPr/>
            <p:nvPr/>
          </p:nvSpPr>
          <p:spPr bwMode="auto">
            <a:xfrm>
              <a:off x="5555689" y="2230723"/>
              <a:ext cx="141288" cy="609601"/>
            </a:xfrm>
            <a:custGeom>
              <a:avLst/>
              <a:gdLst>
                <a:gd name="T0" fmla="*/ 87 w 89"/>
                <a:gd name="T1" fmla="*/ 0 h 384"/>
                <a:gd name="T2" fmla="*/ 0 w 89"/>
                <a:gd name="T3" fmla="*/ 384 h 384"/>
                <a:gd name="T4" fmla="*/ 89 w 89"/>
                <a:gd name="T5" fmla="*/ 384 h 384"/>
                <a:gd name="T6" fmla="*/ 89 w 89"/>
                <a:gd name="T7" fmla="*/ 0 h 384"/>
                <a:gd name="T8" fmla="*/ 87 w 89"/>
                <a:gd name="T9" fmla="*/ 0 h 384"/>
              </a:gdLst>
              <a:ahLst/>
              <a:cxnLst>
                <a:cxn ang="0">
                  <a:pos x="T0" y="T1"/>
                </a:cxn>
                <a:cxn ang="0">
                  <a:pos x="T2" y="T3"/>
                </a:cxn>
                <a:cxn ang="0">
                  <a:pos x="T4" y="T5"/>
                </a:cxn>
                <a:cxn ang="0">
                  <a:pos x="T6" y="T7"/>
                </a:cxn>
                <a:cxn ang="0">
                  <a:pos x="T8" y="T9"/>
                </a:cxn>
              </a:cxnLst>
              <a:rect l="0" t="0" r="r" b="b"/>
              <a:pathLst>
                <a:path w="89" h="384">
                  <a:moveTo>
                    <a:pt x="87" y="0"/>
                  </a:moveTo>
                  <a:lnTo>
                    <a:pt x="0" y="384"/>
                  </a:lnTo>
                  <a:lnTo>
                    <a:pt x="89" y="384"/>
                  </a:lnTo>
                  <a:lnTo>
                    <a:pt x="89" y="0"/>
                  </a:lnTo>
                  <a:lnTo>
                    <a:pt x="87" y="0"/>
                  </a:lnTo>
                  <a:close/>
                </a:path>
              </a:pathLst>
            </a:custGeom>
            <a:solidFill>
              <a:srgbClr val="858B0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49" name="Freeform 40"/>
            <p:cNvSpPr/>
            <p:nvPr/>
          </p:nvSpPr>
          <p:spPr bwMode="auto">
            <a:xfrm>
              <a:off x="5696977" y="2230723"/>
              <a:ext cx="138113" cy="609601"/>
            </a:xfrm>
            <a:custGeom>
              <a:avLst/>
              <a:gdLst>
                <a:gd name="T0" fmla="*/ 0 w 87"/>
                <a:gd name="T1" fmla="*/ 0 h 384"/>
                <a:gd name="T2" fmla="*/ 0 w 87"/>
                <a:gd name="T3" fmla="*/ 384 h 384"/>
                <a:gd name="T4" fmla="*/ 87 w 87"/>
                <a:gd name="T5" fmla="*/ 384 h 384"/>
                <a:gd name="T6" fmla="*/ 0 w 87"/>
                <a:gd name="T7" fmla="*/ 0 h 384"/>
              </a:gdLst>
              <a:ahLst/>
              <a:cxnLst>
                <a:cxn ang="0">
                  <a:pos x="T0" y="T1"/>
                </a:cxn>
                <a:cxn ang="0">
                  <a:pos x="T2" y="T3"/>
                </a:cxn>
                <a:cxn ang="0">
                  <a:pos x="T4" y="T5"/>
                </a:cxn>
                <a:cxn ang="0">
                  <a:pos x="T6" y="T7"/>
                </a:cxn>
              </a:cxnLst>
              <a:rect l="0" t="0" r="r" b="b"/>
              <a:pathLst>
                <a:path w="87" h="384">
                  <a:moveTo>
                    <a:pt x="0" y="0"/>
                  </a:moveTo>
                  <a:lnTo>
                    <a:pt x="0" y="384"/>
                  </a:lnTo>
                  <a:lnTo>
                    <a:pt x="87" y="384"/>
                  </a:lnTo>
                  <a:lnTo>
                    <a:pt x="0" y="0"/>
                  </a:lnTo>
                  <a:close/>
                </a:path>
              </a:pathLst>
            </a:custGeom>
            <a:solidFill>
              <a:srgbClr val="7379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50" name="Freeform 41"/>
            <p:cNvSpPr/>
            <p:nvPr/>
          </p:nvSpPr>
          <p:spPr bwMode="auto">
            <a:xfrm>
              <a:off x="5604902" y="2438686"/>
              <a:ext cx="92075" cy="519113"/>
            </a:xfrm>
            <a:custGeom>
              <a:avLst/>
              <a:gdLst>
                <a:gd name="T0" fmla="*/ 56 w 58"/>
                <a:gd name="T1" fmla="*/ 0 h 327"/>
                <a:gd name="T2" fmla="*/ 54 w 58"/>
                <a:gd name="T3" fmla="*/ 90 h 327"/>
                <a:gd name="T4" fmla="*/ 26 w 58"/>
                <a:gd name="T5" fmla="*/ 64 h 327"/>
                <a:gd name="T6" fmla="*/ 54 w 58"/>
                <a:gd name="T7" fmla="*/ 100 h 327"/>
                <a:gd name="T8" fmla="*/ 53 w 58"/>
                <a:gd name="T9" fmla="*/ 140 h 327"/>
                <a:gd name="T10" fmla="*/ 10 w 58"/>
                <a:gd name="T11" fmla="*/ 100 h 327"/>
                <a:gd name="T12" fmla="*/ 51 w 58"/>
                <a:gd name="T13" fmla="*/ 155 h 327"/>
                <a:gd name="T14" fmla="*/ 50 w 58"/>
                <a:gd name="T15" fmla="*/ 198 h 327"/>
                <a:gd name="T16" fmla="*/ 0 w 58"/>
                <a:gd name="T17" fmla="*/ 148 h 327"/>
                <a:gd name="T18" fmla="*/ 50 w 58"/>
                <a:gd name="T19" fmla="*/ 213 h 327"/>
                <a:gd name="T20" fmla="*/ 46 w 58"/>
                <a:gd name="T21" fmla="*/ 327 h 327"/>
                <a:gd name="T22" fmla="*/ 58 w 58"/>
                <a:gd name="T23" fmla="*/ 327 h 327"/>
                <a:gd name="T24" fmla="*/ 58 w 58"/>
                <a:gd name="T25" fmla="*/ 20 h 327"/>
                <a:gd name="T26" fmla="*/ 56 w 58"/>
                <a:gd name="T27" fmla="*/ 0 h 3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8" h="327">
                  <a:moveTo>
                    <a:pt x="56" y="0"/>
                  </a:moveTo>
                  <a:lnTo>
                    <a:pt x="54" y="90"/>
                  </a:lnTo>
                  <a:lnTo>
                    <a:pt x="26" y="64"/>
                  </a:lnTo>
                  <a:lnTo>
                    <a:pt x="54" y="100"/>
                  </a:lnTo>
                  <a:lnTo>
                    <a:pt x="53" y="140"/>
                  </a:lnTo>
                  <a:lnTo>
                    <a:pt x="10" y="100"/>
                  </a:lnTo>
                  <a:lnTo>
                    <a:pt x="51" y="155"/>
                  </a:lnTo>
                  <a:lnTo>
                    <a:pt x="50" y="198"/>
                  </a:lnTo>
                  <a:lnTo>
                    <a:pt x="0" y="148"/>
                  </a:lnTo>
                  <a:lnTo>
                    <a:pt x="50" y="213"/>
                  </a:lnTo>
                  <a:lnTo>
                    <a:pt x="46" y="327"/>
                  </a:lnTo>
                  <a:lnTo>
                    <a:pt x="58" y="327"/>
                  </a:lnTo>
                  <a:lnTo>
                    <a:pt x="58" y="20"/>
                  </a:lnTo>
                  <a:lnTo>
                    <a:pt x="56" y="0"/>
                  </a:lnTo>
                  <a:close/>
                </a:path>
              </a:pathLst>
            </a:custGeom>
            <a:solidFill>
              <a:srgbClr val="29140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51" name="Freeform 42"/>
            <p:cNvSpPr/>
            <p:nvPr/>
          </p:nvSpPr>
          <p:spPr bwMode="auto">
            <a:xfrm>
              <a:off x="5696977" y="2470436"/>
              <a:ext cx="88900" cy="487363"/>
            </a:xfrm>
            <a:custGeom>
              <a:avLst/>
              <a:gdLst>
                <a:gd name="T0" fmla="*/ 5 w 56"/>
                <a:gd name="T1" fmla="*/ 194 h 307"/>
                <a:gd name="T2" fmla="*/ 56 w 56"/>
                <a:gd name="T3" fmla="*/ 128 h 307"/>
                <a:gd name="T4" fmla="*/ 5 w 56"/>
                <a:gd name="T5" fmla="*/ 179 h 307"/>
                <a:gd name="T6" fmla="*/ 3 w 56"/>
                <a:gd name="T7" fmla="*/ 137 h 307"/>
                <a:gd name="T8" fmla="*/ 46 w 56"/>
                <a:gd name="T9" fmla="*/ 80 h 307"/>
                <a:gd name="T10" fmla="*/ 2 w 56"/>
                <a:gd name="T11" fmla="*/ 122 h 307"/>
                <a:gd name="T12" fmla="*/ 1 w 56"/>
                <a:gd name="T13" fmla="*/ 80 h 307"/>
                <a:gd name="T14" fmla="*/ 28 w 56"/>
                <a:gd name="T15" fmla="*/ 41 h 307"/>
                <a:gd name="T16" fmla="*/ 1 w 56"/>
                <a:gd name="T17" fmla="*/ 70 h 307"/>
                <a:gd name="T18" fmla="*/ 0 w 56"/>
                <a:gd name="T19" fmla="*/ 0 h 307"/>
                <a:gd name="T20" fmla="*/ 0 w 56"/>
                <a:gd name="T21" fmla="*/ 307 h 307"/>
                <a:gd name="T22" fmla="*/ 10 w 56"/>
                <a:gd name="T23" fmla="*/ 307 h 307"/>
                <a:gd name="T24" fmla="*/ 5 w 56"/>
                <a:gd name="T25" fmla="*/ 194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 h="307">
                  <a:moveTo>
                    <a:pt x="5" y="194"/>
                  </a:moveTo>
                  <a:lnTo>
                    <a:pt x="56" y="128"/>
                  </a:lnTo>
                  <a:lnTo>
                    <a:pt x="5" y="179"/>
                  </a:lnTo>
                  <a:lnTo>
                    <a:pt x="3" y="137"/>
                  </a:lnTo>
                  <a:lnTo>
                    <a:pt x="46" y="80"/>
                  </a:lnTo>
                  <a:lnTo>
                    <a:pt x="2" y="122"/>
                  </a:lnTo>
                  <a:lnTo>
                    <a:pt x="1" y="80"/>
                  </a:lnTo>
                  <a:lnTo>
                    <a:pt x="28" y="41"/>
                  </a:lnTo>
                  <a:lnTo>
                    <a:pt x="1" y="70"/>
                  </a:lnTo>
                  <a:lnTo>
                    <a:pt x="0" y="0"/>
                  </a:lnTo>
                  <a:lnTo>
                    <a:pt x="0" y="307"/>
                  </a:lnTo>
                  <a:lnTo>
                    <a:pt x="10" y="307"/>
                  </a:lnTo>
                  <a:lnTo>
                    <a:pt x="5" y="194"/>
                  </a:lnTo>
                  <a:close/>
                </a:path>
              </a:pathLst>
            </a:custGeom>
            <a:solidFill>
              <a:srgbClr val="1702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52" name="Freeform 43"/>
            <p:cNvSpPr/>
            <p:nvPr/>
          </p:nvSpPr>
          <p:spPr bwMode="auto">
            <a:xfrm>
              <a:off x="5268352" y="2649824"/>
              <a:ext cx="171450" cy="735014"/>
            </a:xfrm>
            <a:custGeom>
              <a:avLst/>
              <a:gdLst>
                <a:gd name="T0" fmla="*/ 107 w 108"/>
                <a:gd name="T1" fmla="*/ 0 h 463"/>
                <a:gd name="T2" fmla="*/ 0 w 108"/>
                <a:gd name="T3" fmla="*/ 463 h 463"/>
                <a:gd name="T4" fmla="*/ 108 w 108"/>
                <a:gd name="T5" fmla="*/ 463 h 463"/>
                <a:gd name="T6" fmla="*/ 108 w 108"/>
                <a:gd name="T7" fmla="*/ 0 h 463"/>
                <a:gd name="T8" fmla="*/ 107 w 108"/>
                <a:gd name="T9" fmla="*/ 0 h 463"/>
              </a:gdLst>
              <a:ahLst/>
              <a:cxnLst>
                <a:cxn ang="0">
                  <a:pos x="T0" y="T1"/>
                </a:cxn>
                <a:cxn ang="0">
                  <a:pos x="T2" y="T3"/>
                </a:cxn>
                <a:cxn ang="0">
                  <a:pos x="T4" y="T5"/>
                </a:cxn>
                <a:cxn ang="0">
                  <a:pos x="T6" y="T7"/>
                </a:cxn>
                <a:cxn ang="0">
                  <a:pos x="T8" y="T9"/>
                </a:cxn>
              </a:cxnLst>
              <a:rect l="0" t="0" r="r" b="b"/>
              <a:pathLst>
                <a:path w="108" h="463">
                  <a:moveTo>
                    <a:pt x="107" y="0"/>
                  </a:moveTo>
                  <a:lnTo>
                    <a:pt x="0" y="463"/>
                  </a:lnTo>
                  <a:lnTo>
                    <a:pt x="108" y="463"/>
                  </a:lnTo>
                  <a:lnTo>
                    <a:pt x="108" y="0"/>
                  </a:lnTo>
                  <a:lnTo>
                    <a:pt x="107" y="0"/>
                  </a:lnTo>
                  <a:close/>
                </a:path>
              </a:pathLst>
            </a:custGeom>
            <a:solidFill>
              <a:srgbClr val="9EA42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53" name="Freeform 44"/>
            <p:cNvSpPr/>
            <p:nvPr/>
          </p:nvSpPr>
          <p:spPr bwMode="auto">
            <a:xfrm>
              <a:off x="5439802" y="2649824"/>
              <a:ext cx="169863" cy="735014"/>
            </a:xfrm>
            <a:custGeom>
              <a:avLst/>
              <a:gdLst>
                <a:gd name="T0" fmla="*/ 0 w 107"/>
                <a:gd name="T1" fmla="*/ 0 h 463"/>
                <a:gd name="T2" fmla="*/ 0 w 107"/>
                <a:gd name="T3" fmla="*/ 463 h 463"/>
                <a:gd name="T4" fmla="*/ 107 w 107"/>
                <a:gd name="T5" fmla="*/ 463 h 463"/>
                <a:gd name="T6" fmla="*/ 0 w 107"/>
                <a:gd name="T7" fmla="*/ 0 h 463"/>
              </a:gdLst>
              <a:ahLst/>
              <a:cxnLst>
                <a:cxn ang="0">
                  <a:pos x="T0" y="T1"/>
                </a:cxn>
                <a:cxn ang="0">
                  <a:pos x="T2" y="T3"/>
                </a:cxn>
                <a:cxn ang="0">
                  <a:pos x="T4" y="T5"/>
                </a:cxn>
                <a:cxn ang="0">
                  <a:pos x="T6" y="T7"/>
                </a:cxn>
              </a:cxnLst>
              <a:rect l="0" t="0" r="r" b="b"/>
              <a:pathLst>
                <a:path w="107" h="463">
                  <a:moveTo>
                    <a:pt x="0" y="0"/>
                  </a:moveTo>
                  <a:lnTo>
                    <a:pt x="0" y="463"/>
                  </a:lnTo>
                  <a:lnTo>
                    <a:pt x="107" y="463"/>
                  </a:lnTo>
                  <a:lnTo>
                    <a:pt x="0" y="0"/>
                  </a:lnTo>
                  <a:close/>
                </a:path>
              </a:pathLst>
            </a:custGeom>
            <a:solidFill>
              <a:srgbClr val="8C921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54" name="Freeform 45"/>
            <p:cNvSpPr/>
            <p:nvPr/>
          </p:nvSpPr>
          <p:spPr bwMode="auto">
            <a:xfrm>
              <a:off x="5328677" y="2900649"/>
              <a:ext cx="111125" cy="625476"/>
            </a:xfrm>
            <a:custGeom>
              <a:avLst/>
              <a:gdLst>
                <a:gd name="T0" fmla="*/ 69 w 70"/>
                <a:gd name="T1" fmla="*/ 0 h 394"/>
                <a:gd name="T2" fmla="*/ 65 w 70"/>
                <a:gd name="T3" fmla="*/ 109 h 394"/>
                <a:gd name="T4" fmla="*/ 33 w 70"/>
                <a:gd name="T5" fmla="*/ 76 h 394"/>
                <a:gd name="T6" fmla="*/ 65 w 70"/>
                <a:gd name="T7" fmla="*/ 121 h 394"/>
                <a:gd name="T8" fmla="*/ 64 w 70"/>
                <a:gd name="T9" fmla="*/ 170 h 394"/>
                <a:gd name="T10" fmla="*/ 13 w 70"/>
                <a:gd name="T11" fmla="*/ 120 h 394"/>
                <a:gd name="T12" fmla="*/ 64 w 70"/>
                <a:gd name="T13" fmla="*/ 188 h 394"/>
                <a:gd name="T14" fmla="*/ 61 w 70"/>
                <a:gd name="T15" fmla="*/ 239 h 394"/>
                <a:gd name="T16" fmla="*/ 0 w 70"/>
                <a:gd name="T17" fmla="*/ 179 h 394"/>
                <a:gd name="T18" fmla="*/ 61 w 70"/>
                <a:gd name="T19" fmla="*/ 256 h 394"/>
                <a:gd name="T20" fmla="*/ 56 w 70"/>
                <a:gd name="T21" fmla="*/ 394 h 394"/>
                <a:gd name="T22" fmla="*/ 70 w 70"/>
                <a:gd name="T23" fmla="*/ 394 h 394"/>
                <a:gd name="T24" fmla="*/ 70 w 70"/>
                <a:gd name="T25" fmla="*/ 23 h 394"/>
                <a:gd name="T26" fmla="*/ 69 w 70"/>
                <a:gd name="T27" fmla="*/ 0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0" h="394">
                  <a:moveTo>
                    <a:pt x="69" y="0"/>
                  </a:moveTo>
                  <a:lnTo>
                    <a:pt x="65" y="109"/>
                  </a:lnTo>
                  <a:lnTo>
                    <a:pt x="33" y="76"/>
                  </a:lnTo>
                  <a:lnTo>
                    <a:pt x="65" y="121"/>
                  </a:lnTo>
                  <a:lnTo>
                    <a:pt x="64" y="170"/>
                  </a:lnTo>
                  <a:lnTo>
                    <a:pt x="13" y="120"/>
                  </a:lnTo>
                  <a:lnTo>
                    <a:pt x="64" y="188"/>
                  </a:lnTo>
                  <a:lnTo>
                    <a:pt x="61" y="239"/>
                  </a:lnTo>
                  <a:lnTo>
                    <a:pt x="0" y="179"/>
                  </a:lnTo>
                  <a:lnTo>
                    <a:pt x="61" y="256"/>
                  </a:lnTo>
                  <a:lnTo>
                    <a:pt x="56" y="394"/>
                  </a:lnTo>
                  <a:lnTo>
                    <a:pt x="70" y="394"/>
                  </a:lnTo>
                  <a:lnTo>
                    <a:pt x="70" y="23"/>
                  </a:lnTo>
                  <a:lnTo>
                    <a:pt x="69" y="0"/>
                  </a:lnTo>
                  <a:close/>
                </a:path>
              </a:pathLst>
            </a:custGeom>
            <a:solidFill>
              <a:srgbClr val="422D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55" name="Freeform 46"/>
            <p:cNvSpPr/>
            <p:nvPr/>
          </p:nvSpPr>
          <p:spPr bwMode="auto">
            <a:xfrm>
              <a:off x="5439802" y="2937162"/>
              <a:ext cx="109538" cy="588963"/>
            </a:xfrm>
            <a:custGeom>
              <a:avLst/>
              <a:gdLst>
                <a:gd name="T0" fmla="*/ 6 w 69"/>
                <a:gd name="T1" fmla="*/ 235 h 371"/>
                <a:gd name="T2" fmla="*/ 69 w 69"/>
                <a:gd name="T3" fmla="*/ 156 h 371"/>
                <a:gd name="T4" fmla="*/ 6 w 69"/>
                <a:gd name="T5" fmla="*/ 217 h 371"/>
                <a:gd name="T6" fmla="*/ 4 w 69"/>
                <a:gd name="T7" fmla="*/ 166 h 371"/>
                <a:gd name="T8" fmla="*/ 56 w 69"/>
                <a:gd name="T9" fmla="*/ 97 h 371"/>
                <a:gd name="T10" fmla="*/ 4 w 69"/>
                <a:gd name="T11" fmla="*/ 148 h 371"/>
                <a:gd name="T12" fmla="*/ 3 w 69"/>
                <a:gd name="T13" fmla="*/ 97 h 371"/>
                <a:gd name="T14" fmla="*/ 34 w 69"/>
                <a:gd name="T15" fmla="*/ 52 h 371"/>
                <a:gd name="T16" fmla="*/ 3 w 69"/>
                <a:gd name="T17" fmla="*/ 86 h 371"/>
                <a:gd name="T18" fmla="*/ 0 w 69"/>
                <a:gd name="T19" fmla="*/ 0 h 371"/>
                <a:gd name="T20" fmla="*/ 0 w 69"/>
                <a:gd name="T21" fmla="*/ 371 h 371"/>
                <a:gd name="T22" fmla="*/ 11 w 69"/>
                <a:gd name="T23" fmla="*/ 371 h 371"/>
                <a:gd name="T24" fmla="*/ 6 w 69"/>
                <a:gd name="T25" fmla="*/ 235 h 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371">
                  <a:moveTo>
                    <a:pt x="6" y="235"/>
                  </a:moveTo>
                  <a:lnTo>
                    <a:pt x="69" y="156"/>
                  </a:lnTo>
                  <a:lnTo>
                    <a:pt x="6" y="217"/>
                  </a:lnTo>
                  <a:lnTo>
                    <a:pt x="4" y="166"/>
                  </a:lnTo>
                  <a:lnTo>
                    <a:pt x="56" y="97"/>
                  </a:lnTo>
                  <a:lnTo>
                    <a:pt x="4" y="148"/>
                  </a:lnTo>
                  <a:lnTo>
                    <a:pt x="3" y="97"/>
                  </a:lnTo>
                  <a:lnTo>
                    <a:pt x="34" y="52"/>
                  </a:lnTo>
                  <a:lnTo>
                    <a:pt x="3" y="86"/>
                  </a:lnTo>
                  <a:lnTo>
                    <a:pt x="0" y="0"/>
                  </a:lnTo>
                  <a:lnTo>
                    <a:pt x="0" y="371"/>
                  </a:lnTo>
                  <a:lnTo>
                    <a:pt x="11" y="371"/>
                  </a:lnTo>
                  <a:lnTo>
                    <a:pt x="6" y="235"/>
                  </a:lnTo>
                  <a:close/>
                </a:path>
              </a:pathLst>
            </a:custGeom>
            <a:solidFill>
              <a:srgbClr val="301B0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56" name="Freeform 47"/>
            <p:cNvSpPr/>
            <p:nvPr/>
          </p:nvSpPr>
          <p:spPr bwMode="auto">
            <a:xfrm>
              <a:off x="5816039" y="2667286"/>
              <a:ext cx="134938" cy="587376"/>
            </a:xfrm>
            <a:custGeom>
              <a:avLst/>
              <a:gdLst>
                <a:gd name="T0" fmla="*/ 85 w 85"/>
                <a:gd name="T1" fmla="*/ 0 h 370"/>
                <a:gd name="T2" fmla="*/ 0 w 85"/>
                <a:gd name="T3" fmla="*/ 370 h 370"/>
                <a:gd name="T4" fmla="*/ 85 w 85"/>
                <a:gd name="T5" fmla="*/ 370 h 370"/>
                <a:gd name="T6" fmla="*/ 85 w 85"/>
                <a:gd name="T7" fmla="*/ 1 h 370"/>
                <a:gd name="T8" fmla="*/ 85 w 85"/>
                <a:gd name="T9" fmla="*/ 0 h 370"/>
              </a:gdLst>
              <a:ahLst/>
              <a:cxnLst>
                <a:cxn ang="0">
                  <a:pos x="T0" y="T1"/>
                </a:cxn>
                <a:cxn ang="0">
                  <a:pos x="T2" y="T3"/>
                </a:cxn>
                <a:cxn ang="0">
                  <a:pos x="T4" y="T5"/>
                </a:cxn>
                <a:cxn ang="0">
                  <a:pos x="T6" y="T7"/>
                </a:cxn>
                <a:cxn ang="0">
                  <a:pos x="T8" y="T9"/>
                </a:cxn>
              </a:cxnLst>
              <a:rect l="0" t="0" r="r" b="b"/>
              <a:pathLst>
                <a:path w="85" h="370">
                  <a:moveTo>
                    <a:pt x="85" y="0"/>
                  </a:moveTo>
                  <a:lnTo>
                    <a:pt x="0" y="370"/>
                  </a:lnTo>
                  <a:lnTo>
                    <a:pt x="85" y="370"/>
                  </a:lnTo>
                  <a:lnTo>
                    <a:pt x="85" y="1"/>
                  </a:lnTo>
                  <a:lnTo>
                    <a:pt x="85" y="0"/>
                  </a:lnTo>
                  <a:close/>
                </a:path>
              </a:pathLst>
            </a:custGeom>
            <a:solidFill>
              <a:srgbClr val="9EA42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57" name="Freeform 48"/>
            <p:cNvSpPr/>
            <p:nvPr/>
          </p:nvSpPr>
          <p:spPr bwMode="auto">
            <a:xfrm>
              <a:off x="5950977" y="2668874"/>
              <a:ext cx="134938" cy="585788"/>
            </a:xfrm>
            <a:custGeom>
              <a:avLst/>
              <a:gdLst>
                <a:gd name="T0" fmla="*/ 0 w 85"/>
                <a:gd name="T1" fmla="*/ 0 h 369"/>
                <a:gd name="T2" fmla="*/ 0 w 85"/>
                <a:gd name="T3" fmla="*/ 369 h 369"/>
                <a:gd name="T4" fmla="*/ 85 w 85"/>
                <a:gd name="T5" fmla="*/ 369 h 369"/>
                <a:gd name="T6" fmla="*/ 0 w 85"/>
                <a:gd name="T7" fmla="*/ 0 h 369"/>
              </a:gdLst>
              <a:ahLst/>
              <a:cxnLst>
                <a:cxn ang="0">
                  <a:pos x="T0" y="T1"/>
                </a:cxn>
                <a:cxn ang="0">
                  <a:pos x="T2" y="T3"/>
                </a:cxn>
                <a:cxn ang="0">
                  <a:pos x="T4" y="T5"/>
                </a:cxn>
                <a:cxn ang="0">
                  <a:pos x="T6" y="T7"/>
                </a:cxn>
              </a:cxnLst>
              <a:rect l="0" t="0" r="r" b="b"/>
              <a:pathLst>
                <a:path w="85" h="369">
                  <a:moveTo>
                    <a:pt x="0" y="0"/>
                  </a:moveTo>
                  <a:lnTo>
                    <a:pt x="0" y="369"/>
                  </a:lnTo>
                  <a:lnTo>
                    <a:pt x="85" y="369"/>
                  </a:lnTo>
                  <a:lnTo>
                    <a:pt x="0" y="0"/>
                  </a:lnTo>
                  <a:close/>
                </a:path>
              </a:pathLst>
            </a:custGeom>
            <a:solidFill>
              <a:srgbClr val="8C921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58" name="Freeform 49"/>
            <p:cNvSpPr/>
            <p:nvPr/>
          </p:nvSpPr>
          <p:spPr bwMode="auto">
            <a:xfrm>
              <a:off x="5863664" y="2868899"/>
              <a:ext cx="87313" cy="498476"/>
            </a:xfrm>
            <a:custGeom>
              <a:avLst/>
              <a:gdLst>
                <a:gd name="T0" fmla="*/ 55 w 55"/>
                <a:gd name="T1" fmla="*/ 0 h 314"/>
                <a:gd name="T2" fmla="*/ 52 w 55"/>
                <a:gd name="T3" fmla="*/ 86 h 314"/>
                <a:gd name="T4" fmla="*/ 25 w 55"/>
                <a:gd name="T5" fmla="*/ 61 h 314"/>
                <a:gd name="T6" fmla="*/ 51 w 55"/>
                <a:gd name="T7" fmla="*/ 96 h 314"/>
                <a:gd name="T8" fmla="*/ 50 w 55"/>
                <a:gd name="T9" fmla="*/ 135 h 314"/>
                <a:gd name="T10" fmla="*/ 10 w 55"/>
                <a:gd name="T11" fmla="*/ 96 h 314"/>
                <a:gd name="T12" fmla="*/ 50 w 55"/>
                <a:gd name="T13" fmla="*/ 149 h 314"/>
                <a:gd name="T14" fmla="*/ 49 w 55"/>
                <a:gd name="T15" fmla="*/ 190 h 314"/>
                <a:gd name="T16" fmla="*/ 0 w 55"/>
                <a:gd name="T17" fmla="*/ 142 h 314"/>
                <a:gd name="T18" fmla="*/ 49 w 55"/>
                <a:gd name="T19" fmla="*/ 204 h 314"/>
                <a:gd name="T20" fmla="*/ 44 w 55"/>
                <a:gd name="T21" fmla="*/ 314 h 314"/>
                <a:gd name="T22" fmla="*/ 55 w 55"/>
                <a:gd name="T23" fmla="*/ 314 h 314"/>
                <a:gd name="T24" fmla="*/ 55 w 55"/>
                <a:gd name="T25" fmla="*/ 18 h 314"/>
                <a:gd name="T26" fmla="*/ 55 w 55"/>
                <a:gd name="T27" fmla="*/ 0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5" h="314">
                  <a:moveTo>
                    <a:pt x="55" y="0"/>
                  </a:moveTo>
                  <a:lnTo>
                    <a:pt x="52" y="86"/>
                  </a:lnTo>
                  <a:lnTo>
                    <a:pt x="25" y="61"/>
                  </a:lnTo>
                  <a:lnTo>
                    <a:pt x="51" y="96"/>
                  </a:lnTo>
                  <a:lnTo>
                    <a:pt x="50" y="135"/>
                  </a:lnTo>
                  <a:lnTo>
                    <a:pt x="10" y="96"/>
                  </a:lnTo>
                  <a:lnTo>
                    <a:pt x="50" y="149"/>
                  </a:lnTo>
                  <a:lnTo>
                    <a:pt x="49" y="190"/>
                  </a:lnTo>
                  <a:lnTo>
                    <a:pt x="0" y="142"/>
                  </a:lnTo>
                  <a:lnTo>
                    <a:pt x="49" y="204"/>
                  </a:lnTo>
                  <a:lnTo>
                    <a:pt x="44" y="314"/>
                  </a:lnTo>
                  <a:lnTo>
                    <a:pt x="55" y="314"/>
                  </a:lnTo>
                  <a:lnTo>
                    <a:pt x="55" y="18"/>
                  </a:lnTo>
                  <a:lnTo>
                    <a:pt x="55" y="0"/>
                  </a:lnTo>
                  <a:close/>
                </a:path>
              </a:pathLst>
            </a:custGeom>
            <a:solidFill>
              <a:srgbClr val="422D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59" name="Freeform 50"/>
            <p:cNvSpPr/>
            <p:nvPr/>
          </p:nvSpPr>
          <p:spPr bwMode="auto">
            <a:xfrm>
              <a:off x="5950977" y="2897474"/>
              <a:ext cx="87313" cy="469901"/>
            </a:xfrm>
            <a:custGeom>
              <a:avLst/>
              <a:gdLst>
                <a:gd name="T0" fmla="*/ 5 w 55"/>
                <a:gd name="T1" fmla="*/ 187 h 296"/>
                <a:gd name="T2" fmla="*/ 55 w 55"/>
                <a:gd name="T3" fmla="*/ 124 h 296"/>
                <a:gd name="T4" fmla="*/ 5 w 55"/>
                <a:gd name="T5" fmla="*/ 173 h 296"/>
                <a:gd name="T6" fmla="*/ 4 w 55"/>
                <a:gd name="T7" fmla="*/ 132 h 296"/>
                <a:gd name="T8" fmla="*/ 45 w 55"/>
                <a:gd name="T9" fmla="*/ 78 h 296"/>
                <a:gd name="T10" fmla="*/ 4 w 55"/>
                <a:gd name="T11" fmla="*/ 118 h 296"/>
                <a:gd name="T12" fmla="*/ 2 w 55"/>
                <a:gd name="T13" fmla="*/ 78 h 296"/>
                <a:gd name="T14" fmla="*/ 28 w 55"/>
                <a:gd name="T15" fmla="*/ 42 h 296"/>
                <a:gd name="T16" fmla="*/ 2 w 55"/>
                <a:gd name="T17" fmla="*/ 69 h 296"/>
                <a:gd name="T18" fmla="*/ 0 w 55"/>
                <a:gd name="T19" fmla="*/ 0 h 296"/>
                <a:gd name="T20" fmla="*/ 0 w 55"/>
                <a:gd name="T21" fmla="*/ 296 h 296"/>
                <a:gd name="T22" fmla="*/ 10 w 55"/>
                <a:gd name="T23" fmla="*/ 296 h 296"/>
                <a:gd name="T24" fmla="*/ 5 w 55"/>
                <a:gd name="T25" fmla="*/ 187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5" h="296">
                  <a:moveTo>
                    <a:pt x="5" y="187"/>
                  </a:moveTo>
                  <a:lnTo>
                    <a:pt x="55" y="124"/>
                  </a:lnTo>
                  <a:lnTo>
                    <a:pt x="5" y="173"/>
                  </a:lnTo>
                  <a:lnTo>
                    <a:pt x="4" y="132"/>
                  </a:lnTo>
                  <a:lnTo>
                    <a:pt x="45" y="78"/>
                  </a:lnTo>
                  <a:lnTo>
                    <a:pt x="4" y="118"/>
                  </a:lnTo>
                  <a:lnTo>
                    <a:pt x="2" y="78"/>
                  </a:lnTo>
                  <a:lnTo>
                    <a:pt x="28" y="42"/>
                  </a:lnTo>
                  <a:lnTo>
                    <a:pt x="2" y="69"/>
                  </a:lnTo>
                  <a:lnTo>
                    <a:pt x="0" y="0"/>
                  </a:lnTo>
                  <a:lnTo>
                    <a:pt x="0" y="296"/>
                  </a:lnTo>
                  <a:lnTo>
                    <a:pt x="10" y="296"/>
                  </a:lnTo>
                  <a:lnTo>
                    <a:pt x="5" y="187"/>
                  </a:lnTo>
                  <a:close/>
                </a:path>
              </a:pathLst>
            </a:custGeom>
            <a:solidFill>
              <a:srgbClr val="301B0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60" name="Freeform 51"/>
            <p:cNvSpPr/>
            <p:nvPr/>
          </p:nvSpPr>
          <p:spPr bwMode="auto">
            <a:xfrm>
              <a:off x="4971489" y="2333911"/>
              <a:ext cx="168275" cy="735014"/>
            </a:xfrm>
            <a:custGeom>
              <a:avLst/>
              <a:gdLst>
                <a:gd name="T0" fmla="*/ 106 w 106"/>
                <a:gd name="T1" fmla="*/ 0 h 463"/>
                <a:gd name="T2" fmla="*/ 0 w 106"/>
                <a:gd name="T3" fmla="*/ 463 h 463"/>
                <a:gd name="T4" fmla="*/ 106 w 106"/>
                <a:gd name="T5" fmla="*/ 463 h 463"/>
                <a:gd name="T6" fmla="*/ 106 w 106"/>
                <a:gd name="T7" fmla="*/ 0 h 463"/>
                <a:gd name="T8" fmla="*/ 106 w 106"/>
                <a:gd name="T9" fmla="*/ 0 h 463"/>
              </a:gdLst>
              <a:ahLst/>
              <a:cxnLst>
                <a:cxn ang="0">
                  <a:pos x="T0" y="T1"/>
                </a:cxn>
                <a:cxn ang="0">
                  <a:pos x="T2" y="T3"/>
                </a:cxn>
                <a:cxn ang="0">
                  <a:pos x="T4" y="T5"/>
                </a:cxn>
                <a:cxn ang="0">
                  <a:pos x="T6" y="T7"/>
                </a:cxn>
                <a:cxn ang="0">
                  <a:pos x="T8" y="T9"/>
                </a:cxn>
              </a:cxnLst>
              <a:rect l="0" t="0" r="r" b="b"/>
              <a:pathLst>
                <a:path w="106" h="463">
                  <a:moveTo>
                    <a:pt x="106" y="0"/>
                  </a:moveTo>
                  <a:lnTo>
                    <a:pt x="0" y="463"/>
                  </a:lnTo>
                  <a:lnTo>
                    <a:pt x="106" y="463"/>
                  </a:lnTo>
                  <a:lnTo>
                    <a:pt x="106" y="0"/>
                  </a:lnTo>
                  <a:lnTo>
                    <a:pt x="106" y="0"/>
                  </a:lnTo>
                  <a:close/>
                </a:path>
              </a:pathLst>
            </a:custGeom>
            <a:solidFill>
              <a:srgbClr val="9EA42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61" name="Freeform 52"/>
            <p:cNvSpPr/>
            <p:nvPr/>
          </p:nvSpPr>
          <p:spPr bwMode="auto">
            <a:xfrm>
              <a:off x="5139764" y="2333911"/>
              <a:ext cx="171450" cy="735014"/>
            </a:xfrm>
            <a:custGeom>
              <a:avLst/>
              <a:gdLst>
                <a:gd name="T0" fmla="*/ 0 w 108"/>
                <a:gd name="T1" fmla="*/ 0 h 463"/>
                <a:gd name="T2" fmla="*/ 0 w 108"/>
                <a:gd name="T3" fmla="*/ 463 h 463"/>
                <a:gd name="T4" fmla="*/ 108 w 108"/>
                <a:gd name="T5" fmla="*/ 463 h 463"/>
                <a:gd name="T6" fmla="*/ 0 w 108"/>
                <a:gd name="T7" fmla="*/ 0 h 463"/>
              </a:gdLst>
              <a:ahLst/>
              <a:cxnLst>
                <a:cxn ang="0">
                  <a:pos x="T0" y="T1"/>
                </a:cxn>
                <a:cxn ang="0">
                  <a:pos x="T2" y="T3"/>
                </a:cxn>
                <a:cxn ang="0">
                  <a:pos x="T4" y="T5"/>
                </a:cxn>
                <a:cxn ang="0">
                  <a:pos x="T6" y="T7"/>
                </a:cxn>
              </a:cxnLst>
              <a:rect l="0" t="0" r="r" b="b"/>
              <a:pathLst>
                <a:path w="108" h="463">
                  <a:moveTo>
                    <a:pt x="0" y="0"/>
                  </a:moveTo>
                  <a:lnTo>
                    <a:pt x="0" y="463"/>
                  </a:lnTo>
                  <a:lnTo>
                    <a:pt x="108" y="463"/>
                  </a:lnTo>
                  <a:lnTo>
                    <a:pt x="0" y="0"/>
                  </a:lnTo>
                  <a:close/>
                </a:path>
              </a:pathLst>
            </a:custGeom>
            <a:solidFill>
              <a:srgbClr val="8C921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62" name="Freeform 53"/>
            <p:cNvSpPr/>
            <p:nvPr/>
          </p:nvSpPr>
          <p:spPr bwMode="auto">
            <a:xfrm>
              <a:off x="5030227" y="2584736"/>
              <a:ext cx="109538" cy="625476"/>
            </a:xfrm>
            <a:custGeom>
              <a:avLst/>
              <a:gdLst>
                <a:gd name="T0" fmla="*/ 69 w 69"/>
                <a:gd name="T1" fmla="*/ 0 h 394"/>
                <a:gd name="T2" fmla="*/ 65 w 69"/>
                <a:gd name="T3" fmla="*/ 108 h 394"/>
                <a:gd name="T4" fmla="*/ 33 w 69"/>
                <a:gd name="T5" fmla="*/ 76 h 394"/>
                <a:gd name="T6" fmla="*/ 65 w 69"/>
                <a:gd name="T7" fmla="*/ 121 h 394"/>
                <a:gd name="T8" fmla="*/ 64 w 69"/>
                <a:gd name="T9" fmla="*/ 170 h 394"/>
                <a:gd name="T10" fmla="*/ 13 w 69"/>
                <a:gd name="T11" fmla="*/ 120 h 394"/>
                <a:gd name="T12" fmla="*/ 63 w 69"/>
                <a:gd name="T13" fmla="*/ 187 h 394"/>
                <a:gd name="T14" fmla="*/ 61 w 69"/>
                <a:gd name="T15" fmla="*/ 239 h 394"/>
                <a:gd name="T16" fmla="*/ 0 w 69"/>
                <a:gd name="T17" fmla="*/ 179 h 394"/>
                <a:gd name="T18" fmla="*/ 61 w 69"/>
                <a:gd name="T19" fmla="*/ 256 h 394"/>
                <a:gd name="T20" fmla="*/ 56 w 69"/>
                <a:gd name="T21" fmla="*/ 394 h 394"/>
                <a:gd name="T22" fmla="*/ 69 w 69"/>
                <a:gd name="T23" fmla="*/ 394 h 394"/>
                <a:gd name="T24" fmla="*/ 69 w 69"/>
                <a:gd name="T25" fmla="*/ 23 h 394"/>
                <a:gd name="T26" fmla="*/ 69 w 69"/>
                <a:gd name="T27" fmla="*/ 0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9" h="394">
                  <a:moveTo>
                    <a:pt x="69" y="0"/>
                  </a:moveTo>
                  <a:lnTo>
                    <a:pt x="65" y="108"/>
                  </a:lnTo>
                  <a:lnTo>
                    <a:pt x="33" y="76"/>
                  </a:lnTo>
                  <a:lnTo>
                    <a:pt x="65" y="121"/>
                  </a:lnTo>
                  <a:lnTo>
                    <a:pt x="64" y="170"/>
                  </a:lnTo>
                  <a:lnTo>
                    <a:pt x="13" y="120"/>
                  </a:lnTo>
                  <a:lnTo>
                    <a:pt x="63" y="187"/>
                  </a:lnTo>
                  <a:lnTo>
                    <a:pt x="61" y="239"/>
                  </a:lnTo>
                  <a:lnTo>
                    <a:pt x="0" y="179"/>
                  </a:lnTo>
                  <a:lnTo>
                    <a:pt x="61" y="256"/>
                  </a:lnTo>
                  <a:lnTo>
                    <a:pt x="56" y="394"/>
                  </a:lnTo>
                  <a:lnTo>
                    <a:pt x="69" y="394"/>
                  </a:lnTo>
                  <a:lnTo>
                    <a:pt x="69" y="23"/>
                  </a:lnTo>
                  <a:lnTo>
                    <a:pt x="69" y="0"/>
                  </a:lnTo>
                  <a:close/>
                </a:path>
              </a:pathLst>
            </a:custGeom>
            <a:solidFill>
              <a:srgbClr val="422D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63" name="Freeform 54"/>
            <p:cNvSpPr/>
            <p:nvPr/>
          </p:nvSpPr>
          <p:spPr bwMode="auto">
            <a:xfrm>
              <a:off x="5139764" y="2621249"/>
              <a:ext cx="111125" cy="588963"/>
            </a:xfrm>
            <a:custGeom>
              <a:avLst/>
              <a:gdLst>
                <a:gd name="T0" fmla="*/ 8 w 70"/>
                <a:gd name="T1" fmla="*/ 235 h 371"/>
                <a:gd name="T2" fmla="*/ 70 w 70"/>
                <a:gd name="T3" fmla="*/ 156 h 371"/>
                <a:gd name="T4" fmla="*/ 6 w 70"/>
                <a:gd name="T5" fmla="*/ 217 h 371"/>
                <a:gd name="T6" fmla="*/ 5 w 70"/>
                <a:gd name="T7" fmla="*/ 166 h 371"/>
                <a:gd name="T8" fmla="*/ 58 w 70"/>
                <a:gd name="T9" fmla="*/ 97 h 371"/>
                <a:gd name="T10" fmla="*/ 5 w 70"/>
                <a:gd name="T11" fmla="*/ 148 h 371"/>
                <a:gd name="T12" fmla="*/ 4 w 70"/>
                <a:gd name="T13" fmla="*/ 97 h 371"/>
                <a:gd name="T14" fmla="*/ 35 w 70"/>
                <a:gd name="T15" fmla="*/ 52 h 371"/>
                <a:gd name="T16" fmla="*/ 3 w 70"/>
                <a:gd name="T17" fmla="*/ 87 h 371"/>
                <a:gd name="T18" fmla="*/ 0 w 70"/>
                <a:gd name="T19" fmla="*/ 0 h 371"/>
                <a:gd name="T20" fmla="*/ 0 w 70"/>
                <a:gd name="T21" fmla="*/ 371 h 371"/>
                <a:gd name="T22" fmla="*/ 13 w 70"/>
                <a:gd name="T23" fmla="*/ 371 h 371"/>
                <a:gd name="T24" fmla="*/ 8 w 70"/>
                <a:gd name="T25" fmla="*/ 235 h 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0" h="371">
                  <a:moveTo>
                    <a:pt x="8" y="235"/>
                  </a:moveTo>
                  <a:lnTo>
                    <a:pt x="70" y="156"/>
                  </a:lnTo>
                  <a:lnTo>
                    <a:pt x="6" y="217"/>
                  </a:lnTo>
                  <a:lnTo>
                    <a:pt x="5" y="166"/>
                  </a:lnTo>
                  <a:lnTo>
                    <a:pt x="58" y="97"/>
                  </a:lnTo>
                  <a:lnTo>
                    <a:pt x="5" y="148"/>
                  </a:lnTo>
                  <a:lnTo>
                    <a:pt x="4" y="97"/>
                  </a:lnTo>
                  <a:lnTo>
                    <a:pt x="35" y="52"/>
                  </a:lnTo>
                  <a:lnTo>
                    <a:pt x="3" y="87"/>
                  </a:lnTo>
                  <a:lnTo>
                    <a:pt x="0" y="0"/>
                  </a:lnTo>
                  <a:lnTo>
                    <a:pt x="0" y="371"/>
                  </a:lnTo>
                  <a:lnTo>
                    <a:pt x="13" y="371"/>
                  </a:lnTo>
                  <a:lnTo>
                    <a:pt x="8" y="235"/>
                  </a:lnTo>
                  <a:close/>
                </a:path>
              </a:pathLst>
            </a:custGeom>
            <a:solidFill>
              <a:srgbClr val="301B0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64" name="Freeform 55"/>
            <p:cNvSpPr/>
            <p:nvPr/>
          </p:nvSpPr>
          <p:spPr bwMode="auto">
            <a:xfrm>
              <a:off x="4511114" y="2264061"/>
              <a:ext cx="171450" cy="735014"/>
            </a:xfrm>
            <a:custGeom>
              <a:avLst/>
              <a:gdLst>
                <a:gd name="T0" fmla="*/ 108 w 108"/>
                <a:gd name="T1" fmla="*/ 0 h 463"/>
                <a:gd name="T2" fmla="*/ 0 w 108"/>
                <a:gd name="T3" fmla="*/ 463 h 463"/>
                <a:gd name="T4" fmla="*/ 108 w 108"/>
                <a:gd name="T5" fmla="*/ 463 h 463"/>
                <a:gd name="T6" fmla="*/ 108 w 108"/>
                <a:gd name="T7" fmla="*/ 0 h 463"/>
                <a:gd name="T8" fmla="*/ 108 w 108"/>
                <a:gd name="T9" fmla="*/ 0 h 463"/>
              </a:gdLst>
              <a:ahLst/>
              <a:cxnLst>
                <a:cxn ang="0">
                  <a:pos x="T0" y="T1"/>
                </a:cxn>
                <a:cxn ang="0">
                  <a:pos x="T2" y="T3"/>
                </a:cxn>
                <a:cxn ang="0">
                  <a:pos x="T4" y="T5"/>
                </a:cxn>
                <a:cxn ang="0">
                  <a:pos x="T6" y="T7"/>
                </a:cxn>
                <a:cxn ang="0">
                  <a:pos x="T8" y="T9"/>
                </a:cxn>
              </a:cxnLst>
              <a:rect l="0" t="0" r="r" b="b"/>
              <a:pathLst>
                <a:path w="108" h="463">
                  <a:moveTo>
                    <a:pt x="108" y="0"/>
                  </a:moveTo>
                  <a:lnTo>
                    <a:pt x="0" y="463"/>
                  </a:lnTo>
                  <a:lnTo>
                    <a:pt x="108" y="463"/>
                  </a:lnTo>
                  <a:lnTo>
                    <a:pt x="108" y="0"/>
                  </a:lnTo>
                  <a:lnTo>
                    <a:pt x="108" y="0"/>
                  </a:lnTo>
                  <a:close/>
                </a:path>
              </a:pathLst>
            </a:custGeom>
            <a:solidFill>
              <a:srgbClr val="9EA42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65" name="Freeform 56"/>
            <p:cNvSpPr/>
            <p:nvPr/>
          </p:nvSpPr>
          <p:spPr bwMode="auto">
            <a:xfrm>
              <a:off x="4682564" y="2264061"/>
              <a:ext cx="168275" cy="735014"/>
            </a:xfrm>
            <a:custGeom>
              <a:avLst/>
              <a:gdLst>
                <a:gd name="T0" fmla="*/ 0 w 106"/>
                <a:gd name="T1" fmla="*/ 0 h 463"/>
                <a:gd name="T2" fmla="*/ 0 w 106"/>
                <a:gd name="T3" fmla="*/ 463 h 463"/>
                <a:gd name="T4" fmla="*/ 106 w 106"/>
                <a:gd name="T5" fmla="*/ 463 h 463"/>
                <a:gd name="T6" fmla="*/ 0 w 106"/>
                <a:gd name="T7" fmla="*/ 0 h 463"/>
              </a:gdLst>
              <a:ahLst/>
              <a:cxnLst>
                <a:cxn ang="0">
                  <a:pos x="T0" y="T1"/>
                </a:cxn>
                <a:cxn ang="0">
                  <a:pos x="T2" y="T3"/>
                </a:cxn>
                <a:cxn ang="0">
                  <a:pos x="T4" y="T5"/>
                </a:cxn>
                <a:cxn ang="0">
                  <a:pos x="T6" y="T7"/>
                </a:cxn>
              </a:cxnLst>
              <a:rect l="0" t="0" r="r" b="b"/>
              <a:pathLst>
                <a:path w="106" h="463">
                  <a:moveTo>
                    <a:pt x="0" y="0"/>
                  </a:moveTo>
                  <a:lnTo>
                    <a:pt x="0" y="463"/>
                  </a:lnTo>
                  <a:lnTo>
                    <a:pt x="106" y="463"/>
                  </a:lnTo>
                  <a:lnTo>
                    <a:pt x="0" y="0"/>
                  </a:lnTo>
                  <a:close/>
                </a:path>
              </a:pathLst>
            </a:custGeom>
            <a:solidFill>
              <a:srgbClr val="8C921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66" name="Freeform 57"/>
            <p:cNvSpPr/>
            <p:nvPr/>
          </p:nvSpPr>
          <p:spPr bwMode="auto">
            <a:xfrm>
              <a:off x="4571439" y="2514886"/>
              <a:ext cx="111125" cy="623888"/>
            </a:xfrm>
            <a:custGeom>
              <a:avLst/>
              <a:gdLst>
                <a:gd name="T0" fmla="*/ 69 w 70"/>
                <a:gd name="T1" fmla="*/ 0 h 393"/>
                <a:gd name="T2" fmla="*/ 66 w 70"/>
                <a:gd name="T3" fmla="*/ 107 h 393"/>
                <a:gd name="T4" fmla="*/ 32 w 70"/>
                <a:gd name="T5" fmla="*/ 76 h 393"/>
                <a:gd name="T6" fmla="*/ 65 w 70"/>
                <a:gd name="T7" fmla="*/ 121 h 393"/>
                <a:gd name="T8" fmla="*/ 64 w 70"/>
                <a:gd name="T9" fmla="*/ 169 h 393"/>
                <a:gd name="T10" fmla="*/ 14 w 70"/>
                <a:gd name="T11" fmla="*/ 120 h 393"/>
                <a:gd name="T12" fmla="*/ 64 w 70"/>
                <a:gd name="T13" fmla="*/ 188 h 393"/>
                <a:gd name="T14" fmla="*/ 62 w 70"/>
                <a:gd name="T15" fmla="*/ 239 h 393"/>
                <a:gd name="T16" fmla="*/ 0 w 70"/>
                <a:gd name="T17" fmla="*/ 179 h 393"/>
                <a:gd name="T18" fmla="*/ 61 w 70"/>
                <a:gd name="T19" fmla="*/ 255 h 393"/>
                <a:gd name="T20" fmla="*/ 56 w 70"/>
                <a:gd name="T21" fmla="*/ 393 h 393"/>
                <a:gd name="T22" fmla="*/ 70 w 70"/>
                <a:gd name="T23" fmla="*/ 393 h 393"/>
                <a:gd name="T24" fmla="*/ 70 w 70"/>
                <a:gd name="T25" fmla="*/ 23 h 393"/>
                <a:gd name="T26" fmla="*/ 69 w 70"/>
                <a:gd name="T27" fmla="*/ 0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0" h="393">
                  <a:moveTo>
                    <a:pt x="69" y="0"/>
                  </a:moveTo>
                  <a:lnTo>
                    <a:pt x="66" y="107"/>
                  </a:lnTo>
                  <a:lnTo>
                    <a:pt x="32" y="76"/>
                  </a:lnTo>
                  <a:lnTo>
                    <a:pt x="65" y="121"/>
                  </a:lnTo>
                  <a:lnTo>
                    <a:pt x="64" y="169"/>
                  </a:lnTo>
                  <a:lnTo>
                    <a:pt x="14" y="120"/>
                  </a:lnTo>
                  <a:lnTo>
                    <a:pt x="64" y="188"/>
                  </a:lnTo>
                  <a:lnTo>
                    <a:pt x="62" y="239"/>
                  </a:lnTo>
                  <a:lnTo>
                    <a:pt x="0" y="179"/>
                  </a:lnTo>
                  <a:lnTo>
                    <a:pt x="61" y="255"/>
                  </a:lnTo>
                  <a:lnTo>
                    <a:pt x="56" y="393"/>
                  </a:lnTo>
                  <a:lnTo>
                    <a:pt x="70" y="393"/>
                  </a:lnTo>
                  <a:lnTo>
                    <a:pt x="70" y="23"/>
                  </a:lnTo>
                  <a:lnTo>
                    <a:pt x="69" y="0"/>
                  </a:lnTo>
                  <a:close/>
                </a:path>
              </a:pathLst>
            </a:custGeom>
            <a:solidFill>
              <a:srgbClr val="422D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67" name="Freeform 58"/>
            <p:cNvSpPr/>
            <p:nvPr/>
          </p:nvSpPr>
          <p:spPr bwMode="auto">
            <a:xfrm>
              <a:off x="4571439" y="2514886"/>
              <a:ext cx="111125" cy="623888"/>
            </a:xfrm>
            <a:custGeom>
              <a:avLst/>
              <a:gdLst>
                <a:gd name="T0" fmla="*/ 69 w 70"/>
                <a:gd name="T1" fmla="*/ 0 h 393"/>
                <a:gd name="T2" fmla="*/ 66 w 70"/>
                <a:gd name="T3" fmla="*/ 107 h 393"/>
                <a:gd name="T4" fmla="*/ 32 w 70"/>
                <a:gd name="T5" fmla="*/ 76 h 393"/>
                <a:gd name="T6" fmla="*/ 65 w 70"/>
                <a:gd name="T7" fmla="*/ 121 h 393"/>
                <a:gd name="T8" fmla="*/ 64 w 70"/>
                <a:gd name="T9" fmla="*/ 169 h 393"/>
                <a:gd name="T10" fmla="*/ 14 w 70"/>
                <a:gd name="T11" fmla="*/ 120 h 393"/>
                <a:gd name="T12" fmla="*/ 64 w 70"/>
                <a:gd name="T13" fmla="*/ 188 h 393"/>
                <a:gd name="T14" fmla="*/ 62 w 70"/>
                <a:gd name="T15" fmla="*/ 239 h 393"/>
                <a:gd name="T16" fmla="*/ 0 w 70"/>
                <a:gd name="T17" fmla="*/ 179 h 393"/>
                <a:gd name="T18" fmla="*/ 61 w 70"/>
                <a:gd name="T19" fmla="*/ 255 h 393"/>
                <a:gd name="T20" fmla="*/ 56 w 70"/>
                <a:gd name="T21" fmla="*/ 393 h 393"/>
                <a:gd name="T22" fmla="*/ 70 w 70"/>
                <a:gd name="T23" fmla="*/ 393 h 393"/>
                <a:gd name="T24" fmla="*/ 70 w 70"/>
                <a:gd name="T25" fmla="*/ 23 h 393"/>
                <a:gd name="T26" fmla="*/ 69 w 70"/>
                <a:gd name="T27" fmla="*/ 0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0" h="393">
                  <a:moveTo>
                    <a:pt x="69" y="0"/>
                  </a:moveTo>
                  <a:lnTo>
                    <a:pt x="66" y="107"/>
                  </a:lnTo>
                  <a:lnTo>
                    <a:pt x="32" y="76"/>
                  </a:lnTo>
                  <a:lnTo>
                    <a:pt x="65" y="121"/>
                  </a:lnTo>
                  <a:lnTo>
                    <a:pt x="64" y="169"/>
                  </a:lnTo>
                  <a:lnTo>
                    <a:pt x="14" y="120"/>
                  </a:lnTo>
                  <a:lnTo>
                    <a:pt x="64" y="188"/>
                  </a:lnTo>
                  <a:lnTo>
                    <a:pt x="62" y="239"/>
                  </a:lnTo>
                  <a:lnTo>
                    <a:pt x="0" y="179"/>
                  </a:lnTo>
                  <a:lnTo>
                    <a:pt x="61" y="255"/>
                  </a:lnTo>
                  <a:lnTo>
                    <a:pt x="56" y="393"/>
                  </a:lnTo>
                  <a:lnTo>
                    <a:pt x="70" y="393"/>
                  </a:lnTo>
                  <a:lnTo>
                    <a:pt x="70" y="23"/>
                  </a:lnTo>
                  <a:lnTo>
                    <a:pt x="6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68" name="Freeform 59"/>
            <p:cNvSpPr/>
            <p:nvPr/>
          </p:nvSpPr>
          <p:spPr bwMode="auto">
            <a:xfrm>
              <a:off x="4682564" y="2551399"/>
              <a:ext cx="109538" cy="587376"/>
            </a:xfrm>
            <a:custGeom>
              <a:avLst/>
              <a:gdLst>
                <a:gd name="T0" fmla="*/ 6 w 69"/>
                <a:gd name="T1" fmla="*/ 235 h 370"/>
                <a:gd name="T2" fmla="*/ 69 w 69"/>
                <a:gd name="T3" fmla="*/ 156 h 370"/>
                <a:gd name="T4" fmla="*/ 6 w 69"/>
                <a:gd name="T5" fmla="*/ 216 h 370"/>
                <a:gd name="T6" fmla="*/ 5 w 69"/>
                <a:gd name="T7" fmla="*/ 166 h 370"/>
                <a:gd name="T8" fmla="*/ 56 w 69"/>
                <a:gd name="T9" fmla="*/ 97 h 370"/>
                <a:gd name="T10" fmla="*/ 4 w 69"/>
                <a:gd name="T11" fmla="*/ 147 h 370"/>
                <a:gd name="T12" fmla="*/ 2 w 69"/>
                <a:gd name="T13" fmla="*/ 97 h 370"/>
                <a:gd name="T14" fmla="*/ 35 w 69"/>
                <a:gd name="T15" fmla="*/ 52 h 370"/>
                <a:gd name="T16" fmla="*/ 2 w 69"/>
                <a:gd name="T17" fmla="*/ 86 h 370"/>
                <a:gd name="T18" fmla="*/ 0 w 69"/>
                <a:gd name="T19" fmla="*/ 0 h 370"/>
                <a:gd name="T20" fmla="*/ 0 w 69"/>
                <a:gd name="T21" fmla="*/ 370 h 370"/>
                <a:gd name="T22" fmla="*/ 12 w 69"/>
                <a:gd name="T23" fmla="*/ 370 h 370"/>
                <a:gd name="T24" fmla="*/ 6 w 69"/>
                <a:gd name="T25" fmla="*/ 235 h 3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370">
                  <a:moveTo>
                    <a:pt x="6" y="235"/>
                  </a:moveTo>
                  <a:lnTo>
                    <a:pt x="69" y="156"/>
                  </a:lnTo>
                  <a:lnTo>
                    <a:pt x="6" y="216"/>
                  </a:lnTo>
                  <a:lnTo>
                    <a:pt x="5" y="166"/>
                  </a:lnTo>
                  <a:lnTo>
                    <a:pt x="56" y="97"/>
                  </a:lnTo>
                  <a:lnTo>
                    <a:pt x="4" y="147"/>
                  </a:lnTo>
                  <a:lnTo>
                    <a:pt x="2" y="97"/>
                  </a:lnTo>
                  <a:lnTo>
                    <a:pt x="35" y="52"/>
                  </a:lnTo>
                  <a:lnTo>
                    <a:pt x="2" y="86"/>
                  </a:lnTo>
                  <a:lnTo>
                    <a:pt x="0" y="0"/>
                  </a:lnTo>
                  <a:lnTo>
                    <a:pt x="0" y="370"/>
                  </a:lnTo>
                  <a:lnTo>
                    <a:pt x="12" y="370"/>
                  </a:lnTo>
                  <a:lnTo>
                    <a:pt x="6" y="235"/>
                  </a:lnTo>
                  <a:close/>
                </a:path>
              </a:pathLst>
            </a:custGeom>
            <a:solidFill>
              <a:srgbClr val="301B0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69" name="Freeform 60"/>
            <p:cNvSpPr/>
            <p:nvPr/>
          </p:nvSpPr>
          <p:spPr bwMode="auto">
            <a:xfrm>
              <a:off x="4682564" y="2551399"/>
              <a:ext cx="109538" cy="587376"/>
            </a:xfrm>
            <a:custGeom>
              <a:avLst/>
              <a:gdLst>
                <a:gd name="T0" fmla="*/ 6 w 69"/>
                <a:gd name="T1" fmla="*/ 235 h 370"/>
                <a:gd name="T2" fmla="*/ 69 w 69"/>
                <a:gd name="T3" fmla="*/ 156 h 370"/>
                <a:gd name="T4" fmla="*/ 6 w 69"/>
                <a:gd name="T5" fmla="*/ 216 h 370"/>
                <a:gd name="T6" fmla="*/ 5 w 69"/>
                <a:gd name="T7" fmla="*/ 166 h 370"/>
                <a:gd name="T8" fmla="*/ 56 w 69"/>
                <a:gd name="T9" fmla="*/ 97 h 370"/>
                <a:gd name="T10" fmla="*/ 4 w 69"/>
                <a:gd name="T11" fmla="*/ 147 h 370"/>
                <a:gd name="T12" fmla="*/ 2 w 69"/>
                <a:gd name="T13" fmla="*/ 97 h 370"/>
                <a:gd name="T14" fmla="*/ 35 w 69"/>
                <a:gd name="T15" fmla="*/ 52 h 370"/>
                <a:gd name="T16" fmla="*/ 2 w 69"/>
                <a:gd name="T17" fmla="*/ 86 h 370"/>
                <a:gd name="T18" fmla="*/ 0 w 69"/>
                <a:gd name="T19" fmla="*/ 0 h 370"/>
                <a:gd name="T20" fmla="*/ 0 w 69"/>
                <a:gd name="T21" fmla="*/ 370 h 370"/>
                <a:gd name="T22" fmla="*/ 12 w 69"/>
                <a:gd name="T23" fmla="*/ 370 h 370"/>
                <a:gd name="T24" fmla="*/ 6 w 69"/>
                <a:gd name="T25" fmla="*/ 235 h 3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370">
                  <a:moveTo>
                    <a:pt x="6" y="235"/>
                  </a:moveTo>
                  <a:lnTo>
                    <a:pt x="69" y="156"/>
                  </a:lnTo>
                  <a:lnTo>
                    <a:pt x="6" y="216"/>
                  </a:lnTo>
                  <a:lnTo>
                    <a:pt x="5" y="166"/>
                  </a:lnTo>
                  <a:lnTo>
                    <a:pt x="56" y="97"/>
                  </a:lnTo>
                  <a:lnTo>
                    <a:pt x="4" y="147"/>
                  </a:lnTo>
                  <a:lnTo>
                    <a:pt x="2" y="97"/>
                  </a:lnTo>
                  <a:lnTo>
                    <a:pt x="35" y="52"/>
                  </a:lnTo>
                  <a:lnTo>
                    <a:pt x="2" y="86"/>
                  </a:lnTo>
                  <a:lnTo>
                    <a:pt x="0" y="0"/>
                  </a:lnTo>
                  <a:lnTo>
                    <a:pt x="0" y="370"/>
                  </a:lnTo>
                  <a:lnTo>
                    <a:pt x="12" y="370"/>
                  </a:lnTo>
                  <a:lnTo>
                    <a:pt x="6" y="235"/>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70" name="Freeform 61"/>
            <p:cNvSpPr/>
            <p:nvPr/>
          </p:nvSpPr>
          <p:spPr bwMode="auto">
            <a:xfrm>
              <a:off x="6050989" y="2903824"/>
              <a:ext cx="758825" cy="706439"/>
            </a:xfrm>
            <a:custGeom>
              <a:avLst/>
              <a:gdLst>
                <a:gd name="T0" fmla="*/ 349 w 382"/>
                <a:gd name="T1" fmla="*/ 0 h 355"/>
                <a:gd name="T2" fmla="*/ 0 w 382"/>
                <a:gd name="T3" fmla="*/ 354 h 355"/>
                <a:gd name="T4" fmla="*/ 141 w 382"/>
                <a:gd name="T5" fmla="*/ 355 h 355"/>
                <a:gd name="T6" fmla="*/ 382 w 382"/>
                <a:gd name="T7" fmla="*/ 22 h 355"/>
                <a:gd name="T8" fmla="*/ 349 w 382"/>
                <a:gd name="T9" fmla="*/ 0 h 355"/>
              </a:gdLst>
              <a:ahLst/>
              <a:cxnLst>
                <a:cxn ang="0">
                  <a:pos x="T0" y="T1"/>
                </a:cxn>
                <a:cxn ang="0">
                  <a:pos x="T2" y="T3"/>
                </a:cxn>
                <a:cxn ang="0">
                  <a:pos x="T4" y="T5"/>
                </a:cxn>
                <a:cxn ang="0">
                  <a:pos x="T6" y="T7"/>
                </a:cxn>
                <a:cxn ang="0">
                  <a:pos x="T8" y="T9"/>
                </a:cxn>
              </a:cxnLst>
              <a:rect l="0" t="0" r="r" b="b"/>
              <a:pathLst>
                <a:path w="382" h="355">
                  <a:moveTo>
                    <a:pt x="349" y="0"/>
                  </a:moveTo>
                  <a:cubicBezTo>
                    <a:pt x="215" y="26"/>
                    <a:pt x="57" y="193"/>
                    <a:pt x="0" y="354"/>
                  </a:cubicBezTo>
                  <a:cubicBezTo>
                    <a:pt x="141" y="355"/>
                    <a:pt x="141" y="355"/>
                    <a:pt x="141" y="355"/>
                  </a:cubicBezTo>
                  <a:cubicBezTo>
                    <a:pt x="189" y="220"/>
                    <a:pt x="260" y="100"/>
                    <a:pt x="382" y="22"/>
                  </a:cubicBezTo>
                  <a:cubicBezTo>
                    <a:pt x="365" y="11"/>
                    <a:pt x="367" y="12"/>
                    <a:pt x="349" y="0"/>
                  </a:cubicBezTo>
                  <a:close/>
                </a:path>
              </a:pathLst>
            </a:custGeom>
            <a:solidFill>
              <a:srgbClr val="318B8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71" name="Freeform 62"/>
            <p:cNvSpPr/>
            <p:nvPr/>
          </p:nvSpPr>
          <p:spPr bwMode="auto">
            <a:xfrm>
              <a:off x="1904439" y="2935574"/>
              <a:ext cx="3789363" cy="769939"/>
            </a:xfrm>
            <a:custGeom>
              <a:avLst/>
              <a:gdLst>
                <a:gd name="T0" fmla="*/ 1906 w 1906"/>
                <a:gd name="T1" fmla="*/ 387 h 387"/>
                <a:gd name="T2" fmla="*/ 0 w 1906"/>
                <a:gd name="T3" fmla="*/ 387 h 387"/>
                <a:gd name="T4" fmla="*/ 953 w 1906"/>
                <a:gd name="T5" fmla="*/ 0 h 387"/>
                <a:gd name="T6" fmla="*/ 1906 w 1906"/>
                <a:gd name="T7" fmla="*/ 387 h 387"/>
              </a:gdLst>
              <a:ahLst/>
              <a:cxnLst>
                <a:cxn ang="0">
                  <a:pos x="T0" y="T1"/>
                </a:cxn>
                <a:cxn ang="0">
                  <a:pos x="T2" y="T3"/>
                </a:cxn>
                <a:cxn ang="0">
                  <a:pos x="T4" y="T5"/>
                </a:cxn>
                <a:cxn ang="0">
                  <a:pos x="T6" y="T7"/>
                </a:cxn>
              </a:cxnLst>
              <a:rect l="0" t="0" r="r" b="b"/>
              <a:pathLst>
                <a:path w="1906" h="387">
                  <a:moveTo>
                    <a:pt x="1906" y="387"/>
                  </a:moveTo>
                  <a:cubicBezTo>
                    <a:pt x="0" y="387"/>
                    <a:pt x="0" y="387"/>
                    <a:pt x="0" y="387"/>
                  </a:cubicBezTo>
                  <a:cubicBezTo>
                    <a:pt x="0" y="387"/>
                    <a:pt x="427" y="0"/>
                    <a:pt x="953" y="0"/>
                  </a:cubicBezTo>
                  <a:cubicBezTo>
                    <a:pt x="1480" y="0"/>
                    <a:pt x="1906" y="387"/>
                    <a:pt x="1906" y="387"/>
                  </a:cubicBezTo>
                </a:path>
              </a:pathLst>
            </a:custGeom>
            <a:solidFill>
              <a:srgbClr val="C7CB3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72" name="Freeform 63"/>
            <p:cNvSpPr/>
            <p:nvPr/>
          </p:nvSpPr>
          <p:spPr bwMode="auto">
            <a:xfrm>
              <a:off x="1904439" y="2937162"/>
              <a:ext cx="1811338" cy="768351"/>
            </a:xfrm>
            <a:custGeom>
              <a:avLst/>
              <a:gdLst>
                <a:gd name="T0" fmla="*/ 911 w 911"/>
                <a:gd name="T1" fmla="*/ 0 h 386"/>
                <a:gd name="T2" fmla="*/ 0 w 911"/>
                <a:gd name="T3" fmla="*/ 386 h 386"/>
                <a:gd name="T4" fmla="*/ 598 w 911"/>
                <a:gd name="T5" fmla="*/ 386 h 386"/>
                <a:gd name="T6" fmla="*/ 688 w 911"/>
                <a:gd name="T7" fmla="*/ 223 h 386"/>
                <a:gd name="T8" fmla="*/ 911 w 911"/>
                <a:gd name="T9" fmla="*/ 0 h 386"/>
              </a:gdLst>
              <a:ahLst/>
              <a:cxnLst>
                <a:cxn ang="0">
                  <a:pos x="T0" y="T1"/>
                </a:cxn>
                <a:cxn ang="0">
                  <a:pos x="T2" y="T3"/>
                </a:cxn>
                <a:cxn ang="0">
                  <a:pos x="T4" y="T5"/>
                </a:cxn>
                <a:cxn ang="0">
                  <a:pos x="T6" y="T7"/>
                </a:cxn>
                <a:cxn ang="0">
                  <a:pos x="T8" y="T9"/>
                </a:cxn>
              </a:cxnLst>
              <a:rect l="0" t="0" r="r" b="b"/>
              <a:pathLst>
                <a:path w="911" h="386">
                  <a:moveTo>
                    <a:pt x="911" y="0"/>
                  </a:moveTo>
                  <a:cubicBezTo>
                    <a:pt x="404" y="19"/>
                    <a:pt x="0" y="386"/>
                    <a:pt x="0" y="386"/>
                  </a:cubicBezTo>
                  <a:cubicBezTo>
                    <a:pt x="598" y="386"/>
                    <a:pt x="598" y="386"/>
                    <a:pt x="598" y="386"/>
                  </a:cubicBezTo>
                  <a:cubicBezTo>
                    <a:pt x="623" y="330"/>
                    <a:pt x="653" y="276"/>
                    <a:pt x="688" y="223"/>
                  </a:cubicBezTo>
                  <a:cubicBezTo>
                    <a:pt x="750" y="133"/>
                    <a:pt x="825" y="60"/>
                    <a:pt x="911" y="0"/>
                  </a:cubicBezTo>
                  <a:close/>
                </a:path>
              </a:pathLst>
            </a:custGeom>
            <a:solidFill>
              <a:srgbClr val="C7CB3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73" name="Freeform 64"/>
            <p:cNvSpPr/>
            <p:nvPr/>
          </p:nvSpPr>
          <p:spPr bwMode="auto">
            <a:xfrm>
              <a:off x="3093477" y="2935574"/>
              <a:ext cx="1911350" cy="769939"/>
            </a:xfrm>
            <a:custGeom>
              <a:avLst/>
              <a:gdLst>
                <a:gd name="T0" fmla="*/ 961 w 961"/>
                <a:gd name="T1" fmla="*/ 157 h 387"/>
                <a:gd name="T2" fmla="*/ 355 w 961"/>
                <a:gd name="T3" fmla="*/ 0 h 387"/>
                <a:gd name="T4" fmla="*/ 313 w 961"/>
                <a:gd name="T5" fmla="*/ 1 h 387"/>
                <a:gd name="T6" fmla="*/ 90 w 961"/>
                <a:gd name="T7" fmla="*/ 224 h 387"/>
                <a:gd name="T8" fmla="*/ 0 w 961"/>
                <a:gd name="T9" fmla="*/ 387 h 387"/>
                <a:gd name="T10" fmla="*/ 805 w 961"/>
                <a:gd name="T11" fmla="*/ 387 h 387"/>
                <a:gd name="T12" fmla="*/ 961 w 961"/>
                <a:gd name="T13" fmla="*/ 157 h 387"/>
              </a:gdLst>
              <a:ahLst/>
              <a:cxnLst>
                <a:cxn ang="0">
                  <a:pos x="T0" y="T1"/>
                </a:cxn>
                <a:cxn ang="0">
                  <a:pos x="T2" y="T3"/>
                </a:cxn>
                <a:cxn ang="0">
                  <a:pos x="T4" y="T5"/>
                </a:cxn>
                <a:cxn ang="0">
                  <a:pos x="T6" y="T7"/>
                </a:cxn>
                <a:cxn ang="0">
                  <a:pos x="T8" y="T9"/>
                </a:cxn>
                <a:cxn ang="0">
                  <a:pos x="T10" y="T11"/>
                </a:cxn>
                <a:cxn ang="0">
                  <a:pos x="T12" y="T13"/>
                </a:cxn>
              </a:cxnLst>
              <a:rect l="0" t="0" r="r" b="b"/>
              <a:pathLst>
                <a:path w="961" h="387">
                  <a:moveTo>
                    <a:pt x="961" y="157"/>
                  </a:moveTo>
                  <a:cubicBezTo>
                    <a:pt x="796" y="73"/>
                    <a:pt x="585" y="0"/>
                    <a:pt x="355" y="0"/>
                  </a:cubicBezTo>
                  <a:cubicBezTo>
                    <a:pt x="341" y="0"/>
                    <a:pt x="327" y="0"/>
                    <a:pt x="313" y="1"/>
                  </a:cubicBezTo>
                  <a:cubicBezTo>
                    <a:pt x="227" y="61"/>
                    <a:pt x="152" y="134"/>
                    <a:pt x="90" y="224"/>
                  </a:cubicBezTo>
                  <a:cubicBezTo>
                    <a:pt x="55" y="277"/>
                    <a:pt x="25" y="331"/>
                    <a:pt x="0" y="387"/>
                  </a:cubicBezTo>
                  <a:cubicBezTo>
                    <a:pt x="805" y="387"/>
                    <a:pt x="805" y="387"/>
                    <a:pt x="805" y="387"/>
                  </a:cubicBezTo>
                  <a:cubicBezTo>
                    <a:pt x="838" y="296"/>
                    <a:pt x="880" y="209"/>
                    <a:pt x="961" y="157"/>
                  </a:cubicBezTo>
                </a:path>
              </a:pathLst>
            </a:custGeom>
            <a:solidFill>
              <a:srgbClr val="754C2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74" name="Freeform 65"/>
            <p:cNvSpPr/>
            <p:nvPr/>
          </p:nvSpPr>
          <p:spPr bwMode="auto">
            <a:xfrm>
              <a:off x="4693677" y="3248312"/>
              <a:ext cx="1000125" cy="457201"/>
            </a:xfrm>
            <a:custGeom>
              <a:avLst/>
              <a:gdLst>
                <a:gd name="T0" fmla="*/ 156 w 503"/>
                <a:gd name="T1" fmla="*/ 0 h 230"/>
                <a:gd name="T2" fmla="*/ 0 w 503"/>
                <a:gd name="T3" fmla="*/ 230 h 230"/>
                <a:gd name="T4" fmla="*/ 503 w 503"/>
                <a:gd name="T5" fmla="*/ 230 h 230"/>
                <a:gd name="T6" fmla="*/ 156 w 503"/>
                <a:gd name="T7" fmla="*/ 0 h 230"/>
              </a:gdLst>
              <a:ahLst/>
              <a:cxnLst>
                <a:cxn ang="0">
                  <a:pos x="T0" y="T1"/>
                </a:cxn>
                <a:cxn ang="0">
                  <a:pos x="T2" y="T3"/>
                </a:cxn>
                <a:cxn ang="0">
                  <a:pos x="T4" y="T5"/>
                </a:cxn>
                <a:cxn ang="0">
                  <a:pos x="T6" y="T7"/>
                </a:cxn>
              </a:cxnLst>
              <a:rect l="0" t="0" r="r" b="b"/>
              <a:pathLst>
                <a:path w="503" h="230">
                  <a:moveTo>
                    <a:pt x="156" y="0"/>
                  </a:moveTo>
                  <a:cubicBezTo>
                    <a:pt x="75" y="52"/>
                    <a:pt x="33" y="139"/>
                    <a:pt x="0" y="230"/>
                  </a:cubicBezTo>
                  <a:cubicBezTo>
                    <a:pt x="503" y="230"/>
                    <a:pt x="503" y="230"/>
                    <a:pt x="503" y="230"/>
                  </a:cubicBezTo>
                  <a:cubicBezTo>
                    <a:pt x="503" y="230"/>
                    <a:pt x="368" y="107"/>
                    <a:pt x="156" y="0"/>
                  </a:cubicBezTo>
                  <a:close/>
                </a:path>
              </a:pathLst>
            </a:custGeom>
            <a:solidFill>
              <a:srgbClr val="C7CB3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75" name="Freeform 66"/>
            <p:cNvSpPr/>
            <p:nvPr/>
          </p:nvSpPr>
          <p:spPr bwMode="auto">
            <a:xfrm>
              <a:off x="4476189" y="3191162"/>
              <a:ext cx="420688" cy="514351"/>
            </a:xfrm>
            <a:custGeom>
              <a:avLst/>
              <a:gdLst>
                <a:gd name="T0" fmla="*/ 206 w 212"/>
                <a:gd name="T1" fmla="*/ 0 h 259"/>
                <a:gd name="T2" fmla="*/ 192 w 212"/>
                <a:gd name="T3" fmla="*/ 6 h 259"/>
                <a:gd name="T4" fmla="*/ 172 w 212"/>
                <a:gd name="T5" fmla="*/ 17 h 259"/>
                <a:gd name="T6" fmla="*/ 147 w 212"/>
                <a:gd name="T7" fmla="*/ 33 h 259"/>
                <a:gd name="T8" fmla="*/ 120 w 212"/>
                <a:gd name="T9" fmla="*/ 55 h 259"/>
                <a:gd name="T10" fmla="*/ 92 w 212"/>
                <a:gd name="T11" fmla="*/ 83 h 259"/>
                <a:gd name="T12" fmla="*/ 85 w 212"/>
                <a:gd name="T13" fmla="*/ 91 h 259"/>
                <a:gd name="T14" fmla="*/ 78 w 212"/>
                <a:gd name="T15" fmla="*/ 99 h 259"/>
                <a:gd name="T16" fmla="*/ 65 w 212"/>
                <a:gd name="T17" fmla="*/ 117 h 259"/>
                <a:gd name="T18" fmla="*/ 53 w 212"/>
                <a:gd name="T19" fmla="*/ 135 h 259"/>
                <a:gd name="T20" fmla="*/ 42 w 212"/>
                <a:gd name="T21" fmla="*/ 154 h 259"/>
                <a:gd name="T22" fmla="*/ 32 w 212"/>
                <a:gd name="T23" fmla="*/ 173 h 259"/>
                <a:gd name="T24" fmla="*/ 22 w 212"/>
                <a:gd name="T25" fmla="*/ 193 h 259"/>
                <a:gd name="T26" fmla="*/ 13 w 212"/>
                <a:gd name="T27" fmla="*/ 213 h 259"/>
                <a:gd name="T28" fmla="*/ 6 w 212"/>
                <a:gd name="T29" fmla="*/ 233 h 259"/>
                <a:gd name="T30" fmla="*/ 1 w 212"/>
                <a:gd name="T31" fmla="*/ 252 h 259"/>
                <a:gd name="T32" fmla="*/ 0 w 212"/>
                <a:gd name="T33" fmla="*/ 259 h 259"/>
                <a:gd name="T34" fmla="*/ 46 w 212"/>
                <a:gd name="T35" fmla="*/ 259 h 259"/>
                <a:gd name="T36" fmla="*/ 50 w 212"/>
                <a:gd name="T37" fmla="*/ 246 h 259"/>
                <a:gd name="T38" fmla="*/ 55 w 212"/>
                <a:gd name="T39" fmla="*/ 227 h 259"/>
                <a:gd name="T40" fmla="*/ 60 w 212"/>
                <a:gd name="T41" fmla="*/ 208 h 259"/>
                <a:gd name="T42" fmla="*/ 74 w 212"/>
                <a:gd name="T43" fmla="*/ 170 h 259"/>
                <a:gd name="T44" fmla="*/ 82 w 212"/>
                <a:gd name="T45" fmla="*/ 151 h 259"/>
                <a:gd name="T46" fmla="*/ 92 w 212"/>
                <a:gd name="T47" fmla="*/ 133 h 259"/>
                <a:gd name="T48" fmla="*/ 102 w 212"/>
                <a:gd name="T49" fmla="*/ 116 h 259"/>
                <a:gd name="T50" fmla="*/ 107 w 212"/>
                <a:gd name="T51" fmla="*/ 107 h 259"/>
                <a:gd name="T52" fmla="*/ 112 w 212"/>
                <a:gd name="T53" fmla="*/ 99 h 259"/>
                <a:gd name="T54" fmla="*/ 123 w 212"/>
                <a:gd name="T55" fmla="*/ 84 h 259"/>
                <a:gd name="T56" fmla="*/ 135 w 212"/>
                <a:gd name="T57" fmla="*/ 70 h 259"/>
                <a:gd name="T58" fmla="*/ 157 w 212"/>
                <a:gd name="T59" fmla="*/ 45 h 259"/>
                <a:gd name="T60" fmla="*/ 178 w 212"/>
                <a:gd name="T61" fmla="*/ 26 h 259"/>
                <a:gd name="T62" fmla="*/ 196 w 212"/>
                <a:gd name="T63" fmla="*/ 13 h 259"/>
                <a:gd name="T64" fmla="*/ 212 w 212"/>
                <a:gd name="T65" fmla="*/ 3 h 259"/>
                <a:gd name="T66" fmla="*/ 212 w 212"/>
                <a:gd name="T67" fmla="*/ 3 h 259"/>
                <a:gd name="T68" fmla="*/ 206 w 212"/>
                <a:gd name="T69" fmla="*/ 0 h 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12" h="259">
                  <a:moveTo>
                    <a:pt x="206" y="0"/>
                  </a:moveTo>
                  <a:cubicBezTo>
                    <a:pt x="203" y="1"/>
                    <a:pt x="198" y="3"/>
                    <a:pt x="192" y="6"/>
                  </a:cubicBezTo>
                  <a:cubicBezTo>
                    <a:pt x="186" y="9"/>
                    <a:pt x="179" y="12"/>
                    <a:pt x="172" y="17"/>
                  </a:cubicBezTo>
                  <a:cubicBezTo>
                    <a:pt x="164" y="21"/>
                    <a:pt x="156" y="27"/>
                    <a:pt x="147" y="33"/>
                  </a:cubicBezTo>
                  <a:cubicBezTo>
                    <a:pt x="138" y="40"/>
                    <a:pt x="129" y="47"/>
                    <a:pt x="120" y="55"/>
                  </a:cubicBezTo>
                  <a:cubicBezTo>
                    <a:pt x="110" y="64"/>
                    <a:pt x="101" y="73"/>
                    <a:pt x="92" y="83"/>
                  </a:cubicBezTo>
                  <a:cubicBezTo>
                    <a:pt x="90" y="86"/>
                    <a:pt x="87" y="89"/>
                    <a:pt x="85" y="91"/>
                  </a:cubicBezTo>
                  <a:cubicBezTo>
                    <a:pt x="83" y="94"/>
                    <a:pt x="81" y="97"/>
                    <a:pt x="78" y="99"/>
                  </a:cubicBezTo>
                  <a:cubicBezTo>
                    <a:pt x="74" y="105"/>
                    <a:pt x="70" y="111"/>
                    <a:pt x="65" y="117"/>
                  </a:cubicBezTo>
                  <a:cubicBezTo>
                    <a:pt x="61" y="123"/>
                    <a:pt x="57" y="129"/>
                    <a:pt x="53" y="135"/>
                  </a:cubicBezTo>
                  <a:cubicBezTo>
                    <a:pt x="50" y="141"/>
                    <a:pt x="46" y="147"/>
                    <a:pt x="42" y="154"/>
                  </a:cubicBezTo>
                  <a:cubicBezTo>
                    <a:pt x="39" y="160"/>
                    <a:pt x="35" y="167"/>
                    <a:pt x="32" y="173"/>
                  </a:cubicBezTo>
                  <a:cubicBezTo>
                    <a:pt x="28" y="180"/>
                    <a:pt x="25" y="186"/>
                    <a:pt x="22" y="193"/>
                  </a:cubicBezTo>
                  <a:cubicBezTo>
                    <a:pt x="19" y="200"/>
                    <a:pt x="16" y="206"/>
                    <a:pt x="13" y="213"/>
                  </a:cubicBezTo>
                  <a:cubicBezTo>
                    <a:pt x="10" y="219"/>
                    <a:pt x="8" y="226"/>
                    <a:pt x="6" y="233"/>
                  </a:cubicBezTo>
                  <a:cubicBezTo>
                    <a:pt x="4" y="239"/>
                    <a:pt x="2" y="246"/>
                    <a:pt x="1" y="252"/>
                  </a:cubicBezTo>
                  <a:cubicBezTo>
                    <a:pt x="1" y="255"/>
                    <a:pt x="0" y="257"/>
                    <a:pt x="0" y="259"/>
                  </a:cubicBezTo>
                  <a:cubicBezTo>
                    <a:pt x="46" y="259"/>
                    <a:pt x="46" y="259"/>
                    <a:pt x="46" y="259"/>
                  </a:cubicBezTo>
                  <a:cubicBezTo>
                    <a:pt x="47" y="254"/>
                    <a:pt x="49" y="250"/>
                    <a:pt x="50" y="246"/>
                  </a:cubicBezTo>
                  <a:cubicBezTo>
                    <a:pt x="52" y="239"/>
                    <a:pt x="54" y="233"/>
                    <a:pt x="55" y="227"/>
                  </a:cubicBezTo>
                  <a:cubicBezTo>
                    <a:pt x="57" y="221"/>
                    <a:pt x="58" y="214"/>
                    <a:pt x="60" y="208"/>
                  </a:cubicBezTo>
                  <a:cubicBezTo>
                    <a:pt x="64" y="195"/>
                    <a:pt x="68" y="182"/>
                    <a:pt x="74" y="170"/>
                  </a:cubicBezTo>
                  <a:cubicBezTo>
                    <a:pt x="76" y="163"/>
                    <a:pt x="79" y="157"/>
                    <a:pt x="82" y="151"/>
                  </a:cubicBezTo>
                  <a:cubicBezTo>
                    <a:pt x="85" y="145"/>
                    <a:pt x="88" y="139"/>
                    <a:pt x="92" y="133"/>
                  </a:cubicBezTo>
                  <a:cubicBezTo>
                    <a:pt x="95" y="127"/>
                    <a:pt x="98" y="121"/>
                    <a:pt x="102" y="116"/>
                  </a:cubicBezTo>
                  <a:cubicBezTo>
                    <a:pt x="103" y="113"/>
                    <a:pt x="105" y="110"/>
                    <a:pt x="107" y="107"/>
                  </a:cubicBezTo>
                  <a:cubicBezTo>
                    <a:pt x="109" y="105"/>
                    <a:pt x="110" y="102"/>
                    <a:pt x="112" y="99"/>
                  </a:cubicBezTo>
                  <a:cubicBezTo>
                    <a:pt x="116" y="94"/>
                    <a:pt x="120" y="89"/>
                    <a:pt x="123" y="84"/>
                  </a:cubicBezTo>
                  <a:cubicBezTo>
                    <a:pt x="127" y="79"/>
                    <a:pt x="131" y="74"/>
                    <a:pt x="135" y="70"/>
                  </a:cubicBezTo>
                  <a:cubicBezTo>
                    <a:pt x="142" y="61"/>
                    <a:pt x="150" y="53"/>
                    <a:pt x="157" y="45"/>
                  </a:cubicBezTo>
                  <a:cubicBezTo>
                    <a:pt x="165" y="38"/>
                    <a:pt x="172" y="32"/>
                    <a:pt x="178" y="26"/>
                  </a:cubicBezTo>
                  <a:cubicBezTo>
                    <a:pt x="185" y="21"/>
                    <a:pt x="191" y="16"/>
                    <a:pt x="196" y="13"/>
                  </a:cubicBezTo>
                  <a:cubicBezTo>
                    <a:pt x="206" y="6"/>
                    <a:pt x="212" y="3"/>
                    <a:pt x="212" y="3"/>
                  </a:cubicBezTo>
                  <a:cubicBezTo>
                    <a:pt x="212" y="3"/>
                    <a:pt x="212" y="3"/>
                    <a:pt x="212" y="3"/>
                  </a:cubicBezTo>
                  <a:cubicBezTo>
                    <a:pt x="210" y="2"/>
                    <a:pt x="208" y="1"/>
                    <a:pt x="206" y="0"/>
                  </a:cubicBezTo>
                </a:path>
              </a:pathLst>
            </a:custGeom>
            <a:solidFill>
              <a:srgbClr val="805A3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76" name="Freeform 67"/>
            <p:cNvSpPr/>
            <p:nvPr/>
          </p:nvSpPr>
          <p:spPr bwMode="auto">
            <a:xfrm>
              <a:off x="4265052" y="3108612"/>
              <a:ext cx="436563" cy="596901"/>
            </a:xfrm>
            <a:custGeom>
              <a:avLst/>
              <a:gdLst>
                <a:gd name="T0" fmla="*/ 215 w 220"/>
                <a:gd name="T1" fmla="*/ 0 h 300"/>
                <a:gd name="T2" fmla="*/ 200 w 220"/>
                <a:gd name="T3" fmla="*/ 10 h 300"/>
                <a:gd name="T4" fmla="*/ 180 w 220"/>
                <a:gd name="T5" fmla="*/ 25 h 300"/>
                <a:gd name="T6" fmla="*/ 155 w 220"/>
                <a:gd name="T7" fmla="*/ 46 h 300"/>
                <a:gd name="T8" fmla="*/ 128 w 220"/>
                <a:gd name="T9" fmla="*/ 73 h 300"/>
                <a:gd name="T10" fmla="*/ 99 w 220"/>
                <a:gd name="T11" fmla="*/ 106 h 300"/>
                <a:gd name="T12" fmla="*/ 85 w 220"/>
                <a:gd name="T13" fmla="*/ 125 h 300"/>
                <a:gd name="T14" fmla="*/ 72 w 220"/>
                <a:gd name="T15" fmla="*/ 144 h 300"/>
                <a:gd name="T16" fmla="*/ 59 w 220"/>
                <a:gd name="T17" fmla="*/ 164 h 300"/>
                <a:gd name="T18" fmla="*/ 53 w 220"/>
                <a:gd name="T19" fmla="*/ 175 h 300"/>
                <a:gd name="T20" fmla="*/ 47 w 220"/>
                <a:gd name="T21" fmla="*/ 185 h 300"/>
                <a:gd name="T22" fmla="*/ 25 w 220"/>
                <a:gd name="T23" fmla="*/ 228 h 300"/>
                <a:gd name="T24" fmla="*/ 15 w 220"/>
                <a:gd name="T25" fmla="*/ 250 h 300"/>
                <a:gd name="T26" fmla="*/ 7 w 220"/>
                <a:gd name="T27" fmla="*/ 272 h 300"/>
                <a:gd name="T28" fmla="*/ 0 w 220"/>
                <a:gd name="T29" fmla="*/ 300 h 300"/>
                <a:gd name="T30" fmla="*/ 47 w 220"/>
                <a:gd name="T31" fmla="*/ 300 h 300"/>
                <a:gd name="T32" fmla="*/ 51 w 220"/>
                <a:gd name="T33" fmla="*/ 285 h 300"/>
                <a:gd name="T34" fmla="*/ 63 w 220"/>
                <a:gd name="T35" fmla="*/ 243 h 300"/>
                <a:gd name="T36" fmla="*/ 79 w 220"/>
                <a:gd name="T37" fmla="*/ 201 h 300"/>
                <a:gd name="T38" fmla="*/ 83 w 220"/>
                <a:gd name="T39" fmla="*/ 190 h 300"/>
                <a:gd name="T40" fmla="*/ 88 w 220"/>
                <a:gd name="T41" fmla="*/ 180 h 300"/>
                <a:gd name="T42" fmla="*/ 98 w 220"/>
                <a:gd name="T43" fmla="*/ 160 h 300"/>
                <a:gd name="T44" fmla="*/ 109 w 220"/>
                <a:gd name="T45" fmla="*/ 140 h 300"/>
                <a:gd name="T46" fmla="*/ 120 w 220"/>
                <a:gd name="T47" fmla="*/ 121 h 300"/>
                <a:gd name="T48" fmla="*/ 144 w 220"/>
                <a:gd name="T49" fmla="*/ 87 h 300"/>
                <a:gd name="T50" fmla="*/ 167 w 220"/>
                <a:gd name="T51" fmla="*/ 57 h 300"/>
                <a:gd name="T52" fmla="*/ 188 w 220"/>
                <a:gd name="T53" fmla="*/ 33 h 300"/>
                <a:gd name="T54" fmla="*/ 205 w 220"/>
                <a:gd name="T55" fmla="*/ 16 h 300"/>
                <a:gd name="T56" fmla="*/ 220 w 220"/>
                <a:gd name="T57" fmla="*/ 2 h 300"/>
                <a:gd name="T58" fmla="*/ 215 w 220"/>
                <a:gd name="T59" fmla="*/ 0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20" h="300">
                  <a:moveTo>
                    <a:pt x="215" y="0"/>
                  </a:moveTo>
                  <a:cubicBezTo>
                    <a:pt x="212" y="2"/>
                    <a:pt x="207" y="5"/>
                    <a:pt x="200" y="10"/>
                  </a:cubicBezTo>
                  <a:cubicBezTo>
                    <a:pt x="195" y="14"/>
                    <a:pt x="188" y="19"/>
                    <a:pt x="180" y="25"/>
                  </a:cubicBezTo>
                  <a:cubicBezTo>
                    <a:pt x="173" y="31"/>
                    <a:pt x="164" y="38"/>
                    <a:pt x="155" y="46"/>
                  </a:cubicBezTo>
                  <a:cubicBezTo>
                    <a:pt x="146" y="54"/>
                    <a:pt x="137" y="63"/>
                    <a:pt x="128" y="73"/>
                  </a:cubicBezTo>
                  <a:cubicBezTo>
                    <a:pt x="118" y="83"/>
                    <a:pt x="109" y="94"/>
                    <a:pt x="99" y="106"/>
                  </a:cubicBezTo>
                  <a:cubicBezTo>
                    <a:pt x="95" y="112"/>
                    <a:pt x="90" y="118"/>
                    <a:pt x="85" y="125"/>
                  </a:cubicBezTo>
                  <a:cubicBezTo>
                    <a:pt x="81" y="131"/>
                    <a:pt x="76" y="137"/>
                    <a:pt x="72" y="144"/>
                  </a:cubicBezTo>
                  <a:cubicBezTo>
                    <a:pt x="68" y="151"/>
                    <a:pt x="63" y="157"/>
                    <a:pt x="59" y="164"/>
                  </a:cubicBezTo>
                  <a:cubicBezTo>
                    <a:pt x="53" y="175"/>
                    <a:pt x="53" y="175"/>
                    <a:pt x="53" y="175"/>
                  </a:cubicBezTo>
                  <a:cubicBezTo>
                    <a:pt x="47" y="185"/>
                    <a:pt x="47" y="185"/>
                    <a:pt x="47" y="185"/>
                  </a:cubicBezTo>
                  <a:cubicBezTo>
                    <a:pt x="39" y="199"/>
                    <a:pt x="32" y="214"/>
                    <a:pt x="25" y="228"/>
                  </a:cubicBezTo>
                  <a:cubicBezTo>
                    <a:pt x="21" y="236"/>
                    <a:pt x="18" y="243"/>
                    <a:pt x="15" y="250"/>
                  </a:cubicBezTo>
                  <a:cubicBezTo>
                    <a:pt x="12" y="257"/>
                    <a:pt x="10" y="265"/>
                    <a:pt x="7" y="272"/>
                  </a:cubicBezTo>
                  <a:cubicBezTo>
                    <a:pt x="4" y="281"/>
                    <a:pt x="2" y="291"/>
                    <a:pt x="0" y="300"/>
                  </a:cubicBezTo>
                  <a:cubicBezTo>
                    <a:pt x="47" y="300"/>
                    <a:pt x="47" y="300"/>
                    <a:pt x="47" y="300"/>
                  </a:cubicBezTo>
                  <a:cubicBezTo>
                    <a:pt x="48" y="295"/>
                    <a:pt x="50" y="290"/>
                    <a:pt x="51" y="285"/>
                  </a:cubicBezTo>
                  <a:cubicBezTo>
                    <a:pt x="55" y="272"/>
                    <a:pt x="59" y="258"/>
                    <a:pt x="63" y="243"/>
                  </a:cubicBezTo>
                  <a:cubicBezTo>
                    <a:pt x="68" y="229"/>
                    <a:pt x="73" y="215"/>
                    <a:pt x="79" y="201"/>
                  </a:cubicBezTo>
                  <a:cubicBezTo>
                    <a:pt x="83" y="190"/>
                    <a:pt x="83" y="190"/>
                    <a:pt x="83" y="190"/>
                  </a:cubicBezTo>
                  <a:cubicBezTo>
                    <a:pt x="88" y="180"/>
                    <a:pt x="88" y="180"/>
                    <a:pt x="88" y="180"/>
                  </a:cubicBezTo>
                  <a:cubicBezTo>
                    <a:pt x="91" y="173"/>
                    <a:pt x="95" y="166"/>
                    <a:pt x="98" y="160"/>
                  </a:cubicBezTo>
                  <a:cubicBezTo>
                    <a:pt x="102" y="153"/>
                    <a:pt x="106" y="147"/>
                    <a:pt x="109" y="140"/>
                  </a:cubicBezTo>
                  <a:cubicBezTo>
                    <a:pt x="113" y="134"/>
                    <a:pt x="117" y="127"/>
                    <a:pt x="120" y="121"/>
                  </a:cubicBezTo>
                  <a:cubicBezTo>
                    <a:pt x="128" y="109"/>
                    <a:pt x="136" y="98"/>
                    <a:pt x="144" y="87"/>
                  </a:cubicBezTo>
                  <a:cubicBezTo>
                    <a:pt x="152" y="76"/>
                    <a:pt x="159" y="66"/>
                    <a:pt x="167" y="57"/>
                  </a:cubicBezTo>
                  <a:cubicBezTo>
                    <a:pt x="174" y="48"/>
                    <a:pt x="181" y="40"/>
                    <a:pt x="188" y="33"/>
                  </a:cubicBezTo>
                  <a:cubicBezTo>
                    <a:pt x="194" y="27"/>
                    <a:pt x="200" y="21"/>
                    <a:pt x="205" y="16"/>
                  </a:cubicBezTo>
                  <a:cubicBezTo>
                    <a:pt x="213" y="9"/>
                    <a:pt x="219" y="4"/>
                    <a:pt x="220" y="2"/>
                  </a:cubicBezTo>
                  <a:cubicBezTo>
                    <a:pt x="219" y="2"/>
                    <a:pt x="217" y="1"/>
                    <a:pt x="215" y="0"/>
                  </a:cubicBezTo>
                </a:path>
              </a:pathLst>
            </a:custGeom>
            <a:solidFill>
              <a:srgbClr val="805A3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77" name="Freeform 68"/>
            <p:cNvSpPr/>
            <p:nvPr/>
          </p:nvSpPr>
          <p:spPr bwMode="auto">
            <a:xfrm>
              <a:off x="4028514" y="3051462"/>
              <a:ext cx="496888" cy="654051"/>
            </a:xfrm>
            <a:custGeom>
              <a:avLst/>
              <a:gdLst>
                <a:gd name="T0" fmla="*/ 249 w 250"/>
                <a:gd name="T1" fmla="*/ 0 h 329"/>
                <a:gd name="T2" fmla="*/ 226 w 250"/>
                <a:gd name="T3" fmla="*/ 7 h 329"/>
                <a:gd name="T4" fmla="*/ 201 w 250"/>
                <a:gd name="T5" fmla="*/ 20 h 329"/>
                <a:gd name="T6" fmla="*/ 172 w 250"/>
                <a:gd name="T7" fmla="*/ 40 h 329"/>
                <a:gd name="T8" fmla="*/ 140 w 250"/>
                <a:gd name="T9" fmla="*/ 69 h 329"/>
                <a:gd name="T10" fmla="*/ 124 w 250"/>
                <a:gd name="T11" fmla="*/ 86 h 329"/>
                <a:gd name="T12" fmla="*/ 116 w 250"/>
                <a:gd name="T13" fmla="*/ 96 h 329"/>
                <a:gd name="T14" fmla="*/ 109 w 250"/>
                <a:gd name="T15" fmla="*/ 105 h 329"/>
                <a:gd name="T16" fmla="*/ 93 w 250"/>
                <a:gd name="T17" fmla="*/ 126 h 329"/>
                <a:gd name="T18" fmla="*/ 79 w 250"/>
                <a:gd name="T19" fmla="*/ 147 h 329"/>
                <a:gd name="T20" fmla="*/ 53 w 250"/>
                <a:gd name="T21" fmla="*/ 193 h 329"/>
                <a:gd name="T22" fmla="*/ 41 w 250"/>
                <a:gd name="T23" fmla="*/ 217 h 329"/>
                <a:gd name="T24" fmla="*/ 30 w 250"/>
                <a:gd name="T25" fmla="*/ 240 h 329"/>
                <a:gd name="T26" fmla="*/ 11 w 250"/>
                <a:gd name="T27" fmla="*/ 288 h 329"/>
                <a:gd name="T28" fmla="*/ 0 w 250"/>
                <a:gd name="T29" fmla="*/ 329 h 329"/>
                <a:gd name="T30" fmla="*/ 45 w 250"/>
                <a:gd name="T31" fmla="*/ 329 h 329"/>
                <a:gd name="T32" fmla="*/ 54 w 250"/>
                <a:gd name="T33" fmla="*/ 302 h 329"/>
                <a:gd name="T34" fmla="*/ 61 w 250"/>
                <a:gd name="T35" fmla="*/ 279 h 329"/>
                <a:gd name="T36" fmla="*/ 68 w 250"/>
                <a:gd name="T37" fmla="*/ 255 h 329"/>
                <a:gd name="T38" fmla="*/ 76 w 250"/>
                <a:gd name="T39" fmla="*/ 231 h 329"/>
                <a:gd name="T40" fmla="*/ 85 w 250"/>
                <a:gd name="T41" fmla="*/ 208 h 329"/>
                <a:gd name="T42" fmla="*/ 106 w 250"/>
                <a:gd name="T43" fmla="*/ 162 h 329"/>
                <a:gd name="T44" fmla="*/ 118 w 250"/>
                <a:gd name="T45" fmla="*/ 141 h 329"/>
                <a:gd name="T46" fmla="*/ 130 w 250"/>
                <a:gd name="T47" fmla="*/ 120 h 329"/>
                <a:gd name="T48" fmla="*/ 156 w 250"/>
                <a:gd name="T49" fmla="*/ 83 h 329"/>
                <a:gd name="T50" fmla="*/ 182 w 250"/>
                <a:gd name="T51" fmla="*/ 52 h 329"/>
                <a:gd name="T52" fmla="*/ 208 w 250"/>
                <a:gd name="T53" fmla="*/ 29 h 329"/>
                <a:gd name="T54" fmla="*/ 230 w 250"/>
                <a:gd name="T55" fmla="*/ 14 h 329"/>
                <a:gd name="T56" fmla="*/ 245 w 250"/>
                <a:gd name="T57" fmla="*/ 6 h 329"/>
                <a:gd name="T58" fmla="*/ 249 w 250"/>
                <a:gd name="T59" fmla="*/ 4 h 329"/>
                <a:gd name="T60" fmla="*/ 250 w 250"/>
                <a:gd name="T61" fmla="*/ 4 h 329"/>
                <a:gd name="T62" fmla="*/ 249 w 250"/>
                <a:gd name="T63" fmla="*/ 0 h 329"/>
                <a:gd name="T64" fmla="*/ 249 w 250"/>
                <a:gd name="T65" fmla="*/ 0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50" h="329">
                  <a:moveTo>
                    <a:pt x="249" y="0"/>
                  </a:moveTo>
                  <a:cubicBezTo>
                    <a:pt x="246" y="0"/>
                    <a:pt x="238" y="2"/>
                    <a:pt x="226" y="7"/>
                  </a:cubicBezTo>
                  <a:cubicBezTo>
                    <a:pt x="219" y="10"/>
                    <a:pt x="211" y="14"/>
                    <a:pt x="201" y="20"/>
                  </a:cubicBezTo>
                  <a:cubicBezTo>
                    <a:pt x="192" y="25"/>
                    <a:pt x="182" y="32"/>
                    <a:pt x="172" y="40"/>
                  </a:cubicBezTo>
                  <a:cubicBezTo>
                    <a:pt x="161" y="49"/>
                    <a:pt x="151" y="58"/>
                    <a:pt x="140" y="69"/>
                  </a:cubicBezTo>
                  <a:cubicBezTo>
                    <a:pt x="135" y="75"/>
                    <a:pt x="129" y="80"/>
                    <a:pt x="124" y="86"/>
                  </a:cubicBezTo>
                  <a:cubicBezTo>
                    <a:pt x="121" y="89"/>
                    <a:pt x="119" y="92"/>
                    <a:pt x="116" y="96"/>
                  </a:cubicBezTo>
                  <a:cubicBezTo>
                    <a:pt x="114" y="99"/>
                    <a:pt x="111" y="102"/>
                    <a:pt x="109" y="105"/>
                  </a:cubicBezTo>
                  <a:cubicBezTo>
                    <a:pt x="103" y="112"/>
                    <a:pt x="99" y="119"/>
                    <a:pt x="93" y="126"/>
                  </a:cubicBezTo>
                  <a:cubicBezTo>
                    <a:pt x="89" y="133"/>
                    <a:pt x="84" y="140"/>
                    <a:pt x="79" y="147"/>
                  </a:cubicBezTo>
                  <a:cubicBezTo>
                    <a:pt x="70" y="162"/>
                    <a:pt x="61" y="177"/>
                    <a:pt x="53" y="193"/>
                  </a:cubicBezTo>
                  <a:cubicBezTo>
                    <a:pt x="49" y="201"/>
                    <a:pt x="45" y="209"/>
                    <a:pt x="41" y="217"/>
                  </a:cubicBezTo>
                  <a:cubicBezTo>
                    <a:pt x="37" y="225"/>
                    <a:pt x="33" y="232"/>
                    <a:pt x="30" y="240"/>
                  </a:cubicBezTo>
                  <a:cubicBezTo>
                    <a:pt x="22" y="256"/>
                    <a:pt x="16" y="272"/>
                    <a:pt x="11" y="288"/>
                  </a:cubicBezTo>
                  <a:cubicBezTo>
                    <a:pt x="6" y="302"/>
                    <a:pt x="2" y="315"/>
                    <a:pt x="0" y="329"/>
                  </a:cubicBezTo>
                  <a:cubicBezTo>
                    <a:pt x="45" y="329"/>
                    <a:pt x="45" y="329"/>
                    <a:pt x="45" y="329"/>
                  </a:cubicBezTo>
                  <a:cubicBezTo>
                    <a:pt x="48" y="320"/>
                    <a:pt x="52" y="311"/>
                    <a:pt x="54" y="302"/>
                  </a:cubicBezTo>
                  <a:cubicBezTo>
                    <a:pt x="57" y="294"/>
                    <a:pt x="59" y="287"/>
                    <a:pt x="61" y="279"/>
                  </a:cubicBezTo>
                  <a:cubicBezTo>
                    <a:pt x="64" y="271"/>
                    <a:pt x="66" y="263"/>
                    <a:pt x="68" y="255"/>
                  </a:cubicBezTo>
                  <a:cubicBezTo>
                    <a:pt x="71" y="247"/>
                    <a:pt x="73" y="239"/>
                    <a:pt x="76" y="231"/>
                  </a:cubicBezTo>
                  <a:cubicBezTo>
                    <a:pt x="79" y="223"/>
                    <a:pt x="82" y="216"/>
                    <a:pt x="85" y="208"/>
                  </a:cubicBezTo>
                  <a:cubicBezTo>
                    <a:pt x="91" y="192"/>
                    <a:pt x="99" y="177"/>
                    <a:pt x="106" y="162"/>
                  </a:cubicBezTo>
                  <a:cubicBezTo>
                    <a:pt x="110" y="155"/>
                    <a:pt x="114" y="148"/>
                    <a:pt x="118" y="141"/>
                  </a:cubicBezTo>
                  <a:cubicBezTo>
                    <a:pt x="122" y="134"/>
                    <a:pt x="125" y="127"/>
                    <a:pt x="130" y="120"/>
                  </a:cubicBezTo>
                  <a:cubicBezTo>
                    <a:pt x="138" y="107"/>
                    <a:pt x="147" y="94"/>
                    <a:pt x="156" y="83"/>
                  </a:cubicBezTo>
                  <a:cubicBezTo>
                    <a:pt x="164" y="72"/>
                    <a:pt x="173" y="61"/>
                    <a:pt x="182" y="52"/>
                  </a:cubicBezTo>
                  <a:cubicBezTo>
                    <a:pt x="191" y="43"/>
                    <a:pt x="200" y="36"/>
                    <a:pt x="208" y="29"/>
                  </a:cubicBezTo>
                  <a:cubicBezTo>
                    <a:pt x="216" y="23"/>
                    <a:pt x="223" y="18"/>
                    <a:pt x="230" y="14"/>
                  </a:cubicBezTo>
                  <a:cubicBezTo>
                    <a:pt x="236" y="10"/>
                    <a:pt x="241" y="8"/>
                    <a:pt x="245" y="6"/>
                  </a:cubicBezTo>
                  <a:cubicBezTo>
                    <a:pt x="247" y="5"/>
                    <a:pt x="248" y="5"/>
                    <a:pt x="249" y="4"/>
                  </a:cubicBezTo>
                  <a:cubicBezTo>
                    <a:pt x="250" y="4"/>
                    <a:pt x="250" y="4"/>
                    <a:pt x="250" y="4"/>
                  </a:cubicBezTo>
                  <a:cubicBezTo>
                    <a:pt x="249" y="0"/>
                    <a:pt x="249" y="0"/>
                    <a:pt x="249" y="0"/>
                  </a:cubicBezTo>
                  <a:cubicBezTo>
                    <a:pt x="249" y="0"/>
                    <a:pt x="249" y="0"/>
                    <a:pt x="249" y="0"/>
                  </a:cubicBezTo>
                </a:path>
              </a:pathLst>
            </a:custGeom>
            <a:solidFill>
              <a:srgbClr val="805A3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78" name="Freeform 69"/>
            <p:cNvSpPr/>
            <p:nvPr/>
          </p:nvSpPr>
          <p:spPr bwMode="auto">
            <a:xfrm>
              <a:off x="3785627" y="2994312"/>
              <a:ext cx="533400" cy="711201"/>
            </a:xfrm>
            <a:custGeom>
              <a:avLst/>
              <a:gdLst>
                <a:gd name="T0" fmla="*/ 262 w 268"/>
                <a:gd name="T1" fmla="*/ 0 h 358"/>
                <a:gd name="T2" fmla="*/ 241 w 268"/>
                <a:gd name="T3" fmla="*/ 7 h 358"/>
                <a:gd name="T4" fmla="*/ 214 w 268"/>
                <a:gd name="T5" fmla="*/ 22 h 358"/>
                <a:gd name="T6" fmla="*/ 181 w 268"/>
                <a:gd name="T7" fmla="*/ 45 h 358"/>
                <a:gd name="T8" fmla="*/ 146 w 268"/>
                <a:gd name="T9" fmla="*/ 78 h 358"/>
                <a:gd name="T10" fmla="*/ 129 w 268"/>
                <a:gd name="T11" fmla="*/ 97 h 358"/>
                <a:gd name="T12" fmla="*/ 120 w 268"/>
                <a:gd name="T13" fmla="*/ 108 h 358"/>
                <a:gd name="T14" fmla="*/ 112 w 268"/>
                <a:gd name="T15" fmla="*/ 119 h 358"/>
                <a:gd name="T16" fmla="*/ 108 w 268"/>
                <a:gd name="T17" fmla="*/ 124 h 358"/>
                <a:gd name="T18" fmla="*/ 104 w 268"/>
                <a:gd name="T19" fmla="*/ 130 h 358"/>
                <a:gd name="T20" fmla="*/ 96 w 268"/>
                <a:gd name="T21" fmla="*/ 142 h 358"/>
                <a:gd name="T22" fmla="*/ 80 w 268"/>
                <a:gd name="T23" fmla="*/ 166 h 358"/>
                <a:gd name="T24" fmla="*/ 53 w 268"/>
                <a:gd name="T25" fmla="*/ 218 h 358"/>
                <a:gd name="T26" fmla="*/ 40 w 268"/>
                <a:gd name="T27" fmla="*/ 245 h 358"/>
                <a:gd name="T28" fmla="*/ 28 w 268"/>
                <a:gd name="T29" fmla="*/ 272 h 358"/>
                <a:gd name="T30" fmla="*/ 23 w 268"/>
                <a:gd name="T31" fmla="*/ 285 h 358"/>
                <a:gd name="T32" fmla="*/ 18 w 268"/>
                <a:gd name="T33" fmla="*/ 298 h 358"/>
                <a:gd name="T34" fmla="*/ 8 w 268"/>
                <a:gd name="T35" fmla="*/ 325 h 358"/>
                <a:gd name="T36" fmla="*/ 0 w 268"/>
                <a:gd name="T37" fmla="*/ 358 h 358"/>
                <a:gd name="T38" fmla="*/ 47 w 268"/>
                <a:gd name="T39" fmla="*/ 358 h 358"/>
                <a:gd name="T40" fmla="*/ 52 w 268"/>
                <a:gd name="T41" fmla="*/ 338 h 358"/>
                <a:gd name="T42" fmla="*/ 67 w 268"/>
                <a:gd name="T43" fmla="*/ 286 h 358"/>
                <a:gd name="T44" fmla="*/ 75 w 268"/>
                <a:gd name="T45" fmla="*/ 259 h 358"/>
                <a:gd name="T46" fmla="*/ 85 w 268"/>
                <a:gd name="T47" fmla="*/ 232 h 358"/>
                <a:gd name="T48" fmla="*/ 108 w 268"/>
                <a:gd name="T49" fmla="*/ 181 h 358"/>
                <a:gd name="T50" fmla="*/ 120 w 268"/>
                <a:gd name="T51" fmla="*/ 157 h 358"/>
                <a:gd name="T52" fmla="*/ 127 w 268"/>
                <a:gd name="T53" fmla="*/ 145 h 358"/>
                <a:gd name="T54" fmla="*/ 130 w 268"/>
                <a:gd name="T55" fmla="*/ 139 h 358"/>
                <a:gd name="T56" fmla="*/ 133 w 268"/>
                <a:gd name="T57" fmla="*/ 133 h 358"/>
                <a:gd name="T58" fmla="*/ 162 w 268"/>
                <a:gd name="T59" fmla="*/ 91 h 358"/>
                <a:gd name="T60" fmla="*/ 192 w 268"/>
                <a:gd name="T61" fmla="*/ 57 h 358"/>
                <a:gd name="T62" fmla="*/ 220 w 268"/>
                <a:gd name="T63" fmla="*/ 31 h 358"/>
                <a:gd name="T64" fmla="*/ 245 w 268"/>
                <a:gd name="T65" fmla="*/ 14 h 358"/>
                <a:gd name="T66" fmla="*/ 262 w 268"/>
                <a:gd name="T67" fmla="*/ 5 h 358"/>
                <a:gd name="T68" fmla="*/ 266 w 268"/>
                <a:gd name="T69" fmla="*/ 3 h 358"/>
                <a:gd name="T70" fmla="*/ 268 w 268"/>
                <a:gd name="T71" fmla="*/ 3 h 358"/>
                <a:gd name="T72" fmla="*/ 267 w 268"/>
                <a:gd name="T73" fmla="*/ 1 h 358"/>
                <a:gd name="T74" fmla="*/ 262 w 268"/>
                <a:gd name="T75" fmla="*/ 0 h 3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68" h="358">
                  <a:moveTo>
                    <a:pt x="262" y="0"/>
                  </a:moveTo>
                  <a:cubicBezTo>
                    <a:pt x="257" y="1"/>
                    <a:pt x="250" y="3"/>
                    <a:pt x="241" y="7"/>
                  </a:cubicBezTo>
                  <a:cubicBezTo>
                    <a:pt x="233" y="11"/>
                    <a:pt x="224" y="15"/>
                    <a:pt x="214" y="22"/>
                  </a:cubicBezTo>
                  <a:cubicBezTo>
                    <a:pt x="204" y="28"/>
                    <a:pt x="193" y="36"/>
                    <a:pt x="181" y="45"/>
                  </a:cubicBezTo>
                  <a:cubicBezTo>
                    <a:pt x="170" y="55"/>
                    <a:pt x="158" y="66"/>
                    <a:pt x="146" y="78"/>
                  </a:cubicBezTo>
                  <a:cubicBezTo>
                    <a:pt x="140" y="84"/>
                    <a:pt x="134" y="90"/>
                    <a:pt x="129" y="97"/>
                  </a:cubicBezTo>
                  <a:cubicBezTo>
                    <a:pt x="126" y="101"/>
                    <a:pt x="123" y="104"/>
                    <a:pt x="120" y="108"/>
                  </a:cubicBezTo>
                  <a:cubicBezTo>
                    <a:pt x="118" y="111"/>
                    <a:pt x="115" y="115"/>
                    <a:pt x="112" y="119"/>
                  </a:cubicBezTo>
                  <a:cubicBezTo>
                    <a:pt x="111" y="121"/>
                    <a:pt x="109" y="123"/>
                    <a:pt x="108" y="124"/>
                  </a:cubicBezTo>
                  <a:cubicBezTo>
                    <a:pt x="107" y="126"/>
                    <a:pt x="105" y="128"/>
                    <a:pt x="104" y="130"/>
                  </a:cubicBezTo>
                  <a:cubicBezTo>
                    <a:pt x="101" y="134"/>
                    <a:pt x="98" y="138"/>
                    <a:pt x="96" y="142"/>
                  </a:cubicBezTo>
                  <a:cubicBezTo>
                    <a:pt x="91" y="150"/>
                    <a:pt x="85" y="158"/>
                    <a:pt x="80" y="166"/>
                  </a:cubicBezTo>
                  <a:cubicBezTo>
                    <a:pt x="71" y="183"/>
                    <a:pt x="61" y="200"/>
                    <a:pt x="53" y="218"/>
                  </a:cubicBezTo>
                  <a:cubicBezTo>
                    <a:pt x="49" y="227"/>
                    <a:pt x="44" y="236"/>
                    <a:pt x="40" y="245"/>
                  </a:cubicBezTo>
                  <a:cubicBezTo>
                    <a:pt x="36" y="254"/>
                    <a:pt x="32" y="263"/>
                    <a:pt x="28" y="272"/>
                  </a:cubicBezTo>
                  <a:cubicBezTo>
                    <a:pt x="27" y="276"/>
                    <a:pt x="25" y="281"/>
                    <a:pt x="23" y="285"/>
                  </a:cubicBezTo>
                  <a:cubicBezTo>
                    <a:pt x="21" y="289"/>
                    <a:pt x="19" y="294"/>
                    <a:pt x="18" y="298"/>
                  </a:cubicBezTo>
                  <a:cubicBezTo>
                    <a:pt x="14" y="307"/>
                    <a:pt x="11" y="316"/>
                    <a:pt x="8" y="325"/>
                  </a:cubicBezTo>
                  <a:cubicBezTo>
                    <a:pt x="5" y="336"/>
                    <a:pt x="2" y="347"/>
                    <a:pt x="0" y="358"/>
                  </a:cubicBezTo>
                  <a:cubicBezTo>
                    <a:pt x="47" y="358"/>
                    <a:pt x="47" y="358"/>
                    <a:pt x="47" y="358"/>
                  </a:cubicBezTo>
                  <a:cubicBezTo>
                    <a:pt x="49" y="351"/>
                    <a:pt x="51" y="345"/>
                    <a:pt x="52" y="338"/>
                  </a:cubicBezTo>
                  <a:cubicBezTo>
                    <a:pt x="57" y="321"/>
                    <a:pt x="62" y="303"/>
                    <a:pt x="67" y="286"/>
                  </a:cubicBezTo>
                  <a:cubicBezTo>
                    <a:pt x="70" y="277"/>
                    <a:pt x="73" y="268"/>
                    <a:pt x="75" y="259"/>
                  </a:cubicBezTo>
                  <a:cubicBezTo>
                    <a:pt x="78" y="250"/>
                    <a:pt x="82" y="241"/>
                    <a:pt x="85" y="232"/>
                  </a:cubicBezTo>
                  <a:cubicBezTo>
                    <a:pt x="92" y="215"/>
                    <a:pt x="100" y="198"/>
                    <a:pt x="108" y="181"/>
                  </a:cubicBezTo>
                  <a:cubicBezTo>
                    <a:pt x="112" y="173"/>
                    <a:pt x="116" y="165"/>
                    <a:pt x="120" y="157"/>
                  </a:cubicBezTo>
                  <a:cubicBezTo>
                    <a:pt x="122" y="153"/>
                    <a:pt x="125" y="149"/>
                    <a:pt x="127" y="145"/>
                  </a:cubicBezTo>
                  <a:cubicBezTo>
                    <a:pt x="128" y="143"/>
                    <a:pt x="129" y="141"/>
                    <a:pt x="130" y="139"/>
                  </a:cubicBezTo>
                  <a:cubicBezTo>
                    <a:pt x="131" y="137"/>
                    <a:pt x="132" y="135"/>
                    <a:pt x="133" y="133"/>
                  </a:cubicBezTo>
                  <a:cubicBezTo>
                    <a:pt x="142" y="118"/>
                    <a:pt x="152" y="104"/>
                    <a:pt x="162" y="91"/>
                  </a:cubicBezTo>
                  <a:cubicBezTo>
                    <a:pt x="172" y="79"/>
                    <a:pt x="182" y="67"/>
                    <a:pt x="192" y="57"/>
                  </a:cubicBezTo>
                  <a:cubicBezTo>
                    <a:pt x="202" y="47"/>
                    <a:pt x="211" y="38"/>
                    <a:pt x="220" y="31"/>
                  </a:cubicBezTo>
                  <a:cubicBezTo>
                    <a:pt x="229" y="24"/>
                    <a:pt x="238" y="18"/>
                    <a:pt x="245" y="14"/>
                  </a:cubicBezTo>
                  <a:cubicBezTo>
                    <a:pt x="252" y="10"/>
                    <a:pt x="258" y="7"/>
                    <a:pt x="262" y="5"/>
                  </a:cubicBezTo>
                  <a:cubicBezTo>
                    <a:pt x="264" y="4"/>
                    <a:pt x="265" y="4"/>
                    <a:pt x="266" y="3"/>
                  </a:cubicBezTo>
                  <a:cubicBezTo>
                    <a:pt x="267" y="3"/>
                    <a:pt x="268" y="3"/>
                    <a:pt x="268" y="3"/>
                  </a:cubicBezTo>
                  <a:cubicBezTo>
                    <a:pt x="267" y="1"/>
                    <a:pt x="267" y="1"/>
                    <a:pt x="267" y="1"/>
                  </a:cubicBezTo>
                  <a:cubicBezTo>
                    <a:pt x="265" y="0"/>
                    <a:pt x="264" y="0"/>
                    <a:pt x="262" y="0"/>
                  </a:cubicBezTo>
                </a:path>
              </a:pathLst>
            </a:custGeom>
            <a:solidFill>
              <a:srgbClr val="805A3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79" name="Freeform 70"/>
            <p:cNvSpPr/>
            <p:nvPr/>
          </p:nvSpPr>
          <p:spPr bwMode="auto">
            <a:xfrm>
              <a:off x="3534802" y="2953037"/>
              <a:ext cx="573088" cy="752476"/>
            </a:xfrm>
            <a:custGeom>
              <a:avLst/>
              <a:gdLst>
                <a:gd name="T0" fmla="*/ 276 w 288"/>
                <a:gd name="T1" fmla="*/ 0 h 378"/>
                <a:gd name="T2" fmla="*/ 261 w 288"/>
                <a:gd name="T3" fmla="*/ 6 h 378"/>
                <a:gd name="T4" fmla="*/ 232 w 288"/>
                <a:gd name="T5" fmla="*/ 21 h 378"/>
                <a:gd name="T6" fmla="*/ 198 w 288"/>
                <a:gd name="T7" fmla="*/ 46 h 378"/>
                <a:gd name="T8" fmla="*/ 161 w 288"/>
                <a:gd name="T9" fmla="*/ 81 h 378"/>
                <a:gd name="T10" fmla="*/ 152 w 288"/>
                <a:gd name="T11" fmla="*/ 91 h 378"/>
                <a:gd name="T12" fmla="*/ 143 w 288"/>
                <a:gd name="T13" fmla="*/ 101 h 378"/>
                <a:gd name="T14" fmla="*/ 125 w 288"/>
                <a:gd name="T15" fmla="*/ 123 h 378"/>
                <a:gd name="T16" fmla="*/ 108 w 288"/>
                <a:gd name="T17" fmla="*/ 147 h 378"/>
                <a:gd name="T18" fmla="*/ 92 w 288"/>
                <a:gd name="T19" fmla="*/ 173 h 378"/>
                <a:gd name="T20" fmla="*/ 84 w 288"/>
                <a:gd name="T21" fmla="*/ 186 h 378"/>
                <a:gd name="T22" fmla="*/ 76 w 288"/>
                <a:gd name="T23" fmla="*/ 199 h 378"/>
                <a:gd name="T24" fmla="*/ 69 w 288"/>
                <a:gd name="T25" fmla="*/ 213 h 378"/>
                <a:gd name="T26" fmla="*/ 62 w 288"/>
                <a:gd name="T27" fmla="*/ 226 h 378"/>
                <a:gd name="T28" fmla="*/ 55 w 288"/>
                <a:gd name="T29" fmla="*/ 240 h 378"/>
                <a:gd name="T30" fmla="*/ 48 w 288"/>
                <a:gd name="T31" fmla="*/ 254 h 378"/>
                <a:gd name="T32" fmla="*/ 41 w 288"/>
                <a:gd name="T33" fmla="*/ 268 h 378"/>
                <a:gd name="T34" fmla="*/ 35 w 288"/>
                <a:gd name="T35" fmla="*/ 282 h 378"/>
                <a:gd name="T36" fmla="*/ 12 w 288"/>
                <a:gd name="T37" fmla="*/ 337 h 378"/>
                <a:gd name="T38" fmla="*/ 3 w 288"/>
                <a:gd name="T39" fmla="*/ 364 h 378"/>
                <a:gd name="T40" fmla="*/ 0 w 288"/>
                <a:gd name="T41" fmla="*/ 378 h 378"/>
                <a:gd name="T42" fmla="*/ 46 w 288"/>
                <a:gd name="T43" fmla="*/ 378 h 378"/>
                <a:gd name="T44" fmla="*/ 46 w 288"/>
                <a:gd name="T45" fmla="*/ 377 h 378"/>
                <a:gd name="T46" fmla="*/ 55 w 288"/>
                <a:gd name="T47" fmla="*/ 351 h 378"/>
                <a:gd name="T48" fmla="*/ 64 w 288"/>
                <a:gd name="T49" fmla="*/ 325 h 378"/>
                <a:gd name="T50" fmla="*/ 73 w 288"/>
                <a:gd name="T51" fmla="*/ 297 h 378"/>
                <a:gd name="T52" fmla="*/ 78 w 288"/>
                <a:gd name="T53" fmla="*/ 283 h 378"/>
                <a:gd name="T54" fmla="*/ 83 w 288"/>
                <a:gd name="T55" fmla="*/ 269 h 378"/>
                <a:gd name="T56" fmla="*/ 88 w 288"/>
                <a:gd name="T57" fmla="*/ 255 h 378"/>
                <a:gd name="T58" fmla="*/ 94 w 288"/>
                <a:gd name="T59" fmla="*/ 241 h 378"/>
                <a:gd name="T60" fmla="*/ 99 w 288"/>
                <a:gd name="T61" fmla="*/ 228 h 378"/>
                <a:gd name="T62" fmla="*/ 106 w 288"/>
                <a:gd name="T63" fmla="*/ 214 h 378"/>
                <a:gd name="T64" fmla="*/ 112 w 288"/>
                <a:gd name="T65" fmla="*/ 201 h 378"/>
                <a:gd name="T66" fmla="*/ 119 w 288"/>
                <a:gd name="T67" fmla="*/ 188 h 378"/>
                <a:gd name="T68" fmla="*/ 147 w 288"/>
                <a:gd name="T69" fmla="*/ 138 h 378"/>
                <a:gd name="T70" fmla="*/ 177 w 288"/>
                <a:gd name="T71" fmla="*/ 94 h 378"/>
                <a:gd name="T72" fmla="*/ 208 w 288"/>
                <a:gd name="T73" fmla="*/ 58 h 378"/>
                <a:gd name="T74" fmla="*/ 238 w 288"/>
                <a:gd name="T75" fmla="*/ 31 h 378"/>
                <a:gd name="T76" fmla="*/ 264 w 288"/>
                <a:gd name="T77" fmla="*/ 13 h 378"/>
                <a:gd name="T78" fmla="*/ 282 w 288"/>
                <a:gd name="T79" fmla="*/ 4 h 378"/>
                <a:gd name="T80" fmla="*/ 287 w 288"/>
                <a:gd name="T81" fmla="*/ 2 h 378"/>
                <a:gd name="T82" fmla="*/ 288 w 288"/>
                <a:gd name="T83" fmla="*/ 1 h 378"/>
                <a:gd name="T84" fmla="*/ 276 w 288"/>
                <a:gd name="T85" fmla="*/ 0 h 3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88" h="378">
                  <a:moveTo>
                    <a:pt x="276" y="0"/>
                  </a:moveTo>
                  <a:cubicBezTo>
                    <a:pt x="272" y="1"/>
                    <a:pt x="267" y="3"/>
                    <a:pt x="261" y="6"/>
                  </a:cubicBezTo>
                  <a:cubicBezTo>
                    <a:pt x="252" y="10"/>
                    <a:pt x="243" y="15"/>
                    <a:pt x="232" y="21"/>
                  </a:cubicBezTo>
                  <a:cubicBezTo>
                    <a:pt x="221" y="28"/>
                    <a:pt x="210" y="36"/>
                    <a:pt x="198" y="46"/>
                  </a:cubicBezTo>
                  <a:cubicBezTo>
                    <a:pt x="186" y="56"/>
                    <a:pt x="174" y="68"/>
                    <a:pt x="161" y="81"/>
                  </a:cubicBezTo>
                  <a:cubicBezTo>
                    <a:pt x="158" y="84"/>
                    <a:pt x="155" y="87"/>
                    <a:pt x="152" y="91"/>
                  </a:cubicBezTo>
                  <a:cubicBezTo>
                    <a:pt x="149" y="94"/>
                    <a:pt x="146" y="98"/>
                    <a:pt x="143" y="101"/>
                  </a:cubicBezTo>
                  <a:cubicBezTo>
                    <a:pt x="137" y="108"/>
                    <a:pt x="131" y="116"/>
                    <a:pt x="125" y="123"/>
                  </a:cubicBezTo>
                  <a:cubicBezTo>
                    <a:pt x="120" y="131"/>
                    <a:pt x="114" y="139"/>
                    <a:pt x="108" y="147"/>
                  </a:cubicBezTo>
                  <a:cubicBezTo>
                    <a:pt x="103" y="156"/>
                    <a:pt x="97" y="164"/>
                    <a:pt x="92" y="173"/>
                  </a:cubicBezTo>
                  <a:cubicBezTo>
                    <a:pt x="89" y="177"/>
                    <a:pt x="87" y="181"/>
                    <a:pt x="84" y="186"/>
                  </a:cubicBezTo>
                  <a:cubicBezTo>
                    <a:pt x="81" y="190"/>
                    <a:pt x="79" y="195"/>
                    <a:pt x="76" y="199"/>
                  </a:cubicBezTo>
                  <a:cubicBezTo>
                    <a:pt x="74" y="204"/>
                    <a:pt x="71" y="208"/>
                    <a:pt x="69" y="213"/>
                  </a:cubicBezTo>
                  <a:cubicBezTo>
                    <a:pt x="62" y="226"/>
                    <a:pt x="62" y="226"/>
                    <a:pt x="62" y="226"/>
                  </a:cubicBezTo>
                  <a:cubicBezTo>
                    <a:pt x="55" y="240"/>
                    <a:pt x="55" y="240"/>
                    <a:pt x="55" y="240"/>
                  </a:cubicBezTo>
                  <a:cubicBezTo>
                    <a:pt x="52" y="245"/>
                    <a:pt x="50" y="249"/>
                    <a:pt x="48" y="254"/>
                  </a:cubicBezTo>
                  <a:cubicBezTo>
                    <a:pt x="46" y="259"/>
                    <a:pt x="43" y="263"/>
                    <a:pt x="41" y="268"/>
                  </a:cubicBezTo>
                  <a:cubicBezTo>
                    <a:pt x="39" y="272"/>
                    <a:pt x="37" y="277"/>
                    <a:pt x="35" y="282"/>
                  </a:cubicBezTo>
                  <a:cubicBezTo>
                    <a:pt x="26" y="300"/>
                    <a:pt x="18" y="319"/>
                    <a:pt x="12" y="337"/>
                  </a:cubicBezTo>
                  <a:cubicBezTo>
                    <a:pt x="9" y="346"/>
                    <a:pt x="6" y="355"/>
                    <a:pt x="3" y="364"/>
                  </a:cubicBezTo>
                  <a:cubicBezTo>
                    <a:pt x="2" y="368"/>
                    <a:pt x="1" y="373"/>
                    <a:pt x="0" y="378"/>
                  </a:cubicBezTo>
                  <a:cubicBezTo>
                    <a:pt x="46" y="378"/>
                    <a:pt x="46" y="378"/>
                    <a:pt x="46" y="378"/>
                  </a:cubicBezTo>
                  <a:cubicBezTo>
                    <a:pt x="46" y="378"/>
                    <a:pt x="46" y="378"/>
                    <a:pt x="46" y="377"/>
                  </a:cubicBezTo>
                  <a:cubicBezTo>
                    <a:pt x="49" y="369"/>
                    <a:pt x="52" y="360"/>
                    <a:pt x="55" y="351"/>
                  </a:cubicBezTo>
                  <a:cubicBezTo>
                    <a:pt x="58" y="343"/>
                    <a:pt x="61" y="334"/>
                    <a:pt x="64" y="325"/>
                  </a:cubicBezTo>
                  <a:cubicBezTo>
                    <a:pt x="67" y="315"/>
                    <a:pt x="70" y="306"/>
                    <a:pt x="73" y="297"/>
                  </a:cubicBezTo>
                  <a:cubicBezTo>
                    <a:pt x="74" y="292"/>
                    <a:pt x="76" y="288"/>
                    <a:pt x="78" y="283"/>
                  </a:cubicBezTo>
                  <a:cubicBezTo>
                    <a:pt x="79" y="278"/>
                    <a:pt x="81" y="274"/>
                    <a:pt x="83" y="269"/>
                  </a:cubicBezTo>
                  <a:cubicBezTo>
                    <a:pt x="84" y="264"/>
                    <a:pt x="86" y="260"/>
                    <a:pt x="88" y="255"/>
                  </a:cubicBezTo>
                  <a:cubicBezTo>
                    <a:pt x="94" y="241"/>
                    <a:pt x="94" y="241"/>
                    <a:pt x="94" y="241"/>
                  </a:cubicBezTo>
                  <a:cubicBezTo>
                    <a:pt x="99" y="228"/>
                    <a:pt x="99" y="228"/>
                    <a:pt x="99" y="228"/>
                  </a:cubicBezTo>
                  <a:cubicBezTo>
                    <a:pt x="102" y="223"/>
                    <a:pt x="104" y="219"/>
                    <a:pt x="106" y="214"/>
                  </a:cubicBezTo>
                  <a:cubicBezTo>
                    <a:pt x="108" y="210"/>
                    <a:pt x="110" y="205"/>
                    <a:pt x="112" y="201"/>
                  </a:cubicBezTo>
                  <a:cubicBezTo>
                    <a:pt x="114" y="197"/>
                    <a:pt x="116" y="192"/>
                    <a:pt x="119" y="188"/>
                  </a:cubicBezTo>
                  <a:cubicBezTo>
                    <a:pt x="128" y="171"/>
                    <a:pt x="137" y="154"/>
                    <a:pt x="147" y="138"/>
                  </a:cubicBezTo>
                  <a:cubicBezTo>
                    <a:pt x="157" y="122"/>
                    <a:pt x="167" y="108"/>
                    <a:pt x="177" y="94"/>
                  </a:cubicBezTo>
                  <a:cubicBezTo>
                    <a:pt x="188" y="81"/>
                    <a:pt x="198" y="68"/>
                    <a:pt x="208" y="58"/>
                  </a:cubicBezTo>
                  <a:cubicBezTo>
                    <a:pt x="219" y="47"/>
                    <a:pt x="229" y="38"/>
                    <a:pt x="238" y="31"/>
                  </a:cubicBezTo>
                  <a:cubicBezTo>
                    <a:pt x="248" y="23"/>
                    <a:pt x="257" y="17"/>
                    <a:pt x="264" y="13"/>
                  </a:cubicBezTo>
                  <a:cubicBezTo>
                    <a:pt x="272" y="8"/>
                    <a:pt x="278" y="5"/>
                    <a:pt x="282" y="4"/>
                  </a:cubicBezTo>
                  <a:cubicBezTo>
                    <a:pt x="284" y="3"/>
                    <a:pt x="286" y="2"/>
                    <a:pt x="287" y="2"/>
                  </a:cubicBezTo>
                  <a:cubicBezTo>
                    <a:pt x="287" y="2"/>
                    <a:pt x="287" y="2"/>
                    <a:pt x="288" y="1"/>
                  </a:cubicBezTo>
                  <a:cubicBezTo>
                    <a:pt x="284" y="1"/>
                    <a:pt x="280" y="0"/>
                    <a:pt x="276" y="0"/>
                  </a:cubicBezTo>
                </a:path>
              </a:pathLst>
            </a:custGeom>
            <a:solidFill>
              <a:srgbClr val="805A3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80" name="Freeform 71"/>
            <p:cNvSpPr/>
            <p:nvPr/>
          </p:nvSpPr>
          <p:spPr bwMode="auto">
            <a:xfrm>
              <a:off x="3268102" y="2935574"/>
              <a:ext cx="619125" cy="769939"/>
            </a:xfrm>
            <a:custGeom>
              <a:avLst/>
              <a:gdLst>
                <a:gd name="T0" fmla="*/ 298 w 311"/>
                <a:gd name="T1" fmla="*/ 0 h 387"/>
                <a:gd name="T2" fmla="*/ 294 w 311"/>
                <a:gd name="T3" fmla="*/ 2 h 387"/>
                <a:gd name="T4" fmla="*/ 267 w 311"/>
                <a:gd name="T5" fmla="*/ 19 h 387"/>
                <a:gd name="T6" fmla="*/ 233 w 311"/>
                <a:gd name="T7" fmla="*/ 43 h 387"/>
                <a:gd name="T8" fmla="*/ 195 w 311"/>
                <a:gd name="T9" fmla="*/ 76 h 387"/>
                <a:gd name="T10" fmla="*/ 175 w 311"/>
                <a:gd name="T11" fmla="*/ 95 h 387"/>
                <a:gd name="T12" fmla="*/ 166 w 311"/>
                <a:gd name="T13" fmla="*/ 105 h 387"/>
                <a:gd name="T14" fmla="*/ 156 w 311"/>
                <a:gd name="T15" fmla="*/ 116 h 387"/>
                <a:gd name="T16" fmla="*/ 137 w 311"/>
                <a:gd name="T17" fmla="*/ 138 h 387"/>
                <a:gd name="T18" fmla="*/ 118 w 311"/>
                <a:gd name="T19" fmla="*/ 162 h 387"/>
                <a:gd name="T20" fmla="*/ 100 w 311"/>
                <a:gd name="T21" fmla="*/ 187 h 387"/>
                <a:gd name="T22" fmla="*/ 92 w 311"/>
                <a:gd name="T23" fmla="*/ 200 h 387"/>
                <a:gd name="T24" fmla="*/ 83 w 311"/>
                <a:gd name="T25" fmla="*/ 213 h 387"/>
                <a:gd name="T26" fmla="*/ 75 w 311"/>
                <a:gd name="T27" fmla="*/ 226 h 387"/>
                <a:gd name="T28" fmla="*/ 67 w 311"/>
                <a:gd name="T29" fmla="*/ 239 h 387"/>
                <a:gd name="T30" fmla="*/ 51 w 311"/>
                <a:gd name="T31" fmla="*/ 265 h 387"/>
                <a:gd name="T32" fmla="*/ 37 w 311"/>
                <a:gd name="T33" fmla="*/ 292 h 387"/>
                <a:gd name="T34" fmla="*/ 30 w 311"/>
                <a:gd name="T35" fmla="*/ 305 h 387"/>
                <a:gd name="T36" fmla="*/ 24 w 311"/>
                <a:gd name="T37" fmla="*/ 319 h 387"/>
                <a:gd name="T38" fmla="*/ 5 w 311"/>
                <a:gd name="T39" fmla="*/ 371 h 387"/>
                <a:gd name="T40" fmla="*/ 0 w 311"/>
                <a:gd name="T41" fmla="*/ 387 h 387"/>
                <a:gd name="T42" fmla="*/ 45 w 311"/>
                <a:gd name="T43" fmla="*/ 387 h 387"/>
                <a:gd name="T44" fmla="*/ 45 w 311"/>
                <a:gd name="T45" fmla="*/ 386 h 387"/>
                <a:gd name="T46" fmla="*/ 66 w 311"/>
                <a:gd name="T47" fmla="*/ 337 h 387"/>
                <a:gd name="T48" fmla="*/ 72 w 311"/>
                <a:gd name="T49" fmla="*/ 324 h 387"/>
                <a:gd name="T50" fmla="*/ 77 w 311"/>
                <a:gd name="T51" fmla="*/ 311 h 387"/>
                <a:gd name="T52" fmla="*/ 83 w 311"/>
                <a:gd name="T53" fmla="*/ 297 h 387"/>
                <a:gd name="T54" fmla="*/ 88 w 311"/>
                <a:gd name="T55" fmla="*/ 284 h 387"/>
                <a:gd name="T56" fmla="*/ 94 w 311"/>
                <a:gd name="T57" fmla="*/ 270 h 387"/>
                <a:gd name="T58" fmla="*/ 100 w 311"/>
                <a:gd name="T59" fmla="*/ 257 h 387"/>
                <a:gd name="T60" fmla="*/ 107 w 311"/>
                <a:gd name="T61" fmla="*/ 244 h 387"/>
                <a:gd name="T62" fmla="*/ 114 w 311"/>
                <a:gd name="T63" fmla="*/ 230 h 387"/>
                <a:gd name="T64" fmla="*/ 121 w 311"/>
                <a:gd name="T65" fmla="*/ 217 h 387"/>
                <a:gd name="T66" fmla="*/ 128 w 311"/>
                <a:gd name="T67" fmla="*/ 205 h 387"/>
                <a:gd name="T68" fmla="*/ 144 w 311"/>
                <a:gd name="T69" fmla="*/ 179 h 387"/>
                <a:gd name="T70" fmla="*/ 160 w 311"/>
                <a:gd name="T71" fmla="*/ 155 h 387"/>
                <a:gd name="T72" fmla="*/ 176 w 311"/>
                <a:gd name="T73" fmla="*/ 132 h 387"/>
                <a:gd name="T74" fmla="*/ 210 w 311"/>
                <a:gd name="T75" fmla="*/ 90 h 387"/>
                <a:gd name="T76" fmla="*/ 243 w 311"/>
                <a:gd name="T77" fmla="*/ 55 h 387"/>
                <a:gd name="T78" fmla="*/ 273 w 311"/>
                <a:gd name="T79" fmla="*/ 28 h 387"/>
                <a:gd name="T80" fmla="*/ 298 w 311"/>
                <a:gd name="T81" fmla="*/ 9 h 387"/>
                <a:gd name="T82" fmla="*/ 311 w 311"/>
                <a:gd name="T83" fmla="*/ 1 h 387"/>
                <a:gd name="T84" fmla="*/ 298 w 311"/>
                <a:gd name="T85" fmla="*/ 0 h 3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11" h="387">
                  <a:moveTo>
                    <a:pt x="298" y="0"/>
                  </a:moveTo>
                  <a:cubicBezTo>
                    <a:pt x="297" y="1"/>
                    <a:pt x="296" y="1"/>
                    <a:pt x="294" y="2"/>
                  </a:cubicBezTo>
                  <a:cubicBezTo>
                    <a:pt x="286" y="6"/>
                    <a:pt x="277" y="12"/>
                    <a:pt x="267" y="19"/>
                  </a:cubicBezTo>
                  <a:cubicBezTo>
                    <a:pt x="256" y="26"/>
                    <a:pt x="245" y="34"/>
                    <a:pt x="233" y="43"/>
                  </a:cubicBezTo>
                  <a:cubicBezTo>
                    <a:pt x="220" y="53"/>
                    <a:pt x="208" y="64"/>
                    <a:pt x="195" y="76"/>
                  </a:cubicBezTo>
                  <a:cubicBezTo>
                    <a:pt x="188" y="82"/>
                    <a:pt x="182" y="88"/>
                    <a:pt x="175" y="95"/>
                  </a:cubicBezTo>
                  <a:cubicBezTo>
                    <a:pt x="172" y="98"/>
                    <a:pt x="169" y="102"/>
                    <a:pt x="166" y="105"/>
                  </a:cubicBezTo>
                  <a:cubicBezTo>
                    <a:pt x="162" y="109"/>
                    <a:pt x="159" y="112"/>
                    <a:pt x="156" y="116"/>
                  </a:cubicBezTo>
                  <a:cubicBezTo>
                    <a:pt x="149" y="123"/>
                    <a:pt x="143" y="130"/>
                    <a:pt x="137" y="138"/>
                  </a:cubicBezTo>
                  <a:cubicBezTo>
                    <a:pt x="131" y="146"/>
                    <a:pt x="124" y="154"/>
                    <a:pt x="118" y="162"/>
                  </a:cubicBezTo>
                  <a:cubicBezTo>
                    <a:pt x="112" y="170"/>
                    <a:pt x="106" y="178"/>
                    <a:pt x="100" y="187"/>
                  </a:cubicBezTo>
                  <a:cubicBezTo>
                    <a:pt x="98" y="191"/>
                    <a:pt x="95" y="195"/>
                    <a:pt x="92" y="200"/>
                  </a:cubicBezTo>
                  <a:cubicBezTo>
                    <a:pt x="89" y="204"/>
                    <a:pt x="86" y="208"/>
                    <a:pt x="83" y="213"/>
                  </a:cubicBezTo>
                  <a:cubicBezTo>
                    <a:pt x="75" y="226"/>
                    <a:pt x="75" y="226"/>
                    <a:pt x="75" y="226"/>
                  </a:cubicBezTo>
                  <a:cubicBezTo>
                    <a:pt x="72" y="230"/>
                    <a:pt x="70" y="234"/>
                    <a:pt x="67" y="239"/>
                  </a:cubicBezTo>
                  <a:cubicBezTo>
                    <a:pt x="62" y="248"/>
                    <a:pt x="56" y="256"/>
                    <a:pt x="51" y="265"/>
                  </a:cubicBezTo>
                  <a:cubicBezTo>
                    <a:pt x="46" y="274"/>
                    <a:pt x="41" y="283"/>
                    <a:pt x="37" y="292"/>
                  </a:cubicBezTo>
                  <a:cubicBezTo>
                    <a:pt x="35" y="296"/>
                    <a:pt x="32" y="301"/>
                    <a:pt x="30" y="305"/>
                  </a:cubicBezTo>
                  <a:cubicBezTo>
                    <a:pt x="28" y="310"/>
                    <a:pt x="26" y="314"/>
                    <a:pt x="24" y="319"/>
                  </a:cubicBezTo>
                  <a:cubicBezTo>
                    <a:pt x="16" y="336"/>
                    <a:pt x="10" y="354"/>
                    <a:pt x="5" y="371"/>
                  </a:cubicBezTo>
                  <a:cubicBezTo>
                    <a:pt x="3" y="376"/>
                    <a:pt x="2" y="382"/>
                    <a:pt x="0" y="387"/>
                  </a:cubicBezTo>
                  <a:cubicBezTo>
                    <a:pt x="45" y="387"/>
                    <a:pt x="45" y="387"/>
                    <a:pt x="45" y="387"/>
                  </a:cubicBezTo>
                  <a:cubicBezTo>
                    <a:pt x="45" y="386"/>
                    <a:pt x="45" y="386"/>
                    <a:pt x="45" y="386"/>
                  </a:cubicBezTo>
                  <a:cubicBezTo>
                    <a:pt x="52" y="370"/>
                    <a:pt x="59" y="354"/>
                    <a:pt x="66" y="337"/>
                  </a:cubicBezTo>
                  <a:cubicBezTo>
                    <a:pt x="68" y="332"/>
                    <a:pt x="70" y="328"/>
                    <a:pt x="72" y="324"/>
                  </a:cubicBezTo>
                  <a:cubicBezTo>
                    <a:pt x="74" y="319"/>
                    <a:pt x="75" y="315"/>
                    <a:pt x="77" y="311"/>
                  </a:cubicBezTo>
                  <a:cubicBezTo>
                    <a:pt x="79" y="306"/>
                    <a:pt x="81" y="302"/>
                    <a:pt x="83" y="297"/>
                  </a:cubicBezTo>
                  <a:cubicBezTo>
                    <a:pt x="84" y="293"/>
                    <a:pt x="86" y="288"/>
                    <a:pt x="88" y="284"/>
                  </a:cubicBezTo>
                  <a:cubicBezTo>
                    <a:pt x="90" y="279"/>
                    <a:pt x="92" y="275"/>
                    <a:pt x="94" y="270"/>
                  </a:cubicBezTo>
                  <a:cubicBezTo>
                    <a:pt x="96" y="266"/>
                    <a:pt x="98" y="261"/>
                    <a:pt x="100" y="257"/>
                  </a:cubicBezTo>
                  <a:cubicBezTo>
                    <a:pt x="102" y="252"/>
                    <a:pt x="105" y="248"/>
                    <a:pt x="107" y="244"/>
                  </a:cubicBezTo>
                  <a:cubicBezTo>
                    <a:pt x="114" y="230"/>
                    <a:pt x="114" y="230"/>
                    <a:pt x="114" y="230"/>
                  </a:cubicBezTo>
                  <a:cubicBezTo>
                    <a:pt x="116" y="226"/>
                    <a:pt x="118" y="222"/>
                    <a:pt x="121" y="217"/>
                  </a:cubicBezTo>
                  <a:cubicBezTo>
                    <a:pt x="123" y="213"/>
                    <a:pt x="126" y="209"/>
                    <a:pt x="128" y="205"/>
                  </a:cubicBezTo>
                  <a:cubicBezTo>
                    <a:pt x="133" y="196"/>
                    <a:pt x="138" y="188"/>
                    <a:pt x="144" y="179"/>
                  </a:cubicBezTo>
                  <a:cubicBezTo>
                    <a:pt x="149" y="171"/>
                    <a:pt x="154" y="163"/>
                    <a:pt x="160" y="155"/>
                  </a:cubicBezTo>
                  <a:cubicBezTo>
                    <a:pt x="165" y="147"/>
                    <a:pt x="170" y="139"/>
                    <a:pt x="176" y="132"/>
                  </a:cubicBezTo>
                  <a:cubicBezTo>
                    <a:pt x="187" y="117"/>
                    <a:pt x="199" y="103"/>
                    <a:pt x="210" y="90"/>
                  </a:cubicBezTo>
                  <a:cubicBezTo>
                    <a:pt x="221" y="77"/>
                    <a:pt x="232" y="66"/>
                    <a:pt x="243" y="55"/>
                  </a:cubicBezTo>
                  <a:cubicBezTo>
                    <a:pt x="254" y="45"/>
                    <a:pt x="264" y="36"/>
                    <a:pt x="273" y="28"/>
                  </a:cubicBezTo>
                  <a:cubicBezTo>
                    <a:pt x="283" y="20"/>
                    <a:pt x="291" y="14"/>
                    <a:pt x="298" y="9"/>
                  </a:cubicBezTo>
                  <a:cubicBezTo>
                    <a:pt x="303" y="5"/>
                    <a:pt x="307" y="3"/>
                    <a:pt x="311" y="1"/>
                  </a:cubicBezTo>
                  <a:cubicBezTo>
                    <a:pt x="306" y="0"/>
                    <a:pt x="302" y="0"/>
                    <a:pt x="298" y="0"/>
                  </a:cubicBezTo>
                </a:path>
              </a:pathLst>
            </a:custGeom>
            <a:solidFill>
              <a:srgbClr val="805A3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grpSp>
      <p:sp>
        <p:nvSpPr>
          <p:cNvPr id="2" name="文本框 3"/>
          <p:cNvSpPr>
            <a:spLocks noChangeArrowheads="1"/>
          </p:cNvSpPr>
          <p:nvPr/>
        </p:nvSpPr>
        <p:spPr bwMode="auto">
          <a:xfrm>
            <a:off x="1209675" y="3580765"/>
            <a:ext cx="1297940" cy="645160"/>
          </a:xfrm>
          <a:prstGeom prst="rect">
            <a:avLst/>
          </a:prstGeom>
          <a:solidFill>
            <a:srgbClr val="22385C"/>
          </a:solidFill>
          <a:ln w="9525">
            <a:noFill/>
            <a:miter lim="800000"/>
          </a:ln>
        </p:spPr>
        <p:txBody>
          <a:bodyPr wrap="square" lIns="91440" tIns="45720" rIns="91440" bIns="45720">
            <a:spAutoFit/>
          </a:bodyPr>
          <a:p>
            <a:pPr algn="dist"/>
            <a:r>
              <a:rPr lang="zh-CN" altLang="en-US" sz="3600" dirty="0" smtClean="0">
                <a:solidFill>
                  <a:schemeClr val="bg1"/>
                </a:solidFill>
                <a:latin typeface="方正兰亭粗黑简体" panose="02000000000000000000" pitchFamily="2" charset="-122"/>
                <a:ea typeface="方正兰亭粗黑简体" panose="02000000000000000000" pitchFamily="2" charset="-122"/>
                <a:sym typeface="Segoe UI" panose="020B0502040204020203" pitchFamily="34" charset="0"/>
              </a:rPr>
              <a:t>购物</a:t>
            </a:r>
            <a:endParaRPr lang="zh-CN" altLang="en-US" sz="3600" dirty="0">
              <a:solidFill>
                <a:schemeClr val="bg1"/>
              </a:solidFill>
              <a:latin typeface="方正兰亭粗黑简体" panose="02000000000000000000" pitchFamily="2" charset="-122"/>
              <a:ea typeface="方正兰亭粗黑简体" panose="02000000000000000000" pitchFamily="2" charset="-122"/>
              <a:sym typeface="Segoe UI" panose="020B0502040204020203" pitchFamily="34" charset="0"/>
            </a:endParaRPr>
          </a:p>
        </p:txBody>
      </p:sp>
      <p:sp>
        <p:nvSpPr>
          <p:cNvPr id="3" name="文本框 3"/>
          <p:cNvSpPr>
            <a:spLocks noChangeArrowheads="1"/>
          </p:cNvSpPr>
          <p:nvPr/>
        </p:nvSpPr>
        <p:spPr bwMode="auto">
          <a:xfrm>
            <a:off x="3025775" y="3580765"/>
            <a:ext cx="1297940" cy="645160"/>
          </a:xfrm>
          <a:prstGeom prst="rect">
            <a:avLst/>
          </a:prstGeom>
          <a:solidFill>
            <a:srgbClr val="22385C"/>
          </a:solidFill>
          <a:ln w="9525">
            <a:noFill/>
            <a:miter lim="800000"/>
          </a:ln>
        </p:spPr>
        <p:txBody>
          <a:bodyPr wrap="square" lIns="91440" tIns="45720" rIns="91440" bIns="45720">
            <a:spAutoFit/>
          </a:bodyPr>
          <a:p>
            <a:pPr algn="dist"/>
            <a:r>
              <a:rPr lang="zh-CN" altLang="en-US" sz="3600" dirty="0" smtClean="0">
                <a:solidFill>
                  <a:schemeClr val="bg1"/>
                </a:solidFill>
                <a:latin typeface="方正兰亭粗黑简体" panose="02000000000000000000" pitchFamily="2" charset="-122"/>
                <a:ea typeface="方正兰亭粗黑简体" panose="02000000000000000000" pitchFamily="2" charset="-122"/>
                <a:sym typeface="Segoe UI" panose="020B0502040204020203" pitchFamily="34" charset="0"/>
              </a:rPr>
              <a:t>社区</a:t>
            </a:r>
            <a:endParaRPr lang="zh-CN" altLang="en-US" sz="3600" dirty="0">
              <a:solidFill>
                <a:schemeClr val="bg1"/>
              </a:solidFill>
              <a:latin typeface="方正兰亭粗黑简体" panose="02000000000000000000" pitchFamily="2" charset="-122"/>
              <a:ea typeface="方正兰亭粗黑简体" panose="02000000000000000000" pitchFamily="2" charset="-122"/>
              <a:sym typeface="Segoe UI" panose="020B0502040204020203" pitchFamily="34" charset="0"/>
            </a:endParaRPr>
          </a:p>
        </p:txBody>
      </p:sp>
    </p:spTree>
  </p:cSld>
  <p:clrMapOvr>
    <a:masterClrMapping/>
  </p:clrMapOvr>
  <p:transition spd="slow">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2050592" y="2951"/>
            <a:ext cx="1729838" cy="4009491"/>
          </a:xfrm>
          <a:prstGeom prst="rect">
            <a:avLst/>
          </a:prstGeom>
          <a:solidFill>
            <a:srgbClr val="2238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p:cNvGrpSpPr/>
          <p:nvPr/>
        </p:nvGrpSpPr>
        <p:grpSpPr>
          <a:xfrm>
            <a:off x="1241946" y="2879683"/>
            <a:ext cx="3357349" cy="1839296"/>
            <a:chOff x="0" y="3010281"/>
            <a:chExt cx="6441740" cy="3704871"/>
          </a:xfrm>
        </p:grpSpPr>
        <p:sp>
          <p:nvSpPr>
            <p:cNvPr id="3" name="Freeform 5"/>
            <p:cNvSpPr/>
            <p:nvPr/>
          </p:nvSpPr>
          <p:spPr bwMode="auto">
            <a:xfrm>
              <a:off x="1136453" y="4233751"/>
              <a:ext cx="4196555" cy="2481401"/>
            </a:xfrm>
            <a:custGeom>
              <a:avLst/>
              <a:gdLst>
                <a:gd name="T0" fmla="*/ 757 w 757"/>
                <a:gd name="T1" fmla="*/ 322 h 432"/>
                <a:gd name="T2" fmla="*/ 380 w 757"/>
                <a:gd name="T3" fmla="*/ 432 h 432"/>
                <a:gd name="T4" fmla="*/ 0 w 757"/>
                <a:gd name="T5" fmla="*/ 322 h 432"/>
                <a:gd name="T6" fmla="*/ 77 w 757"/>
                <a:gd name="T7" fmla="*/ 0 h 432"/>
                <a:gd name="T8" fmla="*/ 678 w 757"/>
                <a:gd name="T9" fmla="*/ 0 h 432"/>
                <a:gd name="T10" fmla="*/ 757 w 757"/>
                <a:gd name="T11" fmla="*/ 322 h 432"/>
              </a:gdLst>
              <a:ahLst/>
              <a:cxnLst>
                <a:cxn ang="0">
                  <a:pos x="T0" y="T1"/>
                </a:cxn>
                <a:cxn ang="0">
                  <a:pos x="T2" y="T3"/>
                </a:cxn>
                <a:cxn ang="0">
                  <a:pos x="T4" y="T5"/>
                </a:cxn>
                <a:cxn ang="0">
                  <a:pos x="T6" y="T7"/>
                </a:cxn>
                <a:cxn ang="0">
                  <a:pos x="T8" y="T9"/>
                </a:cxn>
                <a:cxn ang="0">
                  <a:pos x="T10" y="T11"/>
                </a:cxn>
              </a:cxnLst>
              <a:rect l="0" t="0" r="r" b="b"/>
              <a:pathLst>
                <a:path w="757" h="432">
                  <a:moveTo>
                    <a:pt x="757" y="322"/>
                  </a:moveTo>
                  <a:lnTo>
                    <a:pt x="380" y="432"/>
                  </a:lnTo>
                  <a:lnTo>
                    <a:pt x="0" y="322"/>
                  </a:lnTo>
                  <a:lnTo>
                    <a:pt x="77" y="0"/>
                  </a:lnTo>
                  <a:lnTo>
                    <a:pt x="678" y="0"/>
                  </a:lnTo>
                  <a:lnTo>
                    <a:pt x="757" y="322"/>
                  </a:lnTo>
                  <a:close/>
                </a:path>
              </a:pathLst>
            </a:custGeom>
            <a:solidFill>
              <a:srgbClr val="22385C"/>
            </a:solidFill>
            <a:ln>
              <a:noFill/>
            </a:ln>
          </p:spPr>
          <p:txBody>
            <a:bodyPr vert="horz" wrap="square" lIns="91440" tIns="45720" rIns="91440" bIns="45720" numCol="1" anchor="t" anchorCtr="0" compatLnSpc="1"/>
            <a:lstStyle/>
            <a:p>
              <a:endParaRPr lang="zh-CN" altLang="en-US"/>
            </a:p>
          </p:txBody>
        </p:sp>
        <p:sp>
          <p:nvSpPr>
            <p:cNvPr id="4" name="Freeform 7"/>
            <p:cNvSpPr/>
            <p:nvPr/>
          </p:nvSpPr>
          <p:spPr bwMode="auto">
            <a:xfrm>
              <a:off x="0" y="3010281"/>
              <a:ext cx="6441736" cy="2067834"/>
            </a:xfrm>
            <a:custGeom>
              <a:avLst/>
              <a:gdLst>
                <a:gd name="T0" fmla="*/ 1162 w 1162"/>
                <a:gd name="T1" fmla="*/ 128 h 360"/>
                <a:gd name="T2" fmla="*/ 581 w 1162"/>
                <a:gd name="T3" fmla="*/ 0 h 360"/>
                <a:gd name="T4" fmla="*/ 0 w 1162"/>
                <a:gd name="T5" fmla="*/ 128 h 360"/>
                <a:gd name="T6" fmla="*/ 0 w 1162"/>
                <a:gd name="T7" fmla="*/ 185 h 360"/>
                <a:gd name="T8" fmla="*/ 581 w 1162"/>
                <a:gd name="T9" fmla="*/ 360 h 360"/>
                <a:gd name="T10" fmla="*/ 1162 w 1162"/>
                <a:gd name="T11" fmla="*/ 185 h 360"/>
                <a:gd name="T12" fmla="*/ 1162 w 1162"/>
                <a:gd name="T13" fmla="*/ 128 h 360"/>
              </a:gdLst>
              <a:ahLst/>
              <a:cxnLst>
                <a:cxn ang="0">
                  <a:pos x="T0" y="T1"/>
                </a:cxn>
                <a:cxn ang="0">
                  <a:pos x="T2" y="T3"/>
                </a:cxn>
                <a:cxn ang="0">
                  <a:pos x="T4" y="T5"/>
                </a:cxn>
                <a:cxn ang="0">
                  <a:pos x="T6" y="T7"/>
                </a:cxn>
                <a:cxn ang="0">
                  <a:pos x="T8" y="T9"/>
                </a:cxn>
                <a:cxn ang="0">
                  <a:pos x="T10" y="T11"/>
                </a:cxn>
                <a:cxn ang="0">
                  <a:pos x="T12" y="T13"/>
                </a:cxn>
              </a:cxnLst>
              <a:rect l="0" t="0" r="r" b="b"/>
              <a:pathLst>
                <a:path w="1162" h="360">
                  <a:moveTo>
                    <a:pt x="1162" y="128"/>
                  </a:moveTo>
                  <a:lnTo>
                    <a:pt x="581" y="0"/>
                  </a:lnTo>
                  <a:lnTo>
                    <a:pt x="0" y="128"/>
                  </a:lnTo>
                  <a:lnTo>
                    <a:pt x="0" y="185"/>
                  </a:lnTo>
                  <a:lnTo>
                    <a:pt x="581" y="360"/>
                  </a:lnTo>
                  <a:lnTo>
                    <a:pt x="1162" y="185"/>
                  </a:lnTo>
                  <a:lnTo>
                    <a:pt x="1162" y="128"/>
                  </a:ln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5" name="Freeform 8"/>
            <p:cNvSpPr/>
            <p:nvPr/>
          </p:nvSpPr>
          <p:spPr bwMode="auto">
            <a:xfrm>
              <a:off x="16633" y="3010281"/>
              <a:ext cx="6425107" cy="1757659"/>
            </a:xfrm>
            <a:custGeom>
              <a:avLst/>
              <a:gdLst>
                <a:gd name="T0" fmla="*/ 578 w 1159"/>
                <a:gd name="T1" fmla="*/ 306 h 306"/>
                <a:gd name="T2" fmla="*/ 0 w 1159"/>
                <a:gd name="T3" fmla="*/ 128 h 306"/>
                <a:gd name="T4" fmla="*/ 578 w 1159"/>
                <a:gd name="T5" fmla="*/ 0 h 306"/>
                <a:gd name="T6" fmla="*/ 1159 w 1159"/>
                <a:gd name="T7" fmla="*/ 128 h 306"/>
                <a:gd name="T8" fmla="*/ 578 w 1159"/>
                <a:gd name="T9" fmla="*/ 306 h 306"/>
              </a:gdLst>
              <a:ahLst/>
              <a:cxnLst>
                <a:cxn ang="0">
                  <a:pos x="T0" y="T1"/>
                </a:cxn>
                <a:cxn ang="0">
                  <a:pos x="T2" y="T3"/>
                </a:cxn>
                <a:cxn ang="0">
                  <a:pos x="T4" y="T5"/>
                </a:cxn>
                <a:cxn ang="0">
                  <a:pos x="T6" y="T7"/>
                </a:cxn>
                <a:cxn ang="0">
                  <a:pos x="T8" y="T9"/>
                </a:cxn>
              </a:cxnLst>
              <a:rect l="0" t="0" r="r" b="b"/>
              <a:pathLst>
                <a:path w="1159" h="306">
                  <a:moveTo>
                    <a:pt x="578" y="306"/>
                  </a:moveTo>
                  <a:lnTo>
                    <a:pt x="0" y="128"/>
                  </a:lnTo>
                  <a:lnTo>
                    <a:pt x="578" y="0"/>
                  </a:lnTo>
                  <a:lnTo>
                    <a:pt x="1159" y="128"/>
                  </a:lnTo>
                  <a:lnTo>
                    <a:pt x="578" y="306"/>
                  </a:lnTo>
                  <a:close/>
                </a:path>
              </a:pathLst>
            </a:custGeom>
            <a:solidFill>
              <a:srgbClr val="22385C"/>
            </a:solidFill>
            <a:ln w="38100">
              <a:solidFill>
                <a:schemeClr val="bg1"/>
              </a:solidFill>
            </a:ln>
          </p:spPr>
          <p:txBody>
            <a:bodyPr vert="horz" wrap="square" lIns="91440" tIns="45720" rIns="91440" bIns="45720" numCol="1" anchor="t" anchorCtr="0" compatLnSpc="1"/>
            <a:lstStyle/>
            <a:p>
              <a:endParaRPr lang="zh-CN" altLang="en-US"/>
            </a:p>
          </p:txBody>
        </p:sp>
        <p:sp>
          <p:nvSpPr>
            <p:cNvPr id="6" name="Freeform 9"/>
            <p:cNvSpPr/>
            <p:nvPr/>
          </p:nvSpPr>
          <p:spPr bwMode="auto">
            <a:xfrm>
              <a:off x="3098910" y="3802950"/>
              <a:ext cx="2821726" cy="172320"/>
            </a:xfrm>
            <a:custGeom>
              <a:avLst/>
              <a:gdLst>
                <a:gd name="T0" fmla="*/ 335 w 336"/>
                <a:gd name="T1" fmla="*/ 13 h 20"/>
                <a:gd name="T2" fmla="*/ 326 w 336"/>
                <a:gd name="T3" fmla="*/ 19 h 20"/>
                <a:gd name="T4" fmla="*/ 7 w 336"/>
                <a:gd name="T5" fmla="*/ 16 h 20"/>
                <a:gd name="T6" fmla="*/ 0 w 336"/>
                <a:gd name="T7" fmla="*/ 7 h 20"/>
                <a:gd name="T8" fmla="*/ 0 w 336"/>
                <a:gd name="T9" fmla="*/ 7 h 20"/>
                <a:gd name="T10" fmla="*/ 9 w 336"/>
                <a:gd name="T11" fmla="*/ 1 h 20"/>
                <a:gd name="T12" fmla="*/ 329 w 336"/>
                <a:gd name="T13" fmla="*/ 4 h 20"/>
                <a:gd name="T14" fmla="*/ 335 w 336"/>
                <a:gd name="T15" fmla="*/ 13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36" h="20">
                  <a:moveTo>
                    <a:pt x="335" y="13"/>
                  </a:moveTo>
                  <a:cubicBezTo>
                    <a:pt x="335" y="17"/>
                    <a:pt x="331" y="20"/>
                    <a:pt x="326" y="19"/>
                  </a:cubicBezTo>
                  <a:cubicBezTo>
                    <a:pt x="7" y="16"/>
                    <a:pt x="7" y="16"/>
                    <a:pt x="7" y="16"/>
                  </a:cubicBezTo>
                  <a:cubicBezTo>
                    <a:pt x="3" y="15"/>
                    <a:pt x="0" y="11"/>
                    <a:pt x="0" y="7"/>
                  </a:cubicBezTo>
                  <a:cubicBezTo>
                    <a:pt x="0" y="7"/>
                    <a:pt x="0" y="7"/>
                    <a:pt x="0" y="7"/>
                  </a:cubicBezTo>
                  <a:cubicBezTo>
                    <a:pt x="1" y="3"/>
                    <a:pt x="5" y="0"/>
                    <a:pt x="9" y="1"/>
                  </a:cubicBezTo>
                  <a:cubicBezTo>
                    <a:pt x="329" y="4"/>
                    <a:pt x="329" y="4"/>
                    <a:pt x="329" y="4"/>
                  </a:cubicBezTo>
                  <a:cubicBezTo>
                    <a:pt x="333" y="5"/>
                    <a:pt x="336" y="9"/>
                    <a:pt x="335" y="13"/>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7" name="Freeform 10"/>
            <p:cNvSpPr/>
            <p:nvPr/>
          </p:nvSpPr>
          <p:spPr bwMode="auto">
            <a:xfrm>
              <a:off x="5817161" y="3833066"/>
              <a:ext cx="133048" cy="970735"/>
            </a:xfrm>
            <a:custGeom>
              <a:avLst/>
              <a:gdLst>
                <a:gd name="T0" fmla="*/ 16 w 16"/>
                <a:gd name="T1" fmla="*/ 104 h 112"/>
                <a:gd name="T2" fmla="*/ 8 w 16"/>
                <a:gd name="T3" fmla="*/ 112 h 112"/>
                <a:gd name="T4" fmla="*/ 8 w 16"/>
                <a:gd name="T5" fmla="*/ 112 h 112"/>
                <a:gd name="T6" fmla="*/ 0 w 16"/>
                <a:gd name="T7" fmla="*/ 104 h 112"/>
                <a:gd name="T8" fmla="*/ 0 w 16"/>
                <a:gd name="T9" fmla="*/ 8 h 112"/>
                <a:gd name="T10" fmla="*/ 8 w 16"/>
                <a:gd name="T11" fmla="*/ 0 h 112"/>
                <a:gd name="T12" fmla="*/ 8 w 16"/>
                <a:gd name="T13" fmla="*/ 0 h 112"/>
                <a:gd name="T14" fmla="*/ 16 w 16"/>
                <a:gd name="T15" fmla="*/ 8 h 112"/>
                <a:gd name="T16" fmla="*/ 16 w 16"/>
                <a:gd name="T17" fmla="*/ 104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12">
                  <a:moveTo>
                    <a:pt x="16" y="104"/>
                  </a:moveTo>
                  <a:cubicBezTo>
                    <a:pt x="16" y="109"/>
                    <a:pt x="13" y="112"/>
                    <a:pt x="8" y="112"/>
                  </a:cubicBezTo>
                  <a:cubicBezTo>
                    <a:pt x="8" y="112"/>
                    <a:pt x="8" y="112"/>
                    <a:pt x="8" y="112"/>
                  </a:cubicBezTo>
                  <a:cubicBezTo>
                    <a:pt x="3" y="112"/>
                    <a:pt x="0" y="109"/>
                    <a:pt x="0" y="104"/>
                  </a:cubicBezTo>
                  <a:cubicBezTo>
                    <a:pt x="0" y="8"/>
                    <a:pt x="0" y="8"/>
                    <a:pt x="0" y="8"/>
                  </a:cubicBezTo>
                  <a:cubicBezTo>
                    <a:pt x="0" y="3"/>
                    <a:pt x="3" y="0"/>
                    <a:pt x="8" y="0"/>
                  </a:cubicBezTo>
                  <a:cubicBezTo>
                    <a:pt x="8" y="0"/>
                    <a:pt x="8" y="0"/>
                    <a:pt x="8" y="0"/>
                  </a:cubicBezTo>
                  <a:cubicBezTo>
                    <a:pt x="13" y="0"/>
                    <a:pt x="16" y="3"/>
                    <a:pt x="16" y="8"/>
                  </a:cubicBezTo>
                  <a:lnTo>
                    <a:pt x="16" y="104"/>
                  </a:lnTo>
                  <a:close/>
                </a:path>
              </a:pathLst>
            </a:custGeom>
            <a:solidFill>
              <a:srgbClr val="22385C"/>
            </a:solidFill>
            <a:ln>
              <a:noFill/>
            </a:ln>
          </p:spPr>
          <p:txBody>
            <a:bodyPr vert="horz" wrap="square" lIns="91440" tIns="45720" rIns="91440" bIns="45720" numCol="1" anchor="t" anchorCtr="0" compatLnSpc="1"/>
            <a:lstStyle/>
            <a:p>
              <a:endParaRPr lang="zh-CN" altLang="en-US"/>
            </a:p>
          </p:txBody>
        </p:sp>
        <p:sp>
          <p:nvSpPr>
            <p:cNvPr id="8" name="Oval 11"/>
            <p:cNvSpPr>
              <a:spLocks noChangeArrowheads="1"/>
            </p:cNvSpPr>
            <p:nvPr/>
          </p:nvSpPr>
          <p:spPr bwMode="auto">
            <a:xfrm>
              <a:off x="5660082" y="4664548"/>
              <a:ext cx="443493" cy="459518"/>
            </a:xfrm>
            <a:prstGeom prst="ellipse">
              <a:avLst/>
            </a:prstGeom>
            <a:solidFill>
              <a:srgbClr val="22385C"/>
            </a:solidFill>
            <a:ln>
              <a:noFill/>
            </a:ln>
          </p:spPr>
          <p:txBody>
            <a:bodyPr vert="horz" wrap="square" lIns="91440" tIns="45720" rIns="91440" bIns="45720" numCol="1" anchor="t" anchorCtr="0" compatLnSpc="1"/>
            <a:lstStyle/>
            <a:p>
              <a:endParaRPr lang="zh-CN" altLang="en-US"/>
            </a:p>
          </p:txBody>
        </p:sp>
        <p:sp>
          <p:nvSpPr>
            <p:cNvPr id="9" name="Freeform 12"/>
            <p:cNvSpPr/>
            <p:nvPr/>
          </p:nvSpPr>
          <p:spPr bwMode="auto">
            <a:xfrm>
              <a:off x="5593558" y="5279157"/>
              <a:ext cx="576541" cy="1079869"/>
            </a:xfrm>
            <a:custGeom>
              <a:avLst/>
              <a:gdLst>
                <a:gd name="T0" fmla="*/ 69 w 69"/>
                <a:gd name="T1" fmla="*/ 114 h 124"/>
                <a:gd name="T2" fmla="*/ 59 w 69"/>
                <a:gd name="T3" fmla="*/ 124 h 124"/>
                <a:gd name="T4" fmla="*/ 10 w 69"/>
                <a:gd name="T5" fmla="*/ 124 h 124"/>
                <a:gd name="T6" fmla="*/ 0 w 69"/>
                <a:gd name="T7" fmla="*/ 114 h 124"/>
                <a:gd name="T8" fmla="*/ 10 w 69"/>
                <a:gd name="T9" fmla="*/ 10 h 124"/>
                <a:gd name="T10" fmla="*/ 20 w 69"/>
                <a:gd name="T11" fmla="*/ 0 h 124"/>
                <a:gd name="T12" fmla="*/ 49 w 69"/>
                <a:gd name="T13" fmla="*/ 0 h 124"/>
                <a:gd name="T14" fmla="*/ 59 w 69"/>
                <a:gd name="T15" fmla="*/ 10 h 124"/>
                <a:gd name="T16" fmla="*/ 69 w 69"/>
                <a:gd name="T17" fmla="*/ 114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9" h="124">
                  <a:moveTo>
                    <a:pt x="69" y="114"/>
                  </a:moveTo>
                  <a:cubicBezTo>
                    <a:pt x="69" y="119"/>
                    <a:pt x="64" y="124"/>
                    <a:pt x="59" y="124"/>
                  </a:cubicBezTo>
                  <a:cubicBezTo>
                    <a:pt x="10" y="124"/>
                    <a:pt x="10" y="124"/>
                    <a:pt x="10" y="124"/>
                  </a:cubicBezTo>
                  <a:cubicBezTo>
                    <a:pt x="4" y="124"/>
                    <a:pt x="0" y="119"/>
                    <a:pt x="0" y="114"/>
                  </a:cubicBezTo>
                  <a:cubicBezTo>
                    <a:pt x="10" y="10"/>
                    <a:pt x="10" y="10"/>
                    <a:pt x="10" y="10"/>
                  </a:cubicBezTo>
                  <a:cubicBezTo>
                    <a:pt x="10" y="5"/>
                    <a:pt x="14" y="0"/>
                    <a:pt x="20" y="0"/>
                  </a:cubicBezTo>
                  <a:cubicBezTo>
                    <a:pt x="49" y="0"/>
                    <a:pt x="49" y="0"/>
                    <a:pt x="49" y="0"/>
                  </a:cubicBezTo>
                  <a:cubicBezTo>
                    <a:pt x="55" y="0"/>
                    <a:pt x="59" y="5"/>
                    <a:pt x="59" y="10"/>
                  </a:cubicBezTo>
                  <a:lnTo>
                    <a:pt x="69" y="114"/>
                  </a:lnTo>
                  <a:close/>
                </a:path>
              </a:pathLst>
            </a:custGeom>
            <a:solidFill>
              <a:srgbClr val="22385C"/>
            </a:solidFill>
            <a:ln>
              <a:noFill/>
            </a:ln>
          </p:spPr>
          <p:txBody>
            <a:bodyPr vert="horz" wrap="square" lIns="91440" tIns="45720" rIns="91440" bIns="45720" numCol="1" anchor="t" anchorCtr="0" compatLnSpc="1"/>
            <a:lstStyle/>
            <a:p>
              <a:endParaRPr lang="zh-CN" altLang="en-US"/>
            </a:p>
          </p:txBody>
        </p:sp>
        <p:sp>
          <p:nvSpPr>
            <p:cNvPr id="10" name="Freeform 13"/>
            <p:cNvSpPr/>
            <p:nvPr/>
          </p:nvSpPr>
          <p:spPr bwMode="auto">
            <a:xfrm>
              <a:off x="5665623" y="5003445"/>
              <a:ext cx="404689" cy="310175"/>
            </a:xfrm>
            <a:custGeom>
              <a:avLst/>
              <a:gdLst>
                <a:gd name="T0" fmla="*/ 48 w 48"/>
                <a:gd name="T1" fmla="*/ 26 h 36"/>
                <a:gd name="T2" fmla="*/ 38 w 48"/>
                <a:gd name="T3" fmla="*/ 36 h 36"/>
                <a:gd name="T4" fmla="*/ 10 w 48"/>
                <a:gd name="T5" fmla="*/ 36 h 36"/>
                <a:gd name="T6" fmla="*/ 0 w 48"/>
                <a:gd name="T7" fmla="*/ 26 h 36"/>
                <a:gd name="T8" fmla="*/ 0 w 48"/>
                <a:gd name="T9" fmla="*/ 10 h 36"/>
                <a:gd name="T10" fmla="*/ 10 w 48"/>
                <a:gd name="T11" fmla="*/ 0 h 36"/>
                <a:gd name="T12" fmla="*/ 38 w 48"/>
                <a:gd name="T13" fmla="*/ 0 h 36"/>
                <a:gd name="T14" fmla="*/ 48 w 48"/>
                <a:gd name="T15" fmla="*/ 10 h 36"/>
                <a:gd name="T16" fmla="*/ 48 w 48"/>
                <a:gd name="T17" fmla="*/ 26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 h="36">
                  <a:moveTo>
                    <a:pt x="48" y="26"/>
                  </a:moveTo>
                  <a:cubicBezTo>
                    <a:pt x="48" y="32"/>
                    <a:pt x="44" y="36"/>
                    <a:pt x="38" y="36"/>
                  </a:cubicBezTo>
                  <a:cubicBezTo>
                    <a:pt x="10" y="36"/>
                    <a:pt x="10" y="36"/>
                    <a:pt x="10" y="36"/>
                  </a:cubicBezTo>
                  <a:cubicBezTo>
                    <a:pt x="4" y="36"/>
                    <a:pt x="0" y="32"/>
                    <a:pt x="0" y="26"/>
                  </a:cubicBezTo>
                  <a:cubicBezTo>
                    <a:pt x="0" y="10"/>
                    <a:pt x="0" y="10"/>
                    <a:pt x="0" y="10"/>
                  </a:cubicBezTo>
                  <a:cubicBezTo>
                    <a:pt x="0" y="4"/>
                    <a:pt x="4" y="0"/>
                    <a:pt x="10" y="0"/>
                  </a:cubicBezTo>
                  <a:cubicBezTo>
                    <a:pt x="38" y="0"/>
                    <a:pt x="38" y="0"/>
                    <a:pt x="38" y="0"/>
                  </a:cubicBezTo>
                  <a:cubicBezTo>
                    <a:pt x="44" y="0"/>
                    <a:pt x="48" y="4"/>
                    <a:pt x="48" y="10"/>
                  </a:cubicBezTo>
                  <a:lnTo>
                    <a:pt x="48" y="26"/>
                  </a:lnTo>
                  <a:close/>
                </a:path>
              </a:pathLst>
            </a:custGeom>
            <a:solidFill>
              <a:srgbClr val="22385C"/>
            </a:solidFill>
            <a:ln>
              <a:noFill/>
            </a:ln>
          </p:spPr>
          <p:txBody>
            <a:bodyPr vert="horz" wrap="square" lIns="91440" tIns="45720" rIns="91440" bIns="45720" numCol="1" anchor="t" anchorCtr="0" compatLnSpc="1"/>
            <a:lstStyle/>
            <a:p>
              <a:endParaRPr lang="zh-CN" altLang="en-US"/>
            </a:p>
          </p:txBody>
        </p:sp>
        <p:sp>
          <p:nvSpPr>
            <p:cNvPr id="11" name="Oval 14"/>
            <p:cNvSpPr>
              <a:spLocks noChangeArrowheads="1"/>
            </p:cNvSpPr>
            <p:nvPr/>
          </p:nvSpPr>
          <p:spPr bwMode="auto">
            <a:xfrm>
              <a:off x="2816181" y="3711047"/>
              <a:ext cx="820462" cy="304433"/>
            </a:xfrm>
            <a:prstGeom prst="ellipse">
              <a:avLst/>
            </a:prstGeom>
            <a:solidFill>
              <a:schemeClr val="bg1"/>
            </a:solidFill>
            <a:ln>
              <a:noFill/>
            </a:ln>
          </p:spPr>
          <p:txBody>
            <a:bodyPr vert="horz" wrap="square" lIns="91440" tIns="45720" rIns="91440" bIns="45720" numCol="1" anchor="t" anchorCtr="0" compatLnSpc="1"/>
            <a:lstStyle/>
            <a:p>
              <a:endParaRPr lang="zh-CN" altLang="en-US"/>
            </a:p>
          </p:txBody>
        </p:sp>
      </p:grpSp>
      <p:sp>
        <p:nvSpPr>
          <p:cNvPr id="13" name="文本框 12"/>
          <p:cNvSpPr txBox="1"/>
          <p:nvPr/>
        </p:nvSpPr>
        <p:spPr>
          <a:xfrm>
            <a:off x="4711625" y="2926573"/>
            <a:ext cx="1009934" cy="1862048"/>
          </a:xfrm>
          <a:prstGeom prst="rect">
            <a:avLst/>
          </a:prstGeom>
          <a:noFill/>
        </p:spPr>
        <p:txBody>
          <a:bodyPr wrap="square" rtlCol="0">
            <a:spAutoFit/>
          </a:bodyPr>
          <a:lstStyle/>
          <a:p>
            <a:r>
              <a:rPr lang="en-US" altLang="zh-CN" sz="11500" dirty="0" smtClean="0">
                <a:solidFill>
                  <a:srgbClr val="22385C"/>
                </a:solidFill>
                <a:latin typeface="Impact" panose="020B0806030902050204" pitchFamily="34" charset="0"/>
              </a:rPr>
              <a:t>2</a:t>
            </a:r>
            <a:endParaRPr lang="zh-CN" altLang="en-US" sz="11500" dirty="0">
              <a:solidFill>
                <a:srgbClr val="22385C"/>
              </a:solidFill>
              <a:latin typeface="Impact" panose="020B0806030902050204" pitchFamily="34" charset="0"/>
            </a:endParaRPr>
          </a:p>
        </p:txBody>
      </p:sp>
      <p:sp>
        <p:nvSpPr>
          <p:cNvPr id="14" name="文本框 13"/>
          <p:cNvSpPr txBox="1"/>
          <p:nvPr/>
        </p:nvSpPr>
        <p:spPr>
          <a:xfrm>
            <a:off x="5463792" y="3303833"/>
            <a:ext cx="5415012" cy="1106805"/>
          </a:xfrm>
          <a:prstGeom prst="rect">
            <a:avLst/>
          </a:prstGeom>
          <a:noFill/>
        </p:spPr>
        <p:txBody>
          <a:bodyPr wrap="square" rtlCol="0">
            <a:spAutoFit/>
          </a:bodyPr>
          <a:lstStyle/>
          <a:p>
            <a:pPr algn="dist"/>
            <a:r>
              <a:rPr lang="zh-CN" altLang="en-US" sz="6600" dirty="0" smtClean="0">
                <a:solidFill>
                  <a:srgbClr val="22385C"/>
                </a:solidFill>
                <a:latin typeface="方正兰亭粗黑简体" panose="02000000000000000000" pitchFamily="2" charset="-122"/>
                <a:ea typeface="方正兰亭粗黑简体" panose="02000000000000000000" pitchFamily="2" charset="-122"/>
              </a:rPr>
              <a:t>相关案例分析</a:t>
            </a:r>
            <a:endParaRPr lang="zh-CN" altLang="en-US" sz="6600" dirty="0">
              <a:solidFill>
                <a:srgbClr val="22385C"/>
              </a:solidFill>
              <a:latin typeface="方正兰亭粗黑简体" panose="02000000000000000000" pitchFamily="2" charset="-122"/>
              <a:ea typeface="方正兰亭粗黑简体" panose="02000000000000000000" pitchFamily="2" charset="-122"/>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95" name="文本框 3"/>
          <p:cNvSpPr>
            <a:spLocks noChangeArrowheads="1"/>
          </p:cNvSpPr>
          <p:nvPr/>
        </p:nvSpPr>
        <p:spPr bwMode="auto">
          <a:xfrm>
            <a:off x="4218305" y="494665"/>
            <a:ext cx="3756660" cy="645160"/>
          </a:xfrm>
          <a:prstGeom prst="rect">
            <a:avLst/>
          </a:prstGeom>
          <a:solidFill>
            <a:srgbClr val="22385C"/>
          </a:solidFill>
          <a:ln w="9525">
            <a:noFill/>
            <a:miter lim="800000"/>
          </a:ln>
        </p:spPr>
        <p:txBody>
          <a:bodyPr wrap="square" lIns="91440" tIns="45720" rIns="91440" bIns="45720">
            <a:spAutoFit/>
          </a:bodyPr>
          <a:lstStyle/>
          <a:p>
            <a:pPr algn="dist"/>
            <a:r>
              <a:rPr lang="zh-CN" altLang="en-US" sz="3600" dirty="0" smtClean="0">
                <a:solidFill>
                  <a:schemeClr val="bg1"/>
                </a:solidFill>
                <a:latin typeface="等线" panose="02010600030101010101" charset="-122"/>
                <a:ea typeface="等线" panose="02010600030101010101" charset="-122"/>
                <a:sym typeface="Segoe UI" panose="020B0502040204020203" pitchFamily="34" charset="0"/>
              </a:rPr>
              <a:t>一、橙心优选</a:t>
            </a:r>
            <a:endParaRPr lang="zh-CN" altLang="en-US" sz="3600" dirty="0" smtClean="0">
              <a:solidFill>
                <a:schemeClr val="bg1"/>
              </a:solidFill>
              <a:latin typeface="等线" panose="02010600030101010101" charset="-122"/>
              <a:ea typeface="等线" panose="02010600030101010101" charset="-122"/>
              <a:sym typeface="Segoe UI" panose="020B0502040204020203" pitchFamily="34" charset="0"/>
            </a:endParaRPr>
          </a:p>
        </p:txBody>
      </p:sp>
      <p:sp>
        <p:nvSpPr>
          <p:cNvPr id="23596" name="矩形 4"/>
          <p:cNvSpPr>
            <a:spLocks noChangeArrowheads="1"/>
          </p:cNvSpPr>
          <p:nvPr/>
        </p:nvSpPr>
        <p:spPr bwMode="auto">
          <a:xfrm>
            <a:off x="963295" y="1139825"/>
            <a:ext cx="10370185" cy="4815840"/>
          </a:xfrm>
          <a:prstGeom prst="rect">
            <a:avLst/>
          </a:prstGeom>
          <a:noFill/>
          <a:ln w="9525">
            <a:noFill/>
            <a:miter lim="800000"/>
          </a:ln>
        </p:spPr>
        <p:txBody>
          <a:bodyPr wrap="square" lIns="91440" tIns="45720" rIns="91440" bIns="45720">
            <a:spAutoFit/>
          </a:bodyPr>
          <a:lstStyle/>
          <a:p>
            <a:pPr>
              <a:lnSpc>
                <a:spcPct val="160000"/>
              </a:lnSpc>
            </a:pPr>
            <a:r>
              <a:rPr sz="2400" b="1" dirty="0">
                <a:latin typeface="等线" panose="02010600030101010101" charset="-122"/>
                <a:ea typeface="等线" panose="02010600030101010101" charset="-122"/>
              </a:rPr>
              <a:t>1.使用体验（体验了搜索功能和首页的分类功能）：</a:t>
            </a:r>
            <a:endParaRPr sz="2400" b="1" dirty="0">
              <a:latin typeface="等线" panose="02010600030101010101" charset="-122"/>
              <a:ea typeface="等线" panose="02010600030101010101" charset="-122"/>
            </a:endParaRPr>
          </a:p>
          <a:p>
            <a:pPr>
              <a:lnSpc>
                <a:spcPct val="160000"/>
              </a:lnSpc>
            </a:pPr>
            <a:r>
              <a:rPr lang="en-US" sz="2400" dirty="0">
                <a:latin typeface="等线" panose="02010600030101010101" charset="-122"/>
                <a:ea typeface="等线" panose="02010600030101010101" charset="-122"/>
              </a:rPr>
              <a:t>        </a:t>
            </a:r>
            <a:r>
              <a:rPr sz="2400" dirty="0">
                <a:latin typeface="等线" panose="02010600030101010101" charset="-122"/>
                <a:ea typeface="等线" panose="02010600030101010101" charset="-122"/>
              </a:rPr>
              <a:t>从搜索功能上看，在搜索前和搜索中由于提供了默认搜索结果、历史搜索以及热门搜索内容，因此体验较好，减少了我思考搜索什么东西的时间。但是从搜索后，出现结果来看，橙心优选并没有对搜索后的所有产品进行分类，因此如果不能精确搜索，其最终找到商品的成本还是较高的。从首页的商品分类上来看，点击商品分类会定向到第二个页面上而非首页，用户体验相对不是那么友好。同时由于导航这样设计的逻辑，导致无法对特价商品进行分类。</a:t>
            </a:r>
            <a:endParaRPr sz="2400" dirty="0">
              <a:latin typeface="等线" panose="02010600030101010101" charset="-122"/>
              <a:ea typeface="等线" panose="02010600030101010101" charset="-122"/>
            </a:endParaRPr>
          </a:p>
        </p:txBody>
      </p:sp>
      <p:pic>
        <p:nvPicPr>
          <p:cNvPr id="2" name="图片 1" descr="微信图片_20210413210925"/>
          <p:cNvPicPr>
            <a:picLocks noChangeAspect="1"/>
          </p:cNvPicPr>
          <p:nvPr/>
        </p:nvPicPr>
        <p:blipFill>
          <a:blip r:embed="rId1"/>
          <a:stretch>
            <a:fillRect/>
          </a:stretch>
        </p:blipFill>
        <p:spPr>
          <a:xfrm>
            <a:off x="8098790" y="370840"/>
            <a:ext cx="892175" cy="892175"/>
          </a:xfrm>
          <a:prstGeom prst="rect">
            <a:avLst/>
          </a:prstGeom>
        </p:spPr>
      </p:pic>
    </p:spTree>
  </p:cSld>
  <p:clrMapOvr>
    <a:masterClrMapping/>
  </p:clrMapOvr>
  <p:transition spd="slow">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95" name="文本框 3"/>
          <p:cNvSpPr>
            <a:spLocks noChangeArrowheads="1"/>
          </p:cNvSpPr>
          <p:nvPr/>
        </p:nvSpPr>
        <p:spPr bwMode="auto">
          <a:xfrm>
            <a:off x="4218305" y="494665"/>
            <a:ext cx="3756660" cy="645160"/>
          </a:xfrm>
          <a:prstGeom prst="rect">
            <a:avLst/>
          </a:prstGeom>
          <a:solidFill>
            <a:srgbClr val="22385C"/>
          </a:solidFill>
          <a:ln w="9525">
            <a:noFill/>
            <a:miter lim="800000"/>
          </a:ln>
        </p:spPr>
        <p:txBody>
          <a:bodyPr wrap="square" lIns="91440" tIns="45720" rIns="91440" bIns="45720">
            <a:spAutoFit/>
          </a:bodyPr>
          <a:lstStyle/>
          <a:p>
            <a:pPr algn="dist"/>
            <a:r>
              <a:rPr lang="zh-CN" altLang="en-US" sz="3600" dirty="0" smtClean="0">
                <a:solidFill>
                  <a:schemeClr val="bg1"/>
                </a:solidFill>
                <a:latin typeface="等线" panose="02010600030101010101" charset="-122"/>
                <a:ea typeface="等线" panose="02010600030101010101" charset="-122"/>
                <a:sym typeface="Segoe UI" panose="020B0502040204020203" pitchFamily="34" charset="0"/>
              </a:rPr>
              <a:t>一、橙心优选</a:t>
            </a:r>
            <a:endParaRPr lang="zh-CN" altLang="en-US" sz="3600" dirty="0" smtClean="0">
              <a:solidFill>
                <a:schemeClr val="bg1"/>
              </a:solidFill>
              <a:latin typeface="等线" panose="02010600030101010101" charset="-122"/>
              <a:ea typeface="等线" panose="02010600030101010101" charset="-122"/>
              <a:sym typeface="Segoe UI" panose="020B0502040204020203" pitchFamily="34" charset="0"/>
            </a:endParaRPr>
          </a:p>
        </p:txBody>
      </p:sp>
      <p:sp>
        <p:nvSpPr>
          <p:cNvPr id="23596" name="矩形 4"/>
          <p:cNvSpPr>
            <a:spLocks noChangeArrowheads="1"/>
          </p:cNvSpPr>
          <p:nvPr/>
        </p:nvSpPr>
        <p:spPr bwMode="auto">
          <a:xfrm>
            <a:off x="413385" y="1139825"/>
            <a:ext cx="10920095" cy="3743960"/>
          </a:xfrm>
          <a:prstGeom prst="rect">
            <a:avLst/>
          </a:prstGeom>
          <a:noFill/>
          <a:ln w="9525">
            <a:noFill/>
            <a:miter lim="800000"/>
          </a:ln>
        </p:spPr>
        <p:txBody>
          <a:bodyPr wrap="square" lIns="91440" tIns="45720" rIns="91440" bIns="45720">
            <a:spAutoFit/>
          </a:bodyPr>
          <a:lstStyle/>
          <a:p>
            <a:pPr>
              <a:lnSpc>
                <a:spcPct val="110000"/>
              </a:lnSpc>
            </a:pPr>
            <a:r>
              <a:rPr sz="2400" b="1" dirty="0">
                <a:latin typeface="等线" panose="02010600030101010101" charset="-122"/>
                <a:ea typeface="等线" panose="02010600030101010101" charset="-122"/>
              </a:rPr>
              <a:t>2.总结</a:t>
            </a:r>
            <a:endParaRPr sz="2400" b="1" dirty="0">
              <a:latin typeface="等线" panose="02010600030101010101" charset="-122"/>
              <a:ea typeface="等线" panose="02010600030101010101" charset="-122"/>
            </a:endParaRPr>
          </a:p>
          <a:p>
            <a:pPr>
              <a:lnSpc>
                <a:spcPct val="110000"/>
              </a:lnSpc>
            </a:pPr>
            <a:r>
              <a:rPr lang="en-US" sz="2400" dirty="0">
                <a:latin typeface="等线" panose="02010600030101010101" charset="-122"/>
                <a:ea typeface="等线" panose="02010600030101010101" charset="-122"/>
              </a:rPr>
              <a:t>       </a:t>
            </a:r>
            <a:r>
              <a:rPr sz="2400" dirty="0">
                <a:latin typeface="等线" panose="02010600030101010101" charset="-122"/>
                <a:ea typeface="等线" panose="02010600030101010101" charset="-122"/>
              </a:rPr>
              <a:t>搜索功能在搜索前和搜索后要由足够的辅助提示，满足用户模糊搜索和无明确目的搜索的需求。同时对于搜索结果也应进行分类。</a:t>
            </a:r>
            <a:endParaRPr sz="2400" dirty="0">
              <a:latin typeface="等线" panose="02010600030101010101" charset="-122"/>
              <a:ea typeface="等线" panose="02010600030101010101" charset="-122"/>
            </a:endParaRPr>
          </a:p>
          <a:p>
            <a:pPr>
              <a:lnSpc>
                <a:spcPct val="110000"/>
              </a:lnSpc>
            </a:pPr>
            <a:r>
              <a:rPr sz="2400" dirty="0">
                <a:latin typeface="等线" panose="02010600030101010101" charset="-122"/>
                <a:ea typeface="等线" panose="02010600030101010101" charset="-122"/>
              </a:rPr>
              <a:t>由于社区团购主打的就是高额的优惠力度，因此对于首页的特价区应进行分类，让用户能在首页上就了解不同类商品的优惠力度，而无需导航到另一个页面，这从沉浸式体验感来说更好。</a:t>
            </a:r>
            <a:endParaRPr sz="2400" dirty="0">
              <a:latin typeface="等线" panose="02010600030101010101" charset="-122"/>
              <a:ea typeface="等线" panose="02010600030101010101" charset="-122"/>
            </a:endParaRPr>
          </a:p>
          <a:p>
            <a:pPr>
              <a:lnSpc>
                <a:spcPct val="110000"/>
              </a:lnSpc>
            </a:pPr>
            <a:r>
              <a:rPr lang="en-US" sz="2400" dirty="0">
                <a:latin typeface="等线" panose="02010600030101010101" charset="-122"/>
                <a:ea typeface="等线" panose="02010600030101010101" charset="-122"/>
              </a:rPr>
              <a:t>        </a:t>
            </a:r>
            <a:r>
              <a:rPr sz="2400" dirty="0">
                <a:latin typeface="等线" panose="02010600030101010101" charset="-122"/>
                <a:ea typeface="等线" panose="02010600030101010101" charset="-122"/>
              </a:rPr>
              <a:t>从ui设计上来看，橙心优选的最顶部的搜索框做的太小，不够明显，点击也不够友好。顶部排版采用的是3：6：3的布局单很明显搜索框没把“6”的部分占满，因此从用户体验上来说，搜索框应适当加长变宽。</a:t>
            </a:r>
            <a:endParaRPr sz="2400" dirty="0">
              <a:latin typeface="等线" panose="02010600030101010101" charset="-122"/>
              <a:ea typeface="等线" panose="02010600030101010101" charset="-122"/>
            </a:endParaRPr>
          </a:p>
        </p:txBody>
      </p:sp>
      <p:graphicFrame>
        <p:nvGraphicFramePr>
          <p:cNvPr id="2" name="表格 1"/>
          <p:cNvGraphicFramePr/>
          <p:nvPr>
            <p:custDataLst>
              <p:tags r:id="rId1"/>
            </p:custDataLst>
          </p:nvPr>
        </p:nvGraphicFramePr>
        <p:xfrm>
          <a:off x="1762125" y="4980305"/>
          <a:ext cx="8651240" cy="1615440"/>
        </p:xfrm>
        <a:graphic>
          <a:graphicData uri="http://schemas.openxmlformats.org/drawingml/2006/table">
            <a:tbl>
              <a:tblPr firstRow="1" bandRow="1">
                <a:tableStyleId>{5940675A-B579-460E-94D1-54222C63F5DA}</a:tableStyleId>
              </a:tblPr>
              <a:tblGrid>
                <a:gridCol w="4325620"/>
                <a:gridCol w="4325620"/>
              </a:tblGrid>
              <a:tr h="403860">
                <a:tc>
                  <a:txBody>
                    <a:bodyPr/>
                    <a:p>
                      <a:pPr indent="0">
                        <a:buNone/>
                      </a:pPr>
                      <a:r>
                        <a:rPr lang="en-US" sz="2000" b="0">
                          <a:latin typeface="等线" panose="02010600030101010101" charset="-122"/>
                          <a:ea typeface="等线" panose="02010600030101010101" charset="-122"/>
                          <a:cs typeface="等线" panose="02010600030101010101" charset="-122"/>
                        </a:rPr>
                        <a:t>优势(值得借鉴)</a:t>
                      </a:r>
                      <a:endParaRPr lang="en-US" altLang="en-US" sz="2000" b="0">
                        <a:latin typeface="等线" panose="02010600030101010101" charset="-122"/>
                        <a:ea typeface="等线" panose="02010600030101010101" charset="-122"/>
                        <a:cs typeface="等线" panose="02010600030101010101"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latin typeface="等线" panose="02010600030101010101" charset="-122"/>
                          <a:ea typeface="等线" panose="02010600030101010101" charset="-122"/>
                          <a:cs typeface="等线" panose="02010600030101010101" charset="-122"/>
                        </a:rPr>
                        <a:t>劣势(需要改进)</a:t>
                      </a:r>
                      <a:endParaRPr lang="en-US" altLang="en-US" sz="2000" b="0">
                        <a:latin typeface="等线" panose="02010600030101010101" charset="-122"/>
                        <a:ea typeface="等线" panose="02010600030101010101" charset="-122"/>
                        <a:cs typeface="等线" panose="02010600030101010101"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211580">
                <a:tc>
                  <a:txBody>
                    <a:bodyPr/>
                    <a:p>
                      <a:pPr indent="0">
                        <a:buNone/>
                      </a:pPr>
                      <a:r>
                        <a:rPr lang="en-US" sz="2000" b="0">
                          <a:latin typeface="等线" panose="02010600030101010101" charset="-122"/>
                          <a:ea typeface="等线" panose="02010600030101010101" charset="-122"/>
                          <a:cs typeface="宋体" panose="02010600030101010101" pitchFamily="2" charset="-122"/>
                        </a:rPr>
                        <a:t>搜索功能在搜索前和搜索中有充足的辅助提示</a:t>
                      </a:r>
                      <a:endParaRPr lang="en-US" altLang="en-US" sz="2000" b="0">
                        <a:latin typeface="等线" panose="02010600030101010101" charset="-122"/>
                        <a:ea typeface="等线" panose="02010600030101010101"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latin typeface="等线" panose="02010600030101010101" charset="-122"/>
                          <a:ea typeface="等线" panose="02010600030101010101" charset="-122"/>
                          <a:cs typeface="宋体" panose="02010600030101010101" pitchFamily="2" charset="-122"/>
                        </a:rPr>
                        <a:t>限时秒杀和特价区的布局不够合理。尽量让用户在一个页面上就能看到足够多的商品搜索框做的太小了，对于老年用户来说不容易点到</a:t>
                      </a:r>
                      <a:endParaRPr lang="en-US" altLang="en-US" sz="2000" b="0">
                        <a:latin typeface="等线" panose="02010600030101010101" charset="-122"/>
                        <a:ea typeface="等线" panose="02010600030101010101"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pic>
        <p:nvPicPr>
          <p:cNvPr id="3" name="图片 2" descr="微信图片_20210413210925"/>
          <p:cNvPicPr>
            <a:picLocks noChangeAspect="1"/>
          </p:cNvPicPr>
          <p:nvPr/>
        </p:nvPicPr>
        <p:blipFill>
          <a:blip r:embed="rId2"/>
          <a:stretch>
            <a:fillRect/>
          </a:stretch>
        </p:blipFill>
        <p:spPr>
          <a:xfrm>
            <a:off x="8098790" y="370840"/>
            <a:ext cx="892175" cy="892175"/>
          </a:xfrm>
          <a:prstGeom prst="rect">
            <a:avLst/>
          </a:prstGeom>
        </p:spPr>
      </p:pic>
    </p:spTree>
  </p:cSld>
  <p:clrMapOvr>
    <a:masterClrMapping/>
  </p:clrMapOvr>
  <p:transition spd="slow">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95" name="文本框 3"/>
          <p:cNvSpPr>
            <a:spLocks noChangeArrowheads="1"/>
          </p:cNvSpPr>
          <p:nvPr/>
        </p:nvSpPr>
        <p:spPr bwMode="auto">
          <a:xfrm>
            <a:off x="4218305" y="494665"/>
            <a:ext cx="3756660" cy="645160"/>
          </a:xfrm>
          <a:prstGeom prst="rect">
            <a:avLst/>
          </a:prstGeom>
          <a:solidFill>
            <a:srgbClr val="22385C"/>
          </a:solidFill>
          <a:ln w="9525">
            <a:noFill/>
            <a:miter lim="800000"/>
          </a:ln>
        </p:spPr>
        <p:txBody>
          <a:bodyPr wrap="square" lIns="91440" tIns="45720" rIns="91440" bIns="45720">
            <a:spAutoFit/>
          </a:bodyPr>
          <a:lstStyle/>
          <a:p>
            <a:pPr algn="dist"/>
            <a:r>
              <a:rPr lang="zh-CN" altLang="en-US" sz="3600" dirty="0" smtClean="0">
                <a:solidFill>
                  <a:schemeClr val="bg1"/>
                </a:solidFill>
                <a:latin typeface="等线" panose="02010600030101010101" charset="-122"/>
                <a:ea typeface="等线" panose="02010600030101010101" charset="-122"/>
                <a:sym typeface="Segoe UI" panose="020B0502040204020203" pitchFamily="34" charset="0"/>
              </a:rPr>
              <a:t>二、多多买菜</a:t>
            </a:r>
            <a:endParaRPr lang="zh-CN" altLang="en-US" sz="3600" dirty="0" smtClean="0">
              <a:solidFill>
                <a:schemeClr val="bg1"/>
              </a:solidFill>
              <a:latin typeface="等线" panose="02010600030101010101" charset="-122"/>
              <a:ea typeface="等线" panose="02010600030101010101" charset="-122"/>
              <a:sym typeface="Segoe UI" panose="020B0502040204020203" pitchFamily="34" charset="0"/>
            </a:endParaRPr>
          </a:p>
        </p:txBody>
      </p:sp>
      <p:sp>
        <p:nvSpPr>
          <p:cNvPr id="23596" name="矩形 4"/>
          <p:cNvSpPr>
            <a:spLocks noChangeArrowheads="1"/>
          </p:cNvSpPr>
          <p:nvPr/>
        </p:nvSpPr>
        <p:spPr bwMode="auto">
          <a:xfrm>
            <a:off x="963295" y="1139825"/>
            <a:ext cx="10370185" cy="4815840"/>
          </a:xfrm>
          <a:prstGeom prst="rect">
            <a:avLst/>
          </a:prstGeom>
          <a:noFill/>
          <a:ln w="9525">
            <a:noFill/>
            <a:miter lim="800000"/>
          </a:ln>
        </p:spPr>
        <p:txBody>
          <a:bodyPr wrap="square" lIns="91440" tIns="45720" rIns="91440" bIns="45720">
            <a:spAutoFit/>
          </a:bodyPr>
          <a:lstStyle/>
          <a:p>
            <a:pPr>
              <a:lnSpc>
                <a:spcPct val="160000"/>
              </a:lnSpc>
            </a:pPr>
            <a:r>
              <a:rPr sz="2400" b="1" dirty="0">
                <a:latin typeface="等线" panose="02010600030101010101" charset="-122"/>
                <a:ea typeface="等线" panose="02010600030101010101" charset="-122"/>
              </a:rPr>
              <a:t>1.使用体验(由于拼多多的多多买菜功能较为少，因此体验的较为全面):</a:t>
            </a:r>
            <a:endParaRPr sz="2400" b="1" dirty="0">
              <a:latin typeface="等线" panose="02010600030101010101" charset="-122"/>
              <a:ea typeface="等线" panose="02010600030101010101" charset="-122"/>
            </a:endParaRPr>
          </a:p>
          <a:p>
            <a:pPr>
              <a:lnSpc>
                <a:spcPct val="160000"/>
              </a:lnSpc>
            </a:pPr>
            <a:r>
              <a:rPr sz="2400" b="1" dirty="0">
                <a:latin typeface="等线" panose="02010600030101010101" charset="-122"/>
                <a:ea typeface="等线" panose="02010600030101010101" charset="-122"/>
              </a:rPr>
              <a:t>    </a:t>
            </a:r>
            <a:r>
              <a:rPr lang="en-US" sz="2400" b="1" dirty="0">
                <a:latin typeface="等线" panose="02010600030101010101" charset="-122"/>
                <a:ea typeface="等线" panose="02010600030101010101" charset="-122"/>
              </a:rPr>
              <a:t>   </a:t>
            </a:r>
            <a:r>
              <a:rPr sz="2400" dirty="0">
                <a:latin typeface="等线" panose="02010600030101010101" charset="-122"/>
                <a:ea typeface="等线" panose="02010600030101010101" charset="-122"/>
              </a:rPr>
              <a:t>多多买菜仅包含两个模块，一个是商品一个是订单。搜索功能相当简单，只有搜索框，没有默认搜索内容的推荐，也没有热门搜索商品推荐。因此对于目的模糊或者无目的搜索来说相对不友好。此外，限时秒杀专区需要进入二级界面才能见到所有的商品。相对于能一直左右滑浏览来说，沉浸感不够。订单管理功能中做的较好的是由“今日特价”商品推荐，从用户使用角度来思考，订单界面是相对来说用户停留时间较长的页面，在该界面设计商品推荐能起到很好的引导消费作用。 </a:t>
            </a:r>
            <a:endParaRPr sz="2400" dirty="0">
              <a:latin typeface="等线" panose="02010600030101010101" charset="-122"/>
              <a:ea typeface="等线" panose="02010600030101010101" charset="-122"/>
            </a:endParaRPr>
          </a:p>
        </p:txBody>
      </p:sp>
      <p:pic>
        <p:nvPicPr>
          <p:cNvPr id="3" name="图片 2" descr="C:\Users\73732\Desktop\微信图片_20210413211018.jpg微信图片_20210413211018"/>
          <p:cNvPicPr>
            <a:picLocks noChangeAspect="1"/>
          </p:cNvPicPr>
          <p:nvPr/>
        </p:nvPicPr>
        <p:blipFill>
          <a:blip r:embed="rId1"/>
          <a:srcRect/>
          <a:stretch>
            <a:fillRect/>
          </a:stretch>
        </p:blipFill>
        <p:spPr>
          <a:xfrm>
            <a:off x="8090853" y="370840"/>
            <a:ext cx="891540" cy="892175"/>
          </a:xfrm>
          <a:prstGeom prst="rect">
            <a:avLst/>
          </a:prstGeom>
        </p:spPr>
      </p:pic>
    </p:spTree>
  </p:cSld>
  <p:clrMapOvr>
    <a:masterClrMapping/>
  </p:clrMapOvr>
  <p:transition spd="slow">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95" name="文本框 3"/>
          <p:cNvSpPr>
            <a:spLocks noChangeArrowheads="1"/>
          </p:cNvSpPr>
          <p:nvPr/>
        </p:nvSpPr>
        <p:spPr bwMode="auto">
          <a:xfrm>
            <a:off x="4218305" y="494665"/>
            <a:ext cx="3756660" cy="645160"/>
          </a:xfrm>
          <a:prstGeom prst="rect">
            <a:avLst/>
          </a:prstGeom>
          <a:solidFill>
            <a:srgbClr val="22385C"/>
          </a:solidFill>
          <a:ln w="9525">
            <a:noFill/>
            <a:miter lim="800000"/>
          </a:ln>
        </p:spPr>
        <p:txBody>
          <a:bodyPr wrap="square" lIns="91440" tIns="45720" rIns="91440" bIns="45720">
            <a:spAutoFit/>
          </a:bodyPr>
          <a:lstStyle/>
          <a:p>
            <a:pPr algn="dist"/>
            <a:r>
              <a:rPr lang="zh-CN" altLang="en-US" sz="3600" dirty="0" smtClean="0">
                <a:solidFill>
                  <a:schemeClr val="bg1"/>
                </a:solidFill>
                <a:latin typeface="等线" panose="02010600030101010101" charset="-122"/>
                <a:ea typeface="等线" panose="02010600030101010101" charset="-122"/>
                <a:sym typeface="Segoe UI" panose="020B0502040204020203" pitchFamily="34" charset="0"/>
              </a:rPr>
              <a:t>二、多多买菜</a:t>
            </a:r>
            <a:endParaRPr lang="zh-CN" altLang="en-US" sz="3600" dirty="0" smtClean="0">
              <a:solidFill>
                <a:schemeClr val="bg1"/>
              </a:solidFill>
              <a:latin typeface="等线" panose="02010600030101010101" charset="-122"/>
              <a:ea typeface="等线" panose="02010600030101010101" charset="-122"/>
              <a:sym typeface="Segoe UI" panose="020B0502040204020203" pitchFamily="34" charset="0"/>
            </a:endParaRPr>
          </a:p>
        </p:txBody>
      </p:sp>
      <p:sp>
        <p:nvSpPr>
          <p:cNvPr id="23596" name="矩形 4"/>
          <p:cNvSpPr>
            <a:spLocks noChangeArrowheads="1"/>
          </p:cNvSpPr>
          <p:nvPr/>
        </p:nvSpPr>
        <p:spPr bwMode="auto">
          <a:xfrm>
            <a:off x="413385" y="1139825"/>
            <a:ext cx="10920095" cy="2306955"/>
          </a:xfrm>
          <a:prstGeom prst="rect">
            <a:avLst/>
          </a:prstGeom>
          <a:noFill/>
          <a:ln w="9525">
            <a:noFill/>
            <a:miter lim="800000"/>
          </a:ln>
        </p:spPr>
        <p:txBody>
          <a:bodyPr wrap="square" lIns="91440" tIns="45720" rIns="91440" bIns="45720">
            <a:spAutoFit/>
          </a:bodyPr>
          <a:lstStyle/>
          <a:p>
            <a:pPr>
              <a:lnSpc>
                <a:spcPct val="150000"/>
              </a:lnSpc>
            </a:pPr>
            <a:r>
              <a:rPr sz="2400" b="1" dirty="0">
                <a:latin typeface="等线" panose="02010600030101010101" charset="-122"/>
                <a:ea typeface="等线" panose="02010600030101010101" charset="-122"/>
              </a:rPr>
              <a:t>2.总结</a:t>
            </a:r>
            <a:endParaRPr sz="2400" b="1" dirty="0">
              <a:latin typeface="等线" panose="02010600030101010101" charset="-122"/>
              <a:ea typeface="等线" panose="02010600030101010101" charset="-122"/>
            </a:endParaRPr>
          </a:p>
          <a:p>
            <a:pPr>
              <a:lnSpc>
                <a:spcPct val="150000"/>
              </a:lnSpc>
            </a:pPr>
            <a:r>
              <a:rPr lang="en-US" sz="2400" dirty="0">
                <a:latin typeface="等线" panose="02010600030101010101" charset="-122"/>
                <a:ea typeface="等线" panose="02010600030101010101" charset="-122"/>
              </a:rPr>
              <a:t>        </a:t>
            </a:r>
            <a:r>
              <a:rPr sz="2400" dirty="0">
                <a:latin typeface="等线" panose="02010600030101010101" charset="-122"/>
                <a:ea typeface="等线" panose="02010600030101010101" charset="-122"/>
              </a:rPr>
              <a:t>限时秒杀以及特价区要注重用户的沉浸式体验，因为这一块是团购用户最关注的点。因此类似抖音视频的上下滑动，或者左右滑动是很好的沉浸式体验。同时，订单界面可以适当的放一些商品推荐。</a:t>
            </a:r>
            <a:endParaRPr sz="2400" dirty="0">
              <a:latin typeface="等线" panose="02010600030101010101" charset="-122"/>
              <a:ea typeface="等线" panose="02010600030101010101" charset="-122"/>
            </a:endParaRPr>
          </a:p>
        </p:txBody>
      </p:sp>
      <p:graphicFrame>
        <p:nvGraphicFramePr>
          <p:cNvPr id="3" name="表格 2"/>
          <p:cNvGraphicFramePr/>
          <p:nvPr>
            <p:custDataLst>
              <p:tags r:id="rId1"/>
            </p:custDataLst>
          </p:nvPr>
        </p:nvGraphicFramePr>
        <p:xfrm>
          <a:off x="1986280" y="4189095"/>
          <a:ext cx="7877810" cy="1943100"/>
        </p:xfrm>
        <a:graphic>
          <a:graphicData uri="http://schemas.openxmlformats.org/drawingml/2006/table">
            <a:tbl>
              <a:tblPr firstRow="1" bandRow="1">
                <a:tableStyleId>{5940675A-B579-460E-94D1-54222C63F5DA}</a:tableStyleId>
              </a:tblPr>
              <a:tblGrid>
                <a:gridCol w="3938905"/>
                <a:gridCol w="3938905"/>
              </a:tblGrid>
              <a:tr h="971550">
                <a:tc>
                  <a:txBody>
                    <a:bodyPr/>
                    <a:p>
                      <a:pPr indent="0">
                        <a:buNone/>
                      </a:pPr>
                      <a:r>
                        <a:rPr lang="en-US" sz="2000" b="0">
                          <a:latin typeface="等线" panose="02010600030101010101" charset="-122"/>
                          <a:ea typeface="等线" panose="02010600030101010101" charset="-122"/>
                          <a:cs typeface="等线" panose="02010600030101010101" charset="-122"/>
                        </a:rPr>
                        <a:t>优势(值得借鉴)</a:t>
                      </a:r>
                      <a:endParaRPr lang="en-US" altLang="en-US" sz="2000" b="0">
                        <a:latin typeface="等线" panose="02010600030101010101" charset="-122"/>
                        <a:ea typeface="等线" panose="02010600030101010101" charset="-122"/>
                        <a:cs typeface="等线" panose="02010600030101010101"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latin typeface="等线" panose="02010600030101010101" charset="-122"/>
                          <a:ea typeface="等线" panose="02010600030101010101" charset="-122"/>
                          <a:cs typeface="等线" panose="02010600030101010101" charset="-122"/>
                        </a:rPr>
                        <a:t>劣势(需要改进)</a:t>
                      </a:r>
                      <a:endParaRPr lang="en-US" altLang="en-US" sz="2000" b="0">
                        <a:latin typeface="等线" panose="02010600030101010101" charset="-122"/>
                        <a:ea typeface="等线" panose="02010600030101010101" charset="-122"/>
                        <a:cs typeface="等线" panose="02010600030101010101"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971550">
                <a:tc>
                  <a:txBody>
                    <a:bodyPr/>
                    <a:p>
                      <a:pPr indent="0">
                        <a:buNone/>
                      </a:pPr>
                      <a:r>
                        <a:rPr lang="en-US" sz="2000" b="0">
                          <a:latin typeface="等线" panose="02010600030101010101" charset="-122"/>
                          <a:ea typeface="等线" panose="02010600030101010101" charset="-122"/>
                          <a:cs typeface="等线" panose="02010600030101010101" charset="-122"/>
                        </a:rPr>
                        <a:t>1.订单界面可以适当放一些商品推荐</a:t>
                      </a:r>
                      <a:endParaRPr lang="en-US" altLang="en-US" sz="2000" b="0">
                        <a:latin typeface="等线" panose="02010600030101010101" charset="-122"/>
                        <a:ea typeface="等线" panose="02010600030101010101" charset="-122"/>
                        <a:cs typeface="等线" panose="02010600030101010101"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latin typeface="等线" panose="02010600030101010101" charset="-122"/>
                          <a:ea typeface="等线" panose="02010600030101010101" charset="-122"/>
                          <a:cs typeface="等线" panose="02010600030101010101" charset="-122"/>
                        </a:rPr>
                        <a:t>1.限时秒杀以及特价区需注重用户的沉浸式体验</a:t>
                      </a:r>
                      <a:endParaRPr lang="en-US" altLang="en-US" sz="2000" b="0">
                        <a:latin typeface="等线" panose="02010600030101010101" charset="-122"/>
                        <a:ea typeface="等线" panose="02010600030101010101" charset="-122"/>
                        <a:cs typeface="等线" panose="02010600030101010101"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pic>
        <p:nvPicPr>
          <p:cNvPr id="4" name="图片 3" descr="C:\Users\73732\Desktop\微信图片_20210413211018.jpg微信图片_20210413211018"/>
          <p:cNvPicPr>
            <a:picLocks noChangeAspect="1"/>
          </p:cNvPicPr>
          <p:nvPr/>
        </p:nvPicPr>
        <p:blipFill>
          <a:blip r:embed="rId2"/>
          <a:srcRect/>
          <a:stretch>
            <a:fillRect/>
          </a:stretch>
        </p:blipFill>
        <p:spPr>
          <a:xfrm>
            <a:off x="8090853" y="370840"/>
            <a:ext cx="891540" cy="892175"/>
          </a:xfrm>
          <a:prstGeom prst="rect">
            <a:avLst/>
          </a:prstGeom>
        </p:spPr>
      </p:pic>
    </p:spTree>
  </p:cSld>
  <p:clrMapOvr>
    <a:masterClrMapping/>
  </p:clrMapOvr>
  <p:transition spd="slow">
    <p:fade/>
  </p:transition>
  <p:timing>
    <p:tnLst>
      <p:par>
        <p:cTn id="1" dur="indefinite" restart="never" nodeType="tmRoot"/>
      </p:par>
    </p:tnLst>
  </p:timing>
</p:sld>
</file>

<file path=ppt/tags/tag1.xml><?xml version="1.0" encoding="utf-8"?>
<p:tagLst xmlns:p="http://schemas.openxmlformats.org/presentationml/2006/main">
  <p:tag name="KSO_WM_UNIT_TABLE_BEAUTIFY" val="smartTable{3def9a93-4e1f-473b-9944-da728873076b}"/>
  <p:tag name="TABLE_ENDDRAG_ORIGIN_RECT" val="681*127"/>
  <p:tag name="TABLE_ENDDRAG_RECT" val="138*392*681*127"/>
</p:tagLst>
</file>

<file path=ppt/tags/tag2.xml><?xml version="1.0" encoding="utf-8"?>
<p:tagLst xmlns:p="http://schemas.openxmlformats.org/presentationml/2006/main">
  <p:tag name="KSO_WM_UNIT_TABLE_BEAUTIFY" val="smartTable{abb3aa5a-517a-4673-906f-c02e89805a17}"/>
  <p:tag name="TABLE_ENDDRAG_ORIGIN_RECT" val="620*153"/>
  <p:tag name="TABLE_ENDDRAG_RECT" val="211*321*620*153"/>
</p:tagLst>
</file>

<file path=ppt/tags/tag3.xml><?xml version="1.0" encoding="utf-8"?>
<p:tagLst xmlns:p="http://schemas.openxmlformats.org/presentationml/2006/main">
  <p:tag name="KSO_WM_UNIT_TABLE_BEAUTIFY" val="smartTable{3793b17a-d4d5-45c8-babc-2e6406007b2a}"/>
  <p:tag name="TABLE_ENDDRAG_ORIGIN_RECT" val="675*168"/>
  <p:tag name="TABLE_ENDDRAG_RECT" val="159*364*675*168"/>
</p:tagLst>
</file>

<file path=ppt/tags/tag4.xml><?xml version="1.0" encoding="utf-8"?>
<p:tagLst xmlns:p="http://schemas.openxmlformats.org/presentationml/2006/main">
  <p:tag name="KSO_WM_UNIT_TABLE_BEAUTIFY" val="smartTable{3cc1aa5f-80d8-4509-aa17-bed58d53424a}"/>
  <p:tag name="TABLE_ENDDRAG_ORIGIN_RECT" val="671*151"/>
  <p:tag name="TABLE_ENDDRAG_RECT" val="161*206*671*151"/>
</p:tagLst>
</file>

<file path=ppt/tags/tag5.xml><?xml version="1.0" encoding="utf-8"?>
<p:tagLst xmlns:p="http://schemas.openxmlformats.org/presentationml/2006/main">
  <p:tag name="KSO_WM_UNIT_TABLE_BEAUTIFY" val="smartTable{58f347f8-9df0-4291-9e7f-eb844ffc496c}"/>
  <p:tag name="TABLE_ENDDRAG_ORIGIN_RECT" val="670*135"/>
  <p:tag name="TABLE_ENDDRAG_RECT" val="158*309*670*135"/>
</p:tagLst>
</file>

<file path=ppt/tags/tag6.xml><?xml version="1.0" encoding="utf-8"?>
<p:tagLst xmlns:p="http://schemas.openxmlformats.org/presentationml/2006/main">
  <p:tag name="KSO_WM_UNIT_TABLE_BEAUTIFY" val="smartTable{fbf52ba8-b587-4f3f-8068-2dfc96c8c282}"/>
  <p:tag name="TABLE_ENDDRAG_ORIGIN_RECT" val="675*148"/>
  <p:tag name="TABLE_ENDDRAG_RECT" val="157*296*675*148"/>
</p:tagLst>
</file>

<file path=ppt/tags/tag7.xml><?xml version="1.0" encoding="utf-8"?>
<p:tagLst xmlns:p="http://schemas.openxmlformats.org/presentationml/2006/main">
  <p:tag name="KSO_WM_UNIT_TABLE_BEAUTIFY" val="smartTable{fbf52ba8-b587-4f3f-8068-2dfc96c8c282}"/>
  <p:tag name="TABLE_ENDDRAG_ORIGIN_RECT" val="675*148"/>
  <p:tag name="TABLE_ENDDRAG_RECT" val="157*296*675*148"/>
</p:tagLst>
</file>

<file path=ppt/tags/tag8.xml><?xml version="1.0" encoding="utf-8"?>
<p:tagLst xmlns:p="http://schemas.openxmlformats.org/presentationml/2006/main">
  <p:tag name="KSO_WM_UNIT_PLACING_PICTURE_USER_VIEWPORT" val="{&quot;height&quot;:4541,&quot;width&quot;:5376}"/>
</p:tagLst>
</file>

<file path=ppt/tags/tag9.xml><?xml version="1.0" encoding="utf-8"?>
<p:tagLst xmlns:p="http://schemas.openxmlformats.org/presentationml/2006/main">
  <p:tag name="KSO_WM_UNIT_PLACING_PICTURE_USER_VIEWPORT" val="{&quot;height&quot;:4348,&quot;width&quot;:8306}"/>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6532</Words>
  <Application>WPS 演示</Application>
  <PresentationFormat>自定义</PresentationFormat>
  <Paragraphs>335</Paragraphs>
  <Slides>37</Slides>
  <Notes>2</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37</vt:i4>
      </vt:variant>
    </vt:vector>
  </HeadingPairs>
  <TitlesOfParts>
    <vt:vector size="52" baseType="lpstr">
      <vt:lpstr>Arial</vt:lpstr>
      <vt:lpstr>宋体</vt:lpstr>
      <vt:lpstr>Wingdings</vt:lpstr>
      <vt:lpstr>方正兰亭粗黑简体</vt:lpstr>
      <vt:lpstr>黑体</vt:lpstr>
      <vt:lpstr>造字工房悦黑体验版纤细体</vt:lpstr>
      <vt:lpstr>Impact</vt:lpstr>
      <vt:lpstr>Segoe UI</vt:lpstr>
      <vt:lpstr>华文细黑</vt:lpstr>
      <vt:lpstr>等线</vt:lpstr>
      <vt:lpstr>Calibri</vt:lpstr>
      <vt:lpstr>微软雅黑</vt:lpstr>
      <vt:lpstr>Arial Unicode MS</vt:lpstr>
      <vt:lpstr>Calibri Light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PPTS</dc:title>
  <dc:creator>PPTS</dc:creator>
  <cp:keywords>PPTS</cp:keywords>
  <dc:description>PPTS</dc:description>
  <dc:subject>PPTS</dc:subject>
  <cp:category>PPTS</cp:category>
  <cp:lastModifiedBy>WPS_1505052829</cp:lastModifiedBy>
  <cp:revision>83</cp:revision>
  <dcterms:created xsi:type="dcterms:W3CDTF">2016-03-13T07:47:00Z</dcterms:created>
  <dcterms:modified xsi:type="dcterms:W3CDTF">2021-04-13T13:27:38Z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2052-11.1.0.10356</vt:lpwstr>
  </property>
  <property fmtid="{D5CDD505-2E9C-101B-9397-08002B2CF9AE}" pid="3" name="ICV">
    <vt:lpwstr>26B94813B89445368E380CC3A6ADF237</vt:lpwstr>
  </property>
</Properties>
</file>