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8" r:id="rId3"/>
    <p:sldId id="256" r:id="rId4"/>
    <p:sldId id="259" r:id="rId5"/>
    <p:sldId id="277" r:id="rId6"/>
    <p:sldId id="308" r:id="rId7"/>
    <p:sldId id="309" r:id="rId8"/>
    <p:sldId id="313" r:id="rId9"/>
    <p:sldId id="317" r:id="rId10"/>
    <p:sldId id="362" r:id="rId11"/>
    <p:sldId id="363" r:id="rId12"/>
    <p:sldId id="364" r:id="rId13"/>
    <p:sldId id="310" r:id="rId14"/>
    <p:sldId id="361" r:id="rId15"/>
    <p:sldId id="315" r:id="rId16"/>
    <p:sldId id="316" r:id="rId17"/>
    <p:sldId id="318" r:id="rId18"/>
    <p:sldId id="322" r:id="rId19"/>
    <p:sldId id="323" r:id="rId20"/>
    <p:sldId id="311" r:id="rId21"/>
    <p:sldId id="324" r:id="rId22"/>
    <p:sldId id="312" r:id="rId23"/>
    <p:sldId id="365"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98" y="-96"/>
      </p:cViewPr>
      <p:guideLst>
        <p:guide orient="horz" pos="2119"/>
        <p:guide pos="38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5"/>
            </a:lvl1pPr>
          </a:lstStyle>
          <a:p>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fld>
            <a:endParaRPr lang="zh-CN" altLang="en-US" sz="1865" dirty="0">
              <a:solidFill>
                <a:prstClr val="black"/>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2012D4D-2C76-4ACD-96E3-8BED2D8C1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png"/><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0" y="3023929"/>
            <a:ext cx="6441740" cy="3704871"/>
            <a:chOff x="-464023" y="3179928"/>
            <a:chExt cx="7001301" cy="4046065"/>
          </a:xfrm>
        </p:grpSpPr>
        <p:sp>
          <p:nvSpPr>
            <p:cNvPr id="3" name="Freeform 5"/>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7"/>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8"/>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9"/>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5486399" y="1738247"/>
            <a:ext cx="6182435" cy="983615"/>
          </a:xfrm>
          <a:prstGeom prst="rect">
            <a:avLst/>
          </a:prstGeom>
          <a:noFill/>
        </p:spPr>
        <p:txBody>
          <a:bodyPr wrap="square" rtlCol="0">
            <a:spAutoFit/>
          </a:bodyPr>
          <a:lstStyle/>
          <a:p>
            <a:pPr algn="dist"/>
            <a:r>
              <a:rPr lang="zh-CN" altLang="en-US" sz="5800" dirty="0" smtClean="0">
                <a:solidFill>
                  <a:schemeClr val="bg1"/>
                </a:solidFill>
                <a:latin typeface="方正兰亭粗黑简体" panose="02000000000000000000" pitchFamily="2" charset="-122"/>
                <a:ea typeface="方正兰亭粗黑简体" panose="02000000000000000000" pitchFamily="2" charset="-122"/>
              </a:rPr>
              <a:t>主题确认与分析</a:t>
            </a:r>
            <a:endParaRPr lang="zh-CN" altLang="en-US" sz="5800" dirty="0">
              <a:solidFill>
                <a:schemeClr val="bg1"/>
              </a:solidFill>
              <a:latin typeface="造字工房悦黑体验版纤细体" pitchFamily="50" charset="-122"/>
              <a:ea typeface="造字工房悦黑体验版纤细体" pitchFamily="50" charset="-122"/>
            </a:endParaRPr>
          </a:p>
        </p:txBody>
      </p:sp>
      <p:sp>
        <p:nvSpPr>
          <p:cNvPr id="18" name="文本框 17"/>
          <p:cNvSpPr txBox="1"/>
          <p:nvPr/>
        </p:nvSpPr>
        <p:spPr>
          <a:xfrm>
            <a:off x="9373652" y="3037577"/>
            <a:ext cx="2254241" cy="398780"/>
          </a:xfrm>
          <a:prstGeom prst="rect">
            <a:avLst/>
          </a:prstGeom>
          <a:noFill/>
        </p:spPr>
        <p:txBody>
          <a:bodyPr wrap="square" rtlCol="0">
            <a:spAutoFit/>
          </a:bodyPr>
          <a:lstStyle/>
          <a:p>
            <a:pPr algn="r"/>
            <a:r>
              <a:rPr lang="zh-CN" altLang="en-US" sz="2000" dirty="0" smtClean="0">
                <a:solidFill>
                  <a:schemeClr val="bg1"/>
                </a:solidFill>
                <a:latin typeface="造字工房悦黑体验版纤细体" pitchFamily="50" charset="-122"/>
                <a:ea typeface="造字工房悦黑体验版纤细体" pitchFamily="50" charset="-122"/>
              </a:rPr>
              <a:t>答辩人：</a:t>
            </a:r>
            <a:r>
              <a:rPr lang="en-US" altLang="zh-CN" sz="2000" dirty="0" smtClean="0">
                <a:solidFill>
                  <a:schemeClr val="bg1"/>
                </a:solidFill>
                <a:latin typeface="造字工房悦黑体验版纤细体" pitchFamily="50" charset="-122"/>
                <a:ea typeface="造字工房悦黑体验版纤细体" pitchFamily="50" charset="-122"/>
              </a:rPr>
              <a:t>G05</a:t>
            </a:r>
            <a:endParaRPr lang="en-US" altLang="zh-CN" sz="2000" dirty="0" smtClean="0">
              <a:solidFill>
                <a:schemeClr val="bg1"/>
              </a:solidFill>
              <a:latin typeface="造字工房悦黑体验版纤细体" pitchFamily="50" charset="-122"/>
              <a:ea typeface="造字工房悦黑体验版纤细体" pitchFamily="5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1）团长忠诚度问题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（1）团长可能不会长期效力一个平台</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社区团购的团长肯定是已自身利益为主，当其他平台给的利益更多，活动更加丰富时。团长就存在跳槽的风险。同时，团长可能有临时退出的风险。如此一来，平台就损失了在当前社区的团长代理，该社区居民的团购服务会明显地受到影响。</a:t>
            </a:r>
            <a:endParaRPr sz="2400" dirty="0">
              <a:latin typeface="等线" panose="02010600030101010101" charset="-122"/>
              <a:ea typeface="等线" panose="02010600030101010101" charset="-122"/>
            </a:endParaRPr>
          </a:p>
          <a:p>
            <a:pPr>
              <a:lnSpc>
                <a:spcPct val="120000"/>
              </a:lnSpc>
            </a:pP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（2）团长不会花特别多精力做这个事情</a:t>
            </a:r>
            <a:endParaRPr sz="2400"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团长大多有自己的实体店业务，因此服务社区团购并不是团长的主业，在平时的工作中，团长可能没有那么的多的精力去做社区团购进一步推广的事情。在社区团购的事情上，他们可能只能做到帮助用户存货与取货。因此业务的进一步推广存在着风险。</a:t>
            </a:r>
            <a:endParaRPr sz="2400" dirty="0">
              <a:latin typeface="等线" panose="02010600030101010101" charset="-122"/>
              <a:ea typeface="等线" panose="02010600030101010101" charset="-122"/>
            </a:endParaRPr>
          </a:p>
          <a:p>
            <a:pPr>
              <a:lnSpc>
                <a:spcPct val="120000"/>
              </a:lnSpc>
            </a:pPr>
            <a:endParaRPr lang="en-US"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业务风险</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062355"/>
            <a:ext cx="10267315" cy="5851525"/>
          </a:xfrm>
          <a:prstGeom prst="rect">
            <a:avLst/>
          </a:prstGeom>
          <a:noFill/>
          <a:ln w="9525">
            <a:noFill/>
            <a:miter lim="800000"/>
          </a:ln>
        </p:spPr>
        <p:txBody>
          <a:bodyPr wrap="square" lIns="91440" tIns="45720" rIns="91440" bIns="45720">
            <a:spAutoFit/>
          </a:bodyPr>
          <a:lstStyle/>
          <a:p>
            <a:pPr>
              <a:lnSpc>
                <a:spcPct val="120000"/>
              </a:lnSpc>
            </a:pPr>
            <a:r>
              <a:rPr sz="2400" b="1" dirty="0">
                <a:latin typeface="等线" panose="02010600030101010101" charset="-122"/>
                <a:ea typeface="等线" panose="02010600030101010101" charset="-122"/>
              </a:rPr>
              <a:t>2）仓配问题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由于社区团购业务对团购的时效性有着一定要求，大多要求次日送达甚至当日送达。因此平台在采购与配送都需要一定的仓配体系来支撑。同时，用户购买的大多数产品为生鲜产品，仓库还需具备一定的冷藏冷冻的能力。如果平台前期销量不大，仓库仍然需要成本运行，因此仓配体系的建立存在一定风险。</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3）供应链问题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商品的及时供应能力是社区团购能够运行的前提。如果商品的供应链出现问题，商品及时达的服务就会受到影响。</a:t>
            </a:r>
            <a:endParaRPr sz="2400" dirty="0">
              <a:latin typeface="等线" panose="02010600030101010101" charset="-122"/>
              <a:ea typeface="等线" panose="02010600030101010101" charset="-122"/>
            </a:endParaRPr>
          </a:p>
          <a:p>
            <a:pPr>
              <a:lnSpc>
                <a:spcPct val="120000"/>
              </a:lnSpc>
            </a:pPr>
            <a:r>
              <a:rPr sz="2400" b="1" dirty="0">
                <a:latin typeface="等线" panose="02010600030101010101" charset="-122"/>
                <a:ea typeface="等线" panose="02010600030101010101" charset="-122"/>
              </a:rPr>
              <a:t>4）价格问题</a:t>
            </a:r>
            <a:endParaRPr sz="2400" b="1" dirty="0">
              <a:latin typeface="等线" panose="02010600030101010101" charset="-122"/>
              <a:ea typeface="等线" panose="02010600030101010101" charset="-122"/>
            </a:endParaRPr>
          </a:p>
          <a:p>
            <a:pPr>
              <a:lnSpc>
                <a:spcPct val="120000"/>
              </a:lnSpc>
            </a:pPr>
            <a:r>
              <a:rPr sz="2400" dirty="0">
                <a:latin typeface="等线" panose="02010600030101010101" charset="-122"/>
                <a:ea typeface="等线" panose="02010600030101010101" charset="-122"/>
              </a:rPr>
              <a:t>如何标价也应该被考虑，标价较高与市场价相差不多，可能无法进一步地吸引更多的用户使用。而标价过低，可能面临着扰乱市场价格秩序，被市场监管部门处罚的风险。</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愿景与范围</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愿景陈述</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42975" y="1504950"/>
            <a:ext cx="10906125" cy="1308735"/>
          </a:xfrm>
          <a:prstGeom prst="rect">
            <a:avLst/>
          </a:prstGeom>
          <a:noFill/>
          <a:ln w="9525">
            <a:noFill/>
            <a:miter lim="800000"/>
          </a:ln>
        </p:spPr>
        <p:txBody>
          <a:bodyPr wrap="square" lIns="91440" tIns="45720" rIns="91440" bIns="45720">
            <a:spAutoFit/>
          </a:bodyPr>
          <a:lstStyle/>
          <a:p>
            <a:pPr indent="457200" fontAlgn="auto">
              <a:lnSpc>
                <a:spcPct val="110000"/>
              </a:lnSpc>
            </a:pPr>
            <a:r>
              <a:rPr sz="2400" dirty="0">
                <a:latin typeface="等线" panose="02010600030101010101" charset="-122"/>
                <a:ea typeface="等线" panose="02010600030101010101" charset="-122"/>
              </a:rPr>
              <a:t>我们希望开发一个以生鲜、食品等日用品为主体，以视频的形式推广商品的跨平台的社区团购移动互联网平台。我们希望通过本移动端应用能解决供应商无法确定供给、顾客购物不方便等问题。</a:t>
            </a:r>
            <a:endParaRPr sz="2400" dirty="0">
              <a:latin typeface="等线" panose="02010600030101010101" charset="-122"/>
              <a:ea typeface="等线" panose="02010600030101010101" charset="-122"/>
            </a:endParaRPr>
          </a:p>
        </p:txBody>
      </p:sp>
      <p:pic>
        <p:nvPicPr>
          <p:cNvPr id="2" name="图片 1" descr="SRA2021-G05-小组LOGO"/>
          <p:cNvPicPr>
            <a:picLocks noChangeAspect="1"/>
          </p:cNvPicPr>
          <p:nvPr>
            <p:custDataLst>
              <p:tags r:id="rId1"/>
            </p:custDataLst>
          </p:nvPr>
        </p:nvPicPr>
        <p:blipFill>
          <a:blip r:embed="rId2"/>
          <a:srcRect l="27641" t="27087" r="34617" b="21207"/>
          <a:stretch>
            <a:fillRect/>
          </a:stretch>
        </p:blipFill>
        <p:spPr>
          <a:xfrm>
            <a:off x="4767580" y="3469005"/>
            <a:ext cx="2658110" cy="3075940"/>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7000" y="43497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5" name="矩形 104"/>
          <p:cNvSpPr/>
          <p:nvPr/>
        </p:nvSpPr>
        <p:spPr>
          <a:xfrm>
            <a:off x="2729354" y="1932831"/>
            <a:ext cx="2152511" cy="420370"/>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1914525" y="2745740"/>
            <a:ext cx="3980180" cy="2861310"/>
          </a:xfrm>
          <a:prstGeom prst="rect">
            <a:avLst/>
          </a:prstGeom>
        </p:spPr>
        <p:txBody>
          <a:bodyPr wrap="square">
            <a:spAutoFit/>
          </a:bodyPr>
          <a:lstStyle/>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nvGrpSpPr>
          <p:cNvPr id="14" name="组合 13"/>
          <p:cNvGrpSpPr/>
          <p:nvPr/>
        </p:nvGrpSpPr>
        <p:grpSpPr>
          <a:xfrm>
            <a:off x="6633845" y="1528445"/>
            <a:ext cx="4057015" cy="4525645"/>
            <a:chOff x="10762" y="2552"/>
            <a:chExt cx="6389" cy="7127"/>
          </a:xfrm>
        </p:grpSpPr>
        <p:grpSp>
          <p:nvGrpSpPr>
            <p:cNvPr id="8" name="组合 7"/>
            <p:cNvGrpSpPr/>
            <p:nvPr/>
          </p:nvGrpSpPr>
          <p:grpSpPr>
            <a:xfrm>
              <a:off x="10762" y="2552"/>
              <a:ext cx="6388" cy="7127"/>
              <a:chOff x="9915" y="2552"/>
              <a:chExt cx="6388" cy="7127"/>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供应商视角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sp>
          <p:nvSpPr>
            <p:cNvPr id="7" name="矩形 6"/>
            <p:cNvSpPr/>
            <p:nvPr/>
          </p:nvSpPr>
          <p:spPr>
            <a:xfrm>
              <a:off x="10883" y="4324"/>
              <a:ext cx="6268" cy="4942"/>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是生产香蕉的种植园老板，平时在向中间商供货的时候，都会被压价，已较低的价格被收购。同时，由于我不知道我要种多少香蕉，要供应给多少人，因此每次种植的时候我总会担心中的太多卖不出去亏本，或者种的太少导致错失一个大生意。如果有一个app，让我和消费者对接，同时我又只需要做好种植工作，宣传由平台负责，那我既能提高利润，同时还能降低种植太多卖不出的风险。</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8" name="组合 17"/>
          <p:cNvGrpSpPr/>
          <p:nvPr/>
        </p:nvGrpSpPr>
        <p:grpSpPr>
          <a:xfrm>
            <a:off x="1412240" y="1491615"/>
            <a:ext cx="4056380" cy="4562475"/>
            <a:chOff x="2001" y="2406"/>
            <a:chExt cx="6388" cy="7185"/>
          </a:xfrm>
        </p:grpSpPr>
        <p:grpSp>
          <p:nvGrpSpPr>
            <p:cNvPr id="13" name="组合 12"/>
            <p:cNvGrpSpPr/>
            <p:nvPr/>
          </p:nvGrpSpPr>
          <p:grpSpPr>
            <a:xfrm>
              <a:off x="2001" y="3273"/>
              <a:ext cx="6389" cy="6318"/>
              <a:chOff x="3739" y="3418"/>
              <a:chExt cx="6389" cy="6318"/>
            </a:xfrm>
          </p:grpSpPr>
          <p:sp>
            <p:nvSpPr>
              <p:cNvPr id="9" name="圆角矩形 8"/>
              <p:cNvSpPr/>
              <p:nvPr/>
            </p:nvSpPr>
            <p:spPr>
              <a:xfrm>
                <a:off x="3739" y="3418"/>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1" name="矩形 10"/>
              <p:cNvSpPr/>
              <p:nvPr/>
            </p:nvSpPr>
            <p:spPr>
              <a:xfrm>
                <a:off x="3799" y="4324"/>
                <a:ext cx="6268" cy="4506"/>
              </a:xfrm>
              <a:prstGeom prst="rect">
                <a:avLst/>
              </a:prstGeom>
            </p:spPr>
            <p:txBody>
              <a:bodyPr wrap="square">
                <a:spAutoFit/>
              </a:bodyPr>
              <a:p>
                <a:pPr indent="457200" fontAlgn="auto"/>
                <a:r>
                  <a:rPr lang="en-US" altLang="zh-CN" dirty="0">
                    <a:solidFill>
                      <a:schemeClr val="bg1"/>
                    </a:solidFill>
                    <a:latin typeface="华文细黑" panose="02010600040101010101" pitchFamily="2" charset="-122"/>
                    <a:ea typeface="华文细黑" panose="02010600040101010101" pitchFamily="2" charset="-122"/>
                  </a:rPr>
                  <a:t>作为一个销售水果的店家，我进了一批香蕉。</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但是由于缺少宣传途径以及点附近的人似乎不喜欢香蕉的原因，香蕉一直无法被卖出，正面临亏本的风险。</a:t>
                </a:r>
                <a:endParaRPr lang="en-US" altLang="zh-CN" dirty="0">
                  <a:solidFill>
                    <a:schemeClr val="bg1"/>
                  </a:solidFill>
                  <a:latin typeface="华文细黑" panose="02010600040101010101" pitchFamily="2" charset="-122"/>
                  <a:ea typeface="华文细黑" panose="02010600040101010101" pitchFamily="2" charset="-122"/>
                </a:endParaRPr>
              </a:p>
              <a:p>
                <a:pPr indent="457200" fontAlgn="auto"/>
                <a:r>
                  <a:rPr lang="en-US" altLang="zh-CN" dirty="0">
                    <a:solidFill>
                      <a:schemeClr val="bg1"/>
                    </a:solidFill>
                    <a:latin typeface="华文细黑" panose="02010600040101010101" pitchFamily="2" charset="-122"/>
                    <a:ea typeface="华文细黑" panose="02010600040101010101" pitchFamily="2" charset="-122"/>
                  </a:rPr>
                  <a:t>如果在这个时候，有一个规模较大的购物群体，在其中的主导者推广、带领下购买我的香蕉，迅速清空库存，即使在价格上做些许让步，但从总体上来看我还是回本了。</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7" name="组合 16"/>
            <p:cNvGrpSpPr/>
            <p:nvPr/>
          </p:nvGrpSpPr>
          <p:grpSpPr>
            <a:xfrm>
              <a:off x="3501" y="2406"/>
              <a:ext cx="3390" cy="1647"/>
              <a:chOff x="7509" y="1914"/>
              <a:chExt cx="3390" cy="1647"/>
            </a:xfrm>
          </p:grpSpPr>
          <p:sp>
            <p:nvSpPr>
              <p:cNvPr id="15" name="椭圆 14"/>
              <p:cNvSpPr/>
              <p:nvPr/>
            </p:nvSpPr>
            <p:spPr>
              <a:xfrm>
                <a:off x="8094" y="1914"/>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6" name="矩形 15"/>
              <p:cNvSpPr/>
              <p:nvPr/>
            </p:nvSpPr>
            <p:spPr>
              <a:xfrm>
                <a:off x="7509" y="2465"/>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商家视角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936365" y="528955"/>
            <a:ext cx="4318635" cy="706755"/>
          </a:xfrm>
          <a:prstGeom prst="rect">
            <a:avLst/>
          </a:prstGeom>
          <a:solidFill>
            <a:srgbClr val="22385C"/>
          </a:solidFill>
          <a:ln w="9525">
            <a:noFill/>
            <a:miter lim="800000"/>
          </a:ln>
        </p:spPr>
        <p:txBody>
          <a:bodyPr wrap="square" lIns="91440" tIns="45720" rIns="91440" bIns="45720">
            <a:spAutoFit/>
          </a:bodyPr>
          <a:p>
            <a:pPr algn="dist"/>
            <a:r>
              <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rPr>
              <a:t>场景分析</a:t>
            </a:r>
            <a:endParaRPr lang="zh-CN" altLang="en-US" sz="4000" dirty="0" smtClean="0">
              <a:solidFill>
                <a:schemeClr val="bg1"/>
              </a:solidFill>
              <a:latin typeface="等线" panose="02010600030101010101" charset="-122"/>
              <a:ea typeface="等线" panose="02010600030101010101" charset="-122"/>
              <a:sym typeface="Segoe UI" panose="020B0502040204020203" pitchFamily="34" charset="0"/>
            </a:endParaRPr>
          </a:p>
        </p:txBody>
      </p:sp>
      <p:grpSp>
        <p:nvGrpSpPr>
          <p:cNvPr id="8" name="组合 7"/>
          <p:cNvGrpSpPr/>
          <p:nvPr/>
        </p:nvGrpSpPr>
        <p:grpSpPr>
          <a:xfrm>
            <a:off x="1492250" y="1559560"/>
            <a:ext cx="4057650" cy="4525645"/>
            <a:chOff x="2893" y="2552"/>
            <a:chExt cx="6390" cy="7127"/>
          </a:xfrm>
        </p:grpSpPr>
        <p:sp>
          <p:nvSpPr>
            <p:cNvPr id="2" name="圆角矩形 1"/>
            <p:cNvSpPr/>
            <p:nvPr/>
          </p:nvSpPr>
          <p:spPr>
            <a:xfrm>
              <a:off x="2893" y="3361"/>
              <a:ext cx="6389" cy="6318"/>
            </a:xfrm>
            <a:prstGeom prst="roundRect">
              <a:avLst>
                <a:gd name="adj" fmla="val 3230"/>
              </a:avLst>
            </a:prstGeom>
            <a:solidFill>
              <a:srgbClr val="22385C"/>
            </a:solidFill>
            <a:ln w="19050">
              <a:noFill/>
            </a:ln>
          </p:spPr>
          <p:txBody>
            <a:bodyPr rtlCol="0" anchor="ctr"/>
            <a:lstStyle/>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4884"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lstStyle/>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105" name="矩形 104"/>
            <p:cNvSpPr/>
            <p:nvPr/>
          </p:nvSpPr>
          <p:spPr>
            <a:xfrm>
              <a:off x="4298" y="3044"/>
              <a:ext cx="3390" cy="662"/>
            </a:xfrm>
            <a:prstGeom prst="rect">
              <a:avLst/>
            </a:prstGeom>
          </p:spPr>
          <p:txBody>
            <a:bodyPr wrap="square">
              <a:spAutoFit/>
            </a:bodyPr>
            <a:lstStyle/>
            <a:p>
              <a:pPr algn="ctr"/>
              <a:r>
                <a:rPr lang="zh-CN" altLang="en-US" sz="2135" dirty="0">
                  <a:solidFill>
                    <a:schemeClr val="bg1"/>
                  </a:solidFill>
                  <a:latin typeface="华文细黑" panose="02010600040101010101" pitchFamily="2" charset="-122"/>
                  <a:ea typeface="华文细黑" panose="02010600040101010101" pitchFamily="2" charset="-122"/>
                </a:rPr>
                <a:t>用户视角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104" name="矩形 103"/>
            <p:cNvSpPr/>
            <p:nvPr/>
          </p:nvSpPr>
          <p:spPr>
            <a:xfrm>
              <a:off x="3015" y="4324"/>
              <a:ext cx="6268" cy="3633"/>
            </a:xfrm>
            <a:prstGeom prst="rect">
              <a:avLst/>
            </a:prstGeom>
          </p:spPr>
          <p:txBody>
            <a:bodyPr wrap="square">
              <a:spAutoFit/>
            </a:bodyPr>
            <a:lstStyle/>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作为一个普通市民，我想在第二天下午回家的时候吃到香蕉。但是公司附近没什么水果店，同时我希望能尽可能享受较大的优惠。</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如果我们公司附近有一个团长，同时自提点就在附近的话。那我就能在下班的时候顺路去自提点拿到香蕉，同时享受到团购带来的较大价格优惠。</a:t>
              </a:r>
              <a:endParaRPr lang="en-US" altLang="zh-CN" dirty="0">
                <a:solidFill>
                  <a:schemeClr val="bg1"/>
                </a:solidFill>
                <a:latin typeface="华文细黑" panose="02010600040101010101" pitchFamily="2" charset="-122"/>
                <a:ea typeface="华文细黑" panose="02010600040101010101" pitchFamily="2" charset="-122"/>
              </a:endParaRPr>
            </a:p>
          </p:txBody>
        </p:sp>
      </p:grpSp>
      <p:grpSp>
        <p:nvGrpSpPr>
          <p:cNvPr id="10" name="组合 9"/>
          <p:cNvGrpSpPr/>
          <p:nvPr/>
        </p:nvGrpSpPr>
        <p:grpSpPr>
          <a:xfrm>
            <a:off x="6691630" y="1559560"/>
            <a:ext cx="4057650" cy="4540250"/>
            <a:chOff x="9915" y="2552"/>
            <a:chExt cx="6390" cy="7150"/>
          </a:xfrm>
        </p:grpSpPr>
        <p:sp>
          <p:nvSpPr>
            <p:cNvPr id="4" name="圆角矩形 3"/>
            <p:cNvSpPr/>
            <p:nvPr/>
          </p:nvSpPr>
          <p:spPr>
            <a:xfrm>
              <a:off x="9915" y="3361"/>
              <a:ext cx="6389" cy="6318"/>
            </a:xfrm>
            <a:prstGeom prst="roundRect">
              <a:avLst>
                <a:gd name="adj" fmla="val 3230"/>
              </a:avLst>
            </a:prstGeom>
            <a:solidFill>
              <a:srgbClr val="22385C"/>
            </a:solidFill>
            <a:ln w="19050">
              <a:noFill/>
            </a:ln>
          </p:spPr>
          <p:txBody>
            <a:bodyPr rtlCol="0" anchor="ctr"/>
            <a:p>
              <a:pPr algn="ctr"/>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5" name="椭圆 4"/>
            <p:cNvSpPr/>
            <p:nvPr/>
          </p:nvSpPr>
          <p:spPr>
            <a:xfrm>
              <a:off x="11906" y="2552"/>
              <a:ext cx="2219" cy="1647"/>
            </a:xfrm>
            <a:prstGeom prst="ellipse">
              <a:avLst/>
            </a:prstGeom>
            <a:solidFill>
              <a:srgbClr val="22385C"/>
            </a:solidFill>
            <a:ln w="38100">
              <a:solidFill>
                <a:schemeClr val="bg1"/>
              </a:solidFill>
            </a:ln>
          </p:spPr>
          <p:txBody>
            <a:bodyPr vert="horz" wrap="square" lIns="121920" tIns="60960" rIns="121920" bIns="60960" numCol="1" anchor="t" anchorCtr="0" compatLnSpc="1"/>
            <a:p>
              <a:endParaRPr lang="zh-CN" altLang="en-US" sz="2135">
                <a:solidFill>
                  <a:schemeClr val="bg1"/>
                </a:solidFill>
                <a:latin typeface="华文细黑" panose="02010600040101010101" pitchFamily="2" charset="-122"/>
                <a:ea typeface="华文细黑" panose="02010600040101010101" pitchFamily="2" charset="-122"/>
              </a:endParaRPr>
            </a:p>
          </p:txBody>
        </p:sp>
        <p:sp>
          <p:nvSpPr>
            <p:cNvPr id="6" name="矩形 5"/>
            <p:cNvSpPr/>
            <p:nvPr/>
          </p:nvSpPr>
          <p:spPr>
            <a:xfrm>
              <a:off x="11320" y="3044"/>
              <a:ext cx="3390" cy="662"/>
            </a:xfrm>
            <a:prstGeom prst="rect">
              <a:avLst/>
            </a:prstGeom>
          </p:spPr>
          <p:txBody>
            <a:bodyPr wrap="square">
              <a:spAutoFit/>
            </a:bodyPr>
            <a:p>
              <a:pPr algn="ctr"/>
              <a:r>
                <a:rPr lang="zh-CN" altLang="en-US" sz="2135" dirty="0">
                  <a:solidFill>
                    <a:schemeClr val="bg1"/>
                  </a:solidFill>
                  <a:latin typeface="华文细黑" panose="02010600040101010101" pitchFamily="2" charset="-122"/>
                  <a:ea typeface="华文细黑" panose="02010600040101010101" pitchFamily="2" charset="-122"/>
                </a:rPr>
                <a:t>团长视角</a:t>
              </a:r>
              <a:r>
                <a:rPr lang="en-US" altLang="zh-CN" sz="2135" dirty="0">
                  <a:solidFill>
                    <a:schemeClr val="bg1"/>
                  </a:solidFill>
                  <a:latin typeface="华文细黑" panose="02010600040101010101" pitchFamily="2" charset="-122"/>
                  <a:ea typeface="华文细黑" panose="02010600040101010101" pitchFamily="2" charset="-122"/>
                </a:rPr>
                <a:t> </a:t>
              </a:r>
              <a:endParaRPr lang="zh-CN" altLang="en-US" sz="2135" dirty="0">
                <a:solidFill>
                  <a:schemeClr val="bg1"/>
                </a:solidFill>
                <a:latin typeface="华文细黑" panose="02010600040101010101" pitchFamily="2" charset="-122"/>
                <a:ea typeface="华文细黑" panose="02010600040101010101" pitchFamily="2" charset="-122"/>
              </a:endParaRPr>
            </a:p>
          </p:txBody>
        </p:sp>
        <p:sp>
          <p:nvSpPr>
            <p:cNvPr id="7" name="矩形 6"/>
            <p:cNvSpPr/>
            <p:nvPr/>
          </p:nvSpPr>
          <p:spPr>
            <a:xfrm>
              <a:off x="10037" y="4324"/>
              <a:ext cx="6268" cy="5378"/>
            </a:xfrm>
            <a:prstGeom prst="rect">
              <a:avLst/>
            </a:prstGeom>
          </p:spPr>
          <p:txBody>
            <a:bodyPr wrap="square">
              <a:spAutoFit/>
            </a:bodyPr>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我在社区中有良好沟通能力，并且在社区中和很多人有过交流的，且有充足业余时间的人。</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我希望在空闲的时候能够赚点外快，那么可以选择成为团长。我需要做的就是代表一群用户去向商家提供购买某一食品的订单，并沟通价格；或者代表商家、厂家向用户群宣传某一食品。</a:t>
              </a:r>
              <a:endParaRPr lang="en-US" altLang="zh-CN" dirty="0">
                <a:solidFill>
                  <a:schemeClr val="bg1"/>
                </a:solidFill>
                <a:latin typeface="华文细黑" panose="02010600040101010101" pitchFamily="2" charset="-122"/>
                <a:ea typeface="华文细黑" panose="02010600040101010101" pitchFamily="2" charset="-122"/>
              </a:endParaRPr>
            </a:p>
            <a:p>
              <a:pPr indent="457200" algn="l">
                <a:buClrTx/>
                <a:buSzTx/>
                <a:buNone/>
              </a:pPr>
              <a:r>
                <a:rPr lang="en-US" altLang="zh-CN" dirty="0">
                  <a:solidFill>
                    <a:schemeClr val="bg1"/>
                  </a:solidFill>
                  <a:latin typeface="华文细黑" panose="02010600040101010101" pitchFamily="2" charset="-122"/>
                  <a:ea typeface="华文细黑" panose="02010600040101010101" pitchFamily="2" charset="-122"/>
                </a:rPr>
                <a:t>每完成一笔订单，我都能拿到佣金，而我所要做的只是提供一个仓储点同时维系好我的社区。</a:t>
              </a:r>
              <a:endParaRPr lang="en-US" altLang="zh-CN"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6777"/>
    </mc:Choice>
    <mc:Fallback>
      <p:transition spd="slow" advTm="677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业务机遇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906125" cy="5367655"/>
          </a:xfrm>
          <a:prstGeom prst="rect">
            <a:avLst/>
          </a:prstGeom>
          <a:noFill/>
          <a:ln w="9525">
            <a:noFill/>
            <a:miter lim="800000"/>
          </a:ln>
        </p:spPr>
        <p:txBody>
          <a:bodyPr wrap="square" lIns="91440" tIns="45720" rIns="91440" bIns="45720">
            <a:spAutoFit/>
          </a:bodyPr>
          <a:lstStyle/>
          <a:p>
            <a:pPr>
              <a:lnSpc>
                <a:spcPct val="110000"/>
              </a:lnSpc>
            </a:pPr>
            <a:r>
              <a:rPr sz="2400" b="1" dirty="0">
                <a:latin typeface="等线" panose="02010600030101010101" charset="-122"/>
                <a:ea typeface="等线" panose="02010600030101010101" charset="-122"/>
              </a:rPr>
              <a:t>1） </a:t>
            </a:r>
            <a:r>
              <a:rPr lang="zh-CN" sz="2400" b="1" dirty="0">
                <a:latin typeface="等线" panose="02010600030101010101" charset="-122"/>
                <a:ea typeface="等线" panose="02010600030101010101" charset="-122"/>
              </a:rPr>
              <a:t>社区</a:t>
            </a:r>
            <a:r>
              <a:rPr sz="2400" b="1" dirty="0">
                <a:latin typeface="等线" panose="02010600030101010101" charset="-122"/>
                <a:ea typeface="等线" panose="02010600030101010101" charset="-122"/>
              </a:rPr>
              <a:t>团购需求</a:t>
            </a:r>
            <a:endParaRPr sz="2400" b="1" dirty="0">
              <a:latin typeface="等线" panose="02010600030101010101" charset="-122"/>
              <a:ea typeface="等线" panose="02010600030101010101" charset="-122"/>
            </a:endParaRPr>
          </a:p>
          <a:p>
            <a:pPr indent="457200" algn="just" fontAlgn="auto">
              <a:lnSpc>
                <a:spcPct val="110000"/>
              </a:lnSpc>
            </a:pPr>
            <a:r>
              <a:rPr lang="zh-CN" sz="2400" dirty="0">
                <a:latin typeface="等线" panose="02010600030101010101" charset="-122"/>
                <a:ea typeface="等线" panose="02010600030101010101" charset="-122"/>
              </a:rPr>
              <a:t>社区</a:t>
            </a:r>
            <a:r>
              <a:rPr sz="2400" dirty="0">
                <a:latin typeface="等线" panose="02010600030101010101" charset="-122"/>
                <a:ea typeface="等线" panose="02010600030101010101" charset="-122"/>
              </a:rPr>
              <a:t>团购这种以需求确定供给的销售方式，大大减少了商家的亏本风险，同时也降低了其仓储的成本。同时，社区团购所带来的价格优惠，可以吸引到大批顾客。因此不论是从商家还是顾客的角度，社区团购都会是一个很好的选择</a:t>
            </a:r>
            <a:r>
              <a:rPr lang="zh-CN" sz="2400" dirty="0">
                <a:latin typeface="等线" panose="02010600030101010101" charset="-122"/>
                <a:ea typeface="等线" panose="02010600030101010101" charset="-122"/>
              </a:rPr>
              <a:t>。</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2）以视频的形式展示商品。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在这个短视频的时代，如果能够将一个商品排成一个短视频，不仅能增加用户对商品属性的了解，同时拍摄效果好的短视频可以起到很好的宣传作用，更容易吸引顾客购买。同时，大多数团购app以图片为主，短视频形式的较少，因此是一个很好的切入点。</a:t>
            </a:r>
            <a:endParaRPr sz="2400" dirty="0">
              <a:latin typeface="等线" panose="02010600030101010101" charset="-122"/>
              <a:ea typeface="等线" panose="02010600030101010101" charset="-122"/>
            </a:endParaRPr>
          </a:p>
          <a:p>
            <a:pPr>
              <a:lnSpc>
                <a:spcPct val="110000"/>
              </a:lnSpc>
            </a:pPr>
            <a:r>
              <a:rPr sz="2400" b="1" dirty="0">
                <a:latin typeface="等线" panose="02010600030101010101" charset="-122"/>
                <a:ea typeface="等线" panose="02010600030101010101" charset="-122"/>
              </a:rPr>
              <a:t>3）主打生鲜类日用食品</a:t>
            </a:r>
            <a:endParaRPr sz="2400" b="1" dirty="0">
              <a:latin typeface="等线" panose="02010600030101010101" charset="-122"/>
              <a:ea typeface="等线" panose="02010600030101010101" charset="-122"/>
            </a:endParaRPr>
          </a:p>
          <a:p>
            <a:pPr indent="457200" algn="just">
              <a:lnSpc>
                <a:spcPct val="110000"/>
              </a:lnSpc>
              <a:buClrTx/>
              <a:buSzTx/>
              <a:buFontTx/>
            </a:pPr>
            <a:r>
              <a:rPr sz="2400" dirty="0">
                <a:latin typeface="等线" panose="02010600030101010101" charset="-122"/>
                <a:ea typeface="等线" panose="02010600030101010101" charset="-122"/>
              </a:rPr>
              <a:t>生鲜高频、低客单价、低品牌辨识度的特点，只要社区团购平台能够持续输出高性价比的商品，那么就比较容易在平台和用户间建立起信任关系，形成用户粘性。</a:t>
            </a:r>
            <a:endParaRPr sz="24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26225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5" name="图片 5"/>
          <p:cNvPicPr>
            <a:picLocks noChangeAspect="1"/>
          </p:cNvPicPr>
          <p:nvPr>
            <p:custDataLst>
              <p:tags r:id="rId1"/>
            </p:custDataLst>
          </p:nvPr>
        </p:nvPicPr>
        <p:blipFill>
          <a:blip r:embed="rId2"/>
          <a:stretch>
            <a:fillRect/>
          </a:stretch>
        </p:blipFill>
        <p:spPr>
          <a:xfrm>
            <a:off x="357505" y="1042035"/>
            <a:ext cx="10952480" cy="5734050"/>
          </a:xfrm>
          <a:prstGeom prst="rect">
            <a:avLst/>
          </a:prstGeom>
        </p:spPr>
      </p:pic>
      <p:sp>
        <p:nvSpPr>
          <p:cNvPr id="2" name="文本框 1"/>
          <p:cNvSpPr txBox="1"/>
          <p:nvPr/>
        </p:nvSpPr>
        <p:spPr>
          <a:xfrm>
            <a:off x="9374505" y="1958975"/>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特性树</a:t>
            </a:r>
            <a:endParaRPr lang="zh-CN" altLang="en-US" sz="320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范围与限制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 name="文本框 1"/>
          <p:cNvSpPr txBox="1"/>
          <p:nvPr/>
        </p:nvSpPr>
        <p:spPr>
          <a:xfrm>
            <a:off x="2185670" y="4842510"/>
            <a:ext cx="1667510" cy="583565"/>
          </a:xfrm>
          <a:prstGeom prst="rect">
            <a:avLst/>
          </a:prstGeom>
          <a:noFill/>
        </p:spPr>
        <p:txBody>
          <a:bodyPr wrap="square" rtlCol="0">
            <a:spAutoFit/>
          </a:bodyPr>
          <a:p>
            <a:pPr algn="ctr"/>
            <a:r>
              <a:rPr lang="zh-CN" altLang="en-US" sz="3200">
                <a:latin typeface="等线" panose="02010600030101010101" charset="-122"/>
                <a:ea typeface="等线" panose="02010600030101010101" charset="-122"/>
              </a:rPr>
              <a:t>关联图</a:t>
            </a:r>
            <a:endParaRPr lang="zh-CN" altLang="en-US" sz="3200">
              <a:latin typeface="等线" panose="02010600030101010101" charset="-122"/>
              <a:ea typeface="等线" panose="02010600030101010101" charset="-122"/>
            </a:endParaRPr>
          </a:p>
        </p:txBody>
      </p:sp>
      <p:pic>
        <p:nvPicPr>
          <p:cNvPr id="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4460" y="1434148"/>
            <a:ext cx="5274310" cy="3408045"/>
          </a:xfrm>
          <a:prstGeom prst="rect">
            <a:avLst/>
          </a:prstGeom>
          <a:noFill/>
          <a:ln>
            <a:noFill/>
          </a:ln>
        </p:spPr>
      </p:pic>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l="8606" t="2610"/>
          <a:stretch>
            <a:fillRect/>
          </a:stretch>
        </p:blipFill>
        <p:spPr>
          <a:xfrm>
            <a:off x="5398770" y="1434465"/>
            <a:ext cx="6820535" cy="449389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5</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参考文件</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6"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smtClean="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smtClean="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72579" y="39667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主题确认</a:t>
              </a:r>
              <a:endParaRPr lang="zh-CN" altLang="en-US" sz="3200" dirty="0" smtClean="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72579" y="148889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3565"/>
            </a:xfrm>
            <a:prstGeom prst="rect">
              <a:avLst/>
            </a:prstGeom>
            <a:noFill/>
          </p:spPr>
          <p:txBody>
            <a:bodyPr wrap="square" rtlCol="0">
              <a:spAutoFit/>
            </a:bodyPr>
            <a:lstStyle/>
            <a:p>
              <a:pPr algn="dist"/>
              <a:r>
                <a:rPr lang="zh-CN" altLang="en-US" sz="3200" dirty="0">
                  <a:solidFill>
                    <a:schemeClr val="bg1"/>
                  </a:solidFill>
                  <a:latin typeface="方正兰亭粗黑简体" panose="02000000000000000000" pitchFamily="2" charset="-122"/>
                  <a:ea typeface="方正兰亭粗黑简体" panose="02000000000000000000" pitchFamily="2" charset="-122"/>
                </a:rPr>
                <a:t>相关案例分析</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75699" y="259476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问题与挑战</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75699" y="368698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356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愿景与范围</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 name="组合 1"/>
          <p:cNvGrpSpPr/>
          <p:nvPr/>
        </p:nvGrpSpPr>
        <p:grpSpPr>
          <a:xfrm>
            <a:off x="6272524" y="4783607"/>
            <a:ext cx="4462818" cy="720000"/>
            <a:chOff x="6100549" y="1719617"/>
            <a:chExt cx="4462818" cy="720000"/>
          </a:xfrm>
        </p:grpSpPr>
        <p:sp>
          <p:nvSpPr>
            <p:cNvPr id="3" name="圆角矩形 2"/>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5</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8" name="文本框 27"/>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参考文件</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9" name="组合 28"/>
          <p:cNvGrpSpPr/>
          <p:nvPr/>
        </p:nvGrpSpPr>
        <p:grpSpPr>
          <a:xfrm>
            <a:off x="6272524" y="5875828"/>
            <a:ext cx="4462818" cy="720000"/>
            <a:chOff x="6100549" y="1719617"/>
            <a:chExt cx="4462818" cy="720000"/>
          </a:xfrm>
        </p:grpSpPr>
        <p:sp>
          <p:nvSpPr>
            <p:cNvPr id="30" name="圆角矩形 29"/>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310979" y="1785002"/>
              <a:ext cx="532263" cy="645160"/>
            </a:xfrm>
            <a:prstGeom prst="rect">
              <a:avLst/>
            </a:prstGeom>
            <a:noFill/>
          </p:spPr>
          <p:txBody>
            <a:bodyPr wrap="square" rtlCol="0">
              <a:spAutoFit/>
            </a:bodyPr>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6</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3" name="文本框 42"/>
            <p:cNvSpPr txBox="1"/>
            <p:nvPr/>
          </p:nvSpPr>
          <p:spPr>
            <a:xfrm>
              <a:off x="7028598" y="1785002"/>
              <a:ext cx="3370997" cy="583565"/>
            </a:xfrm>
            <a:prstGeom prst="rect">
              <a:avLst/>
            </a:prstGeom>
            <a:noFill/>
          </p:spPr>
          <p:txBody>
            <a:bodyPr wrap="square" rtlCol="0">
              <a:spAutoFit/>
            </a:bodyPr>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绩效评定</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940" y="41719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参考文件</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100" name="文本框 99"/>
          <p:cNvSpPr txBox="1"/>
          <p:nvPr/>
        </p:nvSpPr>
        <p:spPr>
          <a:xfrm>
            <a:off x="1004570" y="1062355"/>
            <a:ext cx="10880725" cy="5775960"/>
          </a:xfrm>
          <a:prstGeom prst="rect">
            <a:avLst/>
          </a:prstGeom>
          <a:noFill/>
          <a:ln w="9525">
            <a:noFill/>
          </a:ln>
        </p:spPr>
        <p:txBody>
          <a:bodyPr wrap="square">
            <a:spAutoFit/>
          </a:bodyPr>
          <a:p>
            <a:pPr indent="0">
              <a:lnSpc>
                <a:spcPct val="140000"/>
              </a:lnSpc>
            </a:pPr>
            <a:r>
              <a:rPr lang="zh-CN" sz="2400" b="0">
                <a:latin typeface="等线" panose="02010600030101010101" charset="-122"/>
                <a:ea typeface="等线" panose="02010600030101010101" charset="-122"/>
                <a:cs typeface="等线" panose="02010600030101010101" charset="-122"/>
              </a:rPr>
              <a:t>[1]《软件工程原书第八版》 机械工业出版社 RogerS.Pressman Bruce R.Maxim著 2017年1月第1版 第294545号[2]《软件工程导论》 清华大学出版社 张海藩等 2013年8月第6版 第150343号[3]《软件需求》 清华大学出版社 Karl Wiegers, Joy Beatty著 李忠利 李淳 霍金健 孔晨辉 译 2016年3月第3版[4]《UML用户指南》 人民邮电出版社 Grady Booch, James Rumbaugh, Ivar Jacobson著 邵维忠 麻志毅 马浩海 刘辉 译 2013年1月第1版[5]《UML2基础、建模与设计教程》 清华大学出版社 杨弘平等 2015年10月第1版[6]《IT项目管理》 机械工业出版社 Kathy Schwalbe著 孙新波 朱珠 贾建锋 译 2017年10月第1版</a:t>
            </a:r>
            <a:endParaRPr lang="zh-CN" altLang="en-US" sz="2400">
              <a:latin typeface="等线" panose="02010600030101010101" charset="-122"/>
              <a:ea typeface="等线" panose="02010600030101010101" charset="-122"/>
              <a:cs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6</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绩效评定</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340360" y="281940"/>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绩效评定</a:t>
            </a:r>
            <a:endPar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endParaRPr>
          </a:p>
        </p:txBody>
      </p:sp>
      <p:pic>
        <p:nvPicPr>
          <p:cNvPr id="7" name="图片 1"/>
          <p:cNvPicPr>
            <a:picLocks noChangeAspect="1"/>
          </p:cNvPicPr>
          <p:nvPr/>
        </p:nvPicPr>
        <p:blipFill>
          <a:blip r:embed="rId1"/>
          <a:stretch>
            <a:fillRect/>
          </a:stretch>
        </p:blipFill>
        <p:spPr>
          <a:xfrm>
            <a:off x="340360" y="3951288"/>
            <a:ext cx="960438" cy="958850"/>
          </a:xfrm>
          <a:prstGeom prst="rect">
            <a:avLst/>
          </a:prstGeom>
          <a:noFill/>
          <a:ln w="9525">
            <a:noFill/>
          </a:ln>
        </p:spPr>
      </p:pic>
      <p:sp>
        <p:nvSpPr>
          <p:cNvPr id="8" name="文本框 2"/>
          <p:cNvSpPr txBox="1"/>
          <p:nvPr/>
        </p:nvSpPr>
        <p:spPr>
          <a:xfrm>
            <a:off x="1604010" y="395128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章拾瑜</a:t>
            </a:r>
            <a:endParaRPr lang="zh-CN" altLang="en-US" dirty="0">
              <a:latin typeface="微软雅黑" panose="020B0503020204020204" charset="-122"/>
              <a:ea typeface="微软雅黑" panose="020B0503020204020204" charset="-122"/>
            </a:endParaRPr>
          </a:p>
        </p:txBody>
      </p:sp>
      <p:pic>
        <p:nvPicPr>
          <p:cNvPr id="10" name="图片 5"/>
          <p:cNvPicPr>
            <a:picLocks noChangeAspect="1"/>
          </p:cNvPicPr>
          <p:nvPr/>
        </p:nvPicPr>
        <p:blipFill>
          <a:blip r:embed="rId2"/>
          <a:stretch>
            <a:fillRect/>
          </a:stretch>
        </p:blipFill>
        <p:spPr>
          <a:xfrm>
            <a:off x="5846445" y="558483"/>
            <a:ext cx="960438" cy="958850"/>
          </a:xfrm>
          <a:prstGeom prst="rect">
            <a:avLst/>
          </a:prstGeom>
          <a:noFill/>
          <a:ln w="9525">
            <a:noFill/>
          </a:ln>
        </p:spPr>
      </p:pic>
      <p:sp>
        <p:nvSpPr>
          <p:cNvPr id="11" name="文本框 2"/>
          <p:cNvSpPr txBox="1"/>
          <p:nvPr/>
        </p:nvSpPr>
        <p:spPr>
          <a:xfrm>
            <a:off x="7128510" y="558483"/>
            <a:ext cx="6413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朱涵</a:t>
            </a:r>
            <a:endParaRPr lang="zh-CN" altLang="en-US" dirty="0">
              <a:latin typeface="微软雅黑" panose="020B0503020204020204" charset="-122"/>
              <a:ea typeface="微软雅黑" panose="020B0503020204020204" charset="-122"/>
            </a:endParaRPr>
          </a:p>
        </p:txBody>
      </p:sp>
      <p:sp>
        <p:nvSpPr>
          <p:cNvPr id="12" name="文本框 3"/>
          <p:cNvSpPr txBox="1"/>
          <p:nvPr/>
        </p:nvSpPr>
        <p:spPr>
          <a:xfrm>
            <a:off x="7128510" y="926783"/>
            <a:ext cx="5230813"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）负责该阶段PPT制作以及后续更新；    </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）负责该阶段团建活动的组织与开展；</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）负责项目进度监控，与其他组员进行沟通</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endParaRPr>
          </a:p>
        </p:txBody>
      </p:sp>
      <p:sp>
        <p:nvSpPr>
          <p:cNvPr id="13" name="文本框 3"/>
          <p:cNvSpPr txBox="1"/>
          <p:nvPr/>
        </p:nvSpPr>
        <p:spPr>
          <a:xfrm>
            <a:off x="1604010" y="4319905"/>
            <a:ext cx="3970655" cy="1383665"/>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建队基石</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en-US" sz="1400" dirty="0">
                <a:latin typeface="微软雅黑" panose="020B0503020204020204" charset="-122"/>
                <a:ea typeface="微软雅黑" panose="020B0503020204020204" charset="-122"/>
                <a:sym typeface="微软雅黑" panose="020B0503020204020204" charset="-122"/>
              </a:rPr>
              <a:t>）负责初步分析项目可行性，分析项目方案；</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zh-CN" sz="1400" dirty="0">
                <a:latin typeface="微软雅黑" panose="020B0503020204020204" charset="-122"/>
                <a:ea typeface="微软雅黑" panose="020B0503020204020204" charset="-122"/>
                <a:sym typeface="微软雅黑" panose="020B0503020204020204" charset="-122"/>
              </a:rPr>
              <a:t>）负责盒马、每日优鲜、十荟团</a:t>
            </a:r>
            <a:r>
              <a:rPr lang="zh-CN" altLang="zh-CN" sz="1400" dirty="0">
                <a:latin typeface="微软雅黑" panose="020B0503020204020204" charset="-122"/>
                <a:ea typeface="微软雅黑" panose="020B0503020204020204" charset="-122"/>
                <a:sym typeface="微软雅黑" panose="020B0503020204020204" charset="-122"/>
              </a:rPr>
              <a:t>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编写以及后续更新</a:t>
            </a:r>
            <a:r>
              <a:rPr lang="zh-CN" altLang="zh-CN" sz="1400" dirty="0">
                <a:latin typeface="微软雅黑" panose="020B0503020204020204" charset="-122"/>
                <a:ea typeface="微软雅黑" panose="020B0503020204020204" charset="-122"/>
                <a:sym typeface="微软雅黑" panose="020B0503020204020204" charset="-122"/>
              </a:rPr>
              <a:t>；</a:t>
            </a:r>
            <a:endParaRPr lang="zh-CN" altLang="zh-CN" sz="1400" dirty="0">
              <a:latin typeface="微软雅黑" panose="020B0503020204020204" charset="-122"/>
              <a:ea typeface="微软雅黑" panose="020B0503020204020204" charset="-122"/>
            </a:endParaRPr>
          </a:p>
        </p:txBody>
      </p:sp>
      <p:pic>
        <p:nvPicPr>
          <p:cNvPr id="14" name="图片 5"/>
          <p:cNvPicPr>
            <a:picLocks noChangeAspect="1"/>
          </p:cNvPicPr>
          <p:nvPr/>
        </p:nvPicPr>
        <p:blipFill>
          <a:blip r:embed="rId3"/>
          <a:stretch>
            <a:fillRect/>
          </a:stretch>
        </p:blipFill>
        <p:spPr>
          <a:xfrm>
            <a:off x="5877560" y="2886393"/>
            <a:ext cx="960438" cy="960437"/>
          </a:xfrm>
          <a:prstGeom prst="rect">
            <a:avLst/>
          </a:prstGeom>
          <a:noFill/>
          <a:ln w="9525">
            <a:noFill/>
          </a:ln>
        </p:spPr>
      </p:pic>
      <p:sp>
        <p:nvSpPr>
          <p:cNvPr id="15" name="文本框 2"/>
          <p:cNvSpPr txBox="1"/>
          <p:nvPr/>
        </p:nvSpPr>
        <p:spPr>
          <a:xfrm>
            <a:off x="7014210" y="275939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陈正祎</a:t>
            </a:r>
            <a:endParaRPr lang="zh-CN" altLang="en-US" dirty="0">
              <a:latin typeface="微软雅黑" panose="020B0503020204020204" charset="-122"/>
              <a:ea typeface="微软雅黑" panose="020B0503020204020204" charset="-122"/>
            </a:endParaRPr>
          </a:p>
        </p:txBody>
      </p:sp>
      <p:sp>
        <p:nvSpPr>
          <p:cNvPr id="16" name="文本框 3"/>
          <p:cNvSpPr txBox="1"/>
          <p:nvPr/>
        </p:nvSpPr>
        <p:spPr>
          <a:xfrm>
            <a:off x="7014210" y="3128010"/>
            <a:ext cx="4926330"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团队灵魂</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）负责橙心优选、多多买菜、美团优选、兴盛优选等</a:t>
            </a:r>
            <a:r>
              <a:rPr lang="en-US" altLang="zh-CN" sz="1400" dirty="0">
                <a:latin typeface="微软雅黑" panose="020B0503020204020204" charset="-122"/>
                <a:ea typeface="微软雅黑" panose="020B0503020204020204" charset="-122"/>
                <a:sym typeface="微软雅黑" panose="020B0503020204020204" charset="-122"/>
              </a:rPr>
              <a:t>APP</a:t>
            </a:r>
            <a:r>
              <a:rPr lang="zh-CN" altLang="en-US" sz="1400" dirty="0">
                <a:latin typeface="微软雅黑" panose="020B0503020204020204" charset="-122"/>
                <a:ea typeface="微软雅黑" panose="020B0503020204020204" charset="-122"/>
                <a:sym typeface="微软雅黑" panose="020B0503020204020204" charset="-122"/>
              </a:rPr>
              <a:t>的案项目产品分析文档</a:t>
            </a:r>
            <a:r>
              <a:rPr lang="zh-CN" altLang="en-US" sz="1400" dirty="0">
                <a:latin typeface="微软雅黑" panose="020B0503020204020204" charset="-122"/>
                <a:ea typeface="微软雅黑" panose="020B0503020204020204" charset="-122"/>
                <a:sym typeface="+mn-ea"/>
              </a:rPr>
              <a:t>文档</a:t>
            </a:r>
            <a:r>
              <a:rPr lang="zh-CN" altLang="zh-CN" sz="1400" dirty="0">
                <a:latin typeface="微软雅黑" panose="020B0503020204020204" charset="-122"/>
                <a:ea typeface="微软雅黑" panose="020B0503020204020204" charset="-122"/>
                <a:sym typeface="微软雅黑" panose="020B0503020204020204" charset="-122"/>
              </a:rPr>
              <a:t>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）作为项目进度管理员，负责项目进度管理；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4</a:t>
            </a:r>
            <a:r>
              <a:rPr lang="zh-CN" altLang="en-US" sz="1400" dirty="0">
                <a:latin typeface="微软雅黑" panose="020B0503020204020204" charset="-122"/>
                <a:ea typeface="微软雅黑" panose="020B0503020204020204" charset="-122"/>
                <a:sym typeface="微软雅黑" panose="020B0503020204020204" charset="-122"/>
              </a:rPr>
              <a:t>）作为会议记录员，负责会议发起与记录；</a:t>
            </a:r>
            <a:r>
              <a:rPr lang="zh-CN" altLang="zh-CN" sz="1400" dirty="0">
                <a:latin typeface="微软雅黑" panose="020B0503020204020204" charset="-122"/>
                <a:ea typeface="微软雅黑" panose="020B0503020204020204" charset="-122"/>
                <a:sym typeface="微软雅黑" panose="020B0503020204020204" charset="-122"/>
              </a:rPr>
              <a:t> </a:t>
            </a:r>
            <a:endParaRPr lang="zh-CN" altLang="zh-CN" sz="1400" dirty="0">
              <a:latin typeface="微软雅黑" panose="020B0503020204020204" charset="-122"/>
              <a:ea typeface="微软雅黑" panose="020B0503020204020204" charset="-122"/>
              <a:sym typeface="微软雅黑" panose="020B0503020204020204" charset="-122"/>
            </a:endParaRPr>
          </a:p>
        </p:txBody>
      </p:sp>
      <p:pic>
        <p:nvPicPr>
          <p:cNvPr id="17" name="图片 1"/>
          <p:cNvPicPr>
            <a:picLocks noChangeAspect="1"/>
          </p:cNvPicPr>
          <p:nvPr/>
        </p:nvPicPr>
        <p:blipFill>
          <a:blip r:embed="rId4"/>
          <a:stretch>
            <a:fillRect/>
          </a:stretch>
        </p:blipFill>
        <p:spPr>
          <a:xfrm>
            <a:off x="5846445" y="5067618"/>
            <a:ext cx="960438" cy="958850"/>
          </a:xfrm>
          <a:prstGeom prst="rect">
            <a:avLst/>
          </a:prstGeom>
          <a:noFill/>
          <a:ln w="9525">
            <a:noFill/>
          </a:ln>
        </p:spPr>
      </p:pic>
      <p:sp>
        <p:nvSpPr>
          <p:cNvPr id="18" name="文本框 2"/>
          <p:cNvSpPr txBox="1"/>
          <p:nvPr/>
        </p:nvSpPr>
        <p:spPr>
          <a:xfrm>
            <a:off x="7110095" y="5067618"/>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黄德煜</a:t>
            </a:r>
            <a:endParaRPr lang="zh-CN" altLang="en-US" dirty="0">
              <a:latin typeface="微软雅黑" panose="020B0503020204020204" charset="-122"/>
              <a:ea typeface="微软雅黑" panose="020B0503020204020204" charset="-122"/>
            </a:endParaRPr>
          </a:p>
        </p:txBody>
      </p:sp>
      <p:sp>
        <p:nvSpPr>
          <p:cNvPr id="19" name="文本框 3"/>
          <p:cNvSpPr txBox="1"/>
          <p:nvPr/>
        </p:nvSpPr>
        <p:spPr>
          <a:xfrm>
            <a:off x="7110095" y="5435918"/>
            <a:ext cx="5114925" cy="1383665"/>
          </a:xfrm>
          <a:prstGeom prst="rect">
            <a:avLst/>
          </a:prstGeom>
          <a:noFill/>
          <a:ln w="9525">
            <a:noFill/>
          </a:ln>
        </p:spPr>
        <p:txBody>
          <a:bodyPr anchor="t" anchorCtr="0">
            <a:spAutoFit/>
          </a:bodyPr>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团队核心</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1</a:t>
            </a:r>
            <a:r>
              <a:rPr lang="zh-CN" altLang="zh-CN" sz="1400" dirty="0">
                <a:latin typeface="微软雅黑" panose="020B0503020204020204" charset="-122"/>
                <a:ea typeface="微软雅黑" panose="020B0503020204020204" charset="-122"/>
                <a:sym typeface="微软雅黑" panose="020B0503020204020204" charset="-122"/>
              </a:rPr>
              <a:t>）负责有关主题的案例查找与编写</a:t>
            </a:r>
            <a:r>
              <a:rPr lang="zh-CN" altLang="zh-CN" sz="1400" dirty="0">
                <a:latin typeface="微软雅黑" panose="020B0503020204020204" charset="-122"/>
                <a:ea typeface="微软雅黑" panose="020B0503020204020204" charset="-122"/>
                <a:sym typeface="微软雅黑" panose="020B0503020204020204" charset="-122"/>
              </a:rPr>
              <a:t>以及后续更新；</a:t>
            </a:r>
            <a:endParaRPr lang="zh-CN" altLang="zh-CN"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2</a:t>
            </a:r>
            <a:r>
              <a:rPr lang="zh-CN" altLang="en-US" sz="1400" dirty="0">
                <a:latin typeface="微软雅黑" panose="020B0503020204020204" charset="-122"/>
                <a:ea typeface="微软雅黑" panose="020B0503020204020204" charset="-122"/>
                <a:sym typeface="微软雅黑" panose="020B0503020204020204" charset="-122"/>
              </a:rPr>
              <a:t>）作为项目配置管理员，负责项目配置管理；</a:t>
            </a:r>
            <a:endParaRPr lang="zh-CN" altLang="en-US" sz="1400" dirty="0">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sym typeface="微软雅黑" panose="020B0503020204020204" charset="-122"/>
              </a:rPr>
              <a:t>（</a:t>
            </a:r>
            <a:r>
              <a:rPr lang="en-US" altLang="zh-CN" sz="1400" dirty="0">
                <a:latin typeface="微软雅黑" panose="020B0503020204020204" charset="-122"/>
                <a:ea typeface="微软雅黑" panose="020B0503020204020204" charset="-122"/>
                <a:sym typeface="微软雅黑" panose="020B0503020204020204" charset="-122"/>
              </a:rPr>
              <a:t>3</a:t>
            </a:r>
            <a:r>
              <a:rPr lang="zh-CN" altLang="en-US" sz="1400" dirty="0">
                <a:latin typeface="微软雅黑" panose="020B0503020204020204" charset="-122"/>
                <a:ea typeface="微软雅黑" panose="020B0503020204020204" charset="-122"/>
                <a:sym typeface="微软雅黑" panose="020B0503020204020204" charset="-122"/>
              </a:rPr>
              <a:t>）建立配置管理仓库，并解决小组成员的配置管理问题</a:t>
            </a:r>
            <a:endParaRPr lang="zh-CN" altLang="zh-CN" sz="1400" dirty="0">
              <a:latin typeface="微软雅黑" panose="020B0503020204020204" charset="-122"/>
              <a:ea typeface="微软雅黑" panose="020B0503020204020204" charset="-122"/>
            </a:endParaRPr>
          </a:p>
        </p:txBody>
      </p:sp>
      <p:pic>
        <p:nvPicPr>
          <p:cNvPr id="20" name="图片 19"/>
          <p:cNvPicPr>
            <a:picLocks noChangeAspect="1"/>
          </p:cNvPicPr>
          <p:nvPr/>
        </p:nvPicPr>
        <p:blipFill>
          <a:blip r:embed="rId5"/>
          <a:stretch>
            <a:fillRect/>
          </a:stretch>
        </p:blipFill>
        <p:spPr>
          <a:xfrm>
            <a:off x="340360" y="1517333"/>
            <a:ext cx="960438" cy="960437"/>
          </a:xfrm>
          <a:prstGeom prst="rect">
            <a:avLst/>
          </a:prstGeom>
          <a:noFill/>
          <a:ln w="9525">
            <a:noFill/>
          </a:ln>
        </p:spPr>
      </p:pic>
      <p:sp>
        <p:nvSpPr>
          <p:cNvPr id="21" name="文本框 20"/>
          <p:cNvSpPr txBox="1"/>
          <p:nvPr/>
        </p:nvSpPr>
        <p:spPr>
          <a:xfrm>
            <a:off x="1604010" y="1403033"/>
            <a:ext cx="869950" cy="368300"/>
          </a:xfrm>
          <a:prstGeom prst="rect">
            <a:avLst/>
          </a:prstGeom>
          <a:noFill/>
          <a:ln w="9525">
            <a:noFill/>
          </a:ln>
        </p:spPr>
        <p:txBody>
          <a:bodyPr wrap="none" anchor="t" anchorCtr="0">
            <a:spAutoFit/>
          </a:bodyPr>
          <a:p>
            <a:r>
              <a:rPr lang="zh-CN" altLang="en-US" dirty="0">
                <a:latin typeface="微软雅黑" panose="020B0503020204020204" charset="-122"/>
                <a:ea typeface="微软雅黑" panose="020B0503020204020204" charset="-122"/>
              </a:rPr>
              <a:t>邢海粟</a:t>
            </a:r>
            <a:endParaRPr lang="zh-CN" altLang="en-US" dirty="0">
              <a:latin typeface="微软雅黑" panose="020B0503020204020204" charset="-122"/>
              <a:ea typeface="微软雅黑" panose="020B0503020204020204" charset="-122"/>
            </a:endParaRPr>
          </a:p>
        </p:txBody>
      </p:sp>
      <p:sp>
        <p:nvSpPr>
          <p:cNvPr id="22" name="文本框 21"/>
          <p:cNvSpPr txBox="1"/>
          <p:nvPr/>
        </p:nvSpPr>
        <p:spPr>
          <a:xfrm>
            <a:off x="1604010" y="1703070"/>
            <a:ext cx="3970655" cy="1706880"/>
          </a:xfrm>
          <a:prstGeom prst="rect">
            <a:avLst/>
          </a:prstGeom>
          <a:noFill/>
          <a:ln w="9525">
            <a:noFill/>
          </a:ln>
        </p:spPr>
        <p:txBody>
          <a:bodyPr wrap="square" anchor="t" anchorCtr="0">
            <a:spAutoFit/>
          </a:bodyPr>
          <a:p>
            <a:pPr algn="just">
              <a:lnSpc>
                <a:spcPct val="150000"/>
              </a:lnSpc>
            </a:pPr>
            <a:r>
              <a:rPr lang="zh-CN" altLang="zh-CN" sz="1400" dirty="0">
                <a:latin typeface="微软雅黑" panose="020B0503020204020204" charset="-122"/>
                <a:ea typeface="微软雅黑" panose="020B0503020204020204" charset="-122"/>
              </a:rPr>
              <a:t>小小组长</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1</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协调小组成员矛盾，团结一致向前冲；</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2</a:t>
            </a:r>
            <a:r>
              <a:rPr lang="zh-CN" altLang="zh-CN" sz="1400" dirty="0">
                <a:latin typeface="微软雅黑" panose="020B0503020204020204" charset="-122"/>
                <a:ea typeface="微软雅黑" panose="020B0503020204020204" charset="-122"/>
              </a:rPr>
              <a:t>）负责该阶段PPT审核以及后续更新；    </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3</a:t>
            </a:r>
            <a:r>
              <a:rPr lang="zh-CN" altLang="en-US" sz="1400" dirty="0">
                <a:latin typeface="微软雅黑" panose="020B0503020204020204" charset="-122"/>
                <a:ea typeface="微软雅黑" panose="020B0503020204020204" charset="-122"/>
              </a:rPr>
              <a:t>）负责该阶段文档内容的批准与审核；</a:t>
            </a:r>
            <a:endParaRPr lang="zh-CN" altLang="zh-CN" sz="1400" dirty="0">
              <a:latin typeface="微软雅黑" panose="020B0503020204020204" charset="-122"/>
              <a:ea typeface="微软雅黑" panose="020B0503020204020204" charset="-122"/>
            </a:endParaRPr>
          </a:p>
          <a:p>
            <a:pPr algn="just">
              <a:lnSpc>
                <a:spcPct val="150000"/>
              </a:lnSpc>
            </a:pPr>
            <a:r>
              <a:rPr lang="zh-CN" altLang="zh-CN" sz="1400" dirty="0">
                <a:latin typeface="微软雅黑" panose="020B0503020204020204" charset="-122"/>
                <a:ea typeface="微软雅黑" panose="020B0503020204020204" charset="-122"/>
              </a:rPr>
              <a:t>（</a:t>
            </a:r>
            <a:r>
              <a:rPr lang="en-US" altLang="zh-CN" sz="1400" dirty="0">
                <a:latin typeface="微软雅黑" panose="020B0503020204020204" charset="-122"/>
                <a:ea typeface="微软雅黑" panose="020B0503020204020204" charset="-122"/>
              </a:rPr>
              <a:t>4</a:t>
            </a:r>
            <a:r>
              <a:rPr lang="zh-CN" altLang="en-US" sz="1400" dirty="0">
                <a:latin typeface="微软雅黑" panose="020B0503020204020204" charset="-122"/>
                <a:ea typeface="微软雅黑" panose="020B0503020204020204" charset="-122"/>
              </a:rPr>
              <a:t>）</a:t>
            </a:r>
            <a:r>
              <a:rPr lang="zh-CN" altLang="zh-CN" sz="1400" dirty="0">
                <a:latin typeface="微软雅黑" panose="020B0503020204020204" charset="-122"/>
                <a:ea typeface="微软雅黑" panose="020B0503020204020204" charset="-122"/>
              </a:rPr>
              <a:t>负责分配下一阶段的任务；  </a:t>
            </a:r>
            <a:endParaRPr lang="zh-CN" altLang="zh-CN" sz="1400" dirty="0">
              <a:latin typeface="微软雅黑" panose="020B0503020204020204" charset="-122"/>
              <a:ea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2070"/>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感谢</a:t>
            </a:r>
            <a:endParaRPr lang="zh-CN" altLang="en-US" sz="8000" dirty="0">
              <a:solidFill>
                <a:schemeClr val="bg1"/>
              </a:solidFill>
              <a:latin typeface="方正兰亭粗黑简体" panose="02000000000000000000" pitchFamily="2" charset="-122"/>
              <a:ea typeface="方正兰亭粗黑简体" panose="02000000000000000000" pitchFamily="2" charset="-122"/>
            </a:endParaRP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645160"/>
          </a:xfrm>
          <a:prstGeom prst="rect">
            <a:avLst/>
          </a:prstGeom>
          <a:noFill/>
        </p:spPr>
        <p:txBody>
          <a:bodyPr wrap="square" rtlCol="0">
            <a:spAutoFit/>
          </a:bodyPr>
          <a:lstStyle/>
          <a:p>
            <a:pPr algn="ctr"/>
            <a:r>
              <a:rPr lang="en-US" sz="3600" dirty="0">
                <a:solidFill>
                  <a:schemeClr val="bg1"/>
                </a:solidFill>
                <a:latin typeface="等线" panose="02010600030101010101" charset="-122"/>
                <a:ea typeface="等线" panose="02010600030101010101" charset="-122"/>
              </a:rPr>
              <a:t>Q&amp;A</a:t>
            </a:r>
            <a:endParaRPr lang="en-US" sz="3600" dirty="0">
              <a:solidFill>
                <a:schemeClr val="bg1"/>
              </a:solidFill>
              <a:latin typeface="等线" panose="02010600030101010101" charset="-122"/>
              <a:ea typeface="等线" panose="02010600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13332" y="3262245"/>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主题确认</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310771" y="105518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主题确认</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23596" name="矩形 4"/>
          <p:cNvSpPr>
            <a:spLocks noChangeArrowheads="1"/>
          </p:cNvSpPr>
          <p:nvPr/>
        </p:nvSpPr>
        <p:spPr bwMode="auto">
          <a:xfrm>
            <a:off x="1209675" y="2043430"/>
            <a:ext cx="6137275" cy="1052830"/>
          </a:xfrm>
          <a:prstGeom prst="rect">
            <a:avLst/>
          </a:prstGeom>
          <a:noFill/>
          <a:ln w="9525">
            <a:noFill/>
            <a:miter lim="800000"/>
          </a:ln>
        </p:spPr>
        <p:txBody>
          <a:bodyPr wrap="square" lIns="91440" tIns="45720" rIns="91440" bIns="45720">
            <a:spAutoFit/>
          </a:bodyPr>
          <a:lstStyle/>
          <a:p>
            <a:pPr indent="457200" fontAlgn="auto">
              <a:lnSpc>
                <a:spcPts val="2500"/>
              </a:lnSpc>
            </a:pPr>
            <a:r>
              <a:rPr lang="zh-CN" sz="2000" dirty="0">
                <a:solidFill>
                  <a:srgbClr val="262626"/>
                </a:solidFill>
                <a:latin typeface="华文细黑" panose="02010600040101010101" pitchFamily="2" charset="-122"/>
                <a:ea typeface="华文细黑" panose="02010600040101010101" pitchFamily="2" charset="-122"/>
              </a:rPr>
              <a:t>我们组选择的是购物和社区主题，通过购物和社区的组合，我们选择时下热门的社区化团购形式作为这次的主题。</a:t>
            </a:r>
            <a:endParaRPr lang="zh-CN" sz="2000" dirty="0">
              <a:solidFill>
                <a:srgbClr val="262626"/>
              </a:solidFill>
              <a:latin typeface="华文细黑" panose="02010600040101010101" pitchFamily="2" charset="-122"/>
              <a:ea typeface="华文细黑" panose="0201060004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
        <p:nvSpPr>
          <p:cNvPr id="2" name="文本框 3"/>
          <p:cNvSpPr>
            <a:spLocks noChangeArrowheads="1"/>
          </p:cNvSpPr>
          <p:nvPr/>
        </p:nvSpPr>
        <p:spPr bwMode="auto">
          <a:xfrm>
            <a:off x="12096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购物</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
        <p:nvSpPr>
          <p:cNvPr id="3" name="文本框 3"/>
          <p:cNvSpPr>
            <a:spLocks noChangeArrowheads="1"/>
          </p:cNvSpPr>
          <p:nvPr/>
        </p:nvSpPr>
        <p:spPr bwMode="auto">
          <a:xfrm>
            <a:off x="3025775" y="3580765"/>
            <a:ext cx="1297940" cy="645160"/>
          </a:xfrm>
          <a:prstGeom prst="rect">
            <a:avLst/>
          </a:prstGeom>
          <a:solidFill>
            <a:srgbClr val="22385C"/>
          </a:solidFill>
          <a:ln w="9525">
            <a:noFill/>
            <a:miter lim="800000"/>
          </a:ln>
        </p:spPr>
        <p:txBody>
          <a:bodyPr wrap="square" lIns="91440" tIns="45720" rIns="91440" bIns="45720">
            <a:spAutoFit/>
          </a:bodyPr>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rPr>
              <a:t>社区</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anose="020B05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63792" y="3303833"/>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相关案例分析</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4"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lstStyle/>
            <a:p>
              <a:endParaRPr lang="zh-CN" altLang="en-US"/>
            </a:p>
          </p:txBody>
        </p:sp>
        <p:sp>
          <p:nvSpPr>
            <p:cNvPr id="6"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lstStyle/>
            <a:p>
              <a:endParaRPr lang="zh-CN" altLang="en-US"/>
            </a:p>
          </p:txBody>
        </p:sp>
        <p:sp>
          <p:nvSpPr>
            <p:cNvPr id="9"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0"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711625" y="2926573"/>
            <a:ext cx="1009934" cy="1861185"/>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515862" y="3261288"/>
            <a:ext cx="5415012" cy="1106805"/>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问题与挑战</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94261" y="1483174"/>
            <a:ext cx="3104156"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优势分析</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212215" y="2284730"/>
            <a:ext cx="5122545" cy="3415030"/>
          </a:xfrm>
          <a:prstGeom prst="rect">
            <a:avLst/>
          </a:prstGeom>
          <a:noFill/>
          <a:ln w="9525">
            <a:noFill/>
            <a:miter lim="800000"/>
          </a:ln>
        </p:spPr>
        <p:txBody>
          <a:bodyPr wrap="square" lIns="91440" tIns="45720" rIns="91440" bIns="45720">
            <a:spAutoFit/>
          </a:bodyPr>
          <a:lstStyle/>
          <a:p>
            <a:pPr indent="457200" algn="just" fontAlgn="auto">
              <a:lnSpc>
                <a:spcPct val="100000"/>
              </a:lnSpc>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的优势在于与自带社交属性与流量来源的社区相结合，将原本的提供大量商品供顾客挑选的销售模式转变为顾客需要什么就提供什么，同时提供团购所有的特殊优惠价格的销售模式。</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00000"/>
              </a:lnSpc>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在用户享受到</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优惠</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的同时，也减少了店家供过于求的风险，同时起到宣传作用。</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191260" y="137223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优势及分析总结</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1109345" y="2173605"/>
            <a:ext cx="4947285" cy="4154170"/>
          </a:xfrm>
          <a:prstGeom prst="rect">
            <a:avLst/>
          </a:prstGeom>
          <a:noFill/>
          <a:ln w="9525">
            <a:noFill/>
            <a:miter lim="800000"/>
          </a:ln>
        </p:spPr>
        <p:txBody>
          <a:bodyPr wrap="square" lIns="91440" tIns="45720" rIns="91440" bIns="45720">
            <a:spAutoFit/>
          </a:bodyPr>
          <a:lstStyle/>
          <a:p>
            <a:pPr indent="457200" algn="just">
              <a:lnSpc>
                <a:spcPct val="100000"/>
              </a:lnSpc>
              <a:buClrTx/>
              <a:buSzTx/>
              <a:buFontTx/>
            </a:pP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社区团购</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的主打产品是</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生鲜</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，也就是我们每个人生活中消费频率最高的水果、蔬菜。</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社区团购的最大特点是以</a:t>
            </a:r>
            <a:r>
              <a:rPr lang="zh-CN" sz="2400" dirty="0">
                <a:solidFill>
                  <a:srgbClr val="FF0000"/>
                </a:solidFill>
                <a:latin typeface="宋体" panose="02010600030101010101" pitchFamily="2" charset="-122"/>
                <a:ea typeface="宋体" panose="02010600030101010101" pitchFamily="2" charset="-122"/>
                <a:cs typeface="宋体" panose="02010600030101010101" pitchFamily="2" charset="-122"/>
              </a:rPr>
              <a:t>社区</a:t>
            </a: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为单位，以团长为纽带的定点团购。用户不需要去和商家沟通，而是由团长和店家直接交流。</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a:p>
            <a:pPr indent="457200" algn="just">
              <a:lnSpc>
                <a:spcPct val="100000"/>
              </a:lnSpc>
              <a:buClrTx/>
              <a:buSzTx/>
              <a:buFontTx/>
            </a:pPr>
            <a:r>
              <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rPr>
              <a:t>以大量客源为条件，获得相对较低的商品单价。同时具有一定的时效性，用户第一天下单，第二天提货，以销定产，集采集配。</a:t>
            </a:r>
            <a:endParaRPr lang="zh-CN" sz="2400" dirty="0">
              <a:solidFill>
                <a:srgbClr val="262626"/>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latin typeface="华文细黑" panose="02010600040101010101" pitchFamily="2" charset="-122"/>
                <a:ea typeface="华文细黑" panose="02010600040101010101" pitchFamily="2" charset="-122"/>
              </a:endParaRPr>
            </a:p>
          </p:txBody>
        </p:sp>
      </p:gr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4218305" y="494665"/>
            <a:ext cx="3756660" cy="645160"/>
          </a:xfrm>
          <a:prstGeom prst="rect">
            <a:avLst/>
          </a:prstGeom>
          <a:solidFill>
            <a:srgbClr val="22385C"/>
          </a:solidFill>
          <a:ln w="9525">
            <a:noFill/>
            <a:miter lim="800000"/>
          </a:ln>
        </p:spPr>
        <p:txBody>
          <a:bodyPr wrap="square" lIns="91440" tIns="45720" rIns="91440" bIns="45720">
            <a:spAutoFit/>
          </a:bodyPr>
          <a:lstStyle/>
          <a:p>
            <a:pPr algn="dist"/>
            <a:r>
              <a:rPr lang="zh-CN" altLang="en-US" sz="3600" dirty="0" smtClean="0">
                <a:solidFill>
                  <a:schemeClr val="bg1"/>
                </a:solidFill>
                <a:latin typeface="等线" panose="02010600030101010101" charset="-122"/>
                <a:ea typeface="等线" panose="02010600030101010101" charset="-122"/>
                <a:sym typeface="Segoe UI" panose="020B0502040204020203" pitchFamily="34" charset="0"/>
              </a:rPr>
              <a:t>业务目标</a:t>
            </a:r>
            <a:endParaRPr lang="zh-CN" altLang="en-US" sz="3600" dirty="0">
              <a:solidFill>
                <a:schemeClr val="bg1"/>
              </a:solidFill>
              <a:latin typeface="等线" panose="02010600030101010101" charset="-122"/>
              <a:ea typeface="等线" panose="02010600030101010101" charset="-122"/>
              <a:sym typeface="Segoe UI" panose="020B0502040204020203" pitchFamily="34" charset="0"/>
            </a:endParaRPr>
          </a:p>
        </p:txBody>
      </p:sp>
      <p:sp>
        <p:nvSpPr>
          <p:cNvPr id="23596" name="矩形 4"/>
          <p:cNvSpPr>
            <a:spLocks noChangeArrowheads="1"/>
          </p:cNvSpPr>
          <p:nvPr/>
        </p:nvSpPr>
        <p:spPr bwMode="auto">
          <a:xfrm>
            <a:off x="963295" y="1139825"/>
            <a:ext cx="10267315" cy="5631180"/>
          </a:xfrm>
          <a:prstGeom prst="rect">
            <a:avLst/>
          </a:prstGeom>
          <a:noFill/>
          <a:ln w="9525">
            <a:noFill/>
            <a:miter lim="800000"/>
          </a:ln>
        </p:spPr>
        <p:txBody>
          <a:bodyPr wrap="square" lIns="91440" tIns="45720" rIns="91440" bIns="45720">
            <a:spAutoFit/>
          </a:bodyPr>
          <a:lstStyle/>
          <a:p>
            <a:pPr>
              <a:lnSpc>
                <a:spcPct val="120000"/>
              </a:lnSpc>
            </a:pPr>
            <a:r>
              <a:rPr sz="2000" b="1" dirty="0">
                <a:latin typeface="等线" panose="02010600030101010101" charset="-122"/>
                <a:ea typeface="等线" panose="02010600030101010101" charset="-122"/>
              </a:rPr>
              <a:t>1）开发的基于跨平台的移动端应用，为了扩大用户使用的年龄段，应在使用上没有较高的门槛，特别应该便于中老年用户使用。</a:t>
            </a:r>
            <a:r>
              <a:rPr sz="2000" dirty="0">
                <a:latin typeface="等线" panose="02010600030101010101" charset="-122"/>
                <a:ea typeface="等线" panose="02010600030101010101" charset="-122"/>
              </a:rPr>
              <a:t>由于APP应用大多需要注册登录，对于中老年用户来说可能存在使用困难。因此使用的环境应在APP的基础上加上微信小程序，账号可直接由微信授权，便于中老年用户对提供的服务进行使用，还可以快速的分享给好友，抓住潜在用户。</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2）生鲜、食品等日常必需品的购买与次日自助提货是软件的主要功能。</a:t>
            </a:r>
            <a:r>
              <a:rPr sz="2000" dirty="0">
                <a:latin typeface="等线" panose="02010600030101010101" charset="-122"/>
                <a:ea typeface="等线" panose="02010600030101010101" charset="-122"/>
              </a:rPr>
              <a:t>同时团长对社区内订单的管理，对商品的推广，获得佣金的方式等也需要实现。也支持用户在组织自发的团购时候和团长沟通到货时间，增加便捷性。(如用户希望在第二天团购100个包子，那么可以和团长说好第二天早上到货，再有团长去和商家协商)</a:t>
            </a:r>
            <a:endParaRPr sz="2000" dirty="0">
              <a:latin typeface="等线" panose="02010600030101010101" charset="-122"/>
              <a:ea typeface="等线" panose="02010600030101010101" charset="-122"/>
            </a:endParaRPr>
          </a:p>
          <a:p>
            <a:pPr>
              <a:lnSpc>
                <a:spcPct val="120000"/>
              </a:lnSpc>
            </a:pPr>
            <a:endParaRPr sz="2000" dirty="0">
              <a:latin typeface="等线" panose="02010600030101010101" charset="-122"/>
              <a:ea typeface="等线" panose="02010600030101010101" charset="-122"/>
            </a:endParaRPr>
          </a:p>
          <a:p>
            <a:pPr>
              <a:lnSpc>
                <a:spcPct val="120000"/>
              </a:lnSpc>
            </a:pPr>
            <a:r>
              <a:rPr sz="2000" b="1" dirty="0">
                <a:latin typeface="等线" panose="02010600030101010101" charset="-122"/>
                <a:ea typeface="等线" panose="02010600030101010101" charset="-122"/>
              </a:rPr>
              <a:t>3）以视频的形式进行商品的推广。通过类似抖音、快手等短视频的方式，对商品进行描述。其中，视频的制作可以由平台或商家来制作，也可以由团长来制作。</a:t>
            </a:r>
            <a:r>
              <a:rPr sz="2000" dirty="0">
                <a:latin typeface="等线" panose="02010600030101010101" charset="-122"/>
                <a:ea typeface="等线" panose="02010600030101010101" charset="-122"/>
              </a:rPr>
              <a:t>视频的质量会影响商品是否能吸引到用户，从而使团长之间形成良性竞争，使这一片区域形成良好的生态。视频的内容也可以是美食制作，生活小妙招等，并同时附上商品链接，对商品进行推广。</a:t>
            </a:r>
            <a:endParaRPr sz="2000" dirty="0">
              <a:latin typeface="等线" panose="02010600030101010101" charset="-122"/>
              <a:ea typeface="等线" panose="02010600030101010101" charset="-122"/>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541,&quot;width&quot;:5376}"/>
</p:tagLst>
</file>

<file path=ppt/tags/tag2.xml><?xml version="1.0" encoding="utf-8"?>
<p:tagLst xmlns:p="http://schemas.openxmlformats.org/presentationml/2006/main">
  <p:tag name="KSO_WM_UNIT_PLACING_PICTURE_USER_VIEWPORT" val="{&quot;height&quot;:4348,&quot;width&quot;:83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3453</Words>
  <Application>WPS 演示</Application>
  <PresentationFormat>自定义</PresentationFormat>
  <Paragraphs>204</Paragraphs>
  <Slides>23</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宋体</vt:lpstr>
      <vt:lpstr>Wingdings</vt:lpstr>
      <vt:lpstr>方正兰亭粗黑简体</vt:lpstr>
      <vt:lpstr>黑体</vt:lpstr>
      <vt:lpstr>造字工房悦黑体验版纤细体</vt:lpstr>
      <vt:lpstr>Impact</vt:lpstr>
      <vt:lpstr>Segoe UI</vt:lpstr>
      <vt:lpstr>华文细黑</vt:lpstr>
      <vt:lpstr>等线</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Shark</cp:lastModifiedBy>
  <cp:revision>80</cp:revision>
  <dcterms:created xsi:type="dcterms:W3CDTF">2016-03-13T07:47:00Z</dcterms:created>
  <dcterms:modified xsi:type="dcterms:W3CDTF">2021-04-13T12:48:03Z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26B94813B89445368E380CC3A6ADF237</vt:lpwstr>
  </property>
</Properties>
</file>