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20" r:id="rId4"/>
    <p:sldId id="309" r:id="rId5"/>
    <p:sldId id="312" r:id="rId6"/>
    <p:sldId id="311" r:id="rId7"/>
    <p:sldId id="300" r:id="rId8"/>
    <p:sldId id="301" r:id="rId9"/>
    <p:sldId id="313" r:id="rId10"/>
    <p:sldId id="317" r:id="rId11"/>
    <p:sldId id="318" r:id="rId12"/>
    <p:sldId id="321" r:id="rId13"/>
    <p:sldId id="314" r:id="rId14"/>
    <p:sldId id="310" r:id="rId15"/>
    <p:sldId id="322" r:id="rId16"/>
    <p:sldId id="323" r:id="rId17"/>
    <p:sldId id="324" r:id="rId18"/>
    <p:sldId id="326" r:id="rId19"/>
    <p:sldId id="327" r:id="rId20"/>
    <p:sldId id="328" r:id="rId21"/>
    <p:sldId id="304" r:id="rId22"/>
    <p:sldId id="329" r:id="rId23"/>
    <p:sldId id="305" r:id="rId24"/>
    <p:sldId id="330" r:id="rId25"/>
    <p:sldId id="331" r:id="rId26"/>
    <p:sldId id="332" r:id="rId27"/>
    <p:sldId id="302" r:id="rId28"/>
    <p:sldId id="334" r:id="rId29"/>
    <p:sldId id="335" r:id="rId30"/>
    <p:sldId id="336" r:id="rId31"/>
    <p:sldId id="337" r:id="rId32"/>
    <p:sldId id="338" r:id="rId33"/>
    <p:sldId id="339" r:id="rId34"/>
    <p:sldId id="308" r:id="rId35"/>
    <p:sldId id="333" r:id="rId36"/>
    <p:sldId id="342" r:id="rId37"/>
    <p:sldId id="34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3 </a:t>
            </a:r>
            <a:r>
              <a:rPr lang="zh-CN" altLang="en-US" dirty="0"/>
              <a:t>分支与循环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B0403-E473-4EDA-A162-6B2B7171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例：能被</a:t>
            </a:r>
            <a:r>
              <a:rPr lang="en-US" altLang="zh-CN" dirty="0"/>
              <a:t>3</a:t>
            </a:r>
            <a:r>
              <a:rPr lang="zh-CN" altLang="en-US" dirty="0"/>
              <a:t>整除且不能被</a:t>
            </a:r>
            <a:r>
              <a:rPr lang="en-US" altLang="zh-CN" dirty="0"/>
              <a:t>5</a:t>
            </a:r>
            <a:r>
              <a:rPr lang="zh-CN" altLang="en-US" dirty="0"/>
              <a:t>整除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40E5E6-E727-49D8-BBCE-A71A52A70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4682067" cy="24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3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B0403-E473-4EDA-A162-6B2B7171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例：能被</a:t>
            </a:r>
            <a:r>
              <a:rPr lang="en-US" altLang="zh-CN" dirty="0"/>
              <a:t>3</a:t>
            </a:r>
            <a:r>
              <a:rPr lang="zh-CN" altLang="en-US" dirty="0"/>
              <a:t>整除且不能被</a:t>
            </a:r>
            <a:r>
              <a:rPr lang="en-US" altLang="zh-CN" dirty="0"/>
              <a:t>5</a:t>
            </a:r>
            <a:r>
              <a:rPr lang="zh-CN" altLang="en-US" dirty="0"/>
              <a:t>整除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14B2BE-F305-43FA-9ACE-7D8ED4C8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429967"/>
            <a:ext cx="7811125" cy="30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5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72985-E96C-4D55-963D-FE035207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后面可以没有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0A181-AEF6-4AA4-83E8-2F3FD754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if</a:t>
            </a:r>
            <a:r>
              <a:rPr lang="zh-CN" altLang="en-US" dirty="0"/>
              <a:t>后面没有</a:t>
            </a:r>
            <a:r>
              <a:rPr lang="en-US" altLang="zh-CN" dirty="0"/>
              <a:t>else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如果判别式为真，则执行</a:t>
            </a:r>
            <a:r>
              <a:rPr lang="en-US" altLang="zh-CN" dirty="0"/>
              <a:t>if</a:t>
            </a:r>
            <a:r>
              <a:rPr lang="zh-CN" altLang="en-US" dirty="0"/>
              <a:t>后的代码块，然后回归程序主线</a:t>
            </a:r>
            <a:endParaRPr lang="en-US" altLang="zh-CN" dirty="0"/>
          </a:p>
          <a:p>
            <a:pPr lvl="1"/>
            <a:r>
              <a:rPr lang="zh-CN" altLang="en-US" dirty="0"/>
              <a:t>如果判别式为假，则跳过这个代码块，回归程序主线</a:t>
            </a:r>
          </a:p>
        </p:txBody>
      </p:sp>
    </p:spTree>
    <p:extLst>
      <p:ext uri="{BB962C8B-B14F-4D97-AF65-F5344CB8AC3E}">
        <p14:creationId xmlns:p14="http://schemas.microsoft.com/office/powerpoint/2010/main" val="6671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C9193-A557-4834-A6E0-02BCF951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交互模式中使用代码块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92C8F-A2B6-4F05-AAC0-80C55528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当一个语句以冒号</a:t>
            </a:r>
            <a:r>
              <a:rPr lang="en-US" altLang="zh-CN" dirty="0"/>
              <a:t>:</a:t>
            </a:r>
            <a:r>
              <a:rPr lang="zh-CN" altLang="en-US" dirty="0"/>
              <a:t>结尾时，下一行进入一个代码块</a:t>
            </a:r>
            <a:endParaRPr lang="en-US" altLang="zh-CN" dirty="0"/>
          </a:p>
          <a:p>
            <a:r>
              <a:rPr lang="zh-CN" altLang="en-US" dirty="0"/>
              <a:t>输入空行来结束一个代码块（一层嵌套）</a:t>
            </a:r>
            <a:endParaRPr lang="en-US" altLang="zh-CN" dirty="0"/>
          </a:p>
          <a:p>
            <a:r>
              <a:rPr lang="zh-CN" altLang="en-US" dirty="0"/>
              <a:t>这种用法不重要</a:t>
            </a:r>
          </a:p>
        </p:txBody>
      </p:sp>
    </p:spTree>
    <p:extLst>
      <p:ext uri="{BB962C8B-B14F-4D97-AF65-F5344CB8AC3E}">
        <p14:creationId xmlns:p14="http://schemas.microsoft.com/office/powerpoint/2010/main" val="382946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C690-4056-43D2-92DC-B89E6C5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2A7EB-0268-4FAE-AFE7-129658E2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用于大于两种情况的分支操作</a:t>
            </a:r>
            <a:endParaRPr lang="en-US" altLang="zh-CN" dirty="0"/>
          </a:p>
          <a:p>
            <a:r>
              <a:rPr lang="zh-CN" altLang="en-US" dirty="0"/>
              <a:t>可以有多个</a:t>
            </a:r>
            <a:r>
              <a:rPr lang="en-US" altLang="zh-CN" dirty="0" err="1"/>
              <a:t>elif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if</a:t>
            </a:r>
            <a:r>
              <a:rPr lang="en-US" altLang="zh-CN" sz="2400" dirty="0"/>
              <a:t> &lt;</a:t>
            </a:r>
            <a:r>
              <a:rPr lang="zh-CN" altLang="en-US" sz="2400" dirty="0"/>
              <a:t>判别式</a:t>
            </a:r>
            <a:r>
              <a:rPr lang="en-US" altLang="zh-CN" sz="2400" dirty="0"/>
              <a:t>1&gt;:</a:t>
            </a:r>
          </a:p>
          <a:p>
            <a:pPr marL="457200" lvl="1" indent="0">
              <a:buNone/>
            </a:pPr>
            <a:r>
              <a:rPr lang="en-US" altLang="zh-CN" sz="1800" dirty="0"/>
              <a:t>……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accent2"/>
                </a:solidFill>
              </a:rPr>
              <a:t>elif</a:t>
            </a:r>
            <a:r>
              <a:rPr lang="en-US" altLang="zh-CN" sz="2400" dirty="0"/>
              <a:t> &lt;</a:t>
            </a:r>
            <a:r>
              <a:rPr lang="zh-CN" altLang="en-US" sz="2400" dirty="0"/>
              <a:t>判别式</a:t>
            </a:r>
            <a:r>
              <a:rPr lang="en-US" altLang="zh-CN" sz="2400" dirty="0"/>
              <a:t>2&gt;:</a:t>
            </a:r>
          </a:p>
          <a:p>
            <a:pPr marL="457200" lvl="1" indent="0">
              <a:buNone/>
            </a:pPr>
            <a:r>
              <a:rPr lang="en-US" altLang="zh-CN" sz="1800" dirty="0"/>
              <a:t>……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else</a:t>
            </a:r>
            <a:r>
              <a:rPr lang="en-US" altLang="zh-CN" sz="2400" dirty="0"/>
              <a:t>:</a:t>
            </a:r>
          </a:p>
          <a:p>
            <a:pPr marL="457200" lvl="1" indent="0">
              <a:buNone/>
            </a:pPr>
            <a:r>
              <a:rPr lang="en-US" altLang="zh-CN" sz="1800" dirty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902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322E4-7ADE-4800-B386-25C352BD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B6D05-D7AE-444E-940E-C7E15BC5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重复做</a:t>
            </a:r>
            <a:r>
              <a:rPr lang="zh-CN" altLang="en-US" b="1" dirty="0">
                <a:solidFill>
                  <a:srgbClr val="C00000"/>
                </a:solidFill>
              </a:rPr>
              <a:t>相同</a:t>
            </a:r>
            <a:r>
              <a:rPr lang="zh-CN" altLang="en-US" dirty="0"/>
              <a:t>或</a:t>
            </a:r>
            <a:r>
              <a:rPr lang="zh-CN" altLang="en-US" b="1" dirty="0">
                <a:solidFill>
                  <a:srgbClr val="C00000"/>
                </a:solidFill>
              </a:rPr>
              <a:t>类似</a:t>
            </a:r>
            <a:r>
              <a:rPr lang="zh-CN" altLang="en-US" dirty="0"/>
              <a:t>的任务</a:t>
            </a:r>
            <a:endParaRPr lang="en-US" altLang="zh-CN" dirty="0"/>
          </a:p>
          <a:p>
            <a:r>
              <a:rPr lang="zh-CN" altLang="en-US" dirty="0"/>
              <a:t>终止条件</a:t>
            </a:r>
            <a:endParaRPr lang="en-US" altLang="zh-CN" dirty="0"/>
          </a:p>
          <a:p>
            <a:r>
              <a:rPr lang="zh-CN" altLang="en-US" dirty="0"/>
              <a:t>死循环</a:t>
            </a:r>
          </a:p>
        </p:txBody>
      </p:sp>
    </p:spTree>
    <p:extLst>
      <p:ext uri="{BB962C8B-B14F-4D97-AF65-F5344CB8AC3E}">
        <p14:creationId xmlns:p14="http://schemas.microsoft.com/office/powerpoint/2010/main" val="304049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025F-5457-4E97-8412-A4008AA9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396E-2D0F-4F9D-B198-B57C3067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while</a:t>
            </a:r>
            <a:r>
              <a:rPr lang="en-US" altLang="zh-CN" dirty="0"/>
              <a:t> &lt;</a:t>
            </a:r>
            <a:r>
              <a:rPr lang="zh-CN" altLang="en-US" dirty="0"/>
              <a:t>判别式</a:t>
            </a:r>
            <a:r>
              <a:rPr lang="en-US" altLang="zh-CN" dirty="0"/>
              <a:t>&gt;:</a:t>
            </a:r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1&gt;</a:t>
            </a:r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2&gt;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3&gt;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9649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010-2D8C-455D-BE6E-50493E31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例：范围求和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C5EE06-0489-4927-9130-47F32B0D7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6248322" cy="3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4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FDF41-AAE2-45E8-B822-D3FEBCA8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例：乘法表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4A8B2F-EB21-4E99-876A-7B3E50C84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8064276" cy="34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5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8C19E-68CF-422D-A827-4AB1F544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719F7-398E-4F90-84C1-DA3883F5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离开最近的一个循环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while</a:t>
            </a:r>
            <a:r>
              <a:rPr lang="en-US" altLang="zh-CN" dirty="0"/>
              <a:t> &lt;</a:t>
            </a:r>
            <a:r>
              <a:rPr lang="zh-CN" altLang="en-US" dirty="0"/>
              <a:t>判别式</a:t>
            </a:r>
            <a:r>
              <a:rPr lang="en-US" altLang="zh-CN" dirty="0"/>
              <a:t>1&gt;:</a:t>
            </a:r>
          </a:p>
          <a:p>
            <a:pPr marL="457200" lvl="1" indent="0"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语句</a:t>
            </a:r>
            <a:r>
              <a:rPr lang="en-US" altLang="zh-CN" sz="2800" dirty="0"/>
              <a:t>1&gt;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if</a:t>
            </a:r>
            <a:r>
              <a:rPr lang="en-US" altLang="zh-CN" sz="2800" dirty="0"/>
              <a:t> &lt;</a:t>
            </a:r>
            <a:r>
              <a:rPr lang="zh-CN" altLang="en-US" sz="2800" dirty="0"/>
              <a:t>判别式</a:t>
            </a:r>
            <a:r>
              <a:rPr lang="en-US" altLang="zh-CN" sz="2800" dirty="0"/>
              <a:t>2&gt;:</a:t>
            </a:r>
          </a:p>
          <a:p>
            <a:pPr marL="914400" lvl="2" indent="0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break</a:t>
            </a:r>
          </a:p>
          <a:p>
            <a:pPr marL="457200" lvl="1" indent="0"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语句</a:t>
            </a:r>
            <a:r>
              <a:rPr lang="en-US" altLang="zh-CN" sz="2800" dirty="0"/>
              <a:t>2&gt;</a:t>
            </a:r>
          </a:p>
          <a:p>
            <a:pPr marL="457200" lvl="1" indent="0">
              <a:buNone/>
            </a:pPr>
            <a:r>
              <a:rPr lang="en-US" altLang="zh-CN" sz="2800" dirty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860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类与对象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IPython</a:t>
            </a:r>
            <a:r>
              <a:rPr lang="zh-CN" altLang="en-US" dirty="0"/>
              <a:t>和</a:t>
            </a:r>
            <a:r>
              <a:rPr lang="en-US" altLang="zh-CN" dirty="0"/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pandas</a:t>
            </a:r>
            <a:r>
              <a:rPr lang="zh-CN" altLang="en-US" dirty="0"/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数据规整化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matplotlib</a:t>
            </a:r>
            <a:r>
              <a:rPr lang="zh-CN" altLang="en-US" dirty="0"/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对话框，信号和槽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BBF01-E4CE-4418-8AE9-328A12C6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例：指定数字求和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4B0051-AD0F-47E3-9050-FCA71743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6"/>
            <a:ext cx="6192982" cy="35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1F925-711B-4096-BE18-E29EEABD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A494F-B73C-46E2-AC76-A2395696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跳到最近的循环开始处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000" dirty="0">
                <a:solidFill>
                  <a:schemeClr val="accent2"/>
                </a:solidFill>
              </a:rPr>
              <a:t>while</a:t>
            </a:r>
            <a:r>
              <a:rPr lang="en-US" altLang="zh-CN" sz="3000" dirty="0"/>
              <a:t> &lt;</a:t>
            </a:r>
            <a:r>
              <a:rPr lang="zh-CN" altLang="en-US" sz="3000" dirty="0"/>
              <a:t>判别式</a:t>
            </a:r>
            <a:r>
              <a:rPr lang="en-US" altLang="zh-CN" sz="3000" dirty="0"/>
              <a:t>1&gt;:</a:t>
            </a:r>
          </a:p>
          <a:p>
            <a:pPr marL="457200" lvl="1" indent="0">
              <a:buNone/>
            </a:pPr>
            <a:r>
              <a:rPr lang="en-US" altLang="zh-CN" sz="3000" dirty="0"/>
              <a:t>&lt;</a:t>
            </a:r>
            <a:r>
              <a:rPr lang="zh-CN" altLang="en-US" sz="3000" dirty="0"/>
              <a:t>语句</a:t>
            </a:r>
            <a:r>
              <a:rPr lang="en-US" altLang="zh-CN" sz="3000" dirty="0"/>
              <a:t>1&gt;</a:t>
            </a:r>
          </a:p>
          <a:p>
            <a:pPr marL="457200" lvl="1" indent="0">
              <a:buNone/>
            </a:pPr>
            <a:r>
              <a:rPr lang="en-US" altLang="zh-CN" sz="3000" dirty="0">
                <a:solidFill>
                  <a:schemeClr val="accent2"/>
                </a:solidFill>
              </a:rPr>
              <a:t>if</a:t>
            </a:r>
            <a:r>
              <a:rPr lang="en-US" altLang="zh-CN" sz="3000" dirty="0"/>
              <a:t> &lt;</a:t>
            </a:r>
            <a:r>
              <a:rPr lang="zh-CN" altLang="en-US" sz="3000" dirty="0"/>
              <a:t>判别式</a:t>
            </a:r>
            <a:r>
              <a:rPr lang="en-US" altLang="zh-CN" sz="3000" dirty="0"/>
              <a:t>2&gt;:</a:t>
            </a:r>
          </a:p>
          <a:p>
            <a:pPr marL="914400" lvl="2" indent="0">
              <a:buNone/>
            </a:pPr>
            <a:r>
              <a:rPr lang="en-US" altLang="zh-CN" sz="3000" dirty="0">
                <a:solidFill>
                  <a:schemeClr val="accent2"/>
                </a:solidFill>
              </a:rPr>
              <a:t>continue</a:t>
            </a:r>
          </a:p>
          <a:p>
            <a:pPr marL="457200" lvl="1" indent="0">
              <a:buNone/>
            </a:pPr>
            <a:r>
              <a:rPr lang="en-US" altLang="zh-CN" sz="3000" dirty="0"/>
              <a:t>&lt;</a:t>
            </a:r>
            <a:r>
              <a:rPr lang="zh-CN" altLang="en-US" sz="3000" dirty="0"/>
              <a:t>语句</a:t>
            </a:r>
            <a:r>
              <a:rPr lang="en-US" altLang="zh-CN" sz="3000" dirty="0"/>
              <a:t>2&gt;</a:t>
            </a:r>
          </a:p>
          <a:p>
            <a:pPr marL="457200" lvl="1" indent="0">
              <a:buNone/>
            </a:pPr>
            <a:r>
              <a:rPr lang="en-US" altLang="zh-CN" sz="2800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21EE2-C4A8-483C-96E5-4AD95FDE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例：不能被</a:t>
            </a:r>
            <a:r>
              <a:rPr lang="en-US" altLang="zh-CN" dirty="0"/>
              <a:t>3</a:t>
            </a:r>
            <a:r>
              <a:rPr lang="zh-CN" altLang="en-US" dirty="0"/>
              <a:t>或</a:t>
            </a:r>
            <a:r>
              <a:rPr lang="en-US" altLang="zh-CN" dirty="0"/>
              <a:t>5</a:t>
            </a:r>
            <a:r>
              <a:rPr lang="zh-CN" altLang="en-US" dirty="0"/>
              <a:t>整除的数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0691CB-28E3-46E6-AD1D-943B53B53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55" y="1429967"/>
            <a:ext cx="5839690" cy="39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DE5FC-6B59-4554-83C0-E723F622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EAFDB-76FF-4D7C-ABEB-01DC5536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如果循环不是通过</a:t>
            </a:r>
            <a:r>
              <a:rPr lang="en-US" altLang="zh-CN" dirty="0"/>
              <a:t>break</a:t>
            </a:r>
            <a:r>
              <a:rPr lang="zh-CN" altLang="en-US" dirty="0"/>
              <a:t>结束的，那么执行</a:t>
            </a:r>
            <a:r>
              <a:rPr lang="en-US" altLang="zh-CN" dirty="0"/>
              <a:t>else</a:t>
            </a:r>
            <a:r>
              <a:rPr lang="zh-CN" altLang="en-US" dirty="0"/>
              <a:t>后的语句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while</a:t>
            </a:r>
            <a:r>
              <a:rPr lang="en-US" altLang="zh-CN" dirty="0"/>
              <a:t> &lt;</a:t>
            </a:r>
            <a:r>
              <a:rPr lang="zh-CN" altLang="en-US" dirty="0"/>
              <a:t>判别式</a:t>
            </a:r>
            <a:r>
              <a:rPr lang="en-US" altLang="zh-CN" dirty="0"/>
              <a:t>1&gt;:</a:t>
            </a:r>
          </a:p>
          <a:p>
            <a:pPr marL="457200" lvl="1" indent="0"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语句</a:t>
            </a:r>
            <a:r>
              <a:rPr lang="en-US" altLang="zh-CN" sz="2800" dirty="0"/>
              <a:t>1&gt;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if</a:t>
            </a:r>
            <a:r>
              <a:rPr lang="en-US" altLang="zh-CN" sz="2800" dirty="0"/>
              <a:t> &lt;</a:t>
            </a:r>
            <a:r>
              <a:rPr lang="zh-CN" altLang="en-US" sz="2800" dirty="0"/>
              <a:t>判别式</a:t>
            </a:r>
            <a:r>
              <a:rPr lang="en-US" altLang="zh-CN" sz="2800" dirty="0"/>
              <a:t>2&gt;:</a:t>
            </a:r>
          </a:p>
          <a:p>
            <a:pPr marL="914400" lvl="2" indent="0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break</a:t>
            </a:r>
          </a:p>
          <a:p>
            <a:pPr marL="457200" lvl="1" indent="0"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语句</a:t>
            </a:r>
            <a:r>
              <a:rPr lang="en-US" altLang="zh-CN" sz="2800" dirty="0"/>
              <a:t>2&gt;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else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语句</a:t>
            </a:r>
            <a:r>
              <a:rPr lang="en-US" altLang="zh-CN" sz="2800" dirty="0"/>
              <a:t>3&gt;</a:t>
            </a:r>
          </a:p>
        </p:txBody>
      </p:sp>
    </p:spTree>
    <p:extLst>
      <p:ext uri="{BB962C8B-B14F-4D97-AF65-F5344CB8AC3E}">
        <p14:creationId xmlns:p14="http://schemas.microsoft.com/office/powerpoint/2010/main" val="1102029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6B134-19B3-4F0A-A614-85294FCC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例：质数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CEF5E9-DD2B-4560-A2F2-17900688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6"/>
            <a:ext cx="8107713" cy="34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9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238C5-35B7-47C3-BEFC-38346ACE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例：斐波那契数列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D55313-DA98-474A-AD9E-1ECC0D2B0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429966"/>
            <a:ext cx="5896841" cy="38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B144C-1F62-4DA9-8B19-660D95FA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例：用户名和密码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740244-2A39-4E17-BA46-966D2EEE9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8244471" cy="23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5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1EDA4-7CDD-4717-A4E7-3EEA1655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循环（迭代）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52A52-CF91-489C-9823-D3612293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for</a:t>
            </a:r>
            <a:r>
              <a:rPr lang="zh-CN" altLang="en-US" dirty="0"/>
              <a:t>循环是一个迭代器</a:t>
            </a:r>
            <a:endParaRPr lang="en-US" altLang="zh-CN" dirty="0"/>
          </a:p>
          <a:p>
            <a:r>
              <a:rPr lang="zh-CN" altLang="en-US" dirty="0"/>
              <a:t>按顺序访问一个列表中的元素，并触发下面的代码块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 err="1">
                <a:solidFill>
                  <a:schemeClr val="accent2"/>
                </a:solidFill>
              </a:rPr>
              <a:t>break,continue,else</a:t>
            </a:r>
            <a:r>
              <a:rPr lang="zh-CN" altLang="en-US" dirty="0"/>
              <a:t>语句，用法和</a:t>
            </a:r>
            <a:r>
              <a:rPr lang="en-US" altLang="zh-CN" dirty="0">
                <a:solidFill>
                  <a:schemeClr val="accent2"/>
                </a:solidFill>
              </a:rPr>
              <a:t>while</a:t>
            </a:r>
            <a:r>
              <a:rPr lang="zh-CN" altLang="en-US" dirty="0"/>
              <a:t>循环中相同</a:t>
            </a:r>
          </a:p>
        </p:txBody>
      </p:sp>
    </p:spTree>
    <p:extLst>
      <p:ext uri="{BB962C8B-B14F-4D97-AF65-F5344CB8AC3E}">
        <p14:creationId xmlns:p14="http://schemas.microsoft.com/office/powerpoint/2010/main" val="4245938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910E-120D-4204-90F8-B2465EFF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例：显式字符串中的单个字符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571CAD-E20C-4CAF-B938-54F362630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86329"/>
            <a:ext cx="7659803" cy="12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22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B2F8A-6B93-4D1E-888D-F1D17787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range()</a:t>
            </a:r>
            <a:r>
              <a:rPr lang="zh-CN" altLang="en-US" dirty="0"/>
              <a:t>函数：序列生成器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EF444-0BA0-4E65-9BAE-FD16B14D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1-100</a:t>
            </a:r>
            <a:r>
              <a:rPr lang="zh-CN" altLang="en-US" dirty="0"/>
              <a:t>求和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AD438-79AC-4A7B-B627-568394D3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98" y="2505068"/>
            <a:ext cx="5812587" cy="245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DBD1F-3557-42D9-9700-48BA5CC5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分支的思想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4BCF0-1068-4193-AED5-53FC29C0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不同情况，不同方法</a:t>
            </a:r>
            <a:endParaRPr lang="en-US" altLang="zh-CN" dirty="0"/>
          </a:p>
          <a:p>
            <a:r>
              <a:rPr lang="zh-CN" altLang="en-US" dirty="0"/>
              <a:t>对于这样的略复杂的程序，通常我们会使用文件模式，而不再使用交互模式。</a:t>
            </a:r>
          </a:p>
        </p:txBody>
      </p:sp>
    </p:spTree>
    <p:extLst>
      <p:ext uri="{BB962C8B-B14F-4D97-AF65-F5344CB8AC3E}">
        <p14:creationId xmlns:p14="http://schemas.microsoft.com/office/powerpoint/2010/main" val="266465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58FF3-19EA-44A0-8D15-BB35A40E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例：不能被</a:t>
            </a:r>
            <a:r>
              <a:rPr lang="en-US" altLang="zh-CN" dirty="0"/>
              <a:t>3</a:t>
            </a:r>
            <a:r>
              <a:rPr lang="zh-CN" altLang="en-US" dirty="0"/>
              <a:t>或</a:t>
            </a:r>
            <a:r>
              <a:rPr lang="en-US" altLang="zh-CN" dirty="0"/>
              <a:t>5</a:t>
            </a:r>
            <a:r>
              <a:rPr lang="zh-CN" altLang="en-US" dirty="0"/>
              <a:t>整除的数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47A09C-A5E9-4EA9-B773-84FFB3335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6"/>
            <a:ext cx="6638590" cy="27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3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B3D7-24B7-43A9-9156-CCC2D159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例：质数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6DE819-3B64-4673-A4C7-F1CEED69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5283777" cy="33278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D33105-4326-4046-80DF-1A0291EAF79A}"/>
              </a:ext>
            </a:extLst>
          </p:cNvPr>
          <p:cNvSpPr txBox="1"/>
          <p:nvPr/>
        </p:nvSpPr>
        <p:spPr>
          <a:xfrm>
            <a:off x="540327" y="514869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如何提高效率？</a:t>
            </a:r>
          </a:p>
        </p:txBody>
      </p:sp>
    </p:spTree>
    <p:extLst>
      <p:ext uri="{BB962C8B-B14F-4D97-AF65-F5344CB8AC3E}">
        <p14:creationId xmlns:p14="http://schemas.microsoft.com/office/powerpoint/2010/main" val="787698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6A56-3F98-42DE-BEA8-01BEC698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例：分离奇数偶数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B6BC21-3C2E-4B25-836E-D742C1AB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4135582" cy="49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1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7F48F-B2F3-4D08-9D3B-D1B02D21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例：排列组合</a:t>
            </a:r>
            <a:r>
              <a:rPr lang="en-US" altLang="zh-CN" dirty="0"/>
              <a:t>-</a:t>
            </a:r>
            <a:r>
              <a:rPr lang="zh-CN" altLang="en-US" dirty="0"/>
              <a:t>天干地支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CE0F5E-CF32-4BAA-87C9-EA25DAE9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33" y="1200783"/>
            <a:ext cx="8826334" cy="51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30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A4D48-C1BA-4BC3-9DED-A7FB32F6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：三角形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D2EC9-ECB8-478C-B864-DC3A48C5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3</a:t>
            </a:r>
            <a:r>
              <a:rPr lang="zh-CN" altLang="en-US" dirty="0"/>
              <a:t>个边长，判断是否构成三角形</a:t>
            </a:r>
            <a:endParaRPr lang="en-US" altLang="zh-CN" dirty="0"/>
          </a:p>
          <a:p>
            <a:r>
              <a:rPr lang="zh-CN" altLang="en-US" dirty="0"/>
              <a:t>如果是三角形，判断是否为等腰三角形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CF561CC-9107-496C-AF12-6C8872A18F07}"/>
              </a:ext>
            </a:extLst>
          </p:cNvPr>
          <p:cNvSpPr/>
          <p:nvPr/>
        </p:nvSpPr>
        <p:spPr>
          <a:xfrm>
            <a:off x="3626427" y="3652405"/>
            <a:ext cx="2421082" cy="2343150"/>
          </a:xfrm>
          <a:prstGeom prst="triangle">
            <a:avLst>
              <a:gd name="adj" fmla="val 72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8198FE-149E-45E3-92C6-057202813B3B}"/>
              </a:ext>
            </a:extLst>
          </p:cNvPr>
          <p:cNvSpPr txBox="1"/>
          <p:nvPr/>
        </p:nvSpPr>
        <p:spPr>
          <a:xfrm>
            <a:off x="4074085" y="435379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B4278F-A1B4-4E56-AC8A-F28AE32078CF}"/>
              </a:ext>
            </a:extLst>
          </p:cNvPr>
          <p:cNvSpPr txBox="1"/>
          <p:nvPr/>
        </p:nvSpPr>
        <p:spPr>
          <a:xfrm>
            <a:off x="5860599" y="456237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D7B5B2-9353-4071-9EB8-35B7D187942D}"/>
              </a:ext>
            </a:extLst>
          </p:cNvPr>
          <p:cNvSpPr txBox="1"/>
          <p:nvPr/>
        </p:nvSpPr>
        <p:spPr>
          <a:xfrm>
            <a:off x="4790209" y="5915353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0390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78D4-90C8-4F50-9CD6-981A9D58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6E9EF-871B-4A79-9338-A2DBB7B1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一张纸的厚度大约是</a:t>
            </a:r>
            <a:r>
              <a:rPr lang="en-US" altLang="zh-CN" dirty="0"/>
              <a:t>0.08mm</a:t>
            </a:r>
            <a:r>
              <a:rPr lang="zh-CN" altLang="en-US" dirty="0"/>
              <a:t>（</a:t>
            </a:r>
            <a:r>
              <a:rPr lang="en-US" altLang="zh-CN" dirty="0"/>
              <a:t>0.00008</a:t>
            </a:r>
            <a:r>
              <a:rPr lang="zh-CN" altLang="en-US" dirty="0"/>
              <a:t>米），</a:t>
            </a:r>
            <a:endParaRPr lang="en-US" altLang="zh-CN" dirty="0"/>
          </a:p>
          <a:p>
            <a:r>
              <a:rPr lang="zh-CN" altLang="en-US" dirty="0"/>
              <a:t>对折多少次之后能达到珠穆朗玛峰的高度（</a:t>
            </a:r>
            <a:r>
              <a:rPr lang="en-US" altLang="zh-CN" dirty="0"/>
              <a:t>8848.13</a:t>
            </a:r>
            <a:r>
              <a:rPr lang="zh-CN" altLang="en-US" dirty="0"/>
              <a:t>米）？</a:t>
            </a:r>
          </a:p>
        </p:txBody>
      </p:sp>
    </p:spTree>
    <p:extLst>
      <p:ext uri="{BB962C8B-B14F-4D97-AF65-F5344CB8AC3E}">
        <p14:creationId xmlns:p14="http://schemas.microsoft.com/office/powerpoint/2010/main" val="178484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466B1-5ADE-400D-A109-201C93B2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：鸡兔同笼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3EFF5-5B02-4557-BFF2-3D5621BA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穷举法</a:t>
            </a:r>
            <a:r>
              <a:rPr lang="zh-CN" altLang="en-US" dirty="0"/>
              <a:t>求解鸡兔同笼问题</a:t>
            </a:r>
            <a:endParaRPr lang="en-US" altLang="zh-CN" dirty="0"/>
          </a:p>
          <a:p>
            <a:r>
              <a:rPr lang="zh-CN" altLang="en-US" dirty="0"/>
              <a:t>用户输入头的个数和腿的个数</a:t>
            </a:r>
            <a:endParaRPr lang="en-US" altLang="zh-CN" dirty="0"/>
          </a:p>
          <a:p>
            <a:r>
              <a:rPr lang="zh-CN" altLang="en-US" dirty="0"/>
              <a:t>程序输出鸡和兔的个数，或者无解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3097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DCF2-B61F-44E9-8CED-BAD8EA2F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FFA52-478D-4E91-95CB-A48F7AA4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将第</a:t>
            </a:r>
            <a:r>
              <a:rPr lang="en-US" altLang="zh-CN" dirty="0"/>
              <a:t>n</a:t>
            </a:r>
            <a:r>
              <a:rPr lang="zh-CN" altLang="en-US" dirty="0"/>
              <a:t>次作业命名为“</a:t>
            </a:r>
            <a:r>
              <a:rPr lang="en-US" altLang="zh-CN" dirty="0"/>
              <a:t>n_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发送到邮箱： </a:t>
            </a:r>
            <a:r>
              <a:rPr lang="en-US" altLang="zh-CN" dirty="0"/>
              <a:t>28922260@qq.com</a:t>
            </a:r>
          </a:p>
          <a:p>
            <a:r>
              <a:rPr lang="zh-CN" altLang="en-US" dirty="0"/>
              <a:t>请严格按照规定命名文件，方便作业归档</a:t>
            </a:r>
          </a:p>
        </p:txBody>
      </p:sp>
    </p:spTree>
    <p:extLst>
      <p:ext uri="{BB962C8B-B14F-4D97-AF65-F5344CB8AC3E}">
        <p14:creationId xmlns:p14="http://schemas.microsoft.com/office/powerpoint/2010/main" val="414792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C690-4056-43D2-92DC-B89E6C5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2A7EB-0268-4FAE-AFE7-129658E2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…</a:t>
            </a:r>
            <a:r>
              <a:rPr lang="zh-CN" altLang="en-US" dirty="0"/>
              <a:t>则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if</a:t>
            </a:r>
            <a:r>
              <a:rPr lang="en-US" altLang="zh-CN" dirty="0"/>
              <a:t> &lt;</a:t>
            </a:r>
            <a:r>
              <a:rPr lang="zh-CN" altLang="en-US" dirty="0"/>
              <a:t>判别式</a:t>
            </a:r>
            <a:r>
              <a:rPr lang="en-US" altLang="zh-CN" dirty="0"/>
              <a:t>&gt;:</a:t>
            </a:r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1&gt;</a:t>
            </a:r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2&gt;</a:t>
            </a:r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3&gt;</a:t>
            </a:r>
          </a:p>
          <a:p>
            <a:pPr marL="457200" lvl="1"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5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CC672-5AD1-46E4-BF1B-608FDCA2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9DEFE-C878-4213-B78E-C13F6084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分支语句的作用范围可以是有限的</a:t>
            </a:r>
            <a:endParaRPr lang="en-US" altLang="zh-CN" dirty="0"/>
          </a:p>
          <a:p>
            <a:r>
              <a:rPr lang="zh-CN" altLang="en-US" dirty="0"/>
              <a:t>使用代码块表示该作用范围</a:t>
            </a:r>
            <a:endParaRPr lang="en-US" altLang="zh-CN" dirty="0"/>
          </a:p>
          <a:p>
            <a:r>
              <a:rPr lang="zh-CN" altLang="en-US" dirty="0"/>
              <a:t>代码块由</a:t>
            </a:r>
            <a:r>
              <a:rPr lang="zh-CN" altLang="en-US" b="1" dirty="0">
                <a:solidFill>
                  <a:srgbClr val="C00000"/>
                </a:solidFill>
              </a:rPr>
              <a:t>缩进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注意使用</a:t>
            </a:r>
            <a:r>
              <a:rPr lang="zh-CN" altLang="en-US" b="1" dirty="0">
                <a:solidFill>
                  <a:srgbClr val="C00000"/>
                </a:solidFill>
              </a:rPr>
              <a:t>冒号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使用缩进有利于增加程序的可读性</a:t>
            </a:r>
            <a:endParaRPr lang="en-US" altLang="zh-CN" dirty="0"/>
          </a:p>
          <a:p>
            <a:r>
              <a:rPr lang="zh-CN" altLang="en-US" dirty="0"/>
              <a:t>同一代码块的缩进空格数要严格一致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52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C690-4056-43D2-92DC-B89E6C5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2A7EB-0268-4FAE-AFE7-129658E2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91" y="1566153"/>
            <a:ext cx="7886700" cy="4610810"/>
          </a:xfrm>
        </p:spPr>
        <p:txBody>
          <a:bodyPr/>
          <a:lstStyle/>
          <a:p>
            <a:r>
              <a:rPr lang="zh-CN" altLang="en-US" dirty="0"/>
              <a:t>否则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else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1&gt;</a:t>
            </a:r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2&gt;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3&gt;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6500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29FCE-4141-4551-97B3-E5E7500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例：奇数、偶数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C4558E-798A-44DE-A8AF-34F2C3FFC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8189174" cy="25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4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AC229-47E3-4EAB-A131-94C45F26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例：字符串检索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669C07-AEB1-4CEB-A64E-CC1F3D53B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493904"/>
            <a:ext cx="8172095" cy="26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1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4781-9470-4B66-9641-FABC61E1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代码块的嵌套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59C31-C405-4823-817E-1FC8A641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分支语句可以嵌套，即在一个分支语句的代码块中，可以出现另一个分支语句</a:t>
            </a:r>
            <a:endParaRPr lang="en-US" altLang="zh-CN" dirty="0"/>
          </a:p>
          <a:p>
            <a:r>
              <a:rPr lang="zh-CN" altLang="en-US" dirty="0"/>
              <a:t>使用不同的缩进长度来判断代码块的嵌套关系</a:t>
            </a:r>
          </a:p>
        </p:txBody>
      </p:sp>
    </p:spTree>
    <p:extLst>
      <p:ext uri="{BB962C8B-B14F-4D97-AF65-F5344CB8AC3E}">
        <p14:creationId xmlns:p14="http://schemas.microsoft.com/office/powerpoint/2010/main" val="36172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1593</TotalTime>
  <Words>756</Words>
  <Application>Microsoft Office PowerPoint</Application>
  <PresentationFormat>全屏显示(4:3)</PresentationFormat>
  <Paragraphs>139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主题​​</vt:lpstr>
      <vt:lpstr>Python程序设计 3 分支与循环</vt:lpstr>
      <vt:lpstr>课程安排</vt:lpstr>
      <vt:lpstr>分支的思想</vt:lpstr>
      <vt:lpstr>语法1：if</vt:lpstr>
      <vt:lpstr>代码块</vt:lpstr>
      <vt:lpstr>语法2：else</vt:lpstr>
      <vt:lpstr>例：奇数、偶数</vt:lpstr>
      <vt:lpstr>例：字符串检索</vt:lpstr>
      <vt:lpstr>代码块的嵌套</vt:lpstr>
      <vt:lpstr>例：能被3整除且不能被5整除</vt:lpstr>
      <vt:lpstr>例：能被3整除且不能被5整除</vt:lpstr>
      <vt:lpstr>if后面可以没有else</vt:lpstr>
      <vt:lpstr>交互模式中使用代码块</vt:lpstr>
      <vt:lpstr>语法3：elif</vt:lpstr>
      <vt:lpstr>循环</vt:lpstr>
      <vt:lpstr>语法1：while</vt:lpstr>
      <vt:lpstr>例：范围求和</vt:lpstr>
      <vt:lpstr>例：乘法表</vt:lpstr>
      <vt:lpstr>语法2：break</vt:lpstr>
      <vt:lpstr>例：指定数字求和</vt:lpstr>
      <vt:lpstr>语法3：continue</vt:lpstr>
      <vt:lpstr>例：不能被3或5整除的数</vt:lpstr>
      <vt:lpstr>语法4：else</vt:lpstr>
      <vt:lpstr>例：质数</vt:lpstr>
      <vt:lpstr>例：斐波那契数列</vt:lpstr>
      <vt:lpstr>例：用户名和密码</vt:lpstr>
      <vt:lpstr>For循环（迭代）</vt:lpstr>
      <vt:lpstr>例：显式字符串中的单个字符</vt:lpstr>
      <vt:lpstr>range()函数：序列生成器</vt:lpstr>
      <vt:lpstr>例：不能被3或5整除的数</vt:lpstr>
      <vt:lpstr>例：质数</vt:lpstr>
      <vt:lpstr>例：分离奇数偶数</vt:lpstr>
      <vt:lpstr>例：排列组合-天干地支</vt:lpstr>
      <vt:lpstr>作业1：三角形</vt:lpstr>
      <vt:lpstr>作业2：</vt:lpstr>
      <vt:lpstr>作业3：鸡兔同笼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72</cp:revision>
  <dcterms:created xsi:type="dcterms:W3CDTF">2017-10-08T09:27:06Z</dcterms:created>
  <dcterms:modified xsi:type="dcterms:W3CDTF">2019-09-24T00:48:49Z</dcterms:modified>
</cp:coreProperties>
</file>