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3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73" r:id="rId15"/>
    <p:sldId id="365" r:id="rId16"/>
    <p:sldId id="366" r:id="rId17"/>
    <p:sldId id="367" r:id="rId18"/>
    <p:sldId id="368" r:id="rId19"/>
    <p:sldId id="369" r:id="rId20"/>
    <p:sldId id="370" r:id="rId21"/>
    <p:sldId id="374" r:id="rId22"/>
    <p:sldId id="375" r:id="rId23"/>
    <p:sldId id="347" r:id="rId24"/>
    <p:sldId id="348" r:id="rId25"/>
    <p:sldId id="349" r:id="rId26"/>
    <p:sldId id="351" r:id="rId27"/>
    <p:sldId id="350" r:id="rId28"/>
    <p:sldId id="352" r:id="rId29"/>
    <p:sldId id="376" r:id="rId30"/>
    <p:sldId id="353" r:id="rId31"/>
    <p:sldId id="372" r:id="rId32"/>
    <p:sldId id="343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0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1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85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2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38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79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29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52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30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4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79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35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64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66153"/>
            <a:ext cx="7886700" cy="4610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D1D53-3E72-479C-98F7-CA0782826196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71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A44C0-84BA-4616-9556-4272585EE5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br>
              <a:rPr lang="en-US" altLang="zh-CN" dirty="0"/>
            </a:br>
            <a:r>
              <a:rPr lang="en-US" altLang="zh-CN" dirty="0"/>
              <a:t>5 </a:t>
            </a:r>
            <a:r>
              <a:rPr lang="zh-CN" altLang="en-US" dirty="0"/>
              <a:t>类与对象，异常处理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76085B-D6B6-4D3C-A1A1-23DE3803F1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刘东威</a:t>
            </a:r>
            <a:endParaRPr lang="en-US" altLang="zh-CN" dirty="0"/>
          </a:p>
          <a:p>
            <a:r>
              <a:rPr lang="zh-CN" altLang="en-US" dirty="0"/>
              <a:t>浙江财经大学</a:t>
            </a:r>
          </a:p>
        </p:txBody>
      </p:sp>
    </p:spTree>
    <p:extLst>
      <p:ext uri="{BB962C8B-B14F-4D97-AF65-F5344CB8AC3E}">
        <p14:creationId xmlns:p14="http://schemas.microsoft.com/office/powerpoint/2010/main" val="270347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B0EC6-EFCB-491D-BA4B-EF8E1CE7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类的方法和对象的属性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C03315-0870-4CEE-BA4E-4F4E15639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类中定义的函数称为</a:t>
            </a:r>
            <a:r>
              <a:rPr lang="zh-CN" altLang="en-US" b="1" dirty="0">
                <a:solidFill>
                  <a:srgbClr val="C00000"/>
                </a:solidFill>
              </a:rPr>
              <a:t>方法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方法</a:t>
            </a:r>
            <a:r>
              <a:rPr lang="zh-CN" altLang="en-US" dirty="0"/>
              <a:t>可以理解为类的行为</a:t>
            </a:r>
            <a:endParaRPr lang="en-US" altLang="zh-CN" dirty="0"/>
          </a:p>
          <a:p>
            <a:r>
              <a:rPr lang="zh-CN" altLang="en-US" dirty="0"/>
              <a:t>对象可以含有一些变量（可能是方法产生的），称为</a:t>
            </a:r>
            <a:r>
              <a:rPr lang="zh-CN" altLang="en-US" b="1" dirty="0">
                <a:solidFill>
                  <a:srgbClr val="C00000"/>
                </a:solidFill>
              </a:rPr>
              <a:t>属性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属性</a:t>
            </a:r>
            <a:r>
              <a:rPr lang="zh-CN" altLang="en-US" dirty="0"/>
              <a:t>是属于对象个体的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8409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3496A-E9E5-4FF0-BB26-470F7F927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继承：概念树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ED8727-35D7-4172-9B3D-42A3B47D9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当我们解释一个概念的时候难免会用到其他概念</a:t>
            </a:r>
            <a:endParaRPr lang="en-US" altLang="zh-CN" dirty="0"/>
          </a:p>
          <a:p>
            <a:r>
              <a:rPr lang="zh-CN" altLang="en-US" dirty="0"/>
              <a:t>在定义一个概念的时候，通过继承一个更为抽象的概念来获得一部分信息，使得定义过程更轻松</a:t>
            </a:r>
            <a:endParaRPr lang="en-US" altLang="zh-CN" dirty="0"/>
          </a:p>
          <a:p>
            <a:r>
              <a:rPr lang="zh-CN" altLang="en-US" dirty="0"/>
              <a:t>通过继承，类的</a:t>
            </a:r>
            <a:r>
              <a:rPr lang="zh-CN" altLang="en-US" b="1" dirty="0">
                <a:solidFill>
                  <a:srgbClr val="C00000"/>
                </a:solidFill>
              </a:rPr>
              <a:t>创建</a:t>
            </a:r>
            <a:r>
              <a:rPr lang="zh-CN" altLang="en-US" dirty="0"/>
              <a:t>被简化为</a:t>
            </a:r>
            <a:r>
              <a:rPr lang="zh-CN" altLang="en-US" b="1" dirty="0">
                <a:solidFill>
                  <a:srgbClr val="C00000"/>
                </a:solidFill>
              </a:rPr>
              <a:t>定制</a:t>
            </a:r>
            <a:endParaRPr lang="en-US" altLang="zh-CN" b="1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4509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C1B24-FC4B-47F0-8F8A-4D8F7826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类的继承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540F94-5C41-4CB3-8C29-2793DD04E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class</a:t>
            </a:r>
            <a:r>
              <a:rPr lang="en-US" altLang="zh-CN" dirty="0"/>
              <a:t> </a:t>
            </a:r>
            <a:r>
              <a:rPr lang="zh-CN" altLang="en-US" dirty="0"/>
              <a:t>类的名字</a:t>
            </a:r>
            <a:r>
              <a:rPr lang="en-US" altLang="zh-CN" dirty="0"/>
              <a:t>(</a:t>
            </a:r>
            <a:r>
              <a:rPr lang="zh-CN" altLang="en-US" dirty="0"/>
              <a:t>父类的名字</a:t>
            </a:r>
            <a:r>
              <a:rPr lang="en-US" altLang="zh-CN" dirty="0"/>
              <a:t>):</a:t>
            </a:r>
          </a:p>
          <a:p>
            <a:pPr marL="457200" lvl="1" indent="0">
              <a:buNone/>
            </a:pPr>
            <a:r>
              <a:rPr lang="en-US" altLang="zh-CN" dirty="0"/>
              <a:t>xxx</a:t>
            </a:r>
          </a:p>
          <a:p>
            <a:pPr marL="457200" lvl="1" indent="0">
              <a:buNone/>
            </a:pPr>
            <a:r>
              <a:rPr lang="en-US" altLang="zh-CN" dirty="0"/>
              <a:t>xxx</a:t>
            </a:r>
          </a:p>
          <a:p>
            <a:pPr marL="457200" lvl="1" indent="0">
              <a:buNone/>
            </a:pPr>
            <a:r>
              <a:rPr lang="en-US" altLang="zh-CN" dirty="0"/>
              <a:t>xxx</a:t>
            </a:r>
          </a:p>
          <a:p>
            <a:pPr marL="0" indent="0">
              <a:buNone/>
            </a:pPr>
            <a:r>
              <a:rPr lang="zh-CN" altLang="en-US" dirty="0"/>
              <a:t>父类中的方法和属性将被子类继承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4030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3C5CF-C9A9-4E11-8577-77EE7C7F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例：第二个类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A06EE3E-DAA2-4038-A9F5-C10BEF8FC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9966"/>
            <a:ext cx="7791375" cy="249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01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66F1A-EB10-4308-B784-F517BF87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继承多个父类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3F4AD7-A5D3-45D1-8C8C-331BBD17F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class</a:t>
            </a:r>
            <a:r>
              <a:rPr lang="en-US" altLang="zh-CN" dirty="0"/>
              <a:t> C1(C2, C3): ……</a:t>
            </a:r>
          </a:p>
          <a:p>
            <a:r>
              <a:rPr lang="zh-CN" altLang="en-US" dirty="0"/>
              <a:t>当</a:t>
            </a:r>
            <a:r>
              <a:rPr lang="en-US" altLang="zh-CN" dirty="0"/>
              <a:t>C2</a:t>
            </a:r>
            <a:r>
              <a:rPr lang="zh-CN" altLang="en-US" dirty="0"/>
              <a:t>和</a:t>
            </a:r>
            <a:r>
              <a:rPr lang="en-US" altLang="zh-CN" dirty="0"/>
              <a:t>C3</a:t>
            </a:r>
            <a:r>
              <a:rPr lang="zh-CN" altLang="en-US" dirty="0"/>
              <a:t>中存在同名内容时，以</a:t>
            </a:r>
            <a:r>
              <a:rPr lang="en-US" altLang="zh-CN" dirty="0"/>
              <a:t>C2</a:t>
            </a:r>
            <a:r>
              <a:rPr lang="zh-CN" altLang="en-US" dirty="0"/>
              <a:t>为准</a:t>
            </a:r>
          </a:p>
        </p:txBody>
      </p:sp>
    </p:spTree>
    <p:extLst>
      <p:ext uri="{BB962C8B-B14F-4D97-AF65-F5344CB8AC3E}">
        <p14:creationId xmlns:p14="http://schemas.microsoft.com/office/powerpoint/2010/main" val="2967314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7EB1C-C14C-4EDD-A6FF-A82E55263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多态：同样的接口，不同的方法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ED7254-306F-49D4-9D8F-43CDA1232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水果</a:t>
            </a:r>
            <a:r>
              <a:rPr lang="en-US" altLang="zh-CN" dirty="0"/>
              <a:t>.</a:t>
            </a:r>
            <a:r>
              <a:rPr lang="zh-CN" altLang="en-US" dirty="0"/>
              <a:t>切</a:t>
            </a:r>
            <a:endParaRPr lang="en-US" altLang="zh-CN" dirty="0"/>
          </a:p>
          <a:p>
            <a:pPr lvl="1"/>
            <a:r>
              <a:rPr lang="zh-CN" altLang="en-US" dirty="0"/>
              <a:t>西瓜</a:t>
            </a:r>
            <a:r>
              <a:rPr lang="en-US" altLang="zh-CN" dirty="0"/>
              <a:t>.</a:t>
            </a:r>
            <a:r>
              <a:rPr lang="zh-CN" altLang="en-US" dirty="0"/>
              <a:t>切</a:t>
            </a:r>
            <a:endParaRPr lang="en-US" altLang="zh-CN" dirty="0"/>
          </a:p>
          <a:p>
            <a:pPr lvl="1"/>
            <a:r>
              <a:rPr lang="zh-CN" altLang="en-US" dirty="0"/>
              <a:t>橙子</a:t>
            </a:r>
            <a:r>
              <a:rPr lang="en-US" altLang="zh-CN" dirty="0"/>
              <a:t>.</a:t>
            </a:r>
            <a:r>
              <a:rPr lang="zh-CN" altLang="en-US" dirty="0"/>
              <a:t>切</a:t>
            </a:r>
            <a:endParaRPr lang="en-US" altLang="zh-CN" dirty="0"/>
          </a:p>
          <a:p>
            <a:pPr lvl="1"/>
            <a:r>
              <a:rPr lang="zh-CN" altLang="en-US" dirty="0"/>
              <a:t>榴莲</a:t>
            </a:r>
            <a:r>
              <a:rPr lang="en-US" altLang="zh-CN" dirty="0"/>
              <a:t>.</a:t>
            </a:r>
            <a:r>
              <a:rPr lang="zh-CN" altLang="en-US" dirty="0"/>
              <a:t>切</a:t>
            </a:r>
            <a:endParaRPr lang="en-US" altLang="zh-CN" dirty="0"/>
          </a:p>
          <a:p>
            <a:r>
              <a:rPr lang="zh-CN" altLang="en-US" dirty="0"/>
              <a:t>同名方法的搜索：自下而上</a:t>
            </a:r>
          </a:p>
        </p:txBody>
      </p:sp>
    </p:spTree>
    <p:extLst>
      <p:ext uri="{BB962C8B-B14F-4D97-AF65-F5344CB8AC3E}">
        <p14:creationId xmlns:p14="http://schemas.microsoft.com/office/powerpoint/2010/main" val="4073910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53F84-DC2C-4A94-A048-CC8CF0AAF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钩子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5A500B-FE43-4CD6-8F23-7FDD97314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类中，以</a:t>
            </a:r>
            <a:r>
              <a:rPr lang="en-US" altLang="zh-CN" dirty="0"/>
              <a:t>__XXX__</a:t>
            </a:r>
            <a:r>
              <a:rPr lang="zh-CN" altLang="en-US" dirty="0"/>
              <a:t>为名的函数称为</a:t>
            </a:r>
            <a:r>
              <a:rPr lang="zh-CN" altLang="en-US" b="1" dirty="0">
                <a:solidFill>
                  <a:srgbClr val="C00000"/>
                </a:solidFill>
              </a:rPr>
              <a:t>钩子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重载</a:t>
            </a:r>
            <a:r>
              <a:rPr lang="zh-CN" altLang="en-US" b="1" dirty="0">
                <a:solidFill>
                  <a:srgbClr val="C00000"/>
                </a:solidFill>
              </a:rPr>
              <a:t>钩子</a:t>
            </a:r>
            <a:r>
              <a:rPr lang="zh-CN" altLang="en-US" dirty="0"/>
              <a:t>函数可以实现特殊功能</a:t>
            </a:r>
          </a:p>
        </p:txBody>
      </p:sp>
    </p:spTree>
    <p:extLst>
      <p:ext uri="{BB962C8B-B14F-4D97-AF65-F5344CB8AC3E}">
        <p14:creationId xmlns:p14="http://schemas.microsoft.com/office/powerpoint/2010/main" val="2884265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FE287-47A3-44B0-9B4A-064EDB42B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AF6633-E4F4-4582-8550-F71E6C2A2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__</a:t>
            </a:r>
            <a:r>
              <a:rPr lang="en-US" altLang="zh-CN" dirty="0" err="1"/>
              <a:t>init</a:t>
            </a:r>
            <a:r>
              <a:rPr lang="en-US" altLang="zh-CN" dirty="0"/>
              <a:t>__()</a:t>
            </a:r>
          </a:p>
          <a:p>
            <a:r>
              <a:rPr lang="zh-CN" altLang="en-US" dirty="0"/>
              <a:t>对象产生时会自动运行这个函数</a:t>
            </a:r>
          </a:p>
        </p:txBody>
      </p:sp>
    </p:spTree>
    <p:extLst>
      <p:ext uri="{BB962C8B-B14F-4D97-AF65-F5344CB8AC3E}">
        <p14:creationId xmlns:p14="http://schemas.microsoft.com/office/powerpoint/2010/main" val="2442944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25A1E-8C12-4238-BA9A-B555C671D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加法运算符的重载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50E03E-DA03-40A9-A9E0-351CAB79C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__add__(self, other)</a:t>
            </a:r>
          </a:p>
          <a:p>
            <a:r>
              <a:rPr lang="zh-CN" altLang="en-US" dirty="0"/>
              <a:t>定制针对这个类的加法运算</a:t>
            </a:r>
          </a:p>
        </p:txBody>
      </p:sp>
    </p:spTree>
    <p:extLst>
      <p:ext uri="{BB962C8B-B14F-4D97-AF65-F5344CB8AC3E}">
        <p14:creationId xmlns:p14="http://schemas.microsoft.com/office/powerpoint/2010/main" val="3954811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9EC9C-0271-4E20-9600-B548E4F1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例：第三个类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8C837A6-EFF9-4DD2-8E99-9E76E7C12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9967"/>
            <a:ext cx="8406325" cy="305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1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FF28A-BD79-4EBC-BC0B-59A1B913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B0B10-CA2C-42C9-924D-E8B291893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6"/>
                </a:solidFill>
              </a:rPr>
              <a:t>Python</a:t>
            </a:r>
            <a:r>
              <a:rPr lang="zh-CN" altLang="en-US" dirty="0">
                <a:solidFill>
                  <a:schemeClr val="accent6"/>
                </a:solidFill>
              </a:rPr>
              <a:t>简介 </a:t>
            </a:r>
            <a:r>
              <a:rPr lang="en-US" altLang="zh-CN" dirty="0">
                <a:solidFill>
                  <a:schemeClr val="accent6"/>
                </a:solidFill>
              </a:rPr>
              <a:t>+ </a:t>
            </a:r>
            <a:r>
              <a:rPr lang="zh-CN" altLang="en-US" dirty="0">
                <a:solidFill>
                  <a:schemeClr val="accent6"/>
                </a:solidFill>
              </a:rPr>
              <a:t>变量赋值和数字运算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6"/>
                </a:solidFill>
              </a:rPr>
              <a:t>字符串，序列，字典，元组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6"/>
                </a:solidFill>
              </a:rPr>
              <a:t>分支和循环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6"/>
                </a:solidFill>
              </a:rPr>
              <a:t>函数，模块，简单文件读写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solidFill>
                  <a:srgbClr val="C00000"/>
                </a:solidFill>
              </a:rPr>
              <a:t>类与对象，异常处理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IPython</a:t>
            </a:r>
            <a:r>
              <a:rPr lang="zh-CN" altLang="en-US" dirty="0"/>
              <a:t>和</a:t>
            </a:r>
            <a:r>
              <a:rPr lang="en-US" altLang="zh-CN" dirty="0"/>
              <a:t>NumPy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pandas</a:t>
            </a:r>
            <a:r>
              <a:rPr lang="zh-CN" altLang="en-US" dirty="0"/>
              <a:t>数据处理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文件读取和解析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matplotlib</a:t>
            </a:r>
            <a:r>
              <a:rPr lang="zh-CN" altLang="en-US" dirty="0"/>
              <a:t>数据绘图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PyQt</a:t>
            </a:r>
            <a:r>
              <a:rPr lang="zh-CN" altLang="en-US" dirty="0"/>
              <a:t>对话框，信号和槽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PyQt</a:t>
            </a:r>
            <a:r>
              <a:rPr lang="zh-CN" altLang="en-US" dirty="0"/>
              <a:t>控件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PyQt</a:t>
            </a:r>
            <a:r>
              <a:rPr lang="zh-CN" altLang="en-US" dirty="0"/>
              <a:t>主窗口编程，动作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/>
              <a:t>Qt Designer</a:t>
            </a:r>
            <a:r>
              <a:rPr lang="zh-CN" altLang="en-US" dirty="0"/>
              <a:t>创建对话框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GUI</a:t>
            </a:r>
            <a:r>
              <a:rPr lang="zh-CN" altLang="en-US" dirty="0"/>
              <a:t>综合实战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复习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复习，考试</a:t>
            </a:r>
          </a:p>
        </p:txBody>
      </p:sp>
    </p:spTree>
    <p:extLst>
      <p:ext uri="{BB962C8B-B14F-4D97-AF65-F5344CB8AC3E}">
        <p14:creationId xmlns:p14="http://schemas.microsoft.com/office/powerpoint/2010/main" val="3812471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71647-FBD0-4B9E-B47D-0ADEDEFB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被</a:t>
            </a:r>
            <a:r>
              <a:rPr lang="en-US" altLang="zh-CN" dirty="0"/>
              <a:t>print</a:t>
            </a:r>
            <a:r>
              <a:rPr lang="zh-CN" altLang="en-US" dirty="0"/>
              <a:t>时会怎样？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950B1-A278-4243-8C5B-EED9FD306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重载钩子</a:t>
            </a:r>
            <a:r>
              <a:rPr lang="en-US" altLang="zh-CN" dirty="0"/>
              <a:t>__str__(self)</a:t>
            </a:r>
          </a:p>
          <a:p>
            <a:r>
              <a:rPr lang="zh-CN" altLang="en-US" dirty="0"/>
              <a:t>使用</a:t>
            </a:r>
            <a:r>
              <a:rPr lang="en-US" altLang="zh-CN" dirty="0">
                <a:solidFill>
                  <a:schemeClr val="accent2"/>
                </a:solidFill>
              </a:rPr>
              <a:t>return</a:t>
            </a:r>
            <a:r>
              <a:rPr lang="zh-CN" altLang="en-US" dirty="0"/>
              <a:t>返回一个字符串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8549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758F6-1CA9-4ACD-8BC3-A1DB9836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一切皆对象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7954FD-EEC8-4B93-901B-F2EF160F8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与函数定义类似，当我们定义一个类时，我们定义了一个类类型的对象</a:t>
            </a:r>
          </a:p>
        </p:txBody>
      </p:sp>
    </p:spTree>
    <p:extLst>
      <p:ext uri="{BB962C8B-B14F-4D97-AF65-F5344CB8AC3E}">
        <p14:creationId xmlns:p14="http://schemas.microsoft.com/office/powerpoint/2010/main" val="693918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2FDF3-7A0A-4AE4-A540-B0D093539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对象的属性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B0731-6124-42D3-AE38-E95E165E1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对象可以创建新的属性，即同一个类的对象可以是异构的</a:t>
            </a:r>
            <a:endParaRPr lang="en-US" altLang="zh-CN" dirty="0"/>
          </a:p>
          <a:p>
            <a:r>
              <a:rPr lang="zh-CN" altLang="en-US" dirty="0"/>
              <a:t>类似于字典，对一个不存在的属性赋值可以创建该属性</a:t>
            </a:r>
          </a:p>
        </p:txBody>
      </p:sp>
    </p:spTree>
    <p:extLst>
      <p:ext uri="{BB962C8B-B14F-4D97-AF65-F5344CB8AC3E}">
        <p14:creationId xmlns:p14="http://schemas.microsoft.com/office/powerpoint/2010/main" val="2740537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DC17A-13B7-40BC-8E9E-5D50C7F63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97FE2A-A45F-48D1-8258-A5FCE2869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异常：</a:t>
            </a:r>
            <a:r>
              <a:rPr lang="zh-CN" altLang="en-US" b="1" dirty="0">
                <a:solidFill>
                  <a:srgbClr val="C00000"/>
                </a:solidFill>
              </a:rPr>
              <a:t>可以改变程序中控制流程的事件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异常是一种特殊的分支</a:t>
            </a:r>
            <a:endParaRPr lang="en-US" altLang="zh-CN" dirty="0"/>
          </a:p>
          <a:p>
            <a:r>
              <a:rPr lang="zh-CN" altLang="en-US" dirty="0"/>
              <a:t>一般是某种</a:t>
            </a:r>
            <a:r>
              <a:rPr lang="zh-CN" altLang="en-US" b="1" dirty="0">
                <a:solidFill>
                  <a:srgbClr val="C00000"/>
                </a:solidFill>
              </a:rPr>
              <a:t>错误</a:t>
            </a:r>
            <a:r>
              <a:rPr lang="zh-CN" altLang="en-US" dirty="0"/>
              <a:t>或者</a:t>
            </a:r>
            <a:r>
              <a:rPr lang="zh-CN" altLang="en-US" b="1" dirty="0">
                <a:solidFill>
                  <a:srgbClr val="C00000"/>
                </a:solidFill>
              </a:rPr>
              <a:t>失败</a:t>
            </a:r>
            <a:r>
              <a:rPr lang="zh-CN" altLang="en-US" dirty="0"/>
              <a:t>发生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可以自动处理异常，处理方法是</a:t>
            </a:r>
            <a:r>
              <a:rPr lang="zh-CN" altLang="en-US" b="1" dirty="0">
                <a:solidFill>
                  <a:srgbClr val="C00000"/>
                </a:solidFill>
              </a:rPr>
              <a:t>立即终止</a:t>
            </a:r>
            <a:r>
              <a:rPr lang="zh-CN" altLang="en-US" dirty="0"/>
              <a:t>程序，并且报告问题类型和位置</a:t>
            </a:r>
            <a:endParaRPr lang="en-US" altLang="zh-CN" dirty="0"/>
          </a:p>
          <a:p>
            <a:r>
              <a:rPr lang="zh-CN" altLang="en-US" dirty="0"/>
              <a:t>我们可以手动定义异常处理方式</a:t>
            </a:r>
          </a:p>
        </p:txBody>
      </p:sp>
    </p:spTree>
    <p:extLst>
      <p:ext uri="{BB962C8B-B14F-4D97-AF65-F5344CB8AC3E}">
        <p14:creationId xmlns:p14="http://schemas.microsoft.com/office/powerpoint/2010/main" val="557831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908B0-245A-4FB0-9D9B-481F55DE7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939D42-F364-4E95-BACC-C2C1B252D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try</a:t>
            </a:r>
            <a:r>
              <a:rPr lang="en-US" altLang="zh-CN" dirty="0"/>
              <a:t> </a:t>
            </a:r>
            <a:r>
              <a:rPr lang="zh-CN" altLang="en-US" dirty="0"/>
              <a:t>观察一段代码，尝试捕获其中发生的异常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except</a:t>
            </a:r>
            <a:r>
              <a:rPr lang="en-US" altLang="zh-CN" dirty="0"/>
              <a:t> </a:t>
            </a:r>
            <a:r>
              <a:rPr lang="zh-CN" altLang="en-US" dirty="0"/>
              <a:t>响应某种异常，或者所有异常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finally</a:t>
            </a:r>
            <a:r>
              <a:rPr lang="en-US" altLang="zh-CN" dirty="0"/>
              <a:t> </a:t>
            </a:r>
            <a:r>
              <a:rPr lang="zh-CN" altLang="en-US" dirty="0"/>
              <a:t>无论异常是否发生，总会运行这里的代码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else</a:t>
            </a:r>
            <a:r>
              <a:rPr lang="en-US" altLang="zh-CN" dirty="0"/>
              <a:t> </a:t>
            </a:r>
            <a:r>
              <a:rPr lang="zh-CN" altLang="en-US" dirty="0"/>
              <a:t>如果</a:t>
            </a:r>
            <a:r>
              <a:rPr lang="en-US" altLang="zh-CN" dirty="0"/>
              <a:t>try</a:t>
            </a:r>
            <a:r>
              <a:rPr lang="zh-CN" altLang="en-US" dirty="0"/>
              <a:t>内语句未发生异常，则执行</a:t>
            </a:r>
          </a:p>
        </p:txBody>
      </p:sp>
    </p:spTree>
    <p:extLst>
      <p:ext uri="{BB962C8B-B14F-4D97-AF65-F5344CB8AC3E}">
        <p14:creationId xmlns:p14="http://schemas.microsoft.com/office/powerpoint/2010/main" val="972656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E7798-E510-4C5F-84C6-B9F4A310B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例：捕获索引异常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E123E21-5F4B-4295-83FC-2324E4440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161" y="1429967"/>
            <a:ext cx="5155416" cy="437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61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5FB31-F42E-4399-8536-8BFF8D9C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异常捕获机制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61FEF1-281C-4C6E-B34C-52DEA32A5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按先后顺序尝试捕获异常</a:t>
            </a:r>
            <a:endParaRPr lang="en-US" altLang="zh-CN" dirty="0"/>
          </a:p>
          <a:p>
            <a:r>
              <a:rPr lang="zh-CN" altLang="en-US" dirty="0"/>
              <a:t>如果一条</a:t>
            </a:r>
            <a:r>
              <a:rPr lang="en-US" altLang="zh-CN" dirty="0">
                <a:solidFill>
                  <a:schemeClr val="accent2"/>
                </a:solidFill>
              </a:rPr>
              <a:t>except</a:t>
            </a:r>
            <a:r>
              <a:rPr lang="zh-CN" altLang="en-US" dirty="0"/>
              <a:t>不响应这个异常，则向后传递</a:t>
            </a:r>
            <a:endParaRPr lang="en-US" altLang="zh-CN" dirty="0"/>
          </a:p>
          <a:p>
            <a:r>
              <a:rPr lang="zh-CN" altLang="en-US" dirty="0"/>
              <a:t>如果没有语句相应这个异常，则</a:t>
            </a:r>
            <a:r>
              <a:rPr lang="en-US" altLang="zh-CN" dirty="0"/>
              <a:t>Python</a:t>
            </a:r>
            <a:r>
              <a:rPr lang="zh-CN" altLang="en-US" dirty="0"/>
              <a:t>系统处理</a:t>
            </a:r>
          </a:p>
        </p:txBody>
      </p:sp>
    </p:spTree>
    <p:extLst>
      <p:ext uri="{BB962C8B-B14F-4D97-AF65-F5344CB8AC3E}">
        <p14:creationId xmlns:p14="http://schemas.microsoft.com/office/powerpoint/2010/main" val="2307946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A6DAE-A8D9-4797-BC49-BBC64FB9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通常用法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45D0C2-E2B5-4D6A-8091-0B7B90796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</a:rPr>
              <a:t>try</a:t>
            </a:r>
            <a:r>
              <a:rPr lang="en-US" altLang="zh-CN" dirty="0"/>
              <a:t>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xxx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</a:rPr>
              <a:t>except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7030A0"/>
                </a:solidFill>
              </a:rPr>
              <a:t>aaa</a:t>
            </a:r>
            <a:r>
              <a:rPr lang="en-US" altLang="zh-CN" dirty="0">
                <a:solidFill>
                  <a:srgbClr val="7030A0"/>
                </a:solidFill>
              </a:rPr>
              <a:t>, </a:t>
            </a:r>
            <a:r>
              <a:rPr lang="en-US" altLang="zh-CN" dirty="0"/>
              <a:t>value: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xxx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</a:rPr>
              <a:t>except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7030A0"/>
                </a:solidFill>
              </a:rPr>
              <a:t>bbb</a:t>
            </a:r>
            <a:r>
              <a:rPr lang="en-US" altLang="zh-CN" dirty="0"/>
              <a:t>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xxx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</a:rPr>
              <a:t>except</a:t>
            </a:r>
            <a:r>
              <a:rPr lang="en-US" altLang="zh-CN" dirty="0"/>
              <a:t>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xxx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</a:rPr>
              <a:t>else</a:t>
            </a:r>
            <a:r>
              <a:rPr lang="en-US" altLang="zh-CN" dirty="0"/>
              <a:t>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2577691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DDB6C-209D-422C-B5F8-200164A19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手动触发异常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D8B16-872D-4E75-AE8F-D70E8C1F1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语句</a:t>
            </a:r>
            <a:r>
              <a:rPr lang="en-US" altLang="zh-CN" dirty="0">
                <a:solidFill>
                  <a:schemeClr val="accent2"/>
                </a:solidFill>
              </a:rPr>
              <a:t>raise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7030A0"/>
                </a:solidFill>
              </a:rPr>
              <a:t>xxError</a:t>
            </a:r>
            <a:r>
              <a:rPr lang="zh-CN" altLang="en-US" dirty="0"/>
              <a:t>手动触发</a:t>
            </a:r>
            <a:r>
              <a:rPr lang="en-US" altLang="zh-CN" dirty="0" err="1">
                <a:solidFill>
                  <a:srgbClr val="7030A0"/>
                </a:solidFill>
              </a:rPr>
              <a:t>xxError</a:t>
            </a:r>
            <a:r>
              <a:rPr lang="zh-CN" altLang="en-US" dirty="0"/>
              <a:t>类型的异常，可以配合</a:t>
            </a:r>
            <a:r>
              <a:rPr lang="en-US" altLang="zh-CN" dirty="0">
                <a:solidFill>
                  <a:schemeClr val="accent2"/>
                </a:solidFill>
              </a:rPr>
              <a:t>if</a:t>
            </a:r>
            <a:r>
              <a:rPr lang="zh-CN" altLang="en-US" dirty="0"/>
              <a:t>语句使用</a:t>
            </a:r>
            <a:endParaRPr lang="en-US" altLang="zh-CN" dirty="0"/>
          </a:p>
          <a:p>
            <a:r>
              <a:rPr lang="zh-CN" altLang="en-US" dirty="0"/>
              <a:t>可以自己定义新的异常名称</a:t>
            </a:r>
            <a:endParaRPr lang="en-US" altLang="zh-CN" dirty="0"/>
          </a:p>
          <a:p>
            <a:r>
              <a:rPr lang="zh-CN" altLang="en-US" dirty="0"/>
              <a:t>语句</a:t>
            </a:r>
            <a:r>
              <a:rPr lang="en-US" altLang="zh-CN" dirty="0">
                <a:solidFill>
                  <a:schemeClr val="accent2"/>
                </a:solidFill>
              </a:rPr>
              <a:t>assert</a:t>
            </a:r>
            <a:r>
              <a:rPr lang="en-US" altLang="zh-CN" dirty="0"/>
              <a:t> &lt;</a:t>
            </a:r>
            <a:r>
              <a:rPr lang="zh-CN" altLang="en-US" dirty="0"/>
              <a:t>判别式</a:t>
            </a:r>
            <a:r>
              <a:rPr lang="en-US" altLang="zh-CN" dirty="0"/>
              <a:t>&gt;,</a:t>
            </a:r>
            <a:r>
              <a:rPr lang="zh-CN" altLang="en-US" dirty="0"/>
              <a:t> </a:t>
            </a:r>
            <a:r>
              <a:rPr lang="en-US" altLang="zh-CN" dirty="0"/>
              <a:t>&lt;value&gt;</a:t>
            </a:r>
            <a:r>
              <a:rPr lang="zh-CN" altLang="en-US" dirty="0"/>
              <a:t>中，如果</a:t>
            </a:r>
            <a:r>
              <a:rPr lang="en-US" altLang="zh-CN" dirty="0"/>
              <a:t>&lt;</a:t>
            </a:r>
            <a:r>
              <a:rPr lang="zh-CN" altLang="en-US" dirty="0"/>
              <a:t>判别式</a:t>
            </a:r>
            <a:r>
              <a:rPr lang="en-US" altLang="zh-CN" dirty="0"/>
              <a:t>&gt;</a:t>
            </a:r>
            <a:r>
              <a:rPr lang="zh-CN" altLang="en-US" dirty="0"/>
              <a:t>为假，则触发</a:t>
            </a:r>
            <a:r>
              <a:rPr lang="en-US" altLang="zh-CN" dirty="0" err="1"/>
              <a:t>AssertionError</a:t>
            </a:r>
            <a:r>
              <a:rPr lang="zh-CN" altLang="en-US" dirty="0"/>
              <a:t>，并获取</a:t>
            </a:r>
            <a:r>
              <a:rPr lang="en-US" altLang="zh-CN" dirty="0"/>
              <a:t>value</a:t>
            </a:r>
            <a:r>
              <a:rPr lang="zh-CN" altLang="en-US" dirty="0"/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2500977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8D9AD-2D73-4819-997F-50FED9DF1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定义新的异常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7DE028-130C-418D-A7C5-074D9B702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class</a:t>
            </a:r>
            <a:r>
              <a:rPr lang="en-US" altLang="zh-CN" dirty="0"/>
              <a:t> </a:t>
            </a:r>
            <a:r>
              <a:rPr lang="en-US" altLang="zh-CN" dirty="0" err="1"/>
              <a:t>xxError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7030A0"/>
                </a:solidFill>
              </a:rPr>
              <a:t>Exception</a:t>
            </a:r>
            <a:r>
              <a:rPr lang="en-US" altLang="zh-CN" dirty="0"/>
              <a:t>): </a:t>
            </a:r>
            <a:r>
              <a:rPr lang="en-US" altLang="zh-CN" dirty="0">
                <a:solidFill>
                  <a:schemeClr val="accent2"/>
                </a:solidFill>
              </a:rPr>
              <a:t>pass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68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48629-2806-4336-8441-5BFDA573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OOP——</a:t>
            </a:r>
            <a:r>
              <a:rPr lang="zh-CN" altLang="en-US" dirty="0"/>
              <a:t>宏伟蓝图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DA4440-4765-4269-B5AA-BA09D9EE3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OOP</a:t>
            </a:r>
            <a:r>
              <a:rPr lang="zh-CN" altLang="en-US" dirty="0"/>
              <a:t>：面相对象编程</a:t>
            </a:r>
            <a:endParaRPr lang="en-US" altLang="zh-CN" dirty="0"/>
          </a:p>
          <a:p>
            <a:r>
              <a:rPr lang="zh-CN" altLang="en-US" dirty="0"/>
              <a:t>类</a:t>
            </a:r>
            <a:r>
              <a:rPr lang="en-US" altLang="zh-CN" dirty="0"/>
              <a:t>——</a:t>
            </a:r>
            <a:r>
              <a:rPr lang="zh-CN" altLang="en-US" dirty="0"/>
              <a:t>概念</a:t>
            </a:r>
            <a:endParaRPr lang="en-US" altLang="zh-CN" dirty="0"/>
          </a:p>
          <a:p>
            <a:r>
              <a:rPr lang="zh-CN" altLang="en-US" dirty="0"/>
              <a:t>对象</a:t>
            </a:r>
            <a:r>
              <a:rPr lang="en-US" altLang="zh-CN" dirty="0"/>
              <a:t>——</a:t>
            </a:r>
            <a:r>
              <a:rPr lang="zh-CN" altLang="en-US" dirty="0"/>
              <a:t>实体</a:t>
            </a:r>
            <a:endParaRPr lang="en-US" altLang="zh-CN" dirty="0"/>
          </a:p>
          <a:p>
            <a:r>
              <a:rPr lang="zh-CN" altLang="en-US" dirty="0"/>
              <a:t>更有效地检查程序，代码冗余度降到最低，提高代码重用率</a:t>
            </a:r>
          </a:p>
        </p:txBody>
      </p:sp>
    </p:spTree>
    <p:extLst>
      <p:ext uri="{BB962C8B-B14F-4D97-AF65-F5344CB8AC3E}">
        <p14:creationId xmlns:p14="http://schemas.microsoft.com/office/powerpoint/2010/main" val="18197626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00352-74E5-485C-8BB1-FA856DC5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例：输入</a:t>
            </a:r>
            <a:r>
              <a:rPr lang="en-US" altLang="zh-CN" dirty="0"/>
              <a:t>1-6</a:t>
            </a:r>
            <a:r>
              <a:rPr lang="zh-CN" altLang="en-US" dirty="0"/>
              <a:t>的整数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E452B57-776D-4417-A822-0EF7F772A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9967"/>
            <a:ext cx="4833493" cy="46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70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CAEC9-1864-4ED0-8507-A220488B3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5</a:t>
            </a:r>
            <a:r>
              <a:rPr lang="zh-CN" altLang="en-US" dirty="0"/>
              <a:t>：定义</a:t>
            </a:r>
            <a:r>
              <a:rPr lang="en-US" altLang="zh-CN" dirty="0"/>
              <a:t>staff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E0B924-FF98-40DB-B777-67B057BE3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包含</a:t>
            </a:r>
            <a:r>
              <a:rPr lang="en-US" altLang="zh-CN" dirty="0"/>
              <a:t>ID, name, age, salary</a:t>
            </a:r>
            <a:r>
              <a:rPr lang="zh-CN" altLang="en-US" dirty="0"/>
              <a:t>属性</a:t>
            </a:r>
            <a:endParaRPr lang="en-US" altLang="zh-CN" dirty="0"/>
          </a:p>
          <a:p>
            <a:r>
              <a:rPr lang="zh-CN" altLang="en-US" dirty="0"/>
              <a:t>实现构造函数和</a:t>
            </a:r>
            <a:r>
              <a:rPr lang="en-US" altLang="zh-CN" dirty="0"/>
              <a:t>__str__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zh-CN" altLang="en-US" dirty="0"/>
              <a:t>定义一组方法来修改上述</a:t>
            </a:r>
            <a:r>
              <a:rPr lang="en-US" altLang="zh-CN" dirty="0"/>
              <a:t>4</a:t>
            </a:r>
            <a:r>
              <a:rPr lang="zh-CN" altLang="en-US" dirty="0"/>
              <a:t>种属性</a:t>
            </a:r>
            <a:endParaRPr lang="en-US" altLang="zh-CN" dirty="0"/>
          </a:p>
          <a:p>
            <a:r>
              <a:rPr lang="zh-CN" altLang="en-US" dirty="0"/>
              <a:t>使用异常处理来避免输入不合理的内容</a:t>
            </a:r>
          </a:p>
        </p:txBody>
      </p:sp>
    </p:spTree>
    <p:extLst>
      <p:ext uri="{BB962C8B-B14F-4D97-AF65-F5344CB8AC3E}">
        <p14:creationId xmlns:p14="http://schemas.microsoft.com/office/powerpoint/2010/main" val="2937485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3DCF2-B61F-44E9-8CED-BAD8EA2F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作业提交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FFA52-478D-4E91-95CB-A48F7AA4F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将第</a:t>
            </a:r>
            <a:r>
              <a:rPr lang="en-US" altLang="zh-CN" dirty="0"/>
              <a:t>5</a:t>
            </a:r>
            <a:r>
              <a:rPr lang="zh-CN" altLang="en-US" dirty="0"/>
              <a:t>次作业命名为“</a:t>
            </a:r>
            <a:r>
              <a:rPr lang="en-US" altLang="zh-CN" dirty="0"/>
              <a:t>5_</a:t>
            </a:r>
            <a:r>
              <a:rPr lang="zh-CN" altLang="en-US" dirty="0"/>
              <a:t>姓名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发送到邮箱： </a:t>
            </a:r>
            <a:r>
              <a:rPr lang="en-US" altLang="zh-CN" dirty="0"/>
              <a:t>28922260@qq.com</a:t>
            </a:r>
          </a:p>
          <a:p>
            <a:r>
              <a:rPr lang="zh-CN" altLang="en-US" dirty="0"/>
              <a:t>请严格按照规定命名文件，方便作业归档</a:t>
            </a:r>
          </a:p>
        </p:txBody>
      </p:sp>
    </p:spTree>
    <p:extLst>
      <p:ext uri="{BB962C8B-B14F-4D97-AF65-F5344CB8AC3E}">
        <p14:creationId xmlns:p14="http://schemas.microsoft.com/office/powerpoint/2010/main" val="414792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AB719-5AAE-4B8F-AB5E-FB57A34AD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面相对象编程的核心思想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88BEA1-4A36-4779-8B27-D2FB2973A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继承：概念树</a:t>
            </a:r>
            <a:endParaRPr lang="en-US" altLang="zh-CN" dirty="0"/>
          </a:p>
          <a:p>
            <a:r>
              <a:rPr lang="zh-CN" altLang="en-US" dirty="0"/>
              <a:t>封装：黑箱操作，隐藏细节</a:t>
            </a:r>
            <a:endParaRPr lang="en-US" altLang="zh-CN" dirty="0"/>
          </a:p>
          <a:p>
            <a:r>
              <a:rPr lang="zh-CN" altLang="en-US" dirty="0"/>
              <a:t>多态：通过“定制”现有代码来编写新的程序，而不是在原处修改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8289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E8DD8-0C25-4FA4-BF3E-575D9CF6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对于我们的意义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51EB3B-6F44-4046-8453-8FD9CAD49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中，</a:t>
            </a:r>
            <a:r>
              <a:rPr lang="en-US" altLang="zh-CN" dirty="0"/>
              <a:t>OOP</a:t>
            </a:r>
            <a:r>
              <a:rPr lang="zh-CN" altLang="en-US" dirty="0"/>
              <a:t>完全是可选的，并且在初学阶段不需要使用类</a:t>
            </a:r>
            <a:endParaRPr lang="en-US" altLang="zh-CN" dirty="0"/>
          </a:p>
          <a:p>
            <a:r>
              <a:rPr lang="zh-CN" altLang="en-US" dirty="0"/>
              <a:t>做长期产品开发的人非常需要</a:t>
            </a:r>
            <a:r>
              <a:rPr lang="en-US" altLang="zh-CN" dirty="0"/>
              <a:t>OOP</a:t>
            </a:r>
          </a:p>
          <a:p>
            <a:r>
              <a:rPr lang="en-US" altLang="zh-CN" dirty="0"/>
              <a:t>GUI</a:t>
            </a:r>
            <a:r>
              <a:rPr lang="zh-CN" altLang="en-US" dirty="0"/>
              <a:t>编程会大量用到</a:t>
            </a:r>
          </a:p>
        </p:txBody>
      </p:sp>
    </p:spTree>
    <p:extLst>
      <p:ext uri="{BB962C8B-B14F-4D97-AF65-F5344CB8AC3E}">
        <p14:creationId xmlns:p14="http://schemas.microsoft.com/office/powerpoint/2010/main" val="4002907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FDF4A-168E-48B1-AE4D-F4C64FAE3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定义我们自己的类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AA32A-39C7-45DC-B0E6-C7199D20C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class</a:t>
            </a:r>
            <a:r>
              <a:rPr lang="en-US" altLang="zh-CN" dirty="0"/>
              <a:t> </a:t>
            </a:r>
            <a:r>
              <a:rPr lang="zh-CN" altLang="en-US" dirty="0"/>
              <a:t>类的名字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xxx</a:t>
            </a:r>
          </a:p>
          <a:p>
            <a:pPr marL="457200" lvl="1" indent="0">
              <a:buNone/>
            </a:pPr>
            <a:r>
              <a:rPr lang="en-US" altLang="zh-CN" dirty="0"/>
              <a:t>xxx</a:t>
            </a:r>
          </a:p>
          <a:p>
            <a:pPr marL="457200" lvl="1" indent="0">
              <a:buNone/>
            </a:pPr>
            <a:r>
              <a:rPr lang="en-US" altLang="zh-CN" dirty="0"/>
              <a:t>xxx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3941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59A9A-AFFD-4263-9504-524B4792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例：第一个类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21A499B-9469-416D-BBF6-3A3061F8C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9966"/>
            <a:ext cx="5853423" cy="205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11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01DB9-3F1D-4AB1-BF48-E30747D9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方法中的指代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B006D7-0AE2-4BB7-8AD3-B1F0BA47C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</a:rPr>
              <a:t>self</a:t>
            </a:r>
            <a:r>
              <a:rPr lang="en-US" altLang="zh-CN" dirty="0"/>
              <a:t>——</a:t>
            </a:r>
            <a:r>
              <a:rPr lang="zh-CN" altLang="en-US" dirty="0"/>
              <a:t>对象自己</a:t>
            </a:r>
            <a:endParaRPr lang="en-US" altLang="zh-CN" dirty="0"/>
          </a:p>
          <a:p>
            <a:r>
              <a:rPr lang="en-US" altLang="zh-CN" dirty="0">
                <a:solidFill>
                  <a:srgbClr val="7030A0"/>
                </a:solidFill>
              </a:rPr>
              <a:t>super</a:t>
            </a:r>
            <a:r>
              <a:rPr lang="en-US" altLang="zh-CN" dirty="0"/>
              <a:t>(</a:t>
            </a:r>
            <a:r>
              <a:rPr lang="zh-CN" altLang="en-US" dirty="0"/>
              <a:t>类名称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chemeClr val="accent2"/>
                </a:solidFill>
              </a:rPr>
              <a:t>self</a:t>
            </a:r>
            <a:r>
              <a:rPr lang="en-US" altLang="zh-CN" dirty="0"/>
              <a:t>)——</a:t>
            </a:r>
            <a:r>
              <a:rPr lang="zh-CN" altLang="en-US" dirty="0"/>
              <a:t>父类</a:t>
            </a:r>
          </a:p>
        </p:txBody>
      </p:sp>
    </p:spTree>
    <p:extLst>
      <p:ext uri="{BB962C8B-B14F-4D97-AF65-F5344CB8AC3E}">
        <p14:creationId xmlns:p14="http://schemas.microsoft.com/office/powerpoint/2010/main" val="857376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1B8FA-E887-4C54-B95F-D224CCEDB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产生对象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F4B734-2F66-4244-A51D-49F4EF9EA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使用赋值语句创建对象：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o1 = C1()</a:t>
            </a:r>
          </a:p>
          <a:p>
            <a:pPr marL="457200" lvl="1" indent="0">
              <a:buNone/>
            </a:pPr>
            <a:r>
              <a:rPr lang="en-US" altLang="zh-CN" dirty="0"/>
              <a:t>o2 = C1()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4891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1803</TotalTime>
  <Words>838</Words>
  <Application>Microsoft Office PowerPoint</Application>
  <PresentationFormat>全屏显示(4:3)</PresentationFormat>
  <Paragraphs>132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主题​​</vt:lpstr>
      <vt:lpstr>Python程序设计 5 类与对象，异常处理</vt:lpstr>
      <vt:lpstr>课程安排</vt:lpstr>
      <vt:lpstr>OOP——宏伟蓝图</vt:lpstr>
      <vt:lpstr>面相对象编程的核心思想</vt:lpstr>
      <vt:lpstr>对于我们的意义</vt:lpstr>
      <vt:lpstr>定义我们自己的类</vt:lpstr>
      <vt:lpstr>例：第一个类</vt:lpstr>
      <vt:lpstr>方法中的指代</vt:lpstr>
      <vt:lpstr>产生对象</vt:lpstr>
      <vt:lpstr>类的方法和对象的属性</vt:lpstr>
      <vt:lpstr>继承：概念树</vt:lpstr>
      <vt:lpstr>类的继承</vt:lpstr>
      <vt:lpstr>例：第二个类</vt:lpstr>
      <vt:lpstr>继承多个父类</vt:lpstr>
      <vt:lpstr>多态：同样的接口，不同的方法</vt:lpstr>
      <vt:lpstr>钩子</vt:lpstr>
      <vt:lpstr>构造函数</vt:lpstr>
      <vt:lpstr>加法运算符的重载</vt:lpstr>
      <vt:lpstr>例：第三个类</vt:lpstr>
      <vt:lpstr>被print时会怎样？</vt:lpstr>
      <vt:lpstr>一切皆对象</vt:lpstr>
      <vt:lpstr>对象的属性</vt:lpstr>
      <vt:lpstr>异常处理</vt:lpstr>
      <vt:lpstr>基本语法</vt:lpstr>
      <vt:lpstr>例：捕获索引异常</vt:lpstr>
      <vt:lpstr>异常捕获机制</vt:lpstr>
      <vt:lpstr>通常用法</vt:lpstr>
      <vt:lpstr>手动触发异常</vt:lpstr>
      <vt:lpstr>定义新的异常</vt:lpstr>
      <vt:lpstr>例：输入1-6的整数</vt:lpstr>
      <vt:lpstr>作业5：定义staff类</vt:lpstr>
      <vt:lpstr>作业提交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 1. 程序设计概论及Python入门</dc:title>
  <dc:creator>dongwei</dc:creator>
  <cp:lastModifiedBy>dongwei</cp:lastModifiedBy>
  <cp:revision>85</cp:revision>
  <dcterms:created xsi:type="dcterms:W3CDTF">2017-10-08T09:27:06Z</dcterms:created>
  <dcterms:modified xsi:type="dcterms:W3CDTF">2019-10-15T00:53:19Z</dcterms:modified>
</cp:coreProperties>
</file>