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49" r:id="rId4"/>
    <p:sldId id="352" r:id="rId5"/>
    <p:sldId id="351" r:id="rId6"/>
    <p:sldId id="368" r:id="rId7"/>
    <p:sldId id="366" r:id="rId8"/>
    <p:sldId id="365" r:id="rId9"/>
    <p:sldId id="367" r:id="rId10"/>
    <p:sldId id="360" r:id="rId11"/>
    <p:sldId id="350" r:id="rId12"/>
    <p:sldId id="369" r:id="rId13"/>
    <p:sldId id="370" r:id="rId14"/>
    <p:sldId id="357" r:id="rId15"/>
    <p:sldId id="359" r:id="rId16"/>
    <p:sldId id="355" r:id="rId17"/>
    <p:sldId id="358" r:id="rId18"/>
    <p:sldId id="361" r:id="rId19"/>
    <p:sldId id="353" r:id="rId20"/>
    <p:sldId id="354" r:id="rId21"/>
    <p:sldId id="348" r:id="rId22"/>
    <p:sldId id="371" r:id="rId23"/>
    <p:sldId id="364" r:id="rId24"/>
    <p:sldId id="372" r:id="rId25"/>
    <p:sldId id="362" r:id="rId26"/>
    <p:sldId id="356" r:id="rId27"/>
    <p:sldId id="34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0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6153"/>
            <a:ext cx="7886700" cy="46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D1D53-3E72-479C-98F7-CA078282619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27E7-6A70-4DAF-89CB-B365B4606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28922260@qq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A44C0-84BA-4616-9556-4272585EE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 dirty="0"/>
              <a:t>11 </a:t>
            </a:r>
            <a:r>
              <a:rPr lang="en-US" altLang="zh-CN" dirty="0" err="1"/>
              <a:t>PyQt</a:t>
            </a:r>
            <a:r>
              <a:rPr lang="zh-CN" altLang="en-US" dirty="0"/>
              <a:t>对话框，控件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6085B-D6B6-4D3C-A1A1-23DE3803F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刘东威</a:t>
            </a:r>
            <a:endParaRPr lang="en-US" altLang="zh-CN" dirty="0"/>
          </a:p>
          <a:p>
            <a:r>
              <a:rPr lang="zh-CN" altLang="en-US" dirty="0"/>
              <a:t>浙江财经大学</a:t>
            </a:r>
          </a:p>
        </p:txBody>
      </p:sp>
    </p:spTree>
    <p:extLst>
      <p:ext uri="{BB962C8B-B14F-4D97-AF65-F5344CB8AC3E}">
        <p14:creationId xmlns:p14="http://schemas.microsoft.com/office/powerpoint/2010/main" val="2703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52B91-973A-4BEA-A543-6E2968F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QComboBox</a:t>
            </a:r>
            <a:r>
              <a:rPr lang="en-US" altLang="zh-CN" dirty="0"/>
              <a:t> </a:t>
            </a:r>
            <a:r>
              <a:rPr lang="zh-CN" altLang="en-US" dirty="0"/>
              <a:t>下拉选单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F4151-861F-4777-A6CC-A9357ED0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self.comboBox</a:t>
            </a:r>
            <a:r>
              <a:rPr lang="en-US" altLang="zh-CN" dirty="0"/>
              <a:t> = </a:t>
            </a:r>
            <a:r>
              <a:rPr lang="en-US" altLang="zh-CN" dirty="0" err="1"/>
              <a:t>QComboBox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itemdata</a:t>
            </a:r>
            <a:r>
              <a:rPr lang="en-US" altLang="zh-CN" dirty="0"/>
              <a:t> = ['item0', 'item1', 'item2']</a:t>
            </a:r>
          </a:p>
          <a:p>
            <a:pPr marL="0" indent="0">
              <a:buNone/>
            </a:pPr>
            <a:r>
              <a:rPr lang="en-US" altLang="zh-CN" dirty="0" err="1"/>
              <a:t>self.comboBox.addItems</a:t>
            </a:r>
            <a:r>
              <a:rPr lang="en-US" altLang="zh-CN" dirty="0"/>
              <a:t>(</a:t>
            </a:r>
            <a:r>
              <a:rPr lang="en-US" altLang="zh-CN" dirty="0" err="1"/>
              <a:t>itemdata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self.comboBox.</a:t>
            </a:r>
            <a:r>
              <a:rPr lang="en-US" altLang="zh-CN" b="1" dirty="0" err="1">
                <a:solidFill>
                  <a:srgbClr val="C00000"/>
                </a:solidFill>
              </a:rPr>
              <a:t>currentIndexChanged</a:t>
            </a:r>
            <a:r>
              <a:rPr lang="en-US" altLang="zh-CN" dirty="0" err="1"/>
              <a:t>.connect</a:t>
            </a:r>
            <a:r>
              <a:rPr lang="en-US" altLang="zh-CN" dirty="0"/>
              <a:t>(</a:t>
            </a:r>
            <a:r>
              <a:rPr lang="en-US" altLang="zh-CN" dirty="0" err="1"/>
              <a:t>self.updateUi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83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0779-2F8D-43F4-BDA7-C465BF00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QPushButton</a:t>
            </a:r>
            <a:r>
              <a:rPr lang="en-US" altLang="zh-CN" dirty="0"/>
              <a:t> </a:t>
            </a:r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0DE4B-0FEF-428D-89C9-517AAC10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self.okButton</a:t>
            </a:r>
            <a:r>
              <a:rPr lang="en-US" altLang="zh-CN" dirty="0"/>
              <a:t> = </a:t>
            </a:r>
            <a:r>
              <a:rPr lang="en-US" altLang="zh-CN" dirty="0" err="1"/>
              <a:t>QPushButton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self.okButton</a:t>
            </a:r>
            <a:r>
              <a:rPr lang="en-US" altLang="zh-CN" dirty="0"/>
              <a:t>. 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/>
                </a:solidFill>
              </a:rPr>
              <a:t>“OK"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self.okButton.</a:t>
            </a:r>
            <a:r>
              <a:rPr lang="en-US" altLang="zh-CN" b="1" dirty="0" err="1">
                <a:solidFill>
                  <a:srgbClr val="C00000"/>
                </a:solidFill>
              </a:rPr>
              <a:t>clicked</a:t>
            </a:r>
            <a:r>
              <a:rPr lang="en-US" altLang="zh-CN" dirty="0" err="1"/>
              <a:t>.connect</a:t>
            </a:r>
            <a:r>
              <a:rPr lang="en-US" altLang="zh-CN" dirty="0"/>
              <a:t>(</a:t>
            </a:r>
            <a:r>
              <a:rPr lang="en-US" altLang="zh-CN" dirty="0" err="1"/>
              <a:t>self.accept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0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0226E-2C60-4F9C-A240-E68B2944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QRadioButton</a:t>
            </a:r>
            <a:r>
              <a:rPr lang="en-US" altLang="zh-CN" dirty="0"/>
              <a:t> </a:t>
            </a:r>
            <a:r>
              <a:rPr lang="zh-CN" altLang="en-US" dirty="0"/>
              <a:t>单选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A884-1FA1-4D60-B184-42EAF5E9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自学去吧</a:t>
            </a:r>
          </a:p>
        </p:txBody>
      </p:sp>
    </p:spTree>
    <p:extLst>
      <p:ext uri="{BB962C8B-B14F-4D97-AF65-F5344CB8AC3E}">
        <p14:creationId xmlns:p14="http://schemas.microsoft.com/office/powerpoint/2010/main" val="186231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7039-D2C6-4D27-9B34-B9BFCBBC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QCheckBox</a:t>
            </a:r>
            <a:r>
              <a:rPr lang="en-US" altLang="zh-CN" dirty="0"/>
              <a:t> </a:t>
            </a:r>
            <a:r>
              <a:rPr lang="zh-CN" altLang="en-US" dirty="0"/>
              <a:t>复选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A595B-0934-4160-9CA3-2EE6A39C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也自学去吧</a:t>
            </a:r>
          </a:p>
        </p:txBody>
      </p:sp>
    </p:spTree>
    <p:extLst>
      <p:ext uri="{BB962C8B-B14F-4D97-AF65-F5344CB8AC3E}">
        <p14:creationId xmlns:p14="http://schemas.microsoft.com/office/powerpoint/2010/main" val="6438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FCC9-2409-4798-8A46-160C285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控件的选用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85F86-1E41-4582-9C98-A750A13F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方便：有时候滑块比填写数字更快捷直观</a:t>
            </a:r>
            <a:endParaRPr lang="en-US" altLang="zh-CN" dirty="0"/>
          </a:p>
          <a:p>
            <a:r>
              <a:rPr lang="zh-CN" altLang="en-US" dirty="0"/>
              <a:t>符合业务逻辑：有时候具体的数字又很重要</a:t>
            </a:r>
            <a:endParaRPr lang="en-US" altLang="zh-CN" dirty="0"/>
          </a:p>
          <a:p>
            <a:r>
              <a:rPr lang="zh-CN" altLang="en-US" dirty="0"/>
              <a:t>迫使输入符合要求：如果你要用户输入一个整数，就不要给他一个能输入字符串的控件</a:t>
            </a:r>
          </a:p>
        </p:txBody>
      </p:sp>
    </p:spTree>
    <p:extLst>
      <p:ext uri="{BB962C8B-B14F-4D97-AF65-F5344CB8AC3E}">
        <p14:creationId xmlns:p14="http://schemas.microsoft.com/office/powerpoint/2010/main" val="25893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93D10-5814-4820-A361-8F662CAD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9875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QVBoxLayout</a:t>
            </a:r>
            <a:r>
              <a:rPr lang="en-US" altLang="zh-CN" dirty="0"/>
              <a:t>/</a:t>
            </a:r>
            <a:r>
              <a:rPr lang="en-US" altLang="zh-CN" dirty="0" err="1"/>
              <a:t>QHBoxLayout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纵</a:t>
            </a:r>
            <a:r>
              <a:rPr lang="en-US" altLang="zh-CN" dirty="0"/>
              <a:t>/</a:t>
            </a:r>
            <a:r>
              <a:rPr lang="zh-CN" altLang="en-US" dirty="0"/>
              <a:t>横向布局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68DDF-3989-46E6-8F6C-C4BB0E5D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34045"/>
            <a:ext cx="7886700" cy="3942918"/>
          </a:xfrm>
        </p:spPr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self.layout</a:t>
            </a:r>
            <a:r>
              <a:rPr lang="en-US" altLang="zh-CN" dirty="0"/>
              <a:t> = </a:t>
            </a:r>
            <a:r>
              <a:rPr lang="en-US" altLang="zh-CN" dirty="0" err="1"/>
              <a:t>QVBoxLayout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self.layout.addWidget</a:t>
            </a:r>
            <a:r>
              <a:rPr lang="en-US" altLang="zh-CN" dirty="0"/>
              <a:t>(xxx)</a:t>
            </a:r>
          </a:p>
          <a:p>
            <a:pPr marL="0" indent="0">
              <a:buNone/>
            </a:pPr>
            <a:r>
              <a:rPr lang="en-US" altLang="zh-CN" dirty="0" err="1"/>
              <a:t>self.setLayout</a:t>
            </a:r>
            <a:r>
              <a:rPr lang="en-US" altLang="zh-CN" dirty="0"/>
              <a:t>(layout)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4AEC5-6A68-4DF9-B938-9E31D35A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QGridLayout</a:t>
            </a:r>
            <a:r>
              <a:rPr lang="zh-CN" altLang="en-US" dirty="0"/>
              <a:t> 矩阵式布局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5E67C-7749-46A2-AE86-272FA34A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self.layout</a:t>
            </a:r>
            <a:r>
              <a:rPr lang="en-US" altLang="zh-CN" dirty="0"/>
              <a:t> = </a:t>
            </a:r>
            <a:r>
              <a:rPr lang="en-US" altLang="zh-CN" dirty="0" err="1"/>
              <a:t>QGridLayout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self.layout.addWidget</a:t>
            </a:r>
            <a:r>
              <a:rPr lang="en-US" altLang="zh-CN" dirty="0"/>
              <a:t>(</a:t>
            </a:r>
            <a:r>
              <a:rPr lang="en-US" altLang="zh-CN" dirty="0" err="1"/>
              <a:t>myLabel</a:t>
            </a:r>
            <a:r>
              <a:rPr lang="en-US" altLang="zh-CN" dirty="0"/>
              <a:t>, 0, 0)</a:t>
            </a:r>
          </a:p>
          <a:p>
            <a:pPr marL="0" indent="0">
              <a:buNone/>
            </a:pPr>
            <a:r>
              <a:rPr lang="en-US" altLang="zh-CN" dirty="0" err="1"/>
              <a:t>self.layout.addWidget</a:t>
            </a:r>
            <a:r>
              <a:rPr lang="en-US" altLang="zh-CN" dirty="0"/>
              <a:t>(</a:t>
            </a:r>
            <a:r>
              <a:rPr lang="en-US" altLang="zh-CN" dirty="0" err="1"/>
              <a:t>mySpinBox</a:t>
            </a:r>
            <a:r>
              <a:rPr lang="en-US" altLang="zh-CN" dirty="0"/>
              <a:t>, 0, 0)</a:t>
            </a:r>
          </a:p>
          <a:p>
            <a:pPr marL="0" indent="0">
              <a:buNone/>
            </a:pPr>
            <a:r>
              <a:rPr lang="en-US" altLang="zh-CN" dirty="0" err="1"/>
              <a:t>self.setLayout</a:t>
            </a:r>
            <a:r>
              <a:rPr lang="en-US" altLang="zh-CN" dirty="0"/>
              <a:t>(layout)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0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7E09-EBA2-4C50-8117-B8EDFF5B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QSpacerItem</a:t>
            </a:r>
            <a:r>
              <a:rPr lang="en-US" altLang="zh-CN" dirty="0"/>
              <a:t> </a:t>
            </a:r>
            <a:r>
              <a:rPr lang="zh-CN" altLang="en-US" dirty="0"/>
              <a:t>弹簧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24E4A-28C2-4BD4-B823-9750890C7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添加到</a:t>
            </a:r>
            <a:r>
              <a:rPr lang="en-US" altLang="zh-CN" dirty="0"/>
              <a:t>layout</a:t>
            </a:r>
            <a:r>
              <a:rPr lang="zh-CN" altLang="en-US" dirty="0"/>
              <a:t>中，撑起两边的控件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 = </a:t>
            </a:r>
            <a:r>
              <a:rPr lang="en-US" altLang="zh-CN" dirty="0" err="1"/>
              <a:t>QSpacerItem</a:t>
            </a:r>
            <a:r>
              <a:rPr lang="en-US" altLang="zh-CN" dirty="0"/>
              <a:t>(20, 20, </a:t>
            </a:r>
            <a:r>
              <a:rPr lang="en-US" altLang="zh-CN" dirty="0" err="1"/>
              <a:t>QSizePolicy.Minimum</a:t>
            </a:r>
            <a:r>
              <a:rPr lang="en-US" altLang="zh-CN" dirty="0"/>
              <a:t>, </a:t>
            </a:r>
            <a:r>
              <a:rPr lang="en-US" altLang="zh-CN" dirty="0" err="1"/>
              <a:t>QSizePolicy.Expanding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 err="1"/>
              <a:t>layout.addSpacerItem</a:t>
            </a:r>
            <a:r>
              <a:rPr lang="en-US" altLang="zh-CN" dirty="0"/>
              <a:t>(s)</a:t>
            </a:r>
          </a:p>
          <a:p>
            <a:r>
              <a:rPr lang="zh-CN" altLang="en-US" dirty="0"/>
              <a:t>具体作用自己体会吧</a:t>
            </a:r>
          </a:p>
        </p:txBody>
      </p:sp>
    </p:spTree>
    <p:extLst>
      <p:ext uri="{BB962C8B-B14F-4D97-AF65-F5344CB8AC3E}">
        <p14:creationId xmlns:p14="http://schemas.microsoft.com/office/powerpoint/2010/main" val="35165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BC870-81AD-44D1-9351-83AE6EB8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利用弹出式的对话框获取信息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4C728-5B69-4EC6-9D04-27C13C31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见下面的例子</a:t>
            </a:r>
          </a:p>
        </p:txBody>
      </p:sp>
    </p:spTree>
    <p:extLst>
      <p:ext uri="{BB962C8B-B14F-4D97-AF65-F5344CB8AC3E}">
        <p14:creationId xmlns:p14="http://schemas.microsoft.com/office/powerpoint/2010/main" val="400613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EC804-50E7-4849-AD04-984A5F28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set pen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ED5ADE-DFDF-478D-9280-74D32700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31" y="1182398"/>
            <a:ext cx="8312468" cy="54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F28A-BD79-4EBC-BC0B-59A1B91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B0B10-CA2C-42C9-924D-E8B2918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Python</a:t>
            </a:r>
            <a:r>
              <a:rPr lang="zh-CN" altLang="en-US" dirty="0">
                <a:solidFill>
                  <a:schemeClr val="accent6"/>
                </a:solidFill>
              </a:rPr>
              <a:t>简介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变量赋值和数字运算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字符串，序列，字典，元组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分支和循环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函数，模块，简单文件读写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类与对象，异常处理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IPython</a:t>
            </a:r>
            <a:r>
              <a:rPr lang="zh-CN" altLang="en-US" dirty="0">
                <a:solidFill>
                  <a:schemeClr val="accent6"/>
                </a:solidFill>
              </a:rPr>
              <a:t>和</a:t>
            </a:r>
            <a:r>
              <a:rPr lang="en-US" altLang="zh-CN" dirty="0">
                <a:solidFill>
                  <a:schemeClr val="accent6"/>
                </a:solidFill>
              </a:rPr>
              <a:t>NumPy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pandas</a:t>
            </a:r>
            <a:r>
              <a:rPr lang="zh-CN" altLang="en-US" dirty="0">
                <a:solidFill>
                  <a:schemeClr val="accent6"/>
                </a:solidFill>
              </a:rPr>
              <a:t>数据处理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6"/>
                </a:solidFill>
              </a:rPr>
              <a:t>文件读取和解析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6"/>
                </a:solidFill>
              </a:rPr>
              <a:t>matplotlib</a:t>
            </a:r>
            <a:r>
              <a:rPr lang="zh-CN" altLang="en-US" dirty="0">
                <a:solidFill>
                  <a:schemeClr val="accent6"/>
                </a:solidFill>
              </a:rPr>
              <a:t>数据绘图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solidFill>
                  <a:schemeClr val="accent6"/>
                </a:solidFill>
              </a:rPr>
              <a:t>PyQt</a:t>
            </a:r>
            <a:r>
              <a:rPr lang="zh-CN" altLang="en-US" dirty="0">
                <a:solidFill>
                  <a:schemeClr val="accent6"/>
                </a:solidFill>
              </a:rPr>
              <a:t>信号和槽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</a:rPr>
              <a:t>PyQt</a:t>
            </a:r>
            <a:r>
              <a:rPr lang="zh-CN" altLang="en-US" b="1" dirty="0">
                <a:solidFill>
                  <a:srgbClr val="C00000"/>
                </a:solidFill>
              </a:rPr>
              <a:t>对话框，控件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PyQt</a:t>
            </a:r>
            <a:r>
              <a:rPr lang="zh-CN" altLang="en-US" dirty="0"/>
              <a:t>主窗口编程，动作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Qt Designer</a:t>
            </a:r>
            <a:r>
              <a:rPr lang="zh-CN" altLang="en-US" dirty="0"/>
              <a:t>创建对话框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GUI</a:t>
            </a:r>
            <a:r>
              <a:rPr lang="zh-CN" altLang="en-US" dirty="0"/>
              <a:t>综合实战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复习，考试</a:t>
            </a:r>
          </a:p>
        </p:txBody>
      </p:sp>
    </p:spTree>
    <p:extLst>
      <p:ext uri="{BB962C8B-B14F-4D97-AF65-F5344CB8AC3E}">
        <p14:creationId xmlns:p14="http://schemas.microsoft.com/office/powerpoint/2010/main" val="38124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0AEDD-C6F6-4A60-B4E2-4CA98815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set pen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6B608B-FB5E-4AAF-B17D-E0AAA87E7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46" y="1182399"/>
            <a:ext cx="7574775" cy="56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BED8-12A6-4193-88FE-5EA87966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PyQt</a:t>
            </a:r>
            <a:r>
              <a:rPr lang="zh-CN" altLang="en-US" dirty="0"/>
              <a:t>中的局部变量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09D56-D180-45A2-B8B1-CE5072B0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有父节点的局部变量在函数结束之后不会消失</a:t>
            </a:r>
            <a:endParaRPr lang="en-US" altLang="zh-CN" dirty="0"/>
          </a:p>
          <a:p>
            <a:r>
              <a:rPr lang="zh-CN" altLang="en-US" dirty="0"/>
              <a:t>因此，控件有两种写法</a:t>
            </a:r>
            <a:endParaRPr lang="en-US" altLang="zh-CN" dirty="0"/>
          </a:p>
          <a:p>
            <a:pPr lvl="1"/>
            <a:r>
              <a:rPr lang="en-US" altLang="zh-CN" dirty="0" err="1"/>
              <a:t>aLabel</a:t>
            </a:r>
            <a:r>
              <a:rPr lang="en-US" altLang="zh-CN" dirty="0"/>
              <a:t> = </a:t>
            </a:r>
            <a:r>
              <a:rPr lang="en-US" altLang="zh-CN" dirty="0" err="1"/>
              <a:t>QLabel</a:t>
            </a:r>
            <a:r>
              <a:rPr lang="en-US" altLang="zh-CN" dirty="0"/>
              <a:t>(self)</a:t>
            </a:r>
          </a:p>
          <a:p>
            <a:pPr lvl="1"/>
            <a:r>
              <a:rPr lang="en-US" altLang="zh-CN" dirty="0"/>
              <a:t>self. </a:t>
            </a:r>
            <a:r>
              <a:rPr lang="en-US" altLang="zh-CN" dirty="0" err="1"/>
              <a:t>aLabel</a:t>
            </a:r>
            <a:r>
              <a:rPr lang="en-US" altLang="zh-CN" dirty="0"/>
              <a:t> = </a:t>
            </a:r>
            <a:r>
              <a:rPr lang="en-US" altLang="zh-CN" dirty="0" err="1"/>
              <a:t>QLabel</a:t>
            </a:r>
            <a:r>
              <a:rPr lang="en-US" altLang="zh-CN" dirty="0"/>
              <a:t>(self)</a:t>
            </a:r>
          </a:p>
          <a:p>
            <a:r>
              <a:rPr lang="zh-CN" altLang="en-US" dirty="0"/>
              <a:t>第一种写法创建的控件不可控制，建议一律写成后者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51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9B9D-1508-46E3-9F52-3B1D413D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控件的双重结构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F2AF1-FBA3-4C5E-8583-6021E510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Python</a:t>
            </a:r>
            <a:r>
              <a:rPr lang="zh-CN" altLang="en-US" dirty="0"/>
              <a:t>逻辑上说，各个控件都是属于对话框的，因此是一个两层的树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PyQt</a:t>
            </a:r>
            <a:r>
              <a:rPr lang="zh-CN" altLang="en-US" dirty="0"/>
              <a:t>的逻辑上说，则是一个多层树</a:t>
            </a:r>
          </a:p>
        </p:txBody>
      </p:sp>
    </p:spTree>
    <p:extLst>
      <p:ext uri="{BB962C8B-B14F-4D97-AF65-F5344CB8AC3E}">
        <p14:creationId xmlns:p14="http://schemas.microsoft.com/office/powerpoint/2010/main" val="180155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C801-132C-499C-A6F8-8934B835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对话框的存在形式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AC07E-9702-48B9-9430-74059183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模态：阻塞进程直至该对话框关闭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——</a:t>
            </a:r>
            <a:r>
              <a:rPr lang="zh-CN" altLang="en-US" dirty="0"/>
              <a:t>销毁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——</a:t>
            </a:r>
            <a:r>
              <a:rPr lang="zh-CN" altLang="en-US" dirty="0"/>
              <a:t>应用并隐藏</a:t>
            </a:r>
            <a:r>
              <a:rPr lang="en-US" altLang="zh-CN" dirty="0"/>
              <a:t>——</a:t>
            </a:r>
            <a:r>
              <a:rPr lang="zh-CN" altLang="en-US" dirty="0"/>
              <a:t>再弹出（保留数据）</a:t>
            </a:r>
            <a:endParaRPr lang="en-US" altLang="zh-CN" dirty="0"/>
          </a:p>
          <a:p>
            <a:r>
              <a:rPr lang="zh-CN" altLang="en-US" dirty="0"/>
              <a:t>非模态：可以在多个对话框之间自由切换，通常使用“应用”键触发信息传递</a:t>
            </a:r>
          </a:p>
        </p:txBody>
      </p:sp>
    </p:spTree>
    <p:extLst>
      <p:ext uri="{BB962C8B-B14F-4D97-AF65-F5344CB8AC3E}">
        <p14:creationId xmlns:p14="http://schemas.microsoft.com/office/powerpoint/2010/main" val="289597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2571F-5519-4395-B883-24F77151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对话框的存在形式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1CB9B-1EE9-44D7-BF8B-62291C79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dlg.exec</a:t>
            </a:r>
            <a:r>
              <a:rPr lang="en-US" altLang="zh-CN" dirty="0"/>
              <a:t>_()</a:t>
            </a:r>
            <a:r>
              <a:rPr lang="zh-CN" altLang="en-US" dirty="0"/>
              <a:t>来调用，即为模态对话框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dlg.show</a:t>
            </a:r>
            <a:r>
              <a:rPr lang="en-US" altLang="zh-CN" dirty="0"/>
              <a:t>()</a:t>
            </a:r>
            <a:r>
              <a:rPr lang="zh-CN" altLang="en-US" dirty="0"/>
              <a:t>来调用非模态对话框</a:t>
            </a:r>
          </a:p>
        </p:txBody>
      </p:sp>
    </p:spTree>
    <p:extLst>
      <p:ext uri="{BB962C8B-B14F-4D97-AF65-F5344CB8AC3E}">
        <p14:creationId xmlns:p14="http://schemas.microsoft.com/office/powerpoint/2010/main" val="93761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8994-FF5E-43D7-8ED6-E1C97635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系统内置对话框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0D9F6-701A-496C-8352-587035C7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常用的一些对话框已经由系统提供了</a:t>
            </a:r>
            <a:endParaRPr lang="en-US" altLang="zh-CN" dirty="0"/>
          </a:p>
          <a:p>
            <a:r>
              <a:rPr lang="zh-CN" altLang="en-US" dirty="0"/>
              <a:t>这些对话框一般包含“确定”“取消”“应用”等按钮</a:t>
            </a:r>
            <a:endParaRPr lang="en-US" altLang="zh-CN" dirty="0"/>
          </a:p>
          <a:p>
            <a:r>
              <a:rPr lang="zh-CN" altLang="en-US" dirty="0"/>
              <a:t>能用系统提供的对话框，就不要自己额外创建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6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A64AC-6921-4356-8F5F-64F8A9B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调用系统内置对话框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53DA-3218-4365-BE9C-D9D9AA38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消息对话框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reply = </a:t>
            </a:r>
            <a:r>
              <a:rPr lang="en-US" altLang="zh-CN" dirty="0" err="1"/>
              <a:t>QMessageBox.information</a:t>
            </a:r>
            <a:r>
              <a:rPr lang="en-US" altLang="zh-CN" dirty="0"/>
              <a:t>(self,</a:t>
            </a:r>
            <a:r>
              <a:rPr lang="en-US" altLang="zh-CN" dirty="0">
                <a:solidFill>
                  <a:schemeClr val="accent6"/>
                </a:solidFill>
              </a:rPr>
              <a:t>"</a:t>
            </a:r>
            <a:r>
              <a:rPr lang="zh-CN" altLang="en-US" dirty="0">
                <a:solidFill>
                  <a:schemeClr val="accent6"/>
                </a:solidFill>
              </a:rPr>
              <a:t>标题</a:t>
            </a:r>
            <a:r>
              <a:rPr lang="en-US" altLang="zh-CN" dirty="0">
                <a:solidFill>
                  <a:schemeClr val="accent6"/>
                </a:solidFill>
              </a:rPr>
              <a:t>"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6"/>
                </a:solidFill>
              </a:rPr>
              <a:t>"</a:t>
            </a:r>
            <a:r>
              <a:rPr lang="zh-CN" altLang="en-US" dirty="0">
                <a:solidFill>
                  <a:schemeClr val="accent6"/>
                </a:solidFill>
              </a:rPr>
              <a:t>消息</a:t>
            </a:r>
            <a:r>
              <a:rPr lang="en-US" altLang="zh-CN" dirty="0">
                <a:solidFill>
                  <a:schemeClr val="accent6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 err="1"/>
              <a:t>QMessageBox.Yes</a:t>
            </a:r>
            <a:r>
              <a:rPr lang="en-US" altLang="zh-CN" dirty="0"/>
              <a:t> | </a:t>
            </a:r>
            <a:r>
              <a:rPr lang="en-US" altLang="zh-CN" dirty="0" err="1"/>
              <a:t>QMessageBox.No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调色板对话框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color = </a:t>
            </a:r>
            <a:r>
              <a:rPr lang="en-US" altLang="zh-CN" dirty="0" err="1"/>
              <a:t>QColorDialog.getColor</a:t>
            </a:r>
            <a:r>
              <a:rPr lang="en-US" altLang="zh-CN" dirty="0"/>
              <a:t>()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字体对话框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font, ok = </a:t>
            </a:r>
            <a:r>
              <a:rPr lang="en-US" altLang="zh-CN" dirty="0" err="1"/>
              <a:t>QtGui.QFontDialog.getFont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文件对话框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 err="1"/>
              <a:t>fname</a:t>
            </a:r>
            <a:r>
              <a:rPr lang="en-US" altLang="zh-CN" dirty="0"/>
              <a:t> = </a:t>
            </a:r>
            <a:r>
              <a:rPr lang="en-US" altLang="zh-CN" dirty="0" err="1"/>
              <a:t>QFileDialog.getOpenFileName</a:t>
            </a:r>
            <a:r>
              <a:rPr lang="en-US" altLang="zh-CN" dirty="0"/>
              <a:t>(self, </a:t>
            </a:r>
            <a:r>
              <a:rPr lang="en-US" altLang="zh-CN" dirty="0">
                <a:solidFill>
                  <a:schemeClr val="accent6"/>
                </a:solidFill>
              </a:rPr>
              <a:t>'Open file'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6"/>
                </a:solidFill>
              </a:rPr>
              <a:t>'/home'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68B1-9E58-4DC4-9BD0-2AE41246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11</a:t>
            </a:r>
            <a:r>
              <a:rPr lang="zh-CN" altLang="en-US" dirty="0"/>
              <a:t>：计算利息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9DDC-6993-46D5-83F4-662A43A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实现如下图所示的利息计算程序</a:t>
            </a:r>
            <a:endParaRPr lang="en-US" altLang="zh-CN" dirty="0"/>
          </a:p>
          <a:p>
            <a:r>
              <a:rPr lang="zh-CN" altLang="en-US" dirty="0"/>
              <a:t>复利（利滚利）</a:t>
            </a:r>
            <a:endParaRPr lang="en-US" altLang="zh-CN" dirty="0"/>
          </a:p>
          <a:p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pyw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28922260@qq.com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setPrefix</a:t>
            </a:r>
            <a:r>
              <a:rPr lang="en-US" altLang="zh-CN" dirty="0"/>
              <a:t>("$ ")</a:t>
            </a:r>
          </a:p>
          <a:p>
            <a:pPr marL="0" indent="0">
              <a:buNone/>
            </a:pPr>
            <a:r>
              <a:rPr lang="en-US" altLang="zh-CN" dirty="0" err="1"/>
              <a:t>setSuffix</a:t>
            </a:r>
            <a:r>
              <a:rPr lang="en-US" altLang="zh-CN" dirty="0"/>
              <a:t>(" %")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81A206-DF97-4BCD-A536-C3FE66F5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35" y="2943435"/>
            <a:ext cx="5187466" cy="36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D9CC-CF0B-456C-AFB2-9407720E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创建一个空的对话框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ED86768-CB4B-4313-9D53-A471041E4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429967"/>
            <a:ext cx="4925291" cy="40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EE998-FB6F-47A6-B028-715D76F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QLabel</a:t>
            </a:r>
            <a:r>
              <a:rPr lang="zh-CN" altLang="en-US" dirty="0"/>
              <a:t> 显示文本或图片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2FA04-1788-424D-A7A6-9A86860F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self. </a:t>
            </a:r>
            <a:r>
              <a:rPr lang="en-US" altLang="zh-CN" dirty="0" err="1"/>
              <a:t>aLabel</a:t>
            </a:r>
            <a:r>
              <a:rPr lang="en-US" altLang="zh-CN" dirty="0"/>
              <a:t> = </a:t>
            </a:r>
            <a:r>
              <a:rPr lang="en-US" altLang="zh-CN" dirty="0" err="1"/>
              <a:t>QLabel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/>
              <a:t>self. </a:t>
            </a:r>
            <a:r>
              <a:rPr lang="en-US" altLang="zh-CN" dirty="0" err="1"/>
              <a:t>aLabel</a:t>
            </a:r>
            <a:r>
              <a:rPr lang="en-US" altLang="zh-CN" dirty="0"/>
              <a:t>. 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/>
                </a:solidFill>
              </a:rPr>
              <a:t>“AAA”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self. </a:t>
            </a:r>
            <a:r>
              <a:rPr lang="en-US" altLang="zh-CN" dirty="0" err="1"/>
              <a:t>aLabel.setPixmap</a:t>
            </a:r>
            <a:r>
              <a:rPr lang="en-US" altLang="zh-CN" dirty="0"/>
              <a:t>( </a:t>
            </a:r>
            <a:r>
              <a:rPr lang="en-US" altLang="zh-CN" dirty="0" err="1"/>
              <a:t>QPixmap</a:t>
            </a:r>
            <a:r>
              <a:rPr lang="en-US" altLang="zh-CN" dirty="0"/>
              <a:t>(“a.jpg"))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0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92AF9-024C-421C-911D-2361E7A4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QSpinBox</a:t>
            </a:r>
            <a:r>
              <a:rPr lang="en-US" altLang="zh-CN" dirty="0"/>
              <a:t> / </a:t>
            </a:r>
            <a:r>
              <a:rPr lang="en-US" altLang="zh-CN" dirty="0" err="1"/>
              <a:t>QDoubleSpinBox</a:t>
            </a:r>
            <a:r>
              <a:rPr lang="en-US" altLang="zh-CN" dirty="0"/>
              <a:t> </a:t>
            </a:r>
            <a:r>
              <a:rPr lang="zh-CN" altLang="en-US" dirty="0"/>
              <a:t>数字框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A78BD-4163-41C9-93EF-55EB6B2F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153"/>
            <a:ext cx="7886700" cy="4610810"/>
          </a:xfrm>
        </p:spPr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self.mySpinBox</a:t>
            </a:r>
            <a:r>
              <a:rPr lang="en-US" altLang="zh-CN" dirty="0"/>
              <a:t> = </a:t>
            </a:r>
            <a:r>
              <a:rPr lang="en-US" altLang="zh-CN" dirty="0" err="1"/>
              <a:t>QDoubleSpinBox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self.mySpinBox</a:t>
            </a:r>
            <a:r>
              <a:rPr lang="en-US" altLang="zh-CN" dirty="0"/>
              <a:t>. </a:t>
            </a:r>
            <a:r>
              <a:rPr lang="en-US" altLang="zh-CN" dirty="0" err="1"/>
              <a:t>setRange</a:t>
            </a:r>
            <a:r>
              <a:rPr lang="en-US" altLang="zh-CN" dirty="0"/>
              <a:t>(1, 1000000000)</a:t>
            </a:r>
          </a:p>
          <a:p>
            <a:pPr marL="0" indent="0">
              <a:buNone/>
            </a:pPr>
            <a:r>
              <a:rPr lang="en-US" altLang="zh-CN" dirty="0" err="1"/>
              <a:t>self.mySpinBox.setValue</a:t>
            </a:r>
            <a:r>
              <a:rPr lang="en-US" altLang="zh-CN" dirty="0"/>
              <a:t>(1000)</a:t>
            </a:r>
          </a:p>
          <a:p>
            <a:pPr marL="0" indent="0">
              <a:buNone/>
            </a:pPr>
            <a:r>
              <a:rPr lang="en-US" altLang="zh-CN" dirty="0" err="1"/>
              <a:t>self.mySpinBox.</a:t>
            </a:r>
            <a:r>
              <a:rPr lang="en-US" altLang="zh-CN" b="1" dirty="0" err="1">
                <a:solidFill>
                  <a:srgbClr val="C00000"/>
                </a:solidFill>
              </a:rPr>
              <a:t>valueChanged</a:t>
            </a:r>
            <a:r>
              <a:rPr lang="en-US" altLang="zh-CN" dirty="0" err="1"/>
              <a:t>.connect</a:t>
            </a:r>
            <a:r>
              <a:rPr lang="en-US" altLang="zh-CN" dirty="0"/>
              <a:t>(</a:t>
            </a:r>
            <a:r>
              <a:rPr lang="en-US" altLang="zh-CN" dirty="0" err="1"/>
              <a:t>self.updateUi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91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28A4-48AC-454B-920B-1BCF47A0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QSlider</a:t>
            </a:r>
            <a:r>
              <a:rPr lang="en-US" altLang="zh-CN" dirty="0"/>
              <a:t> </a:t>
            </a:r>
            <a:r>
              <a:rPr lang="zh-CN" altLang="en-US" dirty="0"/>
              <a:t>滑动条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4A23-796B-41DB-A320-0687AF8F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设置：</a:t>
            </a:r>
            <a:r>
              <a:rPr lang="en-US" altLang="zh-CN" dirty="0" err="1"/>
              <a:t>setMinimum</a:t>
            </a:r>
            <a:r>
              <a:rPr lang="zh-CN" altLang="en-US" dirty="0"/>
              <a:t>，</a:t>
            </a:r>
            <a:r>
              <a:rPr lang="en-US" altLang="zh-CN" dirty="0" err="1"/>
              <a:t>setMaximum</a:t>
            </a:r>
            <a:r>
              <a:rPr lang="zh-CN" altLang="en-US" dirty="0"/>
              <a:t>，</a:t>
            </a:r>
            <a:r>
              <a:rPr lang="en-US" altLang="zh-CN" dirty="0" err="1"/>
              <a:t>setSingleStep</a:t>
            </a:r>
            <a:r>
              <a:rPr lang="zh-CN" altLang="en-US" dirty="0"/>
              <a:t>，</a:t>
            </a:r>
            <a:r>
              <a:rPr lang="en-US" altLang="zh-CN" dirty="0" err="1"/>
              <a:t>setValue</a:t>
            </a:r>
            <a:endParaRPr lang="en-US" altLang="zh-CN" dirty="0"/>
          </a:p>
          <a:p>
            <a:r>
              <a:rPr lang="zh-CN" altLang="en-US" dirty="0"/>
              <a:t>信号：</a:t>
            </a:r>
            <a:r>
              <a:rPr lang="en-US" altLang="zh-CN" dirty="0" err="1"/>
              <a:t>valueChanged</a:t>
            </a:r>
            <a:endParaRPr lang="en-US" altLang="zh-CN" dirty="0"/>
          </a:p>
          <a:p>
            <a:r>
              <a:rPr lang="zh-CN" altLang="en-US" dirty="0"/>
              <a:t>读取：</a:t>
            </a:r>
            <a:r>
              <a:rPr lang="en-US" altLang="zh-CN" dirty="0"/>
              <a:t>v = </a:t>
            </a:r>
            <a:r>
              <a:rPr lang="en-US" altLang="zh-CN" dirty="0" err="1"/>
              <a:t>self.mySlider.value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7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A9A3C-9638-4880-ABBF-516FB18B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QLineEdit</a:t>
            </a:r>
            <a:r>
              <a:rPr lang="en-US" altLang="zh-CN" dirty="0"/>
              <a:t> / </a:t>
            </a:r>
            <a:r>
              <a:rPr lang="en-US" altLang="zh-CN" dirty="0" err="1"/>
              <a:t>QTextEdit</a:t>
            </a:r>
            <a:r>
              <a:rPr lang="en-US" altLang="zh-CN" dirty="0"/>
              <a:t> </a:t>
            </a:r>
            <a:r>
              <a:rPr lang="zh-CN" altLang="en-US" dirty="0"/>
              <a:t>可编辑文本框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25B0E-A8EE-4632-B6C4-5F796C88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self.lineedit</a:t>
            </a:r>
            <a:r>
              <a:rPr lang="en-US" altLang="zh-CN" dirty="0"/>
              <a:t> = </a:t>
            </a:r>
            <a:r>
              <a:rPr lang="en-US" altLang="zh-CN" dirty="0" err="1"/>
              <a:t>QLineEdit</a:t>
            </a:r>
            <a:r>
              <a:rPr lang="en-US" altLang="zh-CN" dirty="0"/>
              <a:t>("Type a string.")</a:t>
            </a:r>
          </a:p>
          <a:p>
            <a:pPr marL="0" indent="0">
              <a:buNone/>
            </a:pPr>
            <a:r>
              <a:rPr lang="en-US" altLang="zh-CN" dirty="0" err="1"/>
              <a:t>self.lineedit.</a:t>
            </a:r>
            <a:r>
              <a:rPr lang="en-US" altLang="zh-CN" b="1" dirty="0" err="1">
                <a:solidFill>
                  <a:srgbClr val="C00000"/>
                </a:solidFill>
              </a:rPr>
              <a:t>returnPressed</a:t>
            </a:r>
            <a:r>
              <a:rPr lang="en-US" altLang="zh-CN" dirty="0" err="1"/>
              <a:t>.connect</a:t>
            </a:r>
            <a:r>
              <a:rPr lang="en-US" altLang="zh-CN" dirty="0"/>
              <a:t>(</a:t>
            </a:r>
            <a:r>
              <a:rPr lang="en-US" altLang="zh-CN" dirty="0" err="1"/>
              <a:t>self.updateUi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s = </a:t>
            </a:r>
            <a:r>
              <a:rPr lang="en-US" altLang="zh-CN" dirty="0" err="1"/>
              <a:t>self.lineedit.Text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BAE86-D14F-4831-ADDA-990EDA79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QTextBrowser</a:t>
            </a:r>
            <a:r>
              <a:rPr lang="en-US" altLang="zh-CN" dirty="0"/>
              <a:t> </a:t>
            </a:r>
            <a:r>
              <a:rPr lang="zh-CN" altLang="en-US" dirty="0"/>
              <a:t>不可编辑文本框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0A0CF-45CD-4715-A1E9-2D8B8CA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self.browser</a:t>
            </a:r>
            <a:r>
              <a:rPr lang="en-US" altLang="zh-CN" dirty="0"/>
              <a:t> = </a:t>
            </a:r>
            <a:r>
              <a:rPr lang="en-US" altLang="zh-CN" dirty="0" err="1"/>
              <a:t>QTextBrowser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self.browser.append</a:t>
            </a:r>
            <a:r>
              <a:rPr lang="en-US" altLang="zh-CN" dirty="0"/>
              <a:t>(‘</a:t>
            </a:r>
            <a:r>
              <a:rPr lang="en-US" altLang="zh-CN" dirty="0" err="1"/>
              <a:t>aaa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B64CE-7633-4E78-A7D9-67A9854C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QListWidget</a:t>
            </a:r>
            <a:r>
              <a:rPr lang="en-US" altLang="zh-CN" dirty="0"/>
              <a:t> </a:t>
            </a:r>
            <a:r>
              <a:rPr lang="zh-CN" altLang="en-US" dirty="0"/>
              <a:t>选单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7E3A9-A4D6-42BB-AD64-992F1A81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self.listWidget</a:t>
            </a:r>
            <a:r>
              <a:rPr lang="en-US" altLang="zh-CN" dirty="0"/>
              <a:t> = </a:t>
            </a:r>
            <a:r>
              <a:rPr lang="en-US" altLang="zh-CN" dirty="0" err="1"/>
              <a:t>QListWidget</a:t>
            </a:r>
            <a:r>
              <a:rPr lang="en-US" altLang="zh-CN" dirty="0"/>
              <a:t>(self)</a:t>
            </a:r>
          </a:p>
          <a:p>
            <a:pPr marL="0" indent="0">
              <a:buNone/>
            </a:pPr>
            <a:r>
              <a:rPr lang="en-US" altLang="zh-CN" dirty="0" err="1"/>
              <a:t>self.listWidget.addItems</a:t>
            </a:r>
            <a:r>
              <a:rPr lang="en-US" altLang="zh-CN" dirty="0"/>
              <a:t>(['item1', 'item2', 'item3'])</a:t>
            </a:r>
          </a:p>
          <a:p>
            <a:pPr marL="0" indent="0">
              <a:buNone/>
            </a:pPr>
            <a:r>
              <a:rPr lang="en-US" altLang="zh-CN" dirty="0" err="1"/>
              <a:t>self.listWidget.</a:t>
            </a:r>
            <a:r>
              <a:rPr lang="en-US" altLang="zh-CN" b="1" dirty="0" err="1">
                <a:solidFill>
                  <a:srgbClr val="C00000"/>
                </a:solidFill>
              </a:rPr>
              <a:t>itemClicked</a:t>
            </a:r>
            <a:r>
              <a:rPr lang="en-US" altLang="zh-CN" dirty="0" err="1"/>
              <a:t>.connect</a:t>
            </a:r>
            <a:r>
              <a:rPr lang="en-US" altLang="zh-CN" dirty="0"/>
              <a:t>(</a:t>
            </a:r>
            <a:r>
              <a:rPr lang="en-US" altLang="zh-CN" dirty="0" err="1"/>
              <a:t>self.XXX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6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2783</TotalTime>
  <Words>843</Words>
  <Application>Microsoft Office PowerPoint</Application>
  <PresentationFormat>全屏显示(4:3)</PresentationFormat>
  <Paragraphs>126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主题​​</vt:lpstr>
      <vt:lpstr>Python程序设计 11 PyQt对话框，控件</vt:lpstr>
      <vt:lpstr>课程安排</vt:lpstr>
      <vt:lpstr>创建一个空的对话框</vt:lpstr>
      <vt:lpstr>QLabel 显示文本或图片</vt:lpstr>
      <vt:lpstr>QSpinBox / QDoubleSpinBox 数字框</vt:lpstr>
      <vt:lpstr>QSlider 滑动条</vt:lpstr>
      <vt:lpstr>QLineEdit / QTextEdit 可编辑文本框</vt:lpstr>
      <vt:lpstr>QTextBrowser 不可编辑文本框</vt:lpstr>
      <vt:lpstr>QListWidget 选单</vt:lpstr>
      <vt:lpstr>QComboBox 下拉选单</vt:lpstr>
      <vt:lpstr>QPushButton 按钮</vt:lpstr>
      <vt:lpstr>QRadioButton 单选</vt:lpstr>
      <vt:lpstr>QCheckBox 复选</vt:lpstr>
      <vt:lpstr>控件的选用</vt:lpstr>
      <vt:lpstr>QVBoxLayout/QHBoxLayout  纵/横向布局</vt:lpstr>
      <vt:lpstr>QGridLayout 矩阵式布局</vt:lpstr>
      <vt:lpstr>QSpacerItem 弹簧</vt:lpstr>
      <vt:lpstr>利用弹出式的对话框获取信息</vt:lpstr>
      <vt:lpstr>例：set pen</vt:lpstr>
      <vt:lpstr>例：set pen</vt:lpstr>
      <vt:lpstr>PyQt中的局部变量</vt:lpstr>
      <vt:lpstr>控件的双重结构</vt:lpstr>
      <vt:lpstr>对话框的存在形式</vt:lpstr>
      <vt:lpstr>对话框的存在形式</vt:lpstr>
      <vt:lpstr>系统内置对话框</vt:lpstr>
      <vt:lpstr>调用系统内置对话框</vt:lpstr>
      <vt:lpstr>作业11：计算利息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1. 程序设计概论及Python入门</dc:title>
  <dc:creator>dongwei</dc:creator>
  <cp:lastModifiedBy>dongwei</cp:lastModifiedBy>
  <cp:revision>130</cp:revision>
  <dcterms:created xsi:type="dcterms:W3CDTF">2017-10-08T09:27:06Z</dcterms:created>
  <dcterms:modified xsi:type="dcterms:W3CDTF">2019-11-26T02:17:10Z</dcterms:modified>
</cp:coreProperties>
</file>