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294" r:id="rId4"/>
    <p:sldId id="278" r:id="rId5"/>
    <p:sldId id="291" r:id="rId6"/>
    <p:sldId id="279" r:id="rId7"/>
    <p:sldId id="277" r:id="rId8"/>
    <p:sldId id="281" r:id="rId9"/>
    <p:sldId id="282" r:id="rId10"/>
    <p:sldId id="323" r:id="rId11"/>
    <p:sldId id="296" r:id="rId12"/>
    <p:sldId id="297" r:id="rId13"/>
    <p:sldId id="283" r:id="rId14"/>
    <p:sldId id="284" r:id="rId15"/>
    <p:sldId id="285" r:id="rId16"/>
    <p:sldId id="286" r:id="rId17"/>
    <p:sldId id="298" r:id="rId18"/>
    <p:sldId id="287" r:id="rId19"/>
    <p:sldId id="292" r:id="rId20"/>
    <p:sldId id="302" r:id="rId21"/>
    <p:sldId id="301" r:id="rId22"/>
    <p:sldId id="304" r:id="rId23"/>
    <p:sldId id="290" r:id="rId24"/>
    <p:sldId id="300" r:id="rId25"/>
    <p:sldId id="324" r:id="rId26"/>
    <p:sldId id="326" r:id="rId27"/>
    <p:sldId id="317" r:id="rId28"/>
    <p:sldId id="327" r:id="rId29"/>
    <p:sldId id="310" r:id="rId30"/>
    <p:sldId id="312" r:id="rId31"/>
    <p:sldId id="308" r:id="rId32"/>
    <p:sldId id="309" r:id="rId33"/>
    <p:sldId id="321" r:id="rId34"/>
    <p:sldId id="313" r:id="rId35"/>
    <p:sldId id="318" r:id="rId36"/>
    <p:sldId id="314" r:id="rId37"/>
    <p:sldId id="315" r:id="rId38"/>
    <p:sldId id="328" r:id="rId39"/>
    <p:sldId id="319" r:id="rId40"/>
    <p:sldId id="307" r:id="rId41"/>
    <p:sldId id="329" r:id="rId42"/>
    <p:sldId id="32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sz="4400" dirty="0"/>
              <a:t>1.5 </a:t>
            </a:r>
            <a:r>
              <a:rPr lang="zh-CN" altLang="en-US" sz="4400" dirty="0"/>
              <a:t>变量赋值和数字运算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B216E-7FDE-4691-BD58-7602333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F0061-0582-4F4C-8EFD-E0F424CD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组成一个</a:t>
            </a:r>
            <a:r>
              <a:rPr lang="en-US" altLang="zh-CN" dirty="0"/>
              <a:t>Python</a:t>
            </a:r>
            <a:r>
              <a:rPr lang="zh-CN" altLang="en-US" dirty="0"/>
              <a:t>程序的基本元素是语句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通常一行就是一条语句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注意语句的合法性</a:t>
            </a:r>
          </a:p>
        </p:txBody>
      </p:sp>
    </p:spTree>
    <p:extLst>
      <p:ext uri="{BB962C8B-B14F-4D97-AF65-F5344CB8AC3E}">
        <p14:creationId xmlns:p14="http://schemas.microsoft.com/office/powerpoint/2010/main" val="138397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A9CDB-EADF-4F43-AEAF-B0398EFE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：熟悉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2DBBB-515C-4DC9-A23F-C500E55A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IDLE</a:t>
            </a:r>
          </a:p>
          <a:p>
            <a:r>
              <a:rPr lang="zh-CN" altLang="en-US" dirty="0"/>
              <a:t>在交互模式下使用表达式进行简单数字计算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(1 + 2 + 3 + 4 + 5) </a:t>
            </a:r>
            <a:r>
              <a:rPr lang="zh-CN" altLang="en-US" u="sng" dirty="0">
                <a:highlight>
                  <a:srgbClr val="C0C0C0"/>
                </a:highlight>
              </a:rPr>
              <a:t>* </a:t>
            </a:r>
            <a:r>
              <a:rPr lang="en-US" altLang="zh-CN" u="sng" dirty="0">
                <a:highlight>
                  <a:srgbClr val="C0C0C0"/>
                </a:highlight>
              </a:rPr>
              <a:t>6</a:t>
            </a:r>
          </a:p>
          <a:p>
            <a:r>
              <a:rPr lang="zh-CN" altLang="en-US" dirty="0"/>
              <a:t>在交互模式下尝试赋值操作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x = 123</a:t>
            </a:r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x</a:t>
            </a:r>
            <a:r>
              <a:rPr lang="zh-CN" altLang="en-US" u="sng" dirty="0">
                <a:highlight>
                  <a:srgbClr val="C0C0C0"/>
                </a:highlight>
              </a:rPr>
              <a:t> </a:t>
            </a:r>
            <a:r>
              <a:rPr lang="en-US" altLang="zh-CN" u="sng" dirty="0">
                <a:highlight>
                  <a:srgbClr val="C0C0C0"/>
                </a:highlight>
              </a:rPr>
              <a:t>= 2 ** 32</a:t>
            </a:r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x = </a:t>
            </a:r>
            <a:r>
              <a:rPr lang="zh-CN" altLang="en-US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‘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Cool!</a:t>
            </a:r>
            <a:r>
              <a:rPr lang="zh-CN" altLang="en-US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’</a:t>
            </a:r>
            <a:endParaRPr lang="en-US" altLang="zh-CN" u="sng" dirty="0">
              <a:solidFill>
                <a:schemeClr val="accent6">
                  <a:lumMod val="75000"/>
                </a:schemeClr>
              </a:solidFill>
              <a:highlight>
                <a:srgbClr val="C0C0C0"/>
              </a:highligh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90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57B32-A337-4C81-B26B-F674A749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：熟悉</a:t>
            </a:r>
            <a:r>
              <a:rPr lang="en-US" altLang="zh-CN" dirty="0"/>
              <a:t>Python</a:t>
            </a:r>
            <a:r>
              <a:rPr lang="zh-CN" altLang="en-US" dirty="0"/>
              <a:t>环境（续）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59D55-62A6-42D1-A509-B0B46EDF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在文件模式下尝试如下程序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solidFill>
                  <a:srgbClr val="7030A0"/>
                </a:solidFill>
                <a:highlight>
                  <a:srgbClr val="C0C0C0"/>
                </a:highlight>
              </a:rPr>
              <a:t>print</a:t>
            </a:r>
            <a:r>
              <a:rPr lang="en-US" altLang="zh-CN" u="sng" dirty="0">
                <a:highlight>
                  <a:srgbClr val="C0C0C0"/>
                </a:highlight>
              </a:rPr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'Hello World’</a:t>
            </a:r>
            <a:r>
              <a:rPr lang="en-US" altLang="zh-CN" u="sng" dirty="0">
                <a:highlight>
                  <a:srgbClr val="C0C0C0"/>
                </a:highlight>
              </a:rPr>
              <a:t>)</a:t>
            </a:r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x = </a:t>
            </a:r>
            <a:r>
              <a:rPr lang="en-US" altLang="zh-CN" u="sng" dirty="0">
                <a:solidFill>
                  <a:srgbClr val="7030A0"/>
                </a:solidFill>
                <a:highlight>
                  <a:srgbClr val="C0C0C0"/>
                </a:highlight>
              </a:rPr>
              <a:t>input</a:t>
            </a:r>
            <a:r>
              <a:rPr lang="en-US" altLang="zh-CN" u="sng" dirty="0">
                <a:highlight>
                  <a:srgbClr val="C0C0C0"/>
                </a:highlight>
              </a:rPr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‘Press any key to exit.’</a:t>
            </a:r>
            <a:r>
              <a:rPr lang="en-US" altLang="zh-CN" u="sng" dirty="0">
                <a:highlight>
                  <a:srgbClr val="C0C0C0"/>
                </a:highlight>
              </a:rPr>
              <a:t>)</a:t>
            </a:r>
          </a:p>
          <a:p>
            <a:r>
              <a:rPr lang="zh-CN" altLang="en-US" dirty="0"/>
              <a:t>问题：如果没有第二条语句会怎样？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1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3FA6D-7A89-42CB-8FBA-00D67437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运行我们的程序（文件模式）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31C69-B734-4F36-8652-83170757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双击 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 （方便，但运行结束会自动退出）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IDLE</a:t>
            </a:r>
            <a:r>
              <a:rPr lang="zh-CN" altLang="en-US" dirty="0"/>
              <a:t>中打开 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文件，然后点击 </a:t>
            </a:r>
            <a:r>
              <a:rPr lang="en-US" altLang="zh-CN" dirty="0"/>
              <a:t>“Run”</a:t>
            </a:r>
          </a:p>
          <a:p>
            <a:pPr lvl="1"/>
            <a:r>
              <a:rPr lang="zh-CN" altLang="en-US" dirty="0"/>
              <a:t>选择“</a:t>
            </a:r>
            <a:r>
              <a:rPr lang="en-US" altLang="zh-CN" dirty="0"/>
              <a:t>Python Shell”</a:t>
            </a:r>
            <a:r>
              <a:rPr lang="zh-CN" altLang="en-US" dirty="0"/>
              <a:t>：在当前</a:t>
            </a:r>
            <a:r>
              <a:rPr lang="en-US" altLang="zh-CN" dirty="0"/>
              <a:t>Shell</a:t>
            </a:r>
            <a:r>
              <a:rPr lang="zh-CN" altLang="en-US" dirty="0"/>
              <a:t>基础之上运行</a:t>
            </a:r>
            <a:endParaRPr lang="en-US" altLang="zh-CN" dirty="0"/>
          </a:p>
          <a:p>
            <a:pPr lvl="1"/>
            <a:r>
              <a:rPr lang="zh-CN" altLang="en-US" dirty="0"/>
              <a:t>选择“</a:t>
            </a:r>
            <a:r>
              <a:rPr lang="en-US" altLang="zh-CN" dirty="0"/>
              <a:t>Run Module</a:t>
            </a:r>
            <a:r>
              <a:rPr lang="zh-CN" altLang="en-US" dirty="0"/>
              <a:t>”：独立运行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IDLE</a:t>
            </a:r>
            <a:r>
              <a:rPr lang="zh-CN" altLang="en-US" dirty="0"/>
              <a:t>中，无论哪种模式，已经创建的变量都可以在程序运行之后访问</a:t>
            </a:r>
          </a:p>
        </p:txBody>
      </p:sp>
    </p:spTree>
    <p:extLst>
      <p:ext uri="{BB962C8B-B14F-4D97-AF65-F5344CB8AC3E}">
        <p14:creationId xmlns:p14="http://schemas.microsoft.com/office/powerpoint/2010/main" val="200957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8AEE-FE67-4793-A54A-532D94F5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变量和赋值操作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4F1BD-089A-4B1D-8302-8D4328C7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赋值操作符 “</a:t>
            </a:r>
            <a:r>
              <a:rPr lang="en-US" altLang="zh-CN" dirty="0"/>
              <a:t>=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由赋值操作创建</a:t>
            </a:r>
            <a:endParaRPr lang="en-US" altLang="zh-CN" dirty="0"/>
          </a:p>
          <a:p>
            <a:r>
              <a:rPr lang="zh-CN" altLang="en-US" dirty="0"/>
              <a:t>变量类型由被赋值内容决定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x1 = 35</a:t>
            </a:r>
          </a:p>
          <a:p>
            <a:pPr marL="457200" lvl="1" indent="0">
              <a:buNone/>
            </a:pPr>
            <a:r>
              <a:rPr lang="en-US" altLang="zh-CN" u="sng" dirty="0"/>
              <a:t>x2 = 35.555</a:t>
            </a:r>
          </a:p>
          <a:p>
            <a:pPr marL="457200" lvl="1" indent="0">
              <a:buNone/>
            </a:pPr>
            <a:r>
              <a:rPr lang="en-US" altLang="zh-CN" u="sng" dirty="0"/>
              <a:t>x3 = </a:t>
            </a:r>
            <a:r>
              <a:rPr lang="en-US" altLang="zh-CN" u="sng" dirty="0">
                <a:solidFill>
                  <a:schemeClr val="accent6"/>
                </a:solidFill>
              </a:rPr>
              <a:t>‘We cool!’</a:t>
            </a:r>
            <a:endParaRPr lang="zh-CN" altLang="en-US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2D94-576B-47C8-B20A-65CDA6D0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18A6B-4FDA-45C7-9ACA-5380129D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以下划线</a:t>
            </a:r>
            <a:r>
              <a:rPr lang="en-US" altLang="zh-CN" dirty="0"/>
              <a:t>”_”</a:t>
            </a:r>
            <a:r>
              <a:rPr lang="zh-CN" altLang="en-US" dirty="0"/>
              <a:t>或者字母开头</a:t>
            </a:r>
            <a:endParaRPr lang="en-US" altLang="zh-CN" dirty="0"/>
          </a:p>
          <a:p>
            <a:r>
              <a:rPr lang="zh-CN" altLang="en-US" dirty="0"/>
              <a:t>包含任意数量的字母，数字，下划线</a:t>
            </a:r>
            <a:r>
              <a:rPr lang="en-US" altLang="zh-CN" dirty="0"/>
              <a:t>”_”</a:t>
            </a:r>
          </a:p>
          <a:p>
            <a:r>
              <a:rPr lang="zh-CN" altLang="en-US" dirty="0"/>
              <a:t>字母区分大小写</a:t>
            </a:r>
            <a:endParaRPr lang="en-US" altLang="zh-CN" dirty="0"/>
          </a:p>
          <a:p>
            <a:r>
              <a:rPr lang="zh-CN" altLang="en-US" dirty="0"/>
              <a:t>不能以数字开头</a:t>
            </a:r>
            <a:endParaRPr lang="en-US" altLang="zh-CN" dirty="0"/>
          </a:p>
          <a:p>
            <a:r>
              <a:rPr lang="zh-CN" altLang="en-US" dirty="0"/>
              <a:t>不能包含下划线</a:t>
            </a:r>
            <a:r>
              <a:rPr lang="en-US" altLang="zh-CN" dirty="0"/>
              <a:t>”_”</a:t>
            </a:r>
            <a:r>
              <a:rPr lang="zh-CN" altLang="en-US" dirty="0"/>
              <a:t>以外的符号（</a:t>
            </a:r>
            <a:r>
              <a:rPr lang="en-US" altLang="zh-CN" dirty="0"/>
              <a:t>~!@#$%……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6671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F75A-32B4-4E8B-86DB-E0AD7D58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变量命名建议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9C20B-1514-470C-936F-ACBE7DCF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通常不要以下划线</a:t>
            </a:r>
            <a:r>
              <a:rPr lang="en-US" altLang="zh-CN" dirty="0"/>
              <a:t>”_”</a:t>
            </a:r>
            <a:r>
              <a:rPr lang="zh-CN" altLang="en-US" dirty="0"/>
              <a:t>开头或结尾，因为这种名字有特殊含义</a:t>
            </a:r>
            <a:endParaRPr lang="en-US" altLang="zh-CN" dirty="0"/>
          </a:p>
          <a:p>
            <a:r>
              <a:rPr lang="zh-CN" altLang="en-US" dirty="0"/>
              <a:t>以小写字母开头</a:t>
            </a:r>
            <a:endParaRPr lang="en-US" altLang="zh-CN" dirty="0"/>
          </a:p>
          <a:p>
            <a:r>
              <a:rPr lang="zh-CN" altLang="en-US" dirty="0"/>
              <a:t>变量名尽量要有意义，以提高程序可读性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name = </a:t>
            </a:r>
            <a:r>
              <a:rPr lang="zh-CN" altLang="en-US" u="sng" dirty="0">
                <a:solidFill>
                  <a:schemeClr val="accent6"/>
                </a:solidFill>
              </a:rPr>
              <a:t>‘</a:t>
            </a:r>
            <a:r>
              <a:rPr lang="en-US" altLang="zh-CN" u="sng" dirty="0">
                <a:solidFill>
                  <a:schemeClr val="accent6"/>
                </a:solidFill>
              </a:rPr>
              <a:t>Dongwei’</a:t>
            </a:r>
          </a:p>
          <a:p>
            <a:r>
              <a:rPr lang="zh-CN" altLang="en-US" dirty="0"/>
              <a:t>用两个以上单词做变量名，可以这样：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 err="1"/>
              <a:t>myAge</a:t>
            </a:r>
            <a:r>
              <a:rPr lang="en-US" altLang="zh-CN" u="sng" dirty="0"/>
              <a:t> = 1000</a:t>
            </a:r>
          </a:p>
          <a:p>
            <a:pPr marL="457200" lvl="1" indent="0">
              <a:buNone/>
            </a:pPr>
            <a:r>
              <a:rPr lang="en-US" altLang="zh-CN" u="sng" dirty="0" err="1"/>
              <a:t>my_age</a:t>
            </a:r>
            <a:r>
              <a:rPr lang="en-US" altLang="zh-CN" u="sng" dirty="0"/>
              <a:t> = 1000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96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49D4-4A2E-4C71-B93D-2C1C809D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是弱类型语言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0B347-46FB-46CA-957C-A53BACE3B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变量不需要声明，直接在赋值时产生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a = 123</a:t>
            </a:r>
          </a:p>
          <a:p>
            <a:pPr marL="457200" lvl="1" indent="0">
              <a:buNone/>
            </a:pPr>
            <a:r>
              <a:rPr lang="en-US" altLang="zh-CN" u="sng" dirty="0"/>
              <a:t>a = </a:t>
            </a:r>
            <a:r>
              <a:rPr lang="zh-CN" altLang="en-US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123</a:t>
            </a:r>
            <a:r>
              <a:rPr lang="zh-CN" altLang="en-US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endParaRPr lang="en-US" altLang="zh-CN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变量的类型由赋值操作右端内容决定</a:t>
            </a:r>
            <a:endParaRPr lang="en-US" altLang="zh-CN" dirty="0"/>
          </a:p>
          <a:p>
            <a:r>
              <a:rPr lang="zh-CN" altLang="en-US" dirty="0"/>
              <a:t>一个数组中可以存放不同类型的变量</a:t>
            </a:r>
          </a:p>
        </p:txBody>
      </p:sp>
    </p:spTree>
    <p:extLst>
      <p:ext uri="{BB962C8B-B14F-4D97-AF65-F5344CB8AC3E}">
        <p14:creationId xmlns:p14="http://schemas.microsoft.com/office/powerpoint/2010/main" val="307014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167E6-8C15-470C-BF46-4425DA13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两种重要的变量类型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C04AA-0BCD-4112-B62F-45F91251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a = 12</a:t>
            </a:r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b = 3.1415926</a:t>
            </a:r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c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‘Learn Python’</a:t>
            </a:r>
          </a:p>
          <a:p>
            <a:r>
              <a:rPr lang="zh-CN" altLang="en-US" dirty="0"/>
              <a:t>其他变量类型在今后的课程中慢慢补充</a:t>
            </a:r>
          </a:p>
        </p:txBody>
      </p:sp>
    </p:spTree>
    <p:extLst>
      <p:ext uri="{BB962C8B-B14F-4D97-AF65-F5344CB8AC3E}">
        <p14:creationId xmlns:p14="http://schemas.microsoft.com/office/powerpoint/2010/main" val="204533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E1CD7-0AD7-4E13-A638-18E65EA2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731FC-F272-43B4-998A-DC425EAE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在一行中，“</a:t>
            </a:r>
            <a:r>
              <a:rPr lang="en-US" altLang="zh-CN" dirty="0"/>
              <a:t>#</a:t>
            </a:r>
            <a:r>
              <a:rPr lang="zh-CN" altLang="en-US" dirty="0"/>
              <a:t>”后面的部分将被</a:t>
            </a:r>
            <a:r>
              <a:rPr lang="en-US" altLang="zh-CN" dirty="0"/>
              <a:t>Python</a:t>
            </a:r>
            <a:r>
              <a:rPr lang="zh-CN" altLang="en-US" dirty="0"/>
              <a:t>忽略。</a:t>
            </a:r>
            <a:endParaRPr lang="en-US" altLang="zh-CN" dirty="0"/>
          </a:p>
          <a:p>
            <a:r>
              <a:rPr lang="zh-CN" altLang="en-US" dirty="0"/>
              <a:t>目的：将解释性文字放在代码中，提高代码的</a:t>
            </a:r>
            <a:r>
              <a:rPr lang="zh-CN" altLang="en-US" b="1" dirty="0">
                <a:solidFill>
                  <a:srgbClr val="C00000"/>
                </a:solidFill>
              </a:rPr>
              <a:t>可读性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solidFill>
                  <a:srgbClr val="7030A0"/>
                </a:solidFill>
                <a:highlight>
                  <a:srgbClr val="C0C0C0"/>
                </a:highlight>
              </a:rPr>
              <a:t>print</a:t>
            </a:r>
            <a:r>
              <a:rPr lang="en-US" altLang="zh-CN" u="sng" dirty="0">
                <a:highlight>
                  <a:srgbClr val="C0C0C0"/>
                </a:highlight>
              </a:rPr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'One paper a day, keep girls away.’</a:t>
            </a:r>
            <a:r>
              <a:rPr lang="en-US" altLang="zh-CN" u="sng" dirty="0">
                <a:highlight>
                  <a:srgbClr val="C0C0C0"/>
                </a:highlight>
              </a:rPr>
              <a:t>)  </a:t>
            </a:r>
            <a:r>
              <a:rPr lang="en-US" altLang="zh-CN" u="sng" dirty="0">
                <a:solidFill>
                  <a:schemeClr val="accent2"/>
                </a:solidFill>
                <a:highlight>
                  <a:srgbClr val="C0C0C0"/>
                </a:highlight>
              </a:rPr>
              <a:t># &gt;_&lt;</a:t>
            </a:r>
            <a:endParaRPr lang="zh-CN" altLang="en-US" u="sng" dirty="0">
              <a:solidFill>
                <a:schemeClr val="accent2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63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Python</a:t>
            </a:r>
            <a:r>
              <a:rPr lang="zh-CN" altLang="en-US" dirty="0"/>
              <a:t>简介 </a:t>
            </a:r>
            <a:r>
              <a:rPr lang="en-US" altLang="zh-CN" dirty="0"/>
              <a:t>+ </a:t>
            </a:r>
            <a:r>
              <a:rPr lang="zh-CN" altLang="en-US" dirty="0"/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类与对象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IPython</a:t>
            </a:r>
            <a:r>
              <a:rPr lang="zh-CN" altLang="en-US" dirty="0"/>
              <a:t>和</a:t>
            </a:r>
            <a:r>
              <a:rPr lang="en-US" altLang="zh-CN" dirty="0"/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数据规整化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matplotlib</a:t>
            </a:r>
            <a:r>
              <a:rPr lang="zh-CN" altLang="en-US" dirty="0"/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5745-E270-44BC-9549-99FA1A4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变量与对象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708DBB-2D69-46E7-A91E-4B0C739C1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64" y="2043112"/>
            <a:ext cx="7040271" cy="30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A2129-4795-488F-806D-23D0918C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类型属于对象，而不是变量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0802A-CB25-4B4C-A918-7CEF84FF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重新赋值可以改变变量的类型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a = 123 </a:t>
            </a:r>
            <a:r>
              <a:rPr lang="en-US" altLang="zh-CN" u="sng" dirty="0">
                <a:solidFill>
                  <a:schemeClr val="accent2"/>
                </a:solidFill>
              </a:rPr>
              <a:t>#</a:t>
            </a:r>
            <a:r>
              <a:rPr lang="zh-CN" altLang="en-US" u="sng" dirty="0">
                <a:solidFill>
                  <a:schemeClr val="accent2"/>
                </a:solidFill>
              </a:rPr>
              <a:t>此时变量</a:t>
            </a:r>
            <a:r>
              <a:rPr lang="en-US" altLang="zh-CN" u="sng" dirty="0">
                <a:solidFill>
                  <a:schemeClr val="accent2"/>
                </a:solidFill>
              </a:rPr>
              <a:t>a</a:t>
            </a:r>
            <a:r>
              <a:rPr lang="zh-CN" altLang="en-US" u="sng" dirty="0">
                <a:solidFill>
                  <a:schemeClr val="accent2"/>
                </a:solidFill>
              </a:rPr>
              <a:t>指向一个整数对象</a:t>
            </a:r>
            <a:endParaRPr lang="en-US" altLang="zh-CN" u="sng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zh-CN" u="sng" dirty="0"/>
              <a:t>a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‘111’</a:t>
            </a:r>
            <a:r>
              <a:rPr lang="en-US" altLang="zh-CN" u="sng" dirty="0"/>
              <a:t> </a:t>
            </a:r>
            <a:r>
              <a:rPr lang="en-US" altLang="zh-CN" u="sng" dirty="0">
                <a:solidFill>
                  <a:schemeClr val="accent2"/>
                </a:solidFill>
              </a:rPr>
              <a:t>#</a:t>
            </a:r>
            <a:r>
              <a:rPr lang="zh-CN" altLang="en-US" u="sng" dirty="0">
                <a:solidFill>
                  <a:schemeClr val="accent2"/>
                </a:solidFill>
              </a:rPr>
              <a:t>此时变量</a:t>
            </a:r>
            <a:r>
              <a:rPr lang="en-US" altLang="zh-CN" u="sng" dirty="0">
                <a:solidFill>
                  <a:schemeClr val="accent2"/>
                </a:solidFill>
              </a:rPr>
              <a:t>a</a:t>
            </a:r>
            <a:r>
              <a:rPr lang="zh-CN" altLang="en-US" u="sng" dirty="0">
                <a:solidFill>
                  <a:schemeClr val="accent2"/>
                </a:solidFill>
              </a:rPr>
              <a:t>指向一个字符串对象</a:t>
            </a:r>
            <a:endParaRPr lang="en-US" altLang="zh-CN" u="sng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00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97D6-6A9F-416C-AC95-ADE0B111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内存回收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B71EE-6324-42FF-9F0F-683ECEDD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对于一个对象，当没有任何变量指向它时，即</a:t>
            </a:r>
            <a:r>
              <a:rPr lang="zh-CN" altLang="en-US" b="1" dirty="0">
                <a:solidFill>
                  <a:srgbClr val="C00000"/>
                </a:solidFill>
              </a:rPr>
              <a:t>自动</a:t>
            </a:r>
            <a:r>
              <a:rPr lang="zh-CN" altLang="en-US" dirty="0"/>
              <a:t>被删除，内存回收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chemeClr val="accent2"/>
                </a:solidFill>
              </a:rPr>
              <a:t>del</a:t>
            </a:r>
            <a:r>
              <a:rPr lang="zh-CN" altLang="en-US" dirty="0"/>
              <a:t>手动删除</a:t>
            </a:r>
            <a:r>
              <a:rPr lang="zh-CN" altLang="en-US" b="1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（不一定删除对象）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a = 1</a:t>
            </a:r>
          </a:p>
          <a:p>
            <a:pPr marL="457200" lvl="1" indent="0">
              <a:buNone/>
            </a:pPr>
            <a:r>
              <a:rPr lang="en-US" altLang="zh-CN" u="sng" dirty="0"/>
              <a:t>b = a</a:t>
            </a:r>
          </a:p>
          <a:p>
            <a:pPr marL="457200" lvl="1" indent="0"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del</a:t>
            </a:r>
            <a:r>
              <a:rPr lang="en-US" altLang="zh-CN" u="sng" dirty="0"/>
              <a:t> a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36832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7B933-C6B0-4CD5-8028-34B56E2A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A5DF7-25AA-4A95-9126-4A70DD75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输入语句 </a:t>
            </a:r>
            <a:r>
              <a:rPr lang="en-US" altLang="zh-CN" dirty="0">
                <a:solidFill>
                  <a:srgbClr val="7030A0"/>
                </a:solidFill>
              </a:rPr>
              <a:t>input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u="sng" dirty="0">
                <a:highlight>
                  <a:srgbClr val="C0C0C0"/>
                </a:highlight>
              </a:rPr>
              <a:t>name = </a:t>
            </a:r>
            <a:r>
              <a:rPr lang="en-US" altLang="zh-CN" u="sng" dirty="0">
                <a:solidFill>
                  <a:srgbClr val="7030A0"/>
                </a:solidFill>
                <a:highlight>
                  <a:srgbClr val="C0C0C0"/>
                </a:highlight>
              </a:rPr>
              <a:t>input</a:t>
            </a:r>
            <a:r>
              <a:rPr lang="en-US" altLang="zh-CN" u="sng" dirty="0">
                <a:highlight>
                  <a:srgbClr val="C0C0C0"/>
                </a:highlight>
              </a:rPr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‘What’s your name?’</a:t>
            </a:r>
            <a:r>
              <a:rPr lang="en-US" altLang="zh-CN" u="sng" dirty="0">
                <a:highlight>
                  <a:srgbClr val="C0C0C0"/>
                </a:highlight>
              </a:rPr>
              <a:t>)</a:t>
            </a:r>
          </a:p>
          <a:p>
            <a:r>
              <a:rPr lang="zh-CN" altLang="en-US" dirty="0"/>
              <a:t>输出语句</a:t>
            </a:r>
            <a:r>
              <a:rPr lang="en-US" altLang="zh-CN" dirty="0">
                <a:solidFill>
                  <a:srgbClr val="7030A0"/>
                </a:solidFill>
              </a:rPr>
              <a:t>print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u="sng" dirty="0">
                <a:solidFill>
                  <a:srgbClr val="7030A0"/>
                </a:solidFill>
                <a:highlight>
                  <a:srgbClr val="C0C0C0"/>
                </a:highlight>
              </a:rPr>
              <a:t>print</a:t>
            </a:r>
            <a:r>
              <a:rPr lang="en-US" altLang="zh-CN" u="sng" dirty="0">
                <a:highlight>
                  <a:srgbClr val="C0C0C0"/>
                </a:highlight>
              </a:rPr>
              <a:t>(name)</a:t>
            </a:r>
          </a:p>
          <a:p>
            <a:pPr marL="457200" lvl="1" indent="0">
              <a:buNone/>
            </a:pPr>
            <a:r>
              <a:rPr lang="en-US" altLang="zh-CN" u="sng" dirty="0">
                <a:solidFill>
                  <a:srgbClr val="7030A0"/>
                </a:solidFill>
                <a:highlight>
                  <a:srgbClr val="C0C0C0"/>
                </a:highlight>
              </a:rPr>
              <a:t>print</a:t>
            </a:r>
            <a:r>
              <a:rPr lang="en-US" altLang="zh-CN" u="sng" dirty="0">
                <a:highlight>
                  <a:srgbClr val="C0C0C0"/>
                </a:highlight>
              </a:rPr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‘Dongwei’</a:t>
            </a:r>
            <a:r>
              <a:rPr lang="en-US" altLang="zh-CN" u="sng" dirty="0">
                <a:highlight>
                  <a:srgbClr val="C0C0C0"/>
                </a:highlight>
              </a:rPr>
              <a:t>)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input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7030A0"/>
                </a:solidFill>
              </a:rPr>
              <a:t>print</a:t>
            </a:r>
            <a:r>
              <a:rPr lang="en-US" altLang="zh-CN" dirty="0"/>
              <a:t>() </a:t>
            </a:r>
            <a:r>
              <a:rPr lang="zh-CN" altLang="en-US" dirty="0"/>
              <a:t>是两个系统内置函数</a:t>
            </a:r>
          </a:p>
        </p:txBody>
      </p:sp>
    </p:spTree>
    <p:extLst>
      <p:ext uri="{BB962C8B-B14F-4D97-AF65-F5344CB8AC3E}">
        <p14:creationId xmlns:p14="http://schemas.microsoft.com/office/powerpoint/2010/main" val="258301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0BBF2-5932-4B33-87B4-78B26F90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核心思想</a:t>
            </a:r>
            <a:r>
              <a:rPr lang="en-US" altLang="zh-CN" dirty="0"/>
              <a:t>: </a:t>
            </a:r>
            <a:r>
              <a:rPr lang="zh-CN" altLang="en-US" dirty="0"/>
              <a:t>一切皆对象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F2904-EC20-46A1-BF18-F5CEE861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 dirty="0">
                <a:solidFill>
                  <a:srgbClr val="7030A0"/>
                </a:solidFill>
              </a:rPr>
              <a:t>type</a:t>
            </a:r>
            <a:r>
              <a:rPr lang="en-US" altLang="zh-CN" dirty="0"/>
              <a:t>()</a:t>
            </a:r>
            <a:r>
              <a:rPr lang="zh-CN" altLang="en-US" dirty="0"/>
              <a:t>命令获取对象的类型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 = 123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type</a:t>
            </a:r>
            <a:r>
              <a:rPr lang="en-US" altLang="zh-CN" dirty="0"/>
              <a:t>(a)</a:t>
            </a:r>
          </a:p>
          <a:p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7030A0"/>
                </a:solidFill>
              </a:rPr>
              <a:t>dir</a:t>
            </a:r>
            <a:r>
              <a:rPr lang="en-US" altLang="zh-CN" dirty="0"/>
              <a:t>()</a:t>
            </a:r>
            <a:r>
              <a:rPr lang="zh-CN" altLang="en-US" dirty="0"/>
              <a:t>命令查看类或对象的属性和方法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7030A0"/>
                </a:solidFill>
              </a:rPr>
              <a:t>help</a:t>
            </a:r>
            <a:r>
              <a:rPr lang="en-US" altLang="zh-CN" dirty="0"/>
              <a:t>()</a:t>
            </a:r>
            <a:r>
              <a:rPr lang="zh-CN" altLang="en-US" dirty="0"/>
              <a:t>命令查看类的说明文档</a:t>
            </a:r>
          </a:p>
        </p:txBody>
      </p:sp>
    </p:spTree>
    <p:extLst>
      <p:ext uri="{BB962C8B-B14F-4D97-AF65-F5344CB8AC3E}">
        <p14:creationId xmlns:p14="http://schemas.microsoft.com/office/powerpoint/2010/main" val="346640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7E63-7D9E-470C-A95D-357E6570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B7053-3B8C-423A-8222-4C32E955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整数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1, 2, 3, -10, 100000</a:t>
            </a:r>
          </a:p>
          <a:p>
            <a:pPr lvl="1"/>
            <a:r>
              <a:rPr lang="zh-CN" altLang="en-US" dirty="0"/>
              <a:t>整数的长度可以是无限的</a:t>
            </a:r>
            <a:endParaRPr lang="en-US" altLang="zh-CN" dirty="0"/>
          </a:p>
          <a:p>
            <a:r>
              <a:rPr lang="zh-CN" altLang="en-US" dirty="0"/>
              <a:t>浮点数 </a:t>
            </a:r>
            <a:r>
              <a:rPr lang="en-US" altLang="zh-CN" dirty="0"/>
              <a:t>float</a:t>
            </a:r>
          </a:p>
          <a:p>
            <a:pPr marL="457200" lvl="1" indent="0">
              <a:buNone/>
            </a:pPr>
            <a:r>
              <a:rPr lang="en-US" altLang="zh-CN" dirty="0"/>
              <a:t>1.0000001, -0.000099999, 2.0</a:t>
            </a:r>
          </a:p>
          <a:p>
            <a:pPr lvl="1"/>
            <a:r>
              <a:rPr lang="zh-CN" altLang="en-US" dirty="0"/>
              <a:t>浮点数精度为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数字类型自动升级</a:t>
            </a:r>
            <a:r>
              <a:rPr lang="zh-CN" altLang="en-US" dirty="0"/>
              <a:t>       </a:t>
            </a:r>
            <a:r>
              <a:rPr lang="en-US" altLang="zh-CN" u="sng" dirty="0"/>
              <a:t>3 /</a:t>
            </a:r>
            <a:r>
              <a:rPr lang="zh-CN" altLang="en-US" u="sng" dirty="0"/>
              <a:t> </a:t>
            </a:r>
            <a:r>
              <a:rPr lang="en-US" altLang="zh-CN" u="sng" dirty="0"/>
              <a:t>2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24711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6F15E-41F0-45AB-A74E-6D29069B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F9C6940-C4C4-4AF8-9A51-DA895F9279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66862"/>
          <a:ext cx="7886700" cy="422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28908322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934426967"/>
                    </a:ext>
                  </a:extLst>
                </a:gridCol>
              </a:tblGrid>
              <a:tr h="703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加 </a:t>
                      </a:r>
                      <a:r>
                        <a:rPr lang="en-US" altLang="zh-CN" sz="2400" dirty="0"/>
                        <a:t>a +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/>
                        <a:t>a + b</a:t>
                      </a:r>
                      <a:endParaRPr lang="zh-CN" altLang="en-US" sz="24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98887"/>
                  </a:ext>
                </a:extLst>
              </a:tr>
              <a:tr h="703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减 </a:t>
                      </a:r>
                      <a:r>
                        <a:rPr lang="en-US" altLang="zh-CN" sz="2400" dirty="0"/>
                        <a:t>a -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/>
                        <a:t>a - b</a:t>
                      </a:r>
                      <a:endParaRPr lang="zh-CN" altLang="en-US" sz="24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50259"/>
                  </a:ext>
                </a:extLst>
              </a:tr>
              <a:tr h="703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乘 </a:t>
                      </a:r>
                      <a:r>
                        <a:rPr lang="en-US" altLang="zh-CN" sz="2400" dirty="0"/>
                        <a:t>a x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/>
                        <a:t>a * b </a:t>
                      </a:r>
                      <a:endParaRPr lang="zh-CN" altLang="en-US" sz="24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24207"/>
                  </a:ext>
                </a:extLst>
              </a:tr>
              <a:tr h="703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除 </a:t>
                      </a:r>
                      <a:r>
                        <a:rPr lang="en-US" altLang="zh-CN" sz="2400" dirty="0"/>
                        <a:t>a ÷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/>
                        <a:t>a / b</a:t>
                      </a:r>
                      <a:r>
                        <a:rPr lang="en-US" altLang="zh-CN" sz="2400" u="none" dirty="0"/>
                        <a:t>        </a:t>
                      </a:r>
                      <a:r>
                        <a:rPr lang="en-US" altLang="zh-CN" sz="2400" u="sng" dirty="0"/>
                        <a:t>a // b</a:t>
                      </a:r>
                      <a:r>
                        <a:rPr lang="en-US" altLang="zh-CN" sz="2400" u="none" dirty="0"/>
                        <a:t>       </a:t>
                      </a:r>
                      <a:r>
                        <a:rPr lang="en-US" altLang="zh-CN" sz="2400" u="sng" dirty="0"/>
                        <a:t> a % b</a:t>
                      </a:r>
                      <a:endParaRPr lang="zh-CN" altLang="en-US" sz="24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397775"/>
                  </a:ext>
                </a:extLst>
              </a:tr>
              <a:tr h="703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乘方 </a:t>
                      </a:r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30000" dirty="0"/>
                        <a:t>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/>
                        <a:t>a ** b</a:t>
                      </a:r>
                      <a:endParaRPr lang="zh-CN" altLang="en-US" sz="24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60591"/>
                  </a:ext>
                </a:extLst>
              </a:tr>
              <a:tr h="703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相反数 </a:t>
                      </a:r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/>
                        <a:t>-a</a:t>
                      </a:r>
                      <a:endParaRPr lang="zh-CN" altLang="en-US" sz="24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96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12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4C5AE-22CB-4B6B-BCF8-6566D2A1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D0EB4-4DA1-4F23-86FF-E2C5BDDE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整除： </a:t>
            </a:r>
            <a:r>
              <a:rPr lang="en-US" altLang="zh-CN" u="sng" dirty="0"/>
              <a:t>9 // 2 </a:t>
            </a:r>
          </a:p>
          <a:p>
            <a:pPr marL="0" indent="0">
              <a:buNone/>
            </a:pPr>
            <a:r>
              <a:rPr lang="zh-CN" altLang="en-US" dirty="0"/>
              <a:t>实数除法： </a:t>
            </a:r>
            <a:r>
              <a:rPr lang="en-US" altLang="zh-CN" u="sng"/>
              <a:t>9 / </a:t>
            </a:r>
            <a:r>
              <a:rPr lang="en-US" altLang="zh-CN" u="sng" dirty="0"/>
              <a:t>2</a:t>
            </a:r>
          </a:p>
          <a:p>
            <a:pPr marL="0" indent="0">
              <a:buNone/>
            </a:pPr>
            <a:r>
              <a:rPr lang="zh-CN" altLang="en-US" dirty="0"/>
              <a:t>整除求余数： </a:t>
            </a:r>
            <a:r>
              <a:rPr lang="en-US" altLang="zh-CN" u="sng" dirty="0"/>
              <a:t>9 % 2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53289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C10D7-26F4-41D3-96C6-08485DD1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运算符的优先级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9A765BC-79F8-4A67-90FA-82054F083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3200" y="1566863"/>
          <a:ext cx="4197927" cy="230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927">
                  <a:extLst>
                    <a:ext uri="{9D8B030D-6E8A-4147-A177-3AD203B41FA5}">
                      <a16:colId xmlns:a16="http://schemas.microsoft.com/office/drawing/2014/main" val="1219807596"/>
                    </a:ext>
                  </a:extLst>
                </a:gridCol>
              </a:tblGrid>
              <a:tr h="7696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乘方</a:t>
                      </a:r>
                      <a:r>
                        <a:rPr lang="en-US" altLang="zh-CN" sz="2400" dirty="0"/>
                        <a:t>: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**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980296"/>
                  </a:ext>
                </a:extLst>
              </a:tr>
              <a:tr h="7696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乘、除</a:t>
                      </a:r>
                      <a:r>
                        <a:rPr lang="en-US" altLang="zh-CN" sz="2400" dirty="0"/>
                        <a:t>:</a:t>
                      </a:r>
                      <a:r>
                        <a:rPr lang="zh-CN" altLang="en-US" sz="2400" dirty="0"/>
                        <a:t> *  </a:t>
                      </a:r>
                      <a:r>
                        <a:rPr lang="en-US" altLang="zh-CN" sz="2400" dirty="0"/>
                        <a:t>/   //   %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129031"/>
                  </a:ext>
                </a:extLst>
              </a:tr>
              <a:tr h="7696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加、减</a:t>
                      </a:r>
                      <a:r>
                        <a:rPr lang="en-US" altLang="zh-CN" sz="2400" dirty="0"/>
                        <a:t>:  +  -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977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1276DD4-DA2B-4F36-BE5B-E3D9D592BBEC}"/>
              </a:ext>
            </a:extLst>
          </p:cNvPr>
          <p:cNvSpPr txBox="1"/>
          <p:nvPr/>
        </p:nvSpPr>
        <p:spPr>
          <a:xfrm>
            <a:off x="1023505" y="4119995"/>
            <a:ext cx="726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/>
              <a:t>3 * 4 + 3 * 4</a:t>
            </a:r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93813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94448-9746-463C-94FE-2C0AC06F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使用括号改变运算顺序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28C0C-3AA2-47AA-B386-E952A40F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括号中的内容被视为一个子表达式</a:t>
            </a:r>
            <a:endParaRPr lang="en-US" altLang="zh-CN" dirty="0"/>
          </a:p>
          <a:p>
            <a:r>
              <a:rPr lang="zh-CN" altLang="en-US" dirty="0"/>
              <a:t>使用括号可以改变运算顺序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3 </a:t>
            </a:r>
            <a:r>
              <a:rPr lang="zh-CN" altLang="en-US" u="sng" dirty="0"/>
              <a:t>* </a:t>
            </a:r>
            <a:r>
              <a:rPr lang="en-US" altLang="zh-CN" u="sng" dirty="0"/>
              <a:t>4 + 3 </a:t>
            </a:r>
            <a:r>
              <a:rPr lang="zh-CN" altLang="en-US" u="sng" dirty="0"/>
              <a:t>* </a:t>
            </a:r>
            <a:r>
              <a:rPr lang="en-US" altLang="zh-CN" u="sng" dirty="0"/>
              <a:t>4</a:t>
            </a:r>
          </a:p>
          <a:p>
            <a:pPr marL="457200" lvl="1" indent="0">
              <a:buNone/>
            </a:pPr>
            <a:r>
              <a:rPr lang="en-US" altLang="zh-CN" u="sng" dirty="0"/>
              <a:t>(3</a:t>
            </a:r>
            <a:r>
              <a:rPr lang="zh-CN" altLang="en-US" u="sng" dirty="0"/>
              <a:t> </a:t>
            </a:r>
            <a:r>
              <a:rPr lang="en-US" altLang="zh-CN" u="sng" dirty="0"/>
              <a:t>*</a:t>
            </a:r>
            <a:r>
              <a:rPr lang="zh-CN" altLang="en-US" u="sng" dirty="0"/>
              <a:t> </a:t>
            </a:r>
            <a:r>
              <a:rPr lang="en-US" altLang="zh-CN" u="sng" dirty="0"/>
              <a:t>4)</a:t>
            </a:r>
            <a:r>
              <a:rPr lang="zh-CN" altLang="en-US" u="sng" dirty="0"/>
              <a:t> </a:t>
            </a:r>
            <a:r>
              <a:rPr lang="en-US" altLang="zh-CN" u="sng" dirty="0"/>
              <a:t>+</a:t>
            </a:r>
            <a:r>
              <a:rPr lang="zh-CN" altLang="en-US" u="sng" dirty="0"/>
              <a:t> </a:t>
            </a:r>
            <a:r>
              <a:rPr lang="en-US" altLang="zh-CN" u="sng" dirty="0"/>
              <a:t>(3</a:t>
            </a:r>
            <a:r>
              <a:rPr lang="zh-CN" altLang="en-US" u="sng" dirty="0"/>
              <a:t> </a:t>
            </a:r>
            <a:r>
              <a:rPr lang="en-US" altLang="zh-CN" u="sng" dirty="0"/>
              <a:t>*</a:t>
            </a:r>
            <a:r>
              <a:rPr lang="zh-CN" altLang="en-US" u="sng" dirty="0"/>
              <a:t> </a:t>
            </a:r>
            <a:r>
              <a:rPr lang="en-US" altLang="zh-CN" u="sng" dirty="0"/>
              <a:t>4)</a:t>
            </a:r>
          </a:p>
          <a:p>
            <a:pPr marL="457200" lvl="1" indent="0">
              <a:buNone/>
            </a:pPr>
            <a:r>
              <a:rPr lang="en-US" altLang="zh-CN" u="sng" dirty="0"/>
              <a:t>3 * (4 + 3) * 4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32445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55CB6-9AC5-438D-8FA0-486142C5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E5A13-DF05-4495-9F34-F7903829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Python</a:t>
            </a:r>
            <a:r>
              <a:rPr lang="zh-CN" altLang="en-US" dirty="0"/>
              <a:t>网站 </a:t>
            </a:r>
            <a:r>
              <a:rPr lang="en-US" altLang="zh-CN" dirty="0"/>
              <a:t>www.python.org</a:t>
            </a:r>
          </a:p>
          <a:p>
            <a:r>
              <a:rPr lang="zh-CN" altLang="en-US" dirty="0"/>
              <a:t>下载适合你的版本</a:t>
            </a:r>
            <a:endParaRPr lang="en-US" altLang="zh-CN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r>
              <a:rPr lang="zh-CN" altLang="en-US" dirty="0"/>
              <a:t>（使用第三方文本编辑器）</a:t>
            </a:r>
          </a:p>
        </p:txBody>
      </p:sp>
    </p:spTree>
    <p:extLst>
      <p:ext uri="{BB962C8B-B14F-4D97-AF65-F5344CB8AC3E}">
        <p14:creationId xmlns:p14="http://schemas.microsoft.com/office/powerpoint/2010/main" val="245868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37966-13B8-4F73-A457-57FD4749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增强运算符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653C515-7FA7-4CA6-86B8-B93DEAF716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66863"/>
          <a:ext cx="7886700" cy="322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18902122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417997547"/>
                    </a:ext>
                  </a:extLst>
                </a:gridCol>
              </a:tblGrid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= a +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+=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64712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= a -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-=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57613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= a *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*=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92141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= a /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/=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28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4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59A8-CF49-41EF-8D00-7ADFFC68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0F4F-08E6-47AA-BAC3-F2C14DEC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特殊的表达式</a:t>
            </a:r>
            <a:endParaRPr lang="en-US" altLang="zh-CN" dirty="0"/>
          </a:p>
          <a:p>
            <a:r>
              <a:rPr lang="zh-CN" altLang="en-US" dirty="0"/>
              <a:t>计算的结果为 </a:t>
            </a:r>
            <a:r>
              <a:rPr lang="en-US" altLang="zh-CN" dirty="0">
                <a:solidFill>
                  <a:schemeClr val="accent2"/>
                </a:solidFill>
              </a:rPr>
              <a:t>True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>
                <a:solidFill>
                  <a:schemeClr val="accent2"/>
                </a:solidFill>
              </a:rPr>
              <a:t>False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06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41F1F-D280-4E40-9B4F-6B58B4A4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判别式运算符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1E88091-CE3E-4DF2-A4A6-4F503433DF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66861"/>
          <a:ext cx="7886700" cy="322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6868058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970949461"/>
                    </a:ext>
                  </a:extLst>
                </a:gridCol>
              </a:tblGrid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相等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==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02776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不相等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!=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20409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大于  大于等于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&gt; b    a &gt;=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48609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小于  小于等于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&lt; b    a &lt;= b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3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30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08331-5E56-4BC3-A6B5-D9849600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数学中的‘</a:t>
            </a:r>
            <a:r>
              <a:rPr lang="en-US" altLang="zh-CN" dirty="0"/>
              <a:t>=</a:t>
            </a:r>
            <a:r>
              <a:rPr lang="zh-CN" altLang="en-US" dirty="0"/>
              <a:t>’和程序中的‘</a:t>
            </a:r>
            <a:r>
              <a:rPr lang="en-US" altLang="zh-CN" dirty="0"/>
              <a:t>=</a:t>
            </a:r>
            <a:r>
              <a:rPr lang="zh-CN" altLang="en-US" dirty="0"/>
              <a:t>’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64541EC-FD40-45D1-B780-EE8B323562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66863"/>
          <a:ext cx="7886700" cy="4761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577997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80800589"/>
                    </a:ext>
                  </a:extLst>
                </a:gridCol>
              </a:tblGrid>
              <a:tr h="389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程序设计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57960"/>
                  </a:ext>
                </a:extLst>
              </a:tr>
              <a:tr h="21858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等式左右相等：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+ 2 = 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3 + 2 </a:t>
                      </a:r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True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3 + 2 == 6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57071"/>
                  </a:ext>
                </a:extLst>
              </a:tr>
              <a:tr h="21858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:=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 + 1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迭代：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x = x + 1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5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406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FA82A-74CC-47D4-BECD-A87E2896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练习：判别式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64B7-CC37-438D-9D44-E2E66369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3 == 3.0</a:t>
            </a:r>
          </a:p>
          <a:p>
            <a:pPr marL="0" indent="0">
              <a:buNone/>
            </a:pPr>
            <a:r>
              <a:rPr lang="en-US" altLang="zh-CN" u="sng" dirty="0"/>
              <a:t>3 ** 8 &lt; 2 **9</a:t>
            </a:r>
          </a:p>
          <a:p>
            <a:pPr marL="0" indent="0">
              <a:buNone/>
            </a:pPr>
            <a:r>
              <a:rPr lang="en-US" altLang="zh-CN" u="sng" dirty="0"/>
              <a:t>15 &lt;= 15</a:t>
            </a:r>
          </a:p>
          <a:p>
            <a:pPr marL="0" indent="0">
              <a:buNone/>
            </a:pPr>
            <a:r>
              <a:rPr lang="en-US" altLang="zh-CN" u="sng" dirty="0"/>
              <a:t>15 &gt;= 15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181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50331-6F06-46A3-9E3A-6B85FF27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陷阱：浮点数计算的损失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1B7F8-3028-415D-84B3-511D85D2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0.1</a:t>
            </a:r>
            <a:r>
              <a:rPr lang="zh-CN" altLang="en-US" u="sng" dirty="0"/>
              <a:t> </a:t>
            </a:r>
            <a:r>
              <a:rPr lang="en-US" altLang="zh-CN" u="sng" dirty="0"/>
              <a:t>+</a:t>
            </a:r>
            <a:r>
              <a:rPr lang="zh-CN" altLang="en-US" u="sng" dirty="0"/>
              <a:t> </a:t>
            </a:r>
            <a:r>
              <a:rPr lang="en-US" altLang="zh-CN" u="sng" dirty="0"/>
              <a:t>0.1</a:t>
            </a:r>
            <a:r>
              <a:rPr lang="zh-CN" altLang="en-US" u="sng" dirty="0"/>
              <a:t> </a:t>
            </a:r>
            <a:r>
              <a:rPr lang="en-US" altLang="zh-CN" u="sng" dirty="0"/>
              <a:t>==</a:t>
            </a:r>
            <a:r>
              <a:rPr lang="zh-CN" altLang="en-US" u="sng" dirty="0"/>
              <a:t> </a:t>
            </a:r>
            <a:r>
              <a:rPr lang="en-US" altLang="zh-CN" u="sng" dirty="0"/>
              <a:t>0.2</a:t>
            </a:r>
          </a:p>
          <a:p>
            <a:pPr marL="0" indent="0">
              <a:buNone/>
            </a:pPr>
            <a:r>
              <a:rPr lang="en-US" altLang="zh-CN" u="sng" dirty="0"/>
              <a:t>0.1 + 0.1 + 0.1 == 0.3</a:t>
            </a:r>
          </a:p>
          <a:p>
            <a:pPr marL="0" indent="0">
              <a:buNone/>
            </a:pPr>
            <a:r>
              <a:rPr lang="en-US" altLang="zh-CN" u="sng" dirty="0"/>
              <a:t>0.1 + 0.1 + 0.1 - 0.3</a:t>
            </a:r>
          </a:p>
          <a:p>
            <a:r>
              <a:rPr lang="zh-CN" altLang="en-US" dirty="0"/>
              <a:t>尽量不要比较两个浮点数的相等关系</a:t>
            </a:r>
          </a:p>
        </p:txBody>
      </p:sp>
    </p:spTree>
    <p:extLst>
      <p:ext uri="{BB962C8B-B14F-4D97-AF65-F5344CB8AC3E}">
        <p14:creationId xmlns:p14="http://schemas.microsoft.com/office/powerpoint/2010/main" val="101088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365F6-34FC-48A1-8273-0A0AAB9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判别式中的逻辑运算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3C8A30-E63B-4A1A-915B-1EFAA720D0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66863"/>
          <a:ext cx="7886700" cy="322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12541262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257950414"/>
                    </a:ext>
                  </a:extLst>
                </a:gridCol>
              </a:tblGrid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 and …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34379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 or …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197385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not …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363483"/>
                  </a:ext>
                </a:extLst>
              </a:tr>
              <a:tr h="805837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46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412FE-43D1-4BDA-BDD8-69529A5D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575C6-5014-4577-B322-97B6ED1C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1 == 1 and 1 == 2</a:t>
            </a:r>
          </a:p>
          <a:p>
            <a:pPr marL="0" indent="0">
              <a:buNone/>
            </a:pPr>
            <a:r>
              <a:rPr lang="en-US" altLang="zh-CN" u="sng" dirty="0"/>
              <a:t>1 == 1 or 1 == 2</a:t>
            </a:r>
          </a:p>
          <a:p>
            <a:pPr marL="0" indent="0">
              <a:buNone/>
            </a:pPr>
            <a:r>
              <a:rPr lang="en-US" altLang="zh-CN" u="sng" dirty="0"/>
              <a:t>not 1 ==1</a:t>
            </a:r>
          </a:p>
          <a:p>
            <a:pPr marL="0" indent="0">
              <a:buNone/>
            </a:pPr>
            <a:r>
              <a:rPr lang="en-US" altLang="zh-CN" u="sng" dirty="0"/>
              <a:t>3 &gt;= 2 or 3 &lt;= 2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51712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DC96-44A0-4E47-96AC-3C3E1051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EDA39-82A4-4D90-B0D4-4EC27B18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/>
              <a:t>(x) </a:t>
            </a:r>
            <a:r>
              <a:rPr lang="zh-CN" altLang="en-US" dirty="0"/>
              <a:t>将变量</a:t>
            </a:r>
            <a:r>
              <a:rPr lang="en-US" altLang="zh-CN" dirty="0"/>
              <a:t>x</a:t>
            </a:r>
            <a:r>
              <a:rPr lang="zh-CN" altLang="en-US" dirty="0"/>
              <a:t>转化为整数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x = </a:t>
            </a:r>
            <a:r>
              <a:rPr lang="en-US" altLang="zh-CN" u="sng" dirty="0" err="1">
                <a:solidFill>
                  <a:srgbClr val="7030A0"/>
                </a:solidFill>
              </a:rPr>
              <a:t>int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‘123’</a:t>
            </a:r>
            <a:r>
              <a:rPr lang="en-US" altLang="zh-CN" u="sng" dirty="0"/>
              <a:t>)</a:t>
            </a:r>
          </a:p>
          <a:p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/>
              <a:t>()</a:t>
            </a:r>
            <a:r>
              <a:rPr lang="zh-CN" altLang="en-US" dirty="0"/>
              <a:t>函数将浮点数转化为整数时，去掉小数点后面的部分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x = </a:t>
            </a:r>
            <a:r>
              <a:rPr lang="en-US" altLang="zh-CN" u="sng" dirty="0" err="1">
                <a:solidFill>
                  <a:srgbClr val="7030A0"/>
                </a:solidFill>
              </a:rPr>
              <a:t>int</a:t>
            </a:r>
            <a:r>
              <a:rPr lang="en-US" altLang="zh-CN" u="sng" dirty="0"/>
              <a:t>(3.51)</a:t>
            </a:r>
          </a:p>
          <a:p>
            <a:r>
              <a:rPr lang="zh-CN" altLang="en-US" dirty="0"/>
              <a:t>如果希望进行四舍五入取整，可以使用</a:t>
            </a:r>
            <a:r>
              <a:rPr lang="en-US" altLang="zh-CN" dirty="0">
                <a:solidFill>
                  <a:srgbClr val="7030A0"/>
                </a:solidFill>
              </a:rPr>
              <a:t>round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x = </a:t>
            </a:r>
            <a:r>
              <a:rPr lang="en-US" altLang="zh-CN" u="sng" dirty="0">
                <a:solidFill>
                  <a:srgbClr val="7030A0"/>
                </a:solidFill>
              </a:rPr>
              <a:t>round</a:t>
            </a:r>
            <a:r>
              <a:rPr lang="en-US" altLang="zh-CN" u="sng" dirty="0"/>
              <a:t>(3.51)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01615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05DB-E32C-4F93-BE43-4E4903CC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调用系统模块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13FC0-9076-4936-9DFB-B2AA2DBF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import</a:t>
            </a:r>
            <a:r>
              <a:rPr lang="zh-CN" altLang="en-US" dirty="0"/>
              <a:t>命令调用一个系统模块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import</a:t>
            </a:r>
            <a:r>
              <a:rPr lang="en-US" altLang="zh-CN" u="sng" dirty="0"/>
              <a:t> math</a:t>
            </a:r>
          </a:p>
          <a:p>
            <a:r>
              <a:rPr lang="zh-CN" altLang="en-US" dirty="0"/>
              <a:t>然后即可使用该模块下的常数和功能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 err="1"/>
              <a:t>math.pi</a:t>
            </a:r>
            <a:endParaRPr lang="en-US" altLang="zh-CN" u="sng" dirty="0"/>
          </a:p>
          <a:p>
            <a:pPr marL="457200" lvl="1" indent="0">
              <a:buNone/>
            </a:pPr>
            <a:r>
              <a:rPr lang="en-US" altLang="zh-CN" u="sng" dirty="0" err="1"/>
              <a:t>math.sqrt</a:t>
            </a:r>
            <a:r>
              <a:rPr lang="en-US" altLang="zh-CN" u="sng" dirty="0"/>
              <a:t>(144)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7907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F08D-1DC3-4139-9069-B6FA58D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8DE5E-B39B-4D22-85B3-BAA3675E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我们使用</a:t>
            </a:r>
            <a:r>
              <a:rPr lang="en-US" altLang="zh-CN" dirty="0"/>
              <a:t>Python 3.x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可视化代码编辑工具：</a:t>
            </a:r>
            <a:r>
              <a:rPr lang="en-US" altLang="zh-CN" dirty="0"/>
              <a:t>IDLE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72441-32FE-49BE-B819-59ADA0DA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6" y="3338071"/>
            <a:ext cx="7915333" cy="23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64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583DF-49EF-454A-999F-28B1E2D6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math</a:t>
            </a:r>
            <a:r>
              <a:rPr lang="zh-CN" altLang="en-US" dirty="0"/>
              <a:t>模块获得更多数学函数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EA39B-14D7-446D-9ED3-892D0699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import </a:t>
            </a:r>
            <a:r>
              <a:rPr lang="en-US" altLang="zh-CN" u="sng" dirty="0"/>
              <a:t>math</a:t>
            </a:r>
          </a:p>
          <a:p>
            <a:pPr marL="0" indent="0">
              <a:buNone/>
            </a:pPr>
            <a:r>
              <a:rPr lang="en-US" altLang="zh-CN" u="sng" dirty="0" err="1"/>
              <a:t>math.pi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 err="1"/>
              <a:t>math.e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 err="1"/>
              <a:t>math.sqrt</a:t>
            </a:r>
            <a:r>
              <a:rPr lang="en-US" altLang="zh-CN" u="sng" dirty="0"/>
              <a:t>(2)</a:t>
            </a:r>
          </a:p>
          <a:p>
            <a:pPr marL="0" indent="0">
              <a:buNone/>
            </a:pPr>
            <a:r>
              <a:rPr lang="en-US" altLang="zh-CN" u="sng" dirty="0" err="1"/>
              <a:t>math.sin</a:t>
            </a:r>
            <a:r>
              <a:rPr lang="en-US" altLang="zh-CN" u="sng" dirty="0"/>
              <a:t>(1.5)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763450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64290-14B5-4FB3-9525-2EA716BF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C9208-36B2-409D-9125-82584F82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import</a:t>
            </a:r>
            <a:r>
              <a:rPr lang="en-US" altLang="zh-CN" u="sng" dirty="0"/>
              <a:t> random</a:t>
            </a:r>
          </a:p>
          <a:p>
            <a:pPr marL="0" indent="0">
              <a:buNone/>
            </a:pPr>
            <a:r>
              <a:rPr lang="en-US" altLang="zh-CN" u="sng" dirty="0" err="1"/>
              <a:t>random.random</a:t>
            </a:r>
            <a:r>
              <a:rPr lang="en-US" altLang="zh-CN" u="sng" dirty="0"/>
              <a:t>()</a:t>
            </a:r>
          </a:p>
          <a:p>
            <a:pPr marL="0" indent="0">
              <a:buNone/>
            </a:pPr>
            <a:r>
              <a:rPr lang="en-US" altLang="zh-CN" u="sng" dirty="0" err="1"/>
              <a:t>random.random</a:t>
            </a:r>
            <a:r>
              <a:rPr lang="en-US" altLang="zh-CN" u="sng" dirty="0"/>
              <a:t>()</a:t>
            </a:r>
            <a:endParaRPr lang="zh-CN" altLang="en-US" u="sng" dirty="0"/>
          </a:p>
          <a:p>
            <a:pPr marL="0" indent="0">
              <a:buNone/>
            </a:pPr>
            <a:r>
              <a:rPr lang="en-US" altLang="zh-CN" u="sng" dirty="0" err="1"/>
              <a:t>random.randint</a:t>
            </a:r>
            <a:r>
              <a:rPr lang="en-US" altLang="zh-CN" u="sng" dirty="0"/>
              <a:t>(1, 10)</a:t>
            </a:r>
          </a:p>
          <a:p>
            <a:pPr marL="0" indent="0">
              <a:buNone/>
            </a:pPr>
            <a:r>
              <a:rPr lang="en-US" altLang="zh-CN" u="sng" dirty="0" err="1"/>
              <a:t>random.randint</a:t>
            </a:r>
            <a:r>
              <a:rPr lang="en-US" altLang="zh-CN" u="sng" dirty="0"/>
              <a:t>(1, 10)</a:t>
            </a:r>
            <a:endParaRPr lang="zh-CN" altLang="en-US" u="sng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09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A97A9-9F25-439E-A101-A68C09FF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例程：</a:t>
            </a:r>
            <a:r>
              <a:rPr lang="en-US" altLang="zh-CN" dirty="0"/>
              <a:t>Roll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C7B49-AA25-465F-9C64-FCAD4250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153"/>
            <a:ext cx="8042564" cy="46108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import</a:t>
            </a:r>
            <a:r>
              <a:rPr lang="en-US" altLang="zh-CN" u="sng" dirty="0"/>
              <a:t> random</a:t>
            </a:r>
          </a:p>
          <a:p>
            <a:pPr marL="0" indent="0"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while True</a:t>
            </a:r>
            <a:r>
              <a:rPr lang="en-US" altLang="zh-CN" u="sng" dirty="0"/>
              <a:t>:</a:t>
            </a:r>
          </a:p>
          <a:p>
            <a:pPr marL="0" indent="0">
              <a:buNone/>
            </a:pPr>
            <a:r>
              <a:rPr lang="en-US" altLang="zh-CN" u="sng" dirty="0"/>
              <a:t>      order = input(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‘Type “roll” to roll the dice.\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nType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 "exit" to quit.\n’</a:t>
            </a:r>
            <a:r>
              <a:rPr lang="en-US" altLang="zh-CN" u="sng" dirty="0"/>
              <a:t>)</a:t>
            </a:r>
          </a:p>
          <a:p>
            <a:pPr marL="0" indent="0">
              <a:buNone/>
            </a:pPr>
            <a:r>
              <a:rPr lang="en-US" altLang="zh-CN" u="sng" dirty="0"/>
              <a:t>      </a:t>
            </a:r>
            <a:r>
              <a:rPr lang="en-US" altLang="zh-CN" u="sng" dirty="0">
                <a:solidFill>
                  <a:schemeClr val="accent2"/>
                </a:solidFill>
              </a:rPr>
              <a:t>if</a:t>
            </a:r>
            <a:r>
              <a:rPr lang="en-US" altLang="zh-CN" u="sng" dirty="0"/>
              <a:t>(order ==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'roll'</a:t>
            </a:r>
            <a:r>
              <a:rPr lang="en-US" altLang="zh-CN" u="sng" dirty="0"/>
              <a:t>):</a:t>
            </a:r>
          </a:p>
          <a:p>
            <a:pPr marL="0" indent="0">
              <a:buNone/>
            </a:pPr>
            <a:r>
              <a:rPr lang="en-US" altLang="zh-CN" u="sng" dirty="0"/>
              <a:t>            </a:t>
            </a:r>
            <a:r>
              <a:rPr lang="en-US" altLang="zh-CN" u="sng" dirty="0">
                <a:solidFill>
                  <a:srgbClr val="7030A0"/>
                </a:solidFill>
              </a:rPr>
              <a:t>print</a:t>
            </a:r>
            <a:r>
              <a:rPr lang="en-US" altLang="zh-CN" u="sng" dirty="0"/>
              <a:t>(</a:t>
            </a:r>
            <a:r>
              <a:rPr lang="en-US" altLang="zh-CN" u="sng" dirty="0" err="1"/>
              <a:t>random.randint</a:t>
            </a:r>
            <a:r>
              <a:rPr lang="en-US" altLang="zh-CN" u="sng" dirty="0"/>
              <a:t>(1, 6))</a:t>
            </a:r>
          </a:p>
          <a:p>
            <a:pPr marL="0" indent="0">
              <a:buNone/>
            </a:pPr>
            <a:r>
              <a:rPr lang="en-US" altLang="zh-CN" u="sng" dirty="0"/>
              <a:t>      </a:t>
            </a:r>
            <a:r>
              <a:rPr lang="en-US" altLang="zh-CN" u="sng" dirty="0">
                <a:solidFill>
                  <a:schemeClr val="accent2"/>
                </a:solidFill>
              </a:rPr>
              <a:t>if</a:t>
            </a:r>
            <a:r>
              <a:rPr lang="en-US" altLang="zh-CN" u="sng" dirty="0"/>
              <a:t>(order ==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'exit'</a:t>
            </a:r>
            <a:r>
              <a:rPr lang="en-US" altLang="zh-CN" u="sng" dirty="0"/>
              <a:t>):</a:t>
            </a:r>
          </a:p>
          <a:p>
            <a:pPr marL="0" indent="0">
              <a:buNone/>
            </a:pPr>
            <a:r>
              <a:rPr lang="en-US" altLang="zh-CN" u="sng" dirty="0"/>
              <a:t>            </a:t>
            </a:r>
            <a:r>
              <a:rPr lang="en-US" altLang="zh-CN" u="sng" dirty="0">
                <a:solidFill>
                  <a:schemeClr val="accent2"/>
                </a:solidFill>
              </a:rPr>
              <a:t>break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2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EAE46-2795-4C29-BF8A-D350C37C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保留字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706A2-1938-4709-9989-64E408E4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中已经</a:t>
            </a:r>
            <a:r>
              <a:rPr lang="zh-CN" altLang="en-US" b="1" dirty="0">
                <a:solidFill>
                  <a:srgbClr val="C00000"/>
                </a:solidFill>
              </a:rPr>
              <a:t>预先定义过</a:t>
            </a:r>
            <a:r>
              <a:rPr lang="zh-CN" altLang="en-US" dirty="0"/>
              <a:t>的字。</a:t>
            </a:r>
            <a:endParaRPr lang="en-US" altLang="zh-CN" dirty="0"/>
          </a:p>
          <a:p>
            <a:r>
              <a:rPr lang="zh-CN" altLang="en-US" dirty="0"/>
              <a:t>使用者不能再将这些字作为变量名或函数名使用。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识别保留字</a:t>
            </a:r>
            <a:r>
              <a:rPr lang="zh-CN" altLang="en-US" dirty="0"/>
              <a:t>：当你在</a:t>
            </a:r>
            <a:r>
              <a:rPr lang="en-US" altLang="zh-CN" dirty="0"/>
              <a:t>IDLE</a:t>
            </a:r>
            <a:r>
              <a:rPr lang="zh-CN" altLang="en-US" dirty="0"/>
              <a:t>中输入一个单词，而这个单词以</a:t>
            </a:r>
            <a:r>
              <a:rPr lang="zh-CN" altLang="en-US" b="1" dirty="0">
                <a:solidFill>
                  <a:srgbClr val="C00000"/>
                </a:solidFill>
              </a:rPr>
              <a:t>特殊颜色</a:t>
            </a:r>
            <a:r>
              <a:rPr lang="zh-CN" altLang="en-US" dirty="0"/>
              <a:t>显式时，这可能就是一个</a:t>
            </a:r>
            <a:r>
              <a:rPr lang="zh-CN" altLang="en-US" b="1" dirty="0">
                <a:solidFill>
                  <a:schemeClr val="accent2"/>
                </a:solidFill>
              </a:rPr>
              <a:t>保留字</a:t>
            </a:r>
            <a:r>
              <a:rPr lang="zh-CN" altLang="en-US" dirty="0"/>
              <a:t>或者</a:t>
            </a:r>
            <a:r>
              <a:rPr lang="zh-CN" altLang="en-US" b="1" dirty="0">
                <a:solidFill>
                  <a:srgbClr val="7030A0"/>
                </a:solidFill>
              </a:rPr>
              <a:t>系统内置函数名。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/>
              <a:t>Python 3.x</a:t>
            </a:r>
            <a:r>
              <a:rPr lang="zh-CN" altLang="en-US" dirty="0"/>
              <a:t>中有</a:t>
            </a:r>
            <a:r>
              <a:rPr lang="en-US" altLang="zh-CN" b="1" dirty="0">
                <a:solidFill>
                  <a:srgbClr val="C00000"/>
                </a:solidFill>
              </a:rPr>
              <a:t>33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chemeClr val="accent2"/>
                </a:solidFill>
              </a:rPr>
              <a:t>保留字。</a:t>
            </a:r>
          </a:p>
        </p:txBody>
      </p:sp>
    </p:spTree>
    <p:extLst>
      <p:ext uri="{BB962C8B-B14F-4D97-AF65-F5344CB8AC3E}">
        <p14:creationId xmlns:p14="http://schemas.microsoft.com/office/powerpoint/2010/main" val="249211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44F7-831A-4419-8FA8-EE8CF9B8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的工作方式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057F3-F420-4F70-A927-36998A76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解释型语言：</a:t>
            </a:r>
            <a:r>
              <a:rPr lang="en-US" altLang="zh-CN" dirty="0"/>
              <a:t>Python</a:t>
            </a:r>
            <a:r>
              <a:rPr lang="zh-CN" altLang="en-US" dirty="0"/>
              <a:t>是一个解释器（虚拟机）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BA85A3-D7CF-452F-8355-CA6B8A861826}"/>
              </a:ext>
            </a:extLst>
          </p:cNvPr>
          <p:cNvGraphicFramePr>
            <a:graphicFrameLocks noGrp="1"/>
          </p:cNvGraphicFramePr>
          <p:nvPr/>
        </p:nvGraphicFramePr>
        <p:xfrm>
          <a:off x="3601316" y="3058296"/>
          <a:ext cx="194136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368">
                  <a:extLst>
                    <a:ext uri="{9D8B030D-6E8A-4147-A177-3AD203B41FA5}">
                      <a16:colId xmlns:a16="http://schemas.microsoft.com/office/drawing/2014/main" val="86072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你的程序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0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rgbClr val="C00000"/>
                          </a:solidFill>
                        </a:rPr>
                        <a:t>解释器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74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操作系统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5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硬件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66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6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B02F9-2168-4969-9EE9-CDC6388C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第一个例程：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D67B1-0CC5-4CBE-9566-24EB3A11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>
                <a:solidFill>
                  <a:srgbClr val="7030A0"/>
                </a:solidFill>
              </a:rPr>
              <a:t>print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/>
                </a:solidFill>
              </a:rPr>
              <a:t>'Hello World’</a:t>
            </a:r>
            <a:r>
              <a:rPr lang="en-US" altLang="zh-CN" u="sng" dirty="0"/>
              <a:t>)</a:t>
            </a:r>
          </a:p>
          <a:p>
            <a:r>
              <a:rPr lang="zh-CN" altLang="en-US" dirty="0"/>
              <a:t>该程序在屏幕上显式“</a:t>
            </a:r>
            <a:r>
              <a:rPr lang="en-US" altLang="zh-CN" dirty="0"/>
              <a:t>Hello World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5C96F-0FF4-41F1-8E84-802D394B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两种使用方式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2E6D3-75CE-46F3-8CA9-6833811D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交互模式</a:t>
            </a:r>
            <a:endParaRPr lang="en-US" altLang="zh-CN" dirty="0"/>
          </a:p>
          <a:p>
            <a:pPr lvl="1"/>
            <a:r>
              <a:rPr lang="zh-CN" altLang="en-US" dirty="0"/>
              <a:t>一次运行一条语句</a:t>
            </a:r>
            <a:endParaRPr lang="en-US" altLang="zh-CN" dirty="0"/>
          </a:p>
          <a:p>
            <a:pPr lvl="1"/>
            <a:r>
              <a:rPr lang="zh-CN" altLang="en-US" dirty="0"/>
              <a:t>使用空行结束复合语句</a:t>
            </a:r>
            <a:endParaRPr lang="en-US" altLang="zh-CN" dirty="0"/>
          </a:p>
          <a:p>
            <a:r>
              <a:rPr lang="zh-CN" altLang="en-US" dirty="0"/>
              <a:t>文件模式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print</a:t>
            </a:r>
            <a:r>
              <a:rPr lang="zh-CN" altLang="en-US" dirty="0"/>
              <a:t>语句进行输出</a:t>
            </a:r>
          </a:p>
        </p:txBody>
      </p:sp>
    </p:spTree>
    <p:extLst>
      <p:ext uri="{BB962C8B-B14F-4D97-AF65-F5344CB8AC3E}">
        <p14:creationId xmlns:p14="http://schemas.microsoft.com/office/powerpoint/2010/main" val="328654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F159-7732-480F-AB8D-C2B198A6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75F16-077D-47AA-ABA6-FFBE2F51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工作空间</a:t>
            </a:r>
            <a:r>
              <a:rPr lang="en-US" altLang="zh-CN" dirty="0"/>
              <a:t>/</a:t>
            </a:r>
            <a:r>
              <a:rPr lang="zh-CN" altLang="en-US" dirty="0"/>
              <a:t>沙盘</a:t>
            </a:r>
            <a:r>
              <a:rPr lang="en-US" altLang="zh-CN" dirty="0"/>
              <a:t>/</a:t>
            </a:r>
            <a:r>
              <a:rPr lang="zh-CN" altLang="en-US" dirty="0"/>
              <a:t>内存</a:t>
            </a:r>
            <a:endParaRPr lang="en-US" altLang="zh-CN" dirty="0"/>
          </a:p>
          <a:p>
            <a:r>
              <a:rPr lang="zh-CN" altLang="en-US" dirty="0"/>
              <a:t>保存所有已创建的变量，可以随时访问</a:t>
            </a:r>
            <a:endParaRPr lang="en-US" altLang="zh-CN" dirty="0"/>
          </a:p>
          <a:p>
            <a:r>
              <a:rPr lang="zh-CN" altLang="en-US" dirty="0"/>
              <a:t>使用“</a:t>
            </a:r>
            <a:r>
              <a:rPr lang="en-US" altLang="zh-CN" dirty="0"/>
              <a:t>Restart Shell</a:t>
            </a:r>
            <a:r>
              <a:rPr lang="zh-CN" altLang="en-US" dirty="0"/>
              <a:t>”清空当前</a:t>
            </a:r>
            <a:r>
              <a:rPr lang="en-US" altLang="zh-CN" dirty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79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1568</TotalTime>
  <Words>1465</Words>
  <Application>Microsoft Office PowerPoint</Application>
  <PresentationFormat>全屏显示(4:3)</PresentationFormat>
  <Paragraphs>259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主题​​</vt:lpstr>
      <vt:lpstr>Python程序设计 1.5 变量赋值和数字运算</vt:lpstr>
      <vt:lpstr>课程安排</vt:lpstr>
      <vt:lpstr>安装Python</vt:lpstr>
      <vt:lpstr>Python开发环境</vt:lpstr>
      <vt:lpstr>保留字</vt:lpstr>
      <vt:lpstr>Python的工作方式</vt:lpstr>
      <vt:lpstr>第一个例程：HelloWorld</vt:lpstr>
      <vt:lpstr>两种使用方式</vt:lpstr>
      <vt:lpstr>Shell</vt:lpstr>
      <vt:lpstr>语句</vt:lpstr>
      <vt:lpstr>练习1：熟悉Python环境</vt:lpstr>
      <vt:lpstr>练习1：熟悉Python环境（续）</vt:lpstr>
      <vt:lpstr>运行我们的程序（文件模式）</vt:lpstr>
      <vt:lpstr>变量和赋值操作</vt:lpstr>
      <vt:lpstr>变量命名规则</vt:lpstr>
      <vt:lpstr>变量命名建议</vt:lpstr>
      <vt:lpstr>Python是弱类型语言</vt:lpstr>
      <vt:lpstr>两种重要的变量类型</vt:lpstr>
      <vt:lpstr>注释</vt:lpstr>
      <vt:lpstr>变量与对象</vt:lpstr>
      <vt:lpstr>类型属于对象，而不是变量</vt:lpstr>
      <vt:lpstr>内存回收</vt:lpstr>
      <vt:lpstr>输入与输出</vt:lpstr>
      <vt:lpstr>Python核心思想: 一切皆对象</vt:lpstr>
      <vt:lpstr>数字类型</vt:lpstr>
      <vt:lpstr>运算符</vt:lpstr>
      <vt:lpstr>三种除法</vt:lpstr>
      <vt:lpstr>运算符的优先级</vt:lpstr>
      <vt:lpstr>使用括号改变运算顺序</vt:lpstr>
      <vt:lpstr>增强运算符</vt:lpstr>
      <vt:lpstr>判别式</vt:lpstr>
      <vt:lpstr>判别式运算符</vt:lpstr>
      <vt:lpstr>数学中的‘=’和程序中的‘=’</vt:lpstr>
      <vt:lpstr>练习：判别式</vt:lpstr>
      <vt:lpstr>陷阱：浮点数计算的损失</vt:lpstr>
      <vt:lpstr>判别式中的逻辑运算</vt:lpstr>
      <vt:lpstr>练习：逻辑运算</vt:lpstr>
      <vt:lpstr>类型转换</vt:lpstr>
      <vt:lpstr>调用系统模块</vt:lpstr>
      <vt:lpstr>调用math模块获得更多数学函数</vt:lpstr>
      <vt:lpstr>随机数</vt:lpstr>
      <vt:lpstr>例程：Roll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63</cp:revision>
  <dcterms:created xsi:type="dcterms:W3CDTF">2017-10-08T09:27:06Z</dcterms:created>
  <dcterms:modified xsi:type="dcterms:W3CDTF">2019-09-02T09:44:16Z</dcterms:modified>
</cp:coreProperties>
</file>