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03" r:id="rId4"/>
    <p:sldId id="258" r:id="rId5"/>
    <p:sldId id="279" r:id="rId6"/>
    <p:sldId id="280" r:id="rId7"/>
    <p:sldId id="283" r:id="rId8"/>
    <p:sldId id="281" r:id="rId9"/>
    <p:sldId id="282" r:id="rId10"/>
    <p:sldId id="259" r:id="rId11"/>
    <p:sldId id="284" r:id="rId12"/>
    <p:sldId id="269" r:id="rId13"/>
    <p:sldId id="275" r:id="rId14"/>
    <p:sldId id="304" r:id="rId15"/>
    <p:sldId id="302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6755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sz="4400" dirty="0"/>
              <a:t>1. Python </a:t>
            </a:r>
            <a:r>
              <a:rPr lang="zh-CN" altLang="en-US" sz="4400" dirty="0"/>
              <a:t>程序设计概论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86250"/>
            <a:ext cx="6858000" cy="1381991"/>
          </a:xfrm>
        </p:spPr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0E001-05DC-4DA9-A017-94F23949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5BB73-7841-4CB6-9650-0F1DD1BF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为什么用</a:t>
            </a:r>
            <a:r>
              <a:rPr lang="en-US" altLang="zh-CN" dirty="0"/>
              <a:t>Python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软件质量：高可读性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开发效率</a:t>
            </a:r>
            <a:r>
              <a:rPr lang="zh-CN" altLang="en-US" dirty="0"/>
              <a:t>：实现相同功能，</a:t>
            </a:r>
            <a:r>
              <a:rPr lang="en-US" altLang="zh-CN" dirty="0"/>
              <a:t>Python</a:t>
            </a:r>
            <a:r>
              <a:rPr lang="zh-CN" altLang="en-US" dirty="0"/>
              <a:t>代码往往只有</a:t>
            </a:r>
            <a:r>
              <a:rPr lang="en-US" altLang="zh-CN" dirty="0"/>
              <a:t>C++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代码的</a:t>
            </a:r>
            <a:r>
              <a:rPr lang="en-US" altLang="zh-CN" dirty="0"/>
              <a:t>1/5 ~ 1/3</a:t>
            </a:r>
          </a:p>
          <a:p>
            <a:pPr lvl="1"/>
            <a:r>
              <a:rPr lang="zh-CN" altLang="en-US" dirty="0"/>
              <a:t>标准库和第三方库（预先定义的功能模块）：</a:t>
            </a:r>
            <a:endParaRPr lang="en-US" altLang="zh-CN" dirty="0"/>
          </a:p>
          <a:p>
            <a:pPr lvl="2"/>
            <a:r>
              <a:rPr lang="en-US" altLang="zh-CN" dirty="0" err="1"/>
              <a:t>NumPy</a:t>
            </a:r>
            <a:endParaRPr lang="en-US" altLang="zh-CN" dirty="0"/>
          </a:p>
          <a:p>
            <a:pPr lvl="2"/>
            <a:r>
              <a:rPr lang="en-US" altLang="zh-CN" dirty="0" err="1"/>
              <a:t>TensorFlow</a:t>
            </a:r>
            <a:endParaRPr lang="en-US" altLang="zh-CN" dirty="0"/>
          </a:p>
          <a:p>
            <a:pPr lvl="2"/>
            <a:r>
              <a:rPr lang="en-US" altLang="zh-CN" dirty="0"/>
              <a:t>OpenCV</a:t>
            </a:r>
          </a:p>
          <a:p>
            <a:r>
              <a:rPr lang="zh-CN" altLang="en-US" dirty="0"/>
              <a:t>缺点：相比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执行速度</a:t>
            </a:r>
            <a:r>
              <a:rPr lang="zh-CN" altLang="en-US" dirty="0"/>
              <a:t>不够快。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 descr="https://gss1.bdstatic.com/-vo3dSag_xI4khGkpoWK1HF6hhy/baike/w%3D268/sign=e2a135117d1ed21b79c929e3956fddae/faedab64034f78f092033e1079310a55b2191ccc.jpg">
            <a:extLst>
              <a:ext uri="{FF2B5EF4-FFF2-40B4-BE49-F238E27FC236}">
                <a16:creationId xmlns:a16="http://schemas.microsoft.com/office/drawing/2014/main" id="{F741FFA8-E276-4564-AF9D-9502DFD38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08" y="245084"/>
            <a:ext cx="24288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80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90F2-39A0-4241-98EC-8125D261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世上没有免费的午餐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DEE92-513F-416A-9E32-B3D0CC7B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000" dirty="0"/>
              <a:t>开发效率</a:t>
            </a:r>
            <a:r>
              <a:rPr lang="en-US" altLang="zh-CN" sz="4000" dirty="0">
                <a:sym typeface="Wingdings" panose="05000000000000000000" pitchFamily="2" charset="2"/>
              </a:rPr>
              <a:t></a:t>
            </a:r>
            <a:r>
              <a:rPr lang="zh-CN" altLang="en-US" sz="4000" dirty="0">
                <a:sym typeface="Wingdings" panose="05000000000000000000" pitchFamily="2" charset="2"/>
              </a:rPr>
              <a:t>执行效率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646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ACB4-CFF5-4A2B-A77B-C7ED9D45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学习材料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1BC70-D9E2-41E4-8972-6ED00F7B4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25507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不设指定教材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本课程胶片（</a:t>
            </a:r>
            <a:r>
              <a:rPr lang="en-US" altLang="zh-CN" b="1" dirty="0">
                <a:solidFill>
                  <a:srgbClr val="C00000"/>
                </a:solidFill>
              </a:rPr>
              <a:t>ppt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一切你找到的网络资源</a:t>
            </a:r>
          </a:p>
        </p:txBody>
      </p:sp>
    </p:spTree>
    <p:extLst>
      <p:ext uri="{BB962C8B-B14F-4D97-AF65-F5344CB8AC3E}">
        <p14:creationId xmlns:p14="http://schemas.microsoft.com/office/powerpoint/2010/main" val="33175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89A63-9882-4514-A794-E9FDCEBA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DB12E-369D-4511-A6DF-43DF4204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153"/>
            <a:ext cx="4135582" cy="4610810"/>
          </a:xfrm>
        </p:spPr>
        <p:txBody>
          <a:bodyPr numCol="2"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数据分析基本操作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编程</a:t>
            </a:r>
          </a:p>
        </p:txBody>
      </p:sp>
      <p:pic>
        <p:nvPicPr>
          <p:cNvPr id="1028" name="Picture 4" descr="https://timgsa.baidu.com/timg?image&amp;quality=80&amp;size=b9999_10000&amp;sec=1551074044048&amp;di=9c5c7b3ea5a12bdd7f0c3752bca86c79&amp;imgtype=0&amp;src=http%3A%2F%2Fyun.topthink.com%2FUploads%2FEditor%2F2014-08-01%2F53db92a3d8066.jpg">
            <a:extLst>
              <a:ext uri="{FF2B5EF4-FFF2-40B4-BE49-F238E27FC236}">
                <a16:creationId xmlns:a16="http://schemas.microsoft.com/office/drawing/2014/main" id="{FC9BBE8C-126F-40EA-B5D9-98B30671A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41" y="1429967"/>
            <a:ext cx="2684318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51074137377&amp;di=8ab6d54dea0f69c816882a028cd7a4d9&amp;imgtype=0&amp;src=http%3A%2F%2Fd.ifengimg.com%2Fw600%2Fp0.ifengimg.com%2Fpmop%2F2018%2F0808%2F919FB0DD5CCCFCAA5D10EA98AD1E9AAAC35AFA05_size81_w800_h800.jpeg">
            <a:extLst>
              <a:ext uri="{FF2B5EF4-FFF2-40B4-BE49-F238E27FC236}">
                <a16:creationId xmlns:a16="http://schemas.microsoft.com/office/drawing/2014/main" id="{6DC27958-F427-414B-BCF7-7A62E1FA6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 r="17364"/>
          <a:stretch/>
        </p:blipFill>
        <p:spPr bwMode="auto">
          <a:xfrm>
            <a:off x="6272023" y="607868"/>
            <a:ext cx="2200898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9999_10000&amp;sec=1551073979254&amp;di=005c99827af114214f37eedf16c30b46&amp;imgtype=0&amp;src=http%3A%2F%2Fwww.gg1994.com%2Fupload%2Fpictures%2FuploadProductImages%2F2016%2F10%2F01%2Fpic500_9787121298066.jpg">
            <a:extLst>
              <a:ext uri="{FF2B5EF4-FFF2-40B4-BE49-F238E27FC236}">
                <a16:creationId xmlns:a16="http://schemas.microsoft.com/office/drawing/2014/main" id="{5232723B-3331-496F-B238-B736D45F4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3" t="20109" r="24691" b="14437"/>
          <a:stretch/>
        </p:blipFill>
        <p:spPr bwMode="auto">
          <a:xfrm>
            <a:off x="4634347" y="3626428"/>
            <a:ext cx="2421081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118A-ECCD-4353-BB70-25C1A457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可能的后续学习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6AAB1-3DE9-4029-8CDF-4165A01D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endParaRPr lang="en-US" altLang="zh-CN" dirty="0"/>
          </a:p>
          <a:p>
            <a:r>
              <a:rPr lang="zh-CN" altLang="en-US" dirty="0"/>
              <a:t>深度学习</a:t>
            </a:r>
          </a:p>
        </p:txBody>
      </p:sp>
    </p:spTree>
    <p:extLst>
      <p:ext uri="{BB962C8B-B14F-4D97-AF65-F5344CB8AC3E}">
        <p14:creationId xmlns:p14="http://schemas.microsoft.com/office/powerpoint/2010/main" val="18689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AE8A1-BE35-479D-B2C6-7F8828A6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5256F-65AD-4816-9B42-71975E7B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别翘课，也尽量别迟到</a:t>
            </a:r>
            <a:endParaRPr lang="en-US" altLang="zh-CN" dirty="0"/>
          </a:p>
          <a:p>
            <a:r>
              <a:rPr lang="zh-CN" altLang="en-US" dirty="0"/>
              <a:t>实验课跟着我做练习</a:t>
            </a:r>
            <a:endParaRPr lang="en-US" altLang="zh-CN" dirty="0"/>
          </a:p>
          <a:p>
            <a:r>
              <a:rPr lang="zh-CN" altLang="en-US" dirty="0"/>
              <a:t>有问题随时打断我，不必等到课下</a:t>
            </a:r>
            <a:endParaRPr lang="en-US" altLang="zh-CN" dirty="0"/>
          </a:p>
          <a:p>
            <a:r>
              <a:rPr lang="zh-CN" altLang="en-US" dirty="0"/>
              <a:t>别走神</a:t>
            </a:r>
          </a:p>
        </p:txBody>
      </p:sp>
    </p:spTree>
    <p:extLst>
      <p:ext uri="{BB962C8B-B14F-4D97-AF65-F5344CB8AC3E}">
        <p14:creationId xmlns:p14="http://schemas.microsoft.com/office/powerpoint/2010/main" val="30879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DED33-989D-4471-AB18-A426D34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平时作业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DFD23-C909-4203-B5EE-FD2B00D0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内容全部为程序设计</a:t>
            </a:r>
            <a:endParaRPr lang="en-US" altLang="zh-CN" dirty="0"/>
          </a:p>
          <a:p>
            <a:r>
              <a:rPr lang="zh-CN" altLang="en-US" dirty="0"/>
              <a:t>尽量在上机实践课上完成</a:t>
            </a:r>
          </a:p>
        </p:txBody>
      </p:sp>
    </p:spTree>
    <p:extLst>
      <p:ext uri="{BB962C8B-B14F-4D97-AF65-F5344CB8AC3E}">
        <p14:creationId xmlns:p14="http://schemas.microsoft.com/office/powerpoint/2010/main" val="264487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BEA53-1049-4D84-BF11-8B5C4643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期末考试和成绩评定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8991-FD6C-43BA-B64B-E7AFD4CDB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</a:t>
            </a:r>
            <a:r>
              <a:rPr lang="en-US" altLang="zh-CN" dirty="0"/>
              <a:t>40%</a:t>
            </a:r>
            <a:r>
              <a:rPr lang="zh-CN" altLang="en-US" dirty="0"/>
              <a:t>，期末考试</a:t>
            </a:r>
            <a:r>
              <a:rPr lang="en-US" altLang="zh-CN" dirty="0"/>
              <a:t>60%</a:t>
            </a:r>
          </a:p>
          <a:p>
            <a:r>
              <a:rPr lang="zh-CN" altLang="en-US" dirty="0"/>
              <a:t>期末考试形式为</a:t>
            </a:r>
            <a:r>
              <a:rPr lang="zh-CN" altLang="en-US" b="1" dirty="0">
                <a:solidFill>
                  <a:srgbClr val="C00000"/>
                </a:solidFill>
              </a:rPr>
              <a:t>上机考试</a:t>
            </a:r>
            <a:r>
              <a:rPr lang="zh-CN" altLang="en-US" dirty="0"/>
              <a:t>，内容为</a:t>
            </a:r>
            <a:r>
              <a:rPr lang="zh-CN" altLang="en-US" b="1" dirty="0">
                <a:solidFill>
                  <a:srgbClr val="C00000"/>
                </a:solidFill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22673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72AC7-B43A-41D9-A0BD-A43657A2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6745"/>
            <a:ext cx="7886700" cy="52002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4000" dirty="0"/>
              <a:t>刘东威   </a:t>
            </a:r>
            <a:r>
              <a:rPr lang="zh-CN" altLang="en-US" sz="2400" dirty="0"/>
              <a:t>信工学院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微信</a:t>
            </a:r>
            <a:r>
              <a:rPr lang="en-US" altLang="zh-CN" dirty="0"/>
              <a:t>/QQ</a:t>
            </a:r>
            <a:r>
              <a:rPr lang="zh-CN" altLang="en-US" dirty="0"/>
              <a:t>：</a:t>
            </a:r>
            <a:r>
              <a:rPr lang="en-US" altLang="zh-CN" dirty="0"/>
              <a:t>28922260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Email: </a:t>
            </a:r>
            <a:r>
              <a:rPr lang="en-US" altLang="zh-CN" b="1" dirty="0">
                <a:solidFill>
                  <a:srgbClr val="C00000"/>
                </a:solidFill>
              </a:rPr>
              <a:t>28922260@qq.com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2016   PhD    University of Auckland, New Zealand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2012   </a:t>
            </a:r>
            <a:r>
              <a:rPr lang="zh-CN" altLang="en-US" sz="2400" dirty="0"/>
              <a:t>硕士  厦门大学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2009   </a:t>
            </a:r>
            <a:r>
              <a:rPr lang="zh-CN" altLang="en-US" sz="2400" dirty="0"/>
              <a:t>学士  中山大学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研究方向：  计算机图形学，数字图像处理，深度学习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4424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8D0E6-1533-4E7D-8F76-73D57724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可能存在的前置课程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2E737-B7A8-465E-B24E-AAB3C1DF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C</a:t>
            </a:r>
            <a:r>
              <a:rPr lang="zh-CN" altLang="en-US" dirty="0"/>
              <a:t>语言与数据结构”</a:t>
            </a:r>
            <a:endParaRPr lang="en-US" altLang="zh-CN" dirty="0"/>
          </a:p>
          <a:p>
            <a:r>
              <a:rPr lang="zh-CN" altLang="en-US" dirty="0"/>
              <a:t>“面向对象程序设计”</a:t>
            </a:r>
            <a:endParaRPr lang="en-US" altLang="zh-CN" dirty="0"/>
          </a:p>
          <a:p>
            <a:r>
              <a:rPr lang="zh-CN" altLang="en-US" dirty="0"/>
              <a:t>“算法分析与设计”</a:t>
            </a:r>
          </a:p>
        </p:txBody>
      </p:sp>
    </p:spTree>
    <p:extLst>
      <p:ext uri="{BB962C8B-B14F-4D97-AF65-F5344CB8AC3E}">
        <p14:creationId xmlns:p14="http://schemas.microsoft.com/office/powerpoint/2010/main" val="425001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CA065-8431-4B36-96AE-2C8B4963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0DF79-AEB3-4C5B-8E52-67259C5E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计算机的通用性</a:t>
            </a:r>
            <a:r>
              <a:rPr lang="en-US" altLang="zh-CN" dirty="0"/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软件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硬件</a:t>
            </a:r>
            <a:r>
              <a:rPr lang="zh-CN" altLang="en-US" dirty="0"/>
              <a:t>协同工作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软件</a:t>
            </a:r>
            <a:r>
              <a:rPr lang="en-US" altLang="zh-CN" b="1" dirty="0">
                <a:solidFill>
                  <a:srgbClr val="C00000"/>
                </a:solidFill>
              </a:rPr>
              <a:t>(software)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C00000"/>
                </a:solidFill>
              </a:rPr>
              <a:t>程序</a:t>
            </a:r>
            <a:r>
              <a:rPr lang="en-US" altLang="zh-CN" b="1" dirty="0">
                <a:solidFill>
                  <a:srgbClr val="C00000"/>
                </a:solidFill>
              </a:rPr>
              <a:t>(program)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r>
              <a:rPr lang="en-US" altLang="zh-CN" dirty="0"/>
              <a:t>+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zh-CN" altLang="en-US" dirty="0"/>
              <a:t>程序设计：现实问题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计算机可执行的代码</a:t>
            </a:r>
            <a:endParaRPr lang="en-US" altLang="zh-CN" dirty="0"/>
          </a:p>
          <a:p>
            <a:r>
              <a:rPr lang="zh-CN" altLang="en-US" dirty="0"/>
              <a:t>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346793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0AA6-AB1B-45E8-BFA1-85B2EDC3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程序设计语言的发展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6A0D5-C025-4498-857E-90262B5B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机器语言 </a:t>
            </a:r>
            <a:r>
              <a:rPr lang="en-US" altLang="zh-CN" dirty="0"/>
              <a:t>01010001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汇编语言 </a:t>
            </a:r>
            <a:r>
              <a:rPr lang="en-US" altLang="zh-CN" dirty="0"/>
              <a:t>MOV DX, ES:[AX]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高级语言 （例：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超高级语言（例：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0573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19A28-26A4-4F11-9A7B-ACB1D759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7CDA9-5220-4520-955B-31992071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高级语言由</a:t>
            </a:r>
            <a:r>
              <a:rPr lang="zh-CN" altLang="en-US" b="1" dirty="0">
                <a:solidFill>
                  <a:srgbClr val="C00000"/>
                </a:solidFill>
              </a:rPr>
              <a:t>语句</a:t>
            </a:r>
            <a:r>
              <a:rPr lang="zh-CN" altLang="en-US" dirty="0"/>
              <a:t>组成，每一条语句的功能相当于若干条机器指令。</a:t>
            </a:r>
            <a:endParaRPr lang="en-US" altLang="zh-CN" dirty="0"/>
          </a:p>
          <a:p>
            <a:r>
              <a:rPr lang="zh-CN" altLang="en-US" dirty="0"/>
              <a:t>使用者不必熟悉机器指令系统。</a:t>
            </a:r>
            <a:endParaRPr lang="en-US" altLang="zh-CN" dirty="0"/>
          </a:p>
          <a:p>
            <a:r>
              <a:rPr lang="zh-CN" altLang="en-US" dirty="0"/>
              <a:t>高级语言不能直接执行，必须翻译成机器语言。</a:t>
            </a:r>
            <a:endParaRPr lang="en-US" altLang="zh-CN" dirty="0"/>
          </a:p>
          <a:p>
            <a:r>
              <a:rPr lang="zh-CN" altLang="en-US" dirty="0"/>
              <a:t>易学、易用、易维护</a:t>
            </a:r>
            <a:r>
              <a:rPr lang="en-US" altLang="zh-CN" dirty="0"/>
              <a:t>——</a:t>
            </a:r>
            <a:r>
              <a:rPr lang="zh-CN" altLang="en-US" dirty="0"/>
              <a:t>高效率（编程效率）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82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58EDA-AD44-4C28-A6F1-7F3B57CB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 </a:t>
            </a:r>
            <a:r>
              <a:rPr lang="en-US" altLang="zh-CN" dirty="0"/>
              <a:t>/ </a:t>
            </a:r>
            <a:r>
              <a:rPr lang="zh-CN" altLang="en-US" dirty="0"/>
              <a:t>解释器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257AD-3AA7-483C-8453-0C114FC2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程序工作在操作系统之上，而操作系统有很多种</a:t>
            </a:r>
            <a:endParaRPr lang="en-US" altLang="zh-CN" dirty="0"/>
          </a:p>
          <a:p>
            <a:r>
              <a:rPr lang="zh-CN" altLang="en-US" dirty="0"/>
              <a:t>高级语言在编写</a:t>
            </a:r>
            <a:r>
              <a:rPr lang="zh-CN" altLang="en-US" b="1" dirty="0">
                <a:solidFill>
                  <a:srgbClr val="C00000"/>
                </a:solidFill>
              </a:rPr>
              <a:t>代码</a:t>
            </a:r>
            <a:r>
              <a:rPr lang="zh-CN" altLang="en-US" dirty="0"/>
              <a:t>的时候不考虑操作系统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编译器 </a:t>
            </a:r>
            <a:r>
              <a:rPr lang="en-US" altLang="zh-CN" b="1" dirty="0">
                <a:solidFill>
                  <a:srgbClr val="C00000"/>
                </a:solidFill>
              </a:rPr>
              <a:t>/ </a:t>
            </a:r>
            <a:r>
              <a:rPr lang="zh-CN" altLang="en-US" b="1" dirty="0">
                <a:solidFill>
                  <a:srgbClr val="C00000"/>
                </a:solidFill>
              </a:rPr>
              <a:t>解释器 </a:t>
            </a:r>
            <a:r>
              <a:rPr lang="zh-CN" altLang="en-US" dirty="0"/>
              <a:t>将代码翻译成用于指定操作系统的机器指令。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253EEC-A92A-4DBA-8051-F44083112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19853"/>
              </p:ext>
            </p:extLst>
          </p:nvPr>
        </p:nvGraphicFramePr>
        <p:xfrm>
          <a:off x="6854536" y="4818348"/>
          <a:ext cx="194136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368">
                  <a:extLst>
                    <a:ext uri="{9D8B030D-6E8A-4147-A177-3AD203B41FA5}">
                      <a16:colId xmlns:a16="http://schemas.microsoft.com/office/drawing/2014/main" val="860721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程序代码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90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解释器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74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操作系统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5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硬件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66998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0B5E6E-2588-4C4A-AFF8-CA0987B64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63974"/>
              </p:ext>
            </p:extLst>
          </p:nvPr>
        </p:nvGraphicFramePr>
        <p:xfrm>
          <a:off x="1487632" y="4818348"/>
          <a:ext cx="468456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2284">
                  <a:extLst>
                    <a:ext uri="{9D8B030D-6E8A-4147-A177-3AD203B41FA5}">
                      <a16:colId xmlns:a16="http://schemas.microsoft.com/office/drawing/2014/main" val="1497909876"/>
                    </a:ext>
                  </a:extLst>
                </a:gridCol>
                <a:gridCol w="2342284">
                  <a:extLst>
                    <a:ext uri="{9D8B030D-6E8A-4147-A177-3AD203B41FA5}">
                      <a16:colId xmlns:a16="http://schemas.microsoft.com/office/drawing/2014/main" val="382798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程序代码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3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编译器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可执行程序（</a:t>
                      </a:r>
                      <a:r>
                        <a:rPr lang="en-US" altLang="zh-CN" sz="2000" dirty="0"/>
                        <a:t>.exe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7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操作系统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6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硬件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471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0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6D5B0-DAF3-4B17-B128-B228C683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超高级语言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EBFC5-B81A-4F08-9FD2-46C40276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提供了功能强大的</a:t>
            </a:r>
            <a:r>
              <a:rPr lang="zh-CN" altLang="en-US" b="1" dirty="0">
                <a:solidFill>
                  <a:srgbClr val="C00000"/>
                </a:solidFill>
              </a:rPr>
              <a:t>非过程化问题定义手段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功能封装</a:t>
            </a:r>
            <a:r>
              <a:rPr lang="zh-CN" altLang="en-US" dirty="0"/>
              <a:t>：用户只需告知系统“做什么”，而无需说明“怎么做”。</a:t>
            </a:r>
            <a:endParaRPr lang="en-US" altLang="zh-CN" dirty="0"/>
          </a:p>
          <a:p>
            <a:r>
              <a:rPr lang="zh-CN" altLang="en-US" dirty="0"/>
              <a:t>编程效率</a:t>
            </a:r>
            <a:r>
              <a:rPr lang="zh-CN" altLang="en-US" b="1" dirty="0">
                <a:solidFill>
                  <a:srgbClr val="C00000"/>
                </a:solidFill>
              </a:rPr>
              <a:t>更高</a:t>
            </a:r>
          </a:p>
        </p:txBody>
      </p:sp>
    </p:spTree>
    <p:extLst>
      <p:ext uri="{BB962C8B-B14F-4D97-AF65-F5344CB8AC3E}">
        <p14:creationId xmlns:p14="http://schemas.microsoft.com/office/powerpoint/2010/main" val="37171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0FC45-0C4D-4230-83F8-BC4875BC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自然语言：为什么不能用？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A1886-7032-41E5-8F75-07968270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我们平常说话和书写所使用语言称为自然语言，例如：中文，英文，火星文。</a:t>
            </a:r>
            <a:endParaRPr lang="en-US" altLang="zh-CN" dirty="0"/>
          </a:p>
          <a:p>
            <a:r>
              <a:rPr lang="zh-CN" altLang="en-US" dirty="0"/>
              <a:t>自然语言是不严谨的</a:t>
            </a:r>
            <a:endParaRPr lang="en-US" altLang="zh-CN" dirty="0"/>
          </a:p>
          <a:p>
            <a:r>
              <a:rPr lang="zh-CN" altLang="en-US" dirty="0"/>
              <a:t>自然语言是有矛盾的</a:t>
            </a:r>
          </a:p>
        </p:txBody>
      </p:sp>
    </p:spTree>
    <p:extLst>
      <p:ext uri="{BB962C8B-B14F-4D97-AF65-F5344CB8AC3E}">
        <p14:creationId xmlns:p14="http://schemas.microsoft.com/office/powerpoint/2010/main" val="17150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456</Words>
  <Application>Microsoft Office PowerPoint</Application>
  <PresentationFormat>全屏显示(4:3)</PresentationFormat>
  <Paragraphs>85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主题​​</vt:lpstr>
      <vt:lpstr>Python程序设计 1. Python 程序设计概论</vt:lpstr>
      <vt:lpstr>PowerPoint 演示文稿</vt:lpstr>
      <vt:lpstr>可能存在的前置课程</vt:lpstr>
      <vt:lpstr>程序设计</vt:lpstr>
      <vt:lpstr>程序设计语言的发展</vt:lpstr>
      <vt:lpstr>高级语言</vt:lpstr>
      <vt:lpstr>编译器 / 解释器</vt:lpstr>
      <vt:lpstr>超高级语言</vt:lpstr>
      <vt:lpstr>自然语言：为什么不能用？</vt:lpstr>
      <vt:lpstr>Python概述</vt:lpstr>
      <vt:lpstr>世上没有免费的午餐</vt:lpstr>
      <vt:lpstr>学习材料</vt:lpstr>
      <vt:lpstr>课程内容规划</vt:lpstr>
      <vt:lpstr>可能的后续学习</vt:lpstr>
      <vt:lpstr>课堂要求</vt:lpstr>
      <vt:lpstr>平时作业</vt:lpstr>
      <vt:lpstr>期末考试和成绩评定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59</cp:revision>
  <dcterms:created xsi:type="dcterms:W3CDTF">2017-10-08T09:27:06Z</dcterms:created>
  <dcterms:modified xsi:type="dcterms:W3CDTF">2019-02-25T03:14:08Z</dcterms:modified>
</cp:coreProperties>
</file>