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0" r:id="rId4"/>
    <p:sldId id="301" r:id="rId5"/>
    <p:sldId id="304" r:id="rId6"/>
    <p:sldId id="310" r:id="rId7"/>
    <p:sldId id="302" r:id="rId8"/>
    <p:sldId id="316" r:id="rId9"/>
    <p:sldId id="317" r:id="rId10"/>
    <p:sldId id="306" r:id="rId11"/>
    <p:sldId id="311" r:id="rId12"/>
    <p:sldId id="307" r:id="rId13"/>
    <p:sldId id="308" r:id="rId14"/>
    <p:sldId id="305" r:id="rId15"/>
    <p:sldId id="315" r:id="rId16"/>
    <p:sldId id="314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09" r:id="rId25"/>
    <p:sldId id="325" r:id="rId26"/>
    <p:sldId id="326" r:id="rId27"/>
    <p:sldId id="328" r:id="rId28"/>
    <p:sldId id="329" r:id="rId29"/>
    <p:sldId id="330" r:id="rId30"/>
    <p:sldId id="331" r:id="rId31"/>
    <p:sldId id="334" r:id="rId32"/>
    <p:sldId id="333" r:id="rId33"/>
    <p:sldId id="332" r:id="rId34"/>
    <p:sldId id="33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sz="4400" dirty="0"/>
              <a:t>2 </a:t>
            </a:r>
            <a:r>
              <a:rPr lang="zh-CN" altLang="en-US" sz="4400" dirty="0"/>
              <a:t>字符串，序列，字典，元组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C582-093A-43E3-A2AD-71888293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F2446-3EB6-424C-823E-2CB676BD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在使用反斜杠</a:t>
            </a:r>
            <a:r>
              <a:rPr lang="en-US" altLang="zh-CN" dirty="0"/>
              <a:t>\</a:t>
            </a:r>
            <a:r>
              <a:rPr lang="zh-CN" altLang="en-US" dirty="0"/>
              <a:t>引入特殊的功能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21A12F-CE8A-4BC1-AB46-E26539E84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519216"/>
          <a:ext cx="6096000" cy="3512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256227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95598153"/>
                    </a:ext>
                  </a:extLst>
                </a:gridCol>
              </a:tblGrid>
              <a:tr h="87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\n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换行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193495"/>
                  </a:ext>
                </a:extLst>
              </a:tr>
              <a:tr h="87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\’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单引号</a:t>
                      </a:r>
                      <a:r>
                        <a:rPr lang="en-US" altLang="zh-CN" sz="2400" dirty="0"/>
                        <a:t>’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103391"/>
                  </a:ext>
                </a:extLst>
              </a:tr>
              <a:tr h="87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\”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双引号</a:t>
                      </a:r>
                      <a:r>
                        <a:rPr lang="en-US" altLang="zh-CN" sz="2400" dirty="0"/>
                        <a:t>”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812163"/>
                  </a:ext>
                </a:extLst>
              </a:tr>
              <a:tr h="87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\\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反斜杠</a:t>
                      </a:r>
                      <a:r>
                        <a:rPr lang="en-US" altLang="zh-CN" sz="2400" dirty="0"/>
                        <a:t>\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84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20E8-424C-4F1B-8BD3-0DE5830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练习：转义字符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541B7-8596-4BAA-B9CE-7A63001C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s1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‘I say \’Yes!\’ ‘</a:t>
            </a:r>
          </a:p>
          <a:p>
            <a:pPr marL="0" indent="0">
              <a:buNone/>
            </a:pPr>
            <a:r>
              <a:rPr lang="en-US" altLang="zh-CN" u="sng" dirty="0"/>
              <a:t>s2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‘windows\\system32\\python’</a:t>
            </a:r>
          </a:p>
          <a:p>
            <a:pPr marL="0" indent="0">
              <a:buNone/>
            </a:pPr>
            <a:r>
              <a:rPr lang="en-US" altLang="zh-CN" u="sng" dirty="0"/>
              <a:t>s3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‘line 1 \n line 2 \n line 3’</a:t>
            </a:r>
            <a:endParaRPr lang="zh-CN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AEF0F-2536-453D-B418-9C31C83B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r>
              <a:rPr lang="zh-CN" altLang="en-US" dirty="0"/>
              <a:t>字符串：无视转义字符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069F-3DCF-4B53-B354-70D85FF1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在字符串之前加上字母</a:t>
            </a:r>
            <a:r>
              <a:rPr lang="en-US" altLang="zh-CN" dirty="0"/>
              <a:t>r</a:t>
            </a:r>
            <a:r>
              <a:rPr lang="zh-CN" altLang="en-US" dirty="0"/>
              <a:t>来无视转义字符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s1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‘line 1 \n line 2 \n line 3’</a:t>
            </a:r>
            <a:endParaRPr lang="zh-CN" alt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s2 =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‘line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1 \n line 2 \n line 3’</a:t>
            </a:r>
          </a:p>
          <a:p>
            <a:pPr marL="0" indent="0">
              <a:buNone/>
            </a:pPr>
            <a:r>
              <a:rPr lang="en-US" altLang="zh-CN" u="sng" dirty="0"/>
              <a:t>s3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r’ C:\OpenCV3\build\bin’</a:t>
            </a:r>
            <a:endParaRPr lang="zh-CN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9FD49-8D55-4604-9205-7C4F217D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字符串和数字相互转化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DACDC-C87F-4C3E-8A88-7F7D0EB7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>
                <a:solidFill>
                  <a:srgbClr val="7030A0"/>
                </a:solidFill>
              </a:rPr>
              <a:t>str</a:t>
            </a:r>
            <a:r>
              <a:rPr lang="en-US" altLang="zh-CN" dirty="0"/>
              <a:t>(),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/>
              <a:t>(), 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7030A0"/>
                </a:solidFill>
              </a:rPr>
              <a:t>float</a:t>
            </a:r>
            <a:r>
              <a:rPr lang="en-US" altLang="zh-CN" dirty="0"/>
              <a:t>()</a:t>
            </a:r>
            <a:r>
              <a:rPr lang="zh-CN" altLang="en-US" dirty="0"/>
              <a:t>分别会将括号内的参数转换为字符串，整数，或者浮点数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 err="1">
                <a:solidFill>
                  <a:srgbClr val="7030A0"/>
                </a:solidFill>
              </a:rPr>
              <a:t>str</a:t>
            </a:r>
            <a:r>
              <a:rPr lang="en-US" altLang="zh-CN" u="sng" dirty="0"/>
              <a:t>(128.8)</a:t>
            </a:r>
          </a:p>
          <a:p>
            <a:pPr marL="457200" lvl="1" indent="0">
              <a:buNone/>
            </a:pPr>
            <a:r>
              <a:rPr lang="en-US" altLang="zh-CN" u="sng" dirty="0" err="1">
                <a:solidFill>
                  <a:srgbClr val="7030A0"/>
                </a:solidFill>
              </a:rPr>
              <a:t>int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‘123’</a:t>
            </a:r>
            <a:r>
              <a:rPr lang="en-US" altLang="zh-CN" u="sng" dirty="0"/>
              <a:t>)</a:t>
            </a:r>
          </a:p>
          <a:p>
            <a:pPr marL="457200" lvl="1" indent="0">
              <a:buNone/>
            </a:pPr>
            <a:r>
              <a:rPr lang="en-US" altLang="zh-CN" u="sng" dirty="0">
                <a:solidFill>
                  <a:srgbClr val="7030A0"/>
                </a:solidFill>
              </a:rPr>
              <a:t>float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‘123.333’</a:t>
            </a:r>
            <a:r>
              <a:rPr lang="en-US" altLang="zh-CN" u="sng" dirty="0"/>
              <a:t>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97142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489C-7063-48AA-97DC-94316BE1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字符串方法：查找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84DEE-7A14-418D-AC3D-C930D15E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字符串的方法函数</a:t>
            </a:r>
            <a:r>
              <a:rPr lang="en-US" altLang="zh-CN" dirty="0"/>
              <a:t>s1.find(s2)</a:t>
            </a:r>
            <a:r>
              <a:rPr lang="zh-CN" altLang="en-US" dirty="0"/>
              <a:t>在字符串</a:t>
            </a:r>
            <a:r>
              <a:rPr lang="en-US" altLang="zh-CN" dirty="0"/>
              <a:t>s1</a:t>
            </a:r>
            <a:r>
              <a:rPr lang="zh-CN" altLang="en-US" dirty="0"/>
              <a:t>中查找字符串</a:t>
            </a:r>
            <a:r>
              <a:rPr lang="en-US" altLang="zh-CN" dirty="0"/>
              <a:t>s2</a:t>
            </a:r>
            <a:r>
              <a:rPr lang="zh-CN" altLang="en-US" dirty="0"/>
              <a:t>，如果找到，则返回首次找到的位置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s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abcdefghijklmn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altLang="zh-CN" u="sng" dirty="0"/>
              <a:t>where = </a:t>
            </a:r>
            <a:r>
              <a:rPr lang="en-US" altLang="zh-CN" u="sng" dirty="0" err="1"/>
              <a:t>s.find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ef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u="sng" dirty="0"/>
              <a:t>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93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489C-7063-48AA-97DC-94316BE1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字符串方法：替换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84DEE-7A14-418D-AC3D-C930D15E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字符串的方法函数</a:t>
            </a:r>
            <a:r>
              <a:rPr lang="en-US" altLang="zh-CN" dirty="0"/>
              <a:t>s1.replace(s2, s3)</a:t>
            </a:r>
            <a:r>
              <a:rPr lang="zh-CN" altLang="en-US" dirty="0"/>
              <a:t>在字符串</a:t>
            </a:r>
            <a:r>
              <a:rPr lang="en-US" altLang="zh-CN" dirty="0"/>
              <a:t>s1</a:t>
            </a:r>
            <a:r>
              <a:rPr lang="zh-CN" altLang="en-US" dirty="0"/>
              <a:t>中查找</a:t>
            </a:r>
            <a:r>
              <a:rPr lang="en-US" altLang="zh-CN" dirty="0"/>
              <a:t>s2</a:t>
            </a:r>
            <a:r>
              <a:rPr lang="zh-CN" altLang="en-US" dirty="0"/>
              <a:t>，并替换为</a:t>
            </a:r>
            <a:r>
              <a:rPr lang="en-US" altLang="zh-CN" dirty="0"/>
              <a:t>s3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新的字符串将以返回值的形式出现，原字符串</a:t>
            </a:r>
            <a:r>
              <a:rPr lang="en-US" altLang="zh-CN" b="1" dirty="0">
                <a:solidFill>
                  <a:srgbClr val="C00000"/>
                </a:solidFill>
              </a:rPr>
              <a:t>s1</a:t>
            </a:r>
            <a:r>
              <a:rPr lang="zh-CN" altLang="en-US" b="1" dirty="0">
                <a:solidFill>
                  <a:srgbClr val="C00000"/>
                </a:solidFill>
              </a:rPr>
              <a:t>不会被修改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u="sng" dirty="0"/>
              <a:t>s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aaabbbccc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altLang="zh-CN" u="sng" dirty="0" err="1"/>
              <a:t>new_s</a:t>
            </a:r>
            <a:r>
              <a:rPr lang="en-US" altLang="zh-CN" u="sng" dirty="0"/>
              <a:t> = </a:t>
            </a:r>
            <a:r>
              <a:rPr lang="en-US" altLang="zh-CN" u="sng" dirty="0" err="1"/>
              <a:t>s.replace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bbb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u="sng" dirty="0"/>
              <a:t>,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‘888’</a:t>
            </a:r>
            <a:r>
              <a:rPr lang="en-US" altLang="zh-CN" u="sng" dirty="0"/>
              <a:t>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76359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B8B4-12AF-4B12-8C9C-7E921E6B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字符串方法：大小写转换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B42B-9FB2-47B1-A7A0-36AB237F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‘what a WONDERFUL day!’</a:t>
            </a:r>
          </a:p>
          <a:p>
            <a:pPr marL="0" indent="0">
              <a:buNone/>
            </a:pPr>
            <a:r>
              <a:rPr lang="en-US" altLang="zh-CN" dirty="0"/>
              <a:t>s1 = </a:t>
            </a:r>
            <a:r>
              <a:rPr lang="en-US" altLang="zh-CN" dirty="0" err="1"/>
              <a:t>s.upper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s2 = </a:t>
            </a:r>
            <a:r>
              <a:rPr lang="en-US" altLang="zh-CN" dirty="0" err="1"/>
              <a:t>s.lower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s3 = </a:t>
            </a:r>
            <a:r>
              <a:rPr lang="en-US" altLang="zh-CN" dirty="0" err="1"/>
              <a:t>s.capitalize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s4 = </a:t>
            </a:r>
            <a:r>
              <a:rPr lang="en-US" altLang="zh-CN" dirty="0" err="1"/>
              <a:t>s.title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9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1282B-B377-43D5-9115-5A8A8A72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D6BCF-03DA-4875-895A-BD8CA267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6153"/>
            <a:ext cx="9564832" cy="46108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temp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‘Dr. {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first_name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} {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family_name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}’</a:t>
            </a:r>
          </a:p>
          <a:p>
            <a:pPr marL="0" indent="0">
              <a:buNone/>
            </a:pPr>
            <a:r>
              <a:rPr lang="en-US" altLang="zh-CN" dirty="0"/>
              <a:t>s2 = </a:t>
            </a:r>
            <a:r>
              <a:rPr lang="en-US" altLang="zh-CN" dirty="0" err="1"/>
              <a:t>temp.format</a:t>
            </a:r>
            <a:r>
              <a:rPr lang="en-US" altLang="zh-CN" dirty="0"/>
              <a:t>(</a:t>
            </a:r>
            <a:r>
              <a:rPr lang="en-US" altLang="zh-CN" dirty="0" err="1"/>
              <a:t>family_name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‘Liu’</a:t>
            </a:r>
            <a:r>
              <a:rPr lang="en-US" altLang="zh-CN" dirty="0"/>
              <a:t>, </a:t>
            </a:r>
            <a:r>
              <a:rPr lang="en-US" altLang="zh-CN" dirty="0" err="1"/>
              <a:t>first_name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‘Dongwei’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4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5747D-5E01-4255-A8D2-02F7C1AA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63B23-9296-4936-BFF5-BC9923C8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一个灵活的数组</a:t>
            </a:r>
            <a:endParaRPr lang="en-US" altLang="zh-CN" dirty="0"/>
          </a:p>
          <a:p>
            <a:r>
              <a:rPr lang="zh-CN" altLang="en-US" dirty="0"/>
              <a:t>有序，异构，任意嵌套</a:t>
            </a:r>
          </a:p>
          <a:p>
            <a:r>
              <a:rPr lang="zh-CN" altLang="en-US" dirty="0"/>
              <a:t>可原位修改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422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431D-C3F4-4C5F-B1DC-EE42AF0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92CD-216A-4500-A059-0B07A1CB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 2, 3]</a:t>
            </a:r>
          </a:p>
          <a:p>
            <a:pPr marL="0" indent="0">
              <a:buNone/>
            </a:pPr>
            <a:r>
              <a:rPr lang="en-US" altLang="zh-CN" dirty="0"/>
              <a:t>list2 = 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aaa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‘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bbb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‘ccc’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list3 = [list1, list2, list1, list1]</a:t>
            </a:r>
          </a:p>
          <a:p>
            <a:pPr marL="0" indent="0">
              <a:buNone/>
            </a:pPr>
            <a:r>
              <a:rPr lang="en-US" altLang="zh-CN" dirty="0"/>
              <a:t>list4 = </a:t>
            </a:r>
            <a:r>
              <a:rPr lang="en-US" altLang="zh-CN" dirty="0">
                <a:solidFill>
                  <a:srgbClr val="7030A0"/>
                </a:solidFill>
              </a:rPr>
              <a:t>list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range</a:t>
            </a:r>
            <a:r>
              <a:rPr lang="en-US" altLang="zh-CN" dirty="0"/>
              <a:t>(1,101))</a:t>
            </a:r>
          </a:p>
          <a:p>
            <a:pPr marL="0" indent="0">
              <a:buNone/>
            </a:pPr>
            <a:r>
              <a:rPr lang="en-US" altLang="zh-CN" dirty="0"/>
              <a:t>list5 = [x*2 </a:t>
            </a:r>
            <a:r>
              <a:rPr lang="en-US" altLang="zh-CN" dirty="0">
                <a:solidFill>
                  <a:schemeClr val="accent2"/>
                </a:solidFill>
              </a:rPr>
              <a:t>for</a:t>
            </a:r>
            <a:r>
              <a:rPr lang="en-US" altLang="zh-CN" dirty="0"/>
              <a:t> x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range</a:t>
            </a:r>
            <a:r>
              <a:rPr lang="en-US" altLang="zh-CN" dirty="0"/>
              <a:t>(1,101)]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0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类与对象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数据规整化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5DF94-9314-49D2-ABF2-D318637B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列表索引</a:t>
            </a:r>
            <a:r>
              <a:rPr lang="en-US" altLang="zh-CN" dirty="0"/>
              <a:t>[]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163533-F974-4F34-BF40-22776DE2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89574"/>
            <a:ext cx="6312478" cy="28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FE59A-E717-4ED1-BAA2-2CB85419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列表常用操作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37DC13-8C18-475C-B63C-85C07C6B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5154726" cy="2753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929A63-5C31-4A5A-98C2-0D080854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82699"/>
            <a:ext cx="5512377" cy="20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5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3C0D-BA5F-405B-88B0-D0F67C2E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列表常用操作（续）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3A8385-2486-43D3-9C7A-383182B1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45" y="1298425"/>
            <a:ext cx="5389288" cy="2030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8AEE0F-C67C-4507-88C6-B5C9B889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16834"/>
            <a:ext cx="7679903" cy="11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3FA0-9449-452D-AA2B-B66C2BF3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修改列表中某个位置的值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16ED56-613D-4E1A-8378-78593C5B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38" y="1429967"/>
            <a:ext cx="4463183" cy="729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AB5DF5-1B61-450A-8B58-C1647838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38" y="2159141"/>
            <a:ext cx="4270873" cy="7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4B47-705E-40F5-BE98-991688E4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引用：变量名和对象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63D4D-04D5-4C98-B26C-893BD79F2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a = 51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 = a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 =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‘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Dongwei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’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1C0C76-5FB6-4672-97F9-DACB5A959F75}"/>
              </a:ext>
            </a:extLst>
          </p:cNvPr>
          <p:cNvCxnSpPr>
            <a:cxnSpLocks/>
          </p:cNvCxnSpPr>
          <p:nvPr/>
        </p:nvCxnSpPr>
        <p:spPr>
          <a:xfrm>
            <a:off x="6195203" y="1839189"/>
            <a:ext cx="0" cy="2873088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C639C5-ED75-4B65-B4A7-449458EDF855}"/>
              </a:ext>
            </a:extLst>
          </p:cNvPr>
          <p:cNvSpPr txBox="1"/>
          <p:nvPr/>
        </p:nvSpPr>
        <p:spPr>
          <a:xfrm>
            <a:off x="5247410" y="214052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1B0F1A-F034-401A-AD05-F15616B8561D}"/>
              </a:ext>
            </a:extLst>
          </p:cNvPr>
          <p:cNvSpPr txBox="1"/>
          <p:nvPr/>
        </p:nvSpPr>
        <p:spPr>
          <a:xfrm>
            <a:off x="5247410" y="285108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BD3C2A-181E-4B44-A501-9E1211431CD3}"/>
              </a:ext>
            </a:extLst>
          </p:cNvPr>
          <p:cNvSpPr txBox="1"/>
          <p:nvPr/>
        </p:nvSpPr>
        <p:spPr>
          <a:xfrm>
            <a:off x="5247410" y="3561644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480B73C-442D-4457-A9B1-A3CA0C2DD1C8}"/>
              </a:ext>
            </a:extLst>
          </p:cNvPr>
          <p:cNvSpPr/>
          <p:nvPr/>
        </p:nvSpPr>
        <p:spPr>
          <a:xfrm>
            <a:off x="7268440" y="1973053"/>
            <a:ext cx="878032" cy="87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51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E0FAA5-B554-4CB4-8D88-F6D146C8AFAC}"/>
              </a:ext>
            </a:extLst>
          </p:cNvPr>
          <p:cNvSpPr/>
          <p:nvPr/>
        </p:nvSpPr>
        <p:spPr>
          <a:xfrm>
            <a:off x="6806044" y="3454977"/>
            <a:ext cx="1802823" cy="7741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Dongwei</a:t>
            </a:r>
            <a:endParaRPr lang="zh-CN" altLang="en-US" sz="2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928D79-3FE3-473E-B7CE-0D0986F8E450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5603598" y="2402136"/>
            <a:ext cx="1664842" cy="9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838BC7-1B08-4748-AA1B-9DB871C4C921}"/>
              </a:ext>
            </a:extLst>
          </p:cNvPr>
          <p:cNvCxnSpPr>
            <a:stCxn id="9" idx="3"/>
          </p:cNvCxnSpPr>
          <p:nvPr/>
        </p:nvCxnSpPr>
        <p:spPr>
          <a:xfrm flipV="1">
            <a:off x="5621230" y="2576945"/>
            <a:ext cx="1693970" cy="53575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BA003C-425E-4D85-BB54-7CE269B323F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584362" y="3823254"/>
            <a:ext cx="1221682" cy="18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1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9DAEC6-05CB-4D8A-AA9B-712C637C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引用与修改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3A46599-CE82-4E71-9023-8414C536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5043"/>
            <a:ext cx="4327298" cy="22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6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C8D6-8337-48B3-A654-82738A2C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9DBDF5-F03E-4A6C-BAF3-38BDD837B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01" y="1474855"/>
            <a:ext cx="4691072" cy="26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238C5-35B7-47C3-BEFC-38346ACE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例：斐波那契数列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F7AD55-87B5-4D51-8866-CB7D3189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85" y="1429967"/>
            <a:ext cx="6661266" cy="36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C10C1-C238-4E80-9FA1-2489907B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列表和字符串的相同点和不同点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F5D67-F5AA-4271-BDE7-E05D8B22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相同点：</a:t>
            </a:r>
            <a:endParaRPr lang="en-US" altLang="zh-CN" dirty="0"/>
          </a:p>
          <a:p>
            <a:pPr lvl="1"/>
            <a:r>
              <a:rPr lang="zh-CN" altLang="en-US" dirty="0"/>
              <a:t>运算符 </a:t>
            </a:r>
            <a:r>
              <a:rPr lang="en-US" altLang="zh-CN" dirty="0"/>
              <a:t>+ </a:t>
            </a:r>
            <a:r>
              <a:rPr lang="zh-CN" altLang="en-US" dirty="0"/>
              <a:t>和 *</a:t>
            </a:r>
            <a:endParaRPr lang="en-US" altLang="zh-CN" dirty="0"/>
          </a:p>
          <a:p>
            <a:pPr lvl="1"/>
            <a:r>
              <a:rPr lang="zh-CN" altLang="en-US" dirty="0"/>
              <a:t>索引和分片 </a:t>
            </a:r>
            <a:r>
              <a:rPr lang="en-US" altLang="zh-CN" dirty="0"/>
              <a:t>[]</a:t>
            </a:r>
          </a:p>
          <a:p>
            <a:pPr lvl="1"/>
            <a:r>
              <a:rPr lang="zh-CN" altLang="en-US" dirty="0"/>
              <a:t>迭代器 </a:t>
            </a:r>
            <a:r>
              <a:rPr lang="en-US" altLang="zh-CN" dirty="0"/>
              <a:t>for</a:t>
            </a:r>
          </a:p>
          <a:p>
            <a:r>
              <a:rPr lang="zh-CN" altLang="en-US" dirty="0"/>
              <a:t>不同点：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列表可以在原位修改，字符串不可以</a:t>
            </a:r>
          </a:p>
        </p:txBody>
      </p:sp>
    </p:spTree>
    <p:extLst>
      <p:ext uri="{BB962C8B-B14F-4D97-AF65-F5344CB8AC3E}">
        <p14:creationId xmlns:p14="http://schemas.microsoft.com/office/powerpoint/2010/main" val="155365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C6C96-1535-49BB-BABF-55A94126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字典（哈希表）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7241A-2E93-4B94-87CF-62B27A2D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元素通过键来存储</a:t>
            </a:r>
            <a:endParaRPr lang="en-US" altLang="zh-CN" dirty="0"/>
          </a:p>
          <a:p>
            <a:r>
              <a:rPr lang="zh-CN" altLang="en-US" dirty="0"/>
              <a:t>用键来索引非常快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可变长，异构，任意嵌套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可以在原处修改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存储的是对象的引用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99369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410D9-2CBD-4877-8AC2-5EDBE602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ADB69-54F2-4E9F-B4B9-2B3DED31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用引号</a:t>
            </a:r>
            <a:r>
              <a:rPr lang="en-US" altLang="zh-CN" dirty="0"/>
              <a:t>’…’</a:t>
            </a:r>
            <a:r>
              <a:rPr lang="zh-CN" altLang="en-US" dirty="0"/>
              <a:t>或者</a:t>
            </a:r>
            <a:r>
              <a:rPr lang="en-US" altLang="zh-CN" dirty="0"/>
              <a:t>”…”</a:t>
            </a:r>
            <a:r>
              <a:rPr lang="zh-CN" altLang="en-US" dirty="0"/>
              <a:t>标示  （注意：使用半角引号）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aaa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r>
              <a:rPr lang="zh-CN" altLang="en-US" dirty="0"/>
              <a:t>表示一段文字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‘Hello world!’</a:t>
            </a:r>
          </a:p>
          <a:p>
            <a:r>
              <a:rPr lang="zh-CN" altLang="en-US" dirty="0"/>
              <a:t>支持中文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你好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!’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“=”</a:t>
            </a:r>
            <a:r>
              <a:rPr lang="zh-CN" altLang="en-US" dirty="0"/>
              <a:t>赋值给变量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s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aaaaa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58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036E8-A801-41BF-B8F2-DF7515AB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11B6B-70B5-49E9-A72E-159AB818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 = {}  #</a:t>
            </a:r>
            <a:r>
              <a:rPr lang="zh-CN" altLang="en-US" dirty="0"/>
              <a:t>空字典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 = {‘a’:2, ‘b’:3}  #</a:t>
            </a:r>
            <a:r>
              <a:rPr lang="zh-CN" altLang="en-US" dirty="0"/>
              <a:t>有</a:t>
            </a:r>
            <a:r>
              <a:rPr lang="en-US" altLang="zh-CN" dirty="0" err="1"/>
              <a:t>a,b</a:t>
            </a:r>
            <a:r>
              <a:rPr lang="zh-CN" altLang="en-US" dirty="0"/>
              <a:t>两个键的字典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43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8F3A6-7C6D-4422-A4FC-B1A59A1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查看字典内容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ACDE7-1CDE-43BA-9DC6-AA3F82FB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D[‘a’] #</a:t>
            </a:r>
            <a:r>
              <a:rPr lang="zh-CN" altLang="en-US" dirty="0"/>
              <a:t>使用键</a:t>
            </a:r>
            <a:r>
              <a:rPr lang="en-US" altLang="zh-CN" dirty="0"/>
              <a:t>a</a:t>
            </a:r>
            <a:r>
              <a:rPr lang="zh-CN" altLang="en-US" dirty="0"/>
              <a:t>来索引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D.keys</a:t>
            </a:r>
            <a:r>
              <a:rPr lang="en-US" altLang="zh-CN" dirty="0"/>
              <a:t>() </a:t>
            </a:r>
          </a:p>
          <a:p>
            <a:pPr marL="0" indent="0">
              <a:buNone/>
            </a:pPr>
            <a:r>
              <a:rPr lang="en-US" altLang="zh-CN" dirty="0" err="1"/>
              <a:t>D.values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D.items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20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A8E6-E2CA-4BCC-B805-07BAC24B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对新键赋值会添加项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0FD55-504B-49C0-B861-5A784703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D[‘egg’] = ‘broken’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49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24187-E8CB-4461-90A1-DA547A6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update</a:t>
            </a:r>
            <a:r>
              <a:rPr lang="zh-CN" altLang="en-US" dirty="0"/>
              <a:t>方法合并字典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64DFF-1D3A-4302-A40B-13398597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D1 = {‘a’: 1, ‘b’:2}</a:t>
            </a:r>
          </a:p>
          <a:p>
            <a:pPr marL="0" indent="0">
              <a:buNone/>
            </a:pPr>
            <a:r>
              <a:rPr lang="en-US" altLang="zh-CN" dirty="0"/>
              <a:t>D2 = {‘c’:3, ‘d’:4}</a:t>
            </a:r>
          </a:p>
          <a:p>
            <a:pPr marL="0" indent="0">
              <a:buNone/>
            </a:pPr>
            <a:r>
              <a:rPr lang="en-US" altLang="zh-CN" dirty="0"/>
              <a:t>D1.update(D2)  #</a:t>
            </a:r>
            <a:r>
              <a:rPr lang="zh-CN" altLang="en-US" dirty="0"/>
              <a:t>将</a:t>
            </a:r>
            <a:r>
              <a:rPr lang="en-US" altLang="zh-CN" dirty="0"/>
              <a:t>D2</a:t>
            </a:r>
            <a:r>
              <a:rPr lang="zh-CN" altLang="en-US" dirty="0"/>
              <a:t>的内容添加到</a:t>
            </a:r>
            <a:r>
              <a:rPr lang="en-US" altLang="zh-CN" dirty="0"/>
              <a:t>D1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26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99C1C-0D58-42EC-8DCF-CFD5FBBA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77FDB-6743-433F-9687-367CCB06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元组用小括号</a:t>
            </a:r>
            <a:r>
              <a:rPr lang="en-US" altLang="zh-CN" dirty="0"/>
              <a:t>()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有序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不能原处修改，固定长度</a:t>
            </a:r>
            <a:r>
              <a:rPr lang="zh-CN" altLang="en-US" dirty="0"/>
              <a:t>（类似字符串）</a:t>
            </a:r>
            <a:endParaRPr lang="en-US" altLang="zh-CN" dirty="0"/>
          </a:p>
          <a:p>
            <a:r>
              <a:rPr lang="zh-CN" altLang="en-US" dirty="0"/>
              <a:t>不支持任何方法调用（只能索引）</a:t>
            </a:r>
            <a:endParaRPr lang="en-US" altLang="zh-CN" dirty="0"/>
          </a:p>
          <a:p>
            <a:r>
              <a:rPr lang="zh-CN" altLang="en-US" dirty="0"/>
              <a:t>异构，任意嵌套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30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8634-4DE1-4E89-9B03-BA86DD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字符串的加法和乘法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8C656-678C-4BFD-8207-7580C65E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字符串加法：连接两个字符串</a:t>
            </a:r>
            <a:endParaRPr lang="en-US" altLang="zh-CN" dirty="0"/>
          </a:p>
          <a:p>
            <a:r>
              <a:rPr lang="zh-CN" altLang="en-US" dirty="0"/>
              <a:t>字符串乘法：将字符串复制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字符串没有减法和除法</a:t>
            </a:r>
          </a:p>
        </p:txBody>
      </p:sp>
    </p:spTree>
    <p:extLst>
      <p:ext uri="{BB962C8B-B14F-4D97-AF65-F5344CB8AC3E}">
        <p14:creationId xmlns:p14="http://schemas.microsoft.com/office/powerpoint/2010/main" val="10831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51A2-C698-4D6B-8EC8-BD6E77C6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例：字符串加法和乘法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3F884-3B10-4BF4-934D-89CBA8E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a1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abcd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u="sng" dirty="0"/>
              <a:t>a2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efgh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u="sng" dirty="0"/>
              <a:t>b1 = a1 + a2</a:t>
            </a:r>
          </a:p>
          <a:p>
            <a:pPr marL="0" indent="0">
              <a:buNone/>
            </a:pPr>
            <a:r>
              <a:rPr lang="en-US" altLang="zh-CN" u="sng" dirty="0"/>
              <a:t>b2 = a1 * 3</a:t>
            </a:r>
          </a:p>
          <a:p>
            <a:pPr marL="0" indent="0">
              <a:buNone/>
            </a:pPr>
            <a:r>
              <a:rPr lang="en-US" altLang="zh-CN" u="sng" dirty="0"/>
              <a:t>cool =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u="sng" dirty="0"/>
              <a:t> +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‘o’</a:t>
            </a:r>
            <a:r>
              <a:rPr lang="en-US" altLang="zh-CN" u="sng" dirty="0"/>
              <a:t> * 10 +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‘l!’</a:t>
            </a:r>
            <a:endParaRPr lang="zh-CN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31837-AB06-4275-8E9C-683728B7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例：字符串加法和乘法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4EC50-4B62-48E2-B78B-307ABC17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a1 – a2</a:t>
            </a:r>
          </a:p>
          <a:p>
            <a:pPr marL="0" indent="0">
              <a:buNone/>
            </a:pPr>
            <a:r>
              <a:rPr lang="en-US" altLang="zh-CN" u="sng" dirty="0"/>
              <a:t>a1 * a2</a:t>
            </a:r>
          </a:p>
          <a:p>
            <a:pPr marL="0" indent="0">
              <a:buNone/>
            </a:pPr>
            <a:r>
              <a:rPr lang="en-US" altLang="zh-CN" u="sng" dirty="0"/>
              <a:t>a1 / 3</a:t>
            </a:r>
          </a:p>
          <a:p>
            <a:r>
              <a:rPr lang="zh-CN" altLang="en-US" dirty="0"/>
              <a:t>字符串没有减法和除法</a:t>
            </a:r>
          </a:p>
          <a:p>
            <a:r>
              <a:rPr lang="zh-CN" altLang="en-US" dirty="0"/>
              <a:t>乘法运算只能是 </a:t>
            </a:r>
            <a:r>
              <a:rPr lang="en-US" altLang="zh-CN" dirty="0"/>
              <a:t>&lt;</a:t>
            </a:r>
            <a:r>
              <a:rPr lang="zh-CN" altLang="en-US" dirty="0"/>
              <a:t>字符串</a:t>
            </a:r>
            <a:r>
              <a:rPr lang="en-US" altLang="zh-CN" dirty="0"/>
              <a:t>&gt; * 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65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2A6A-DE5E-444F-A477-2B898EF4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 </a:t>
            </a:r>
            <a:r>
              <a:rPr lang="en-US" altLang="zh-CN" dirty="0"/>
              <a:t>[n]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A0E8-4C54-4D3D-88C7-61311A25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利用操作符</a:t>
            </a:r>
            <a:r>
              <a:rPr lang="en-US" altLang="zh-CN" dirty="0"/>
              <a:t>[n]</a:t>
            </a:r>
            <a:r>
              <a:rPr lang="zh-CN" altLang="en-US" dirty="0"/>
              <a:t>访问字符串指定位置上的字符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位置的编码从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开始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u="sng" dirty="0"/>
              <a:t>s1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abcdefg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altLang="zh-CN" u="sng" dirty="0"/>
              <a:t>s1[0]</a:t>
            </a:r>
          </a:p>
          <a:p>
            <a:pPr marL="457200" lvl="1" indent="0">
              <a:buNone/>
            </a:pPr>
            <a:r>
              <a:rPr lang="en-US" altLang="zh-CN" u="sng" dirty="0"/>
              <a:t>s1[1]</a:t>
            </a:r>
          </a:p>
          <a:p>
            <a:pPr marL="457200" lvl="1" indent="0">
              <a:buNone/>
            </a:pPr>
            <a:r>
              <a:rPr lang="en-US" altLang="zh-CN" u="sng" dirty="0"/>
              <a:t>s1[5]</a:t>
            </a:r>
          </a:p>
          <a:p>
            <a:pPr marL="457200" lvl="1" indent="0">
              <a:buNone/>
            </a:pPr>
            <a:r>
              <a:rPr lang="en-US" altLang="zh-CN" u="sng" dirty="0"/>
              <a:t>s1[100]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55557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FBBC1-C09E-4936-868B-D4E176E9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</a:t>
            </a:r>
            <a:r>
              <a:rPr lang="en-US" altLang="zh-CN" dirty="0"/>
              <a:t>[</a:t>
            </a:r>
            <a:r>
              <a:rPr lang="en-US" altLang="zh-CN" dirty="0" err="1"/>
              <a:t>m:n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9A92C-0261-4B73-ADC3-8B3BC32C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[</a:t>
            </a:r>
            <a:r>
              <a:rPr lang="en-US" altLang="zh-CN" dirty="0" err="1"/>
              <a:t>m:n</a:t>
            </a:r>
            <a:r>
              <a:rPr lang="en-US" altLang="zh-CN" dirty="0"/>
              <a:t>]</a:t>
            </a:r>
            <a:r>
              <a:rPr lang="zh-CN" altLang="en-US" dirty="0"/>
              <a:t>操作符访问字符串中的一个片段</a:t>
            </a:r>
            <a:endParaRPr lang="en-US" altLang="zh-CN" dirty="0"/>
          </a:p>
          <a:p>
            <a:r>
              <a:rPr lang="zh-CN" altLang="en-US" dirty="0"/>
              <a:t>缺省的</a:t>
            </a:r>
            <a:r>
              <a:rPr lang="en-US" altLang="zh-CN" dirty="0"/>
              <a:t>m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值表示字符串的开始或者结束位置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s1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abcdefg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altLang="zh-CN" u="sng" dirty="0"/>
              <a:t>s1[0:2]</a:t>
            </a:r>
          </a:p>
          <a:p>
            <a:pPr marL="457200" lvl="1" indent="0">
              <a:buNone/>
            </a:pPr>
            <a:r>
              <a:rPr lang="en-US" altLang="zh-CN" u="sng" dirty="0"/>
              <a:t>s1[:2]</a:t>
            </a:r>
          </a:p>
          <a:p>
            <a:pPr marL="457200" lvl="1" indent="0">
              <a:buNone/>
            </a:pPr>
            <a:r>
              <a:rPr lang="en-US" altLang="zh-CN" u="sng" dirty="0"/>
              <a:t>s1[2:6]</a:t>
            </a:r>
          </a:p>
          <a:p>
            <a:pPr marL="457200" lvl="1" indent="0">
              <a:buNone/>
            </a:pPr>
            <a:r>
              <a:rPr lang="en-US" altLang="zh-CN" u="sng" dirty="0"/>
              <a:t>s1[2:]</a:t>
            </a:r>
          </a:p>
          <a:p>
            <a:pPr marL="457200" lvl="1" indent="0">
              <a:buNone/>
            </a:pP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3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4E93-55A5-4B83-A91B-9372DD0C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扩展分片</a:t>
            </a:r>
            <a:r>
              <a:rPr lang="en-US" altLang="zh-CN" dirty="0"/>
              <a:t>[</a:t>
            </a:r>
            <a:r>
              <a:rPr lang="en-US" altLang="zh-CN" dirty="0" err="1"/>
              <a:t>m:n:o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3B4-DBF6-4302-8F0C-38E39E9D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在分片操作中加入第三个参数</a:t>
            </a:r>
            <a:r>
              <a:rPr lang="en-US" altLang="zh-CN" dirty="0"/>
              <a:t>o</a:t>
            </a:r>
            <a:r>
              <a:rPr lang="zh-CN" altLang="en-US" dirty="0"/>
              <a:t>，用来控制步长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u="sng" dirty="0"/>
              <a:t>s1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abcdefg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altLang="zh-CN" u="sng" dirty="0"/>
              <a:t>s1[0:5:1]</a:t>
            </a:r>
          </a:p>
          <a:p>
            <a:pPr marL="457200" lvl="1" indent="0">
              <a:buNone/>
            </a:pPr>
            <a:r>
              <a:rPr lang="en-US" altLang="zh-CN" u="sng" dirty="0"/>
              <a:t>s1[0:5:2]</a:t>
            </a:r>
          </a:p>
          <a:p>
            <a:pPr marL="457200" lvl="1" indent="0">
              <a:buNone/>
            </a:pPr>
            <a:r>
              <a:rPr lang="en-US" altLang="zh-CN" u="sng" dirty="0"/>
              <a:t>s1[::-1]</a:t>
            </a:r>
          </a:p>
          <a:p>
            <a:pPr marL="457200" lvl="1" indent="0">
              <a:buNone/>
            </a:pPr>
            <a:endParaRPr lang="en-US" altLang="zh-CN" u="sng" dirty="0"/>
          </a:p>
          <a:p>
            <a:pPr marL="457200" lvl="1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7857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993</Words>
  <Application>Microsoft Office PowerPoint</Application>
  <PresentationFormat>全屏显示(4:3)</PresentationFormat>
  <Paragraphs>169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主题​​</vt:lpstr>
      <vt:lpstr>Python程序设计 2 字符串，序列，字典，元组</vt:lpstr>
      <vt:lpstr>课程安排</vt:lpstr>
      <vt:lpstr>字符串</vt:lpstr>
      <vt:lpstr>字符串的加法和乘法</vt:lpstr>
      <vt:lpstr>例：字符串加法和乘法</vt:lpstr>
      <vt:lpstr>例：字符串加法和乘法</vt:lpstr>
      <vt:lpstr>索引 [n]</vt:lpstr>
      <vt:lpstr>分片[m:n]</vt:lpstr>
      <vt:lpstr>扩展分片[m:n:o]</vt:lpstr>
      <vt:lpstr>转义字符</vt:lpstr>
      <vt:lpstr>练习：转义字符</vt:lpstr>
      <vt:lpstr>raw字符串：无视转义字符</vt:lpstr>
      <vt:lpstr>字符串和数字相互转化</vt:lpstr>
      <vt:lpstr>字符串方法：查找</vt:lpstr>
      <vt:lpstr>字符串方法：替换</vt:lpstr>
      <vt:lpstr>字符串方法：大小写转换</vt:lpstr>
      <vt:lpstr>格式化字符串</vt:lpstr>
      <vt:lpstr>列表（List）</vt:lpstr>
      <vt:lpstr>生成列表</vt:lpstr>
      <vt:lpstr>列表索引[]</vt:lpstr>
      <vt:lpstr>列表常用操作</vt:lpstr>
      <vt:lpstr>列表常用操作（续）</vt:lpstr>
      <vt:lpstr>修改列表中某个位置的值</vt:lpstr>
      <vt:lpstr>引用：变量名和对象</vt:lpstr>
      <vt:lpstr>引用与修改</vt:lpstr>
      <vt:lpstr>例：计数</vt:lpstr>
      <vt:lpstr>例：斐波那契数列</vt:lpstr>
      <vt:lpstr>列表和字符串的相同点和不同点</vt:lpstr>
      <vt:lpstr>字典（哈希表）</vt:lpstr>
      <vt:lpstr>创建字典</vt:lpstr>
      <vt:lpstr>查看字典内容</vt:lpstr>
      <vt:lpstr>对新键赋值会添加项</vt:lpstr>
      <vt:lpstr>使用update方法合并字典</vt:lpstr>
      <vt:lpstr>元组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67</cp:revision>
  <dcterms:created xsi:type="dcterms:W3CDTF">2017-10-08T09:27:06Z</dcterms:created>
  <dcterms:modified xsi:type="dcterms:W3CDTF">2019-03-05T11:59:25Z</dcterms:modified>
</cp:coreProperties>
</file>