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0" r:id="rId4"/>
    <p:sldId id="353" r:id="rId5"/>
    <p:sldId id="301" r:id="rId6"/>
    <p:sldId id="302" r:id="rId7"/>
    <p:sldId id="355" r:id="rId8"/>
    <p:sldId id="306" r:id="rId9"/>
    <p:sldId id="314" r:id="rId10"/>
    <p:sldId id="350" r:id="rId11"/>
    <p:sldId id="307" r:id="rId12"/>
    <p:sldId id="309" r:id="rId13"/>
    <p:sldId id="354" r:id="rId14"/>
    <p:sldId id="351" r:id="rId15"/>
    <p:sldId id="352" r:id="rId16"/>
    <p:sldId id="357" r:id="rId17"/>
    <p:sldId id="358" r:id="rId18"/>
    <p:sldId id="359" r:id="rId19"/>
    <p:sldId id="356" r:id="rId20"/>
    <p:sldId id="360" r:id="rId21"/>
    <p:sldId id="361" r:id="rId22"/>
    <p:sldId id="344" r:id="rId23"/>
    <p:sldId id="305" r:id="rId24"/>
    <p:sldId id="304" r:id="rId25"/>
    <p:sldId id="310" r:id="rId26"/>
    <p:sldId id="311" r:id="rId27"/>
    <p:sldId id="312" r:id="rId28"/>
    <p:sldId id="345" r:id="rId29"/>
    <p:sldId id="337" r:id="rId30"/>
    <p:sldId id="339" r:id="rId31"/>
    <p:sldId id="342" r:id="rId32"/>
    <p:sldId id="340" r:id="rId33"/>
    <p:sldId id="346" r:id="rId34"/>
    <p:sldId id="338" r:id="rId35"/>
    <p:sldId id="347" r:id="rId36"/>
    <p:sldId id="348" r:id="rId37"/>
    <p:sldId id="349" r:id="rId38"/>
    <p:sldId id="308" r:id="rId39"/>
    <p:sldId id="34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60030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4 </a:t>
            </a:r>
            <a:r>
              <a:rPr lang="zh-CN" altLang="en-US" dirty="0"/>
              <a:t>函数，模块，</a:t>
            </a:r>
            <a:br>
              <a:rPr lang="en-US" altLang="zh-CN" dirty="0"/>
            </a:br>
            <a:r>
              <a:rPr lang="zh-CN" altLang="en-US" dirty="0"/>
              <a:t>简单文件读写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33363"/>
            <a:ext cx="6858000" cy="1655762"/>
          </a:xfrm>
        </p:spPr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C3246-344D-4243-9AA8-AEF27FF7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函数返回多个变量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4FC49-CD5A-4735-B610-CA25C818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如果一个函数需要返回多个变量：</a:t>
            </a:r>
            <a:endParaRPr lang="en-US" altLang="zh-CN" dirty="0"/>
          </a:p>
          <a:p>
            <a:pPr lvl="1"/>
            <a:r>
              <a:rPr lang="zh-CN" altLang="en-US" dirty="0"/>
              <a:t>函数定义中的</a:t>
            </a:r>
            <a:r>
              <a:rPr lang="en-US" altLang="zh-CN" b="1" dirty="0">
                <a:solidFill>
                  <a:schemeClr val="accent2"/>
                </a:solidFill>
              </a:rPr>
              <a:t>return</a:t>
            </a:r>
            <a:r>
              <a:rPr lang="zh-CN" altLang="en-US" dirty="0"/>
              <a:t>语句后面放置</a:t>
            </a:r>
            <a:r>
              <a:rPr lang="zh-CN" altLang="en-US" b="1" dirty="0">
                <a:solidFill>
                  <a:srgbClr val="C00000"/>
                </a:solidFill>
              </a:rPr>
              <a:t>多个变量</a:t>
            </a:r>
            <a:r>
              <a:rPr lang="zh-CN" altLang="en-US" dirty="0"/>
              <a:t>，以</a:t>
            </a:r>
            <a:r>
              <a:rPr lang="zh-CN" altLang="en-US" b="1" dirty="0">
                <a:solidFill>
                  <a:srgbClr val="C00000"/>
                </a:solidFill>
              </a:rPr>
              <a:t>逗号</a:t>
            </a:r>
            <a:r>
              <a:rPr lang="zh-CN" altLang="en-US" dirty="0"/>
              <a:t>分隔</a:t>
            </a:r>
            <a:endParaRPr lang="en-US" altLang="zh-CN" dirty="0"/>
          </a:p>
          <a:p>
            <a:pPr lvl="1"/>
            <a:r>
              <a:rPr lang="zh-CN" altLang="en-US" dirty="0"/>
              <a:t>该函数返回一个</a:t>
            </a:r>
            <a:r>
              <a:rPr lang="zh-CN" altLang="en-US" b="1" dirty="0">
                <a:solidFill>
                  <a:srgbClr val="C00000"/>
                </a:solidFill>
              </a:rPr>
              <a:t>多元组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调用函数时，等号左端放置相应数量的变量名，以</a:t>
            </a:r>
            <a:r>
              <a:rPr lang="zh-CN" altLang="en-US" b="1" dirty="0">
                <a:solidFill>
                  <a:srgbClr val="C00000"/>
                </a:solidFill>
              </a:rPr>
              <a:t>逗号</a:t>
            </a:r>
            <a:r>
              <a:rPr lang="zh-CN" altLang="en-US" dirty="0"/>
              <a:t>分隔</a:t>
            </a:r>
            <a:endParaRPr lang="en-US" altLang="zh-CN" dirty="0"/>
          </a:p>
          <a:p>
            <a:pPr lvl="1"/>
            <a:r>
              <a:rPr lang="zh-CN" altLang="en-US" dirty="0"/>
              <a:t>也可以用一个变量承载函数返回的多元组，然后在拆分</a:t>
            </a:r>
          </a:p>
        </p:txBody>
      </p:sp>
    </p:spTree>
    <p:extLst>
      <p:ext uri="{BB962C8B-B14F-4D97-AF65-F5344CB8AC3E}">
        <p14:creationId xmlns:p14="http://schemas.microsoft.com/office/powerpoint/2010/main" val="91503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F6A2C-9D15-44E2-BECE-B95ACF05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例：返回多个变量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F09A21-682E-4206-97B6-EBB95E357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4173690" cy="4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3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4283C-3E9B-4BE7-A111-45538A30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例：使用函数改变参数中的数组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5314CC-B069-42DB-A1B7-1D218C9C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4800600" cy="46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F088-2691-4140-AE73-2EBDA57B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声明全局变量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0E09-AC34-4094-B1FB-62D1081C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函数内的变量前加上关键字</a:t>
            </a:r>
            <a:r>
              <a:rPr lang="en-US" altLang="zh-CN" dirty="0"/>
              <a:t>global</a:t>
            </a:r>
            <a:r>
              <a:rPr lang="zh-CN" altLang="en-US" dirty="0"/>
              <a:t>以声明全局变量</a:t>
            </a:r>
            <a:endParaRPr lang="en-US" altLang="zh-CN" dirty="0"/>
          </a:p>
          <a:p>
            <a:r>
              <a:rPr lang="zh-CN" altLang="en-US" dirty="0"/>
              <a:t>全局变量是</a:t>
            </a:r>
            <a:r>
              <a:rPr lang="zh-CN" altLang="en-US" b="1" dirty="0">
                <a:solidFill>
                  <a:srgbClr val="C00000"/>
                </a:solidFill>
              </a:rPr>
              <a:t>模块级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不要滥用全局变量，尤其是在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使用全局变量不符合</a:t>
            </a:r>
            <a:r>
              <a:rPr lang="zh-CN" altLang="en-US" b="1" dirty="0">
                <a:solidFill>
                  <a:srgbClr val="C00000"/>
                </a:solidFill>
              </a:rPr>
              <a:t>黑箱</a:t>
            </a:r>
            <a:r>
              <a:rPr lang="zh-CN" altLang="en-US" dirty="0"/>
              <a:t>假设，不利于代码重用</a:t>
            </a:r>
          </a:p>
        </p:txBody>
      </p:sp>
    </p:spTree>
    <p:extLst>
      <p:ext uri="{BB962C8B-B14F-4D97-AF65-F5344CB8AC3E}">
        <p14:creationId xmlns:p14="http://schemas.microsoft.com/office/powerpoint/2010/main" val="361957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22692-6E75-4C4B-B18A-1487042B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</a:t>
            </a:r>
            <a:r>
              <a:rPr lang="zh-CN" altLang="en-US" dirty="0"/>
              <a:t>语句是实时执行的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1E6A7-6810-41B5-9FC3-460E8067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程序运行之初，我们使用</a:t>
            </a:r>
            <a:r>
              <a:rPr lang="en-US" altLang="zh-CN" b="1" dirty="0">
                <a:solidFill>
                  <a:schemeClr val="accent2"/>
                </a:solidFill>
              </a:rPr>
              <a:t>def</a:t>
            </a:r>
            <a:r>
              <a:rPr lang="zh-CN" altLang="en-US" dirty="0"/>
              <a:t>定义的某个函数是不存在的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b="1" dirty="0">
                <a:solidFill>
                  <a:schemeClr val="accent2"/>
                </a:solidFill>
              </a:rPr>
              <a:t>def</a:t>
            </a:r>
            <a:r>
              <a:rPr lang="zh-CN" altLang="en-US" dirty="0"/>
              <a:t>语句被执行，函数才产生</a:t>
            </a:r>
          </a:p>
        </p:txBody>
      </p:sp>
    </p:spTree>
    <p:extLst>
      <p:ext uri="{BB962C8B-B14F-4D97-AF65-F5344CB8AC3E}">
        <p14:creationId xmlns:p14="http://schemas.microsoft.com/office/powerpoint/2010/main" val="280113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22692-6E75-4C4B-B18A-1487042B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函数是一个对象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1E6A7-6810-41B5-9FC3-460E8067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152"/>
            <a:ext cx="7886700" cy="5250283"/>
          </a:xfrm>
        </p:spPr>
        <p:txBody>
          <a:bodyPr/>
          <a:lstStyle/>
          <a:p>
            <a:r>
              <a:rPr lang="zh-CN" altLang="en-US" dirty="0"/>
              <a:t>当我们使用</a:t>
            </a:r>
            <a:r>
              <a:rPr lang="en-US" altLang="zh-CN" b="1" dirty="0">
                <a:solidFill>
                  <a:schemeClr val="accent2"/>
                </a:solidFill>
              </a:rPr>
              <a:t>def</a:t>
            </a:r>
            <a:r>
              <a:rPr lang="zh-CN" altLang="en-US" dirty="0"/>
              <a:t>定义一个函数时，我们定义了一个函数类型的</a:t>
            </a:r>
            <a:r>
              <a:rPr lang="zh-CN" altLang="en-US" b="1" dirty="0">
                <a:solidFill>
                  <a:srgbClr val="C00000"/>
                </a:solidFill>
              </a:rPr>
              <a:t>对象。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将函数定义放在</a:t>
            </a:r>
            <a:r>
              <a:rPr lang="en-US" altLang="zh-CN" b="1" dirty="0">
                <a:solidFill>
                  <a:schemeClr val="accent2"/>
                </a:solidFill>
              </a:rPr>
              <a:t>if else</a:t>
            </a:r>
            <a:r>
              <a:rPr lang="zh-CN" altLang="en-US" dirty="0"/>
              <a:t>语句之中，可以分情况来定义不同的函数体</a:t>
            </a:r>
            <a:endParaRPr lang="en-US" altLang="zh-CN" dirty="0"/>
          </a:p>
          <a:p>
            <a:r>
              <a:rPr lang="zh-CN" altLang="en-US" dirty="0"/>
              <a:t>函数名可以当作变量来进行</a:t>
            </a:r>
            <a:r>
              <a:rPr lang="zh-CN" altLang="en-US" b="1" dirty="0">
                <a:solidFill>
                  <a:srgbClr val="C00000"/>
                </a:solidFill>
              </a:rPr>
              <a:t>赋值操作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函数可以被重新定义</a:t>
            </a:r>
            <a:endParaRPr lang="en-US" altLang="zh-CN" dirty="0"/>
          </a:p>
          <a:p>
            <a:r>
              <a:rPr lang="zh-CN" altLang="en-US" dirty="0"/>
              <a:t>函数可以有属性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32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DF7A-8702-4FF7-A979-F9932397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参数和返回值没有类型约束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2A702-30C5-4D07-86EF-22BD572F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实现了一种比较另类的多态</a:t>
            </a:r>
            <a:endParaRPr lang="en-US" altLang="zh-CN" dirty="0"/>
          </a:p>
          <a:p>
            <a:r>
              <a:rPr lang="zh-CN" altLang="en-US" dirty="0"/>
              <a:t>极大地减少了代码量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13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B10B9-E5D3-41DF-98C8-7DC81271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B13EE-A549-4B7D-965D-18032EF7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如果函数</a:t>
            </a:r>
            <a:r>
              <a:rPr lang="en-US" altLang="zh-CN" dirty="0"/>
              <a:t>A</a:t>
            </a:r>
            <a:r>
              <a:rPr lang="zh-CN" altLang="en-US" dirty="0"/>
              <a:t>中需要调用函数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第一次</a:t>
            </a:r>
            <a:r>
              <a:rPr lang="zh-CN" altLang="en-US" b="1" dirty="0">
                <a:solidFill>
                  <a:srgbClr val="C00000"/>
                </a:solidFill>
              </a:rPr>
              <a:t>执行</a:t>
            </a:r>
            <a:r>
              <a:rPr lang="zh-CN" altLang="en-US" dirty="0"/>
              <a:t>之前，</a:t>
            </a:r>
            <a:r>
              <a:rPr lang="en-US" altLang="zh-CN" dirty="0"/>
              <a:t>B</a:t>
            </a:r>
            <a:r>
              <a:rPr lang="zh-CN" altLang="en-US" dirty="0"/>
              <a:t>必须被定义</a:t>
            </a:r>
            <a:endParaRPr lang="en-US" altLang="zh-CN" dirty="0"/>
          </a:p>
          <a:p>
            <a:pPr lvl="1"/>
            <a:r>
              <a:rPr lang="zh-CN" altLang="en-US" dirty="0"/>
              <a:t>不一定要在</a:t>
            </a:r>
            <a:r>
              <a:rPr lang="en-US" altLang="zh-CN" dirty="0"/>
              <a:t>A</a:t>
            </a:r>
            <a:r>
              <a:rPr lang="zh-CN" altLang="en-US" dirty="0"/>
              <a:t>定义之前就定义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27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C80DB-7D27-475B-929F-88E00584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43018-85F9-4B5C-A232-4DD6E351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</a:t>
            </a:r>
            <a:r>
              <a:rPr lang="en-US" altLang="zh-CN" dirty="0"/>
              <a:t>C</a:t>
            </a:r>
            <a:r>
              <a:rPr lang="zh-CN" altLang="en-US" dirty="0"/>
              <a:t>语言：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def</a:t>
            </a:r>
            <a:r>
              <a:rPr lang="en-US" altLang="zh-CN" dirty="0"/>
              <a:t> f(a, b = 2, c = 3)</a:t>
            </a:r>
          </a:p>
          <a:p>
            <a:r>
              <a:rPr lang="zh-CN" altLang="en-US" dirty="0"/>
              <a:t>使用时，可以用参数名来指定为哪个默认参数赋值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f(100, c = 2000)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3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338C7-DFEC-41D4-9B0C-FE010929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9D9A5-35EC-4DD4-8EED-F2380204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语句创建一个无名函数，并将该函数作为返回值。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func = </a:t>
            </a:r>
            <a:r>
              <a:rPr lang="pt-BR" altLang="zh-CN" dirty="0">
                <a:solidFill>
                  <a:schemeClr val="accent2"/>
                </a:solidFill>
              </a:rPr>
              <a:t>lambda</a:t>
            </a:r>
            <a:r>
              <a:rPr lang="pt-BR" altLang="zh-CN" dirty="0"/>
              <a:t> x: x ** 2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11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类与对象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IPython</a:t>
            </a:r>
            <a:r>
              <a:rPr lang="zh-CN" altLang="en-US" dirty="0"/>
              <a:t>和</a:t>
            </a:r>
            <a:r>
              <a:rPr lang="en-US" altLang="zh-CN" dirty="0"/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数据规整化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matplotlib</a:t>
            </a:r>
            <a:r>
              <a:rPr lang="zh-CN" altLang="en-US" dirty="0"/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对话框，信号和槽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AEA3-76DD-499E-B295-EEA3C206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86285-A6EE-47C0-94F3-2905406C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只能包含一个</a:t>
            </a:r>
            <a:r>
              <a:rPr lang="zh-CN" altLang="en-US" b="1" dirty="0">
                <a:solidFill>
                  <a:srgbClr val="C00000"/>
                </a:solidFill>
              </a:rPr>
              <a:t>表达式</a:t>
            </a:r>
            <a:r>
              <a:rPr lang="zh-CN" altLang="en-US" dirty="0"/>
              <a:t>，连</a:t>
            </a:r>
            <a:r>
              <a:rPr lang="en-US" altLang="zh-CN" dirty="0">
                <a:solidFill>
                  <a:schemeClr val="accent2"/>
                </a:solidFill>
              </a:rPr>
              <a:t>if</a:t>
            </a:r>
            <a:r>
              <a:rPr lang="zh-CN" altLang="en-US" dirty="0"/>
              <a:t>这样的结构都不支持</a:t>
            </a:r>
            <a:endParaRPr lang="en-US" altLang="zh-CN" dirty="0"/>
          </a:p>
          <a:p>
            <a:r>
              <a:rPr lang="en-US" altLang="zh-CN" dirty="0"/>
              <a:t>def</a:t>
            </a:r>
            <a:r>
              <a:rPr lang="zh-CN" altLang="en-US" dirty="0"/>
              <a:t>语句中的函数名是预先设定好的，</a:t>
            </a:r>
            <a:r>
              <a:rPr lang="en-US" altLang="zh-CN" dirty="0"/>
              <a:t>lambda</a:t>
            </a:r>
            <a:r>
              <a:rPr lang="zh-CN" altLang="en-US" dirty="0"/>
              <a:t>语句则可以把产生的函数赋给任意一个变量名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产生的函数也可以不占用变量名</a:t>
            </a:r>
          </a:p>
        </p:txBody>
      </p:sp>
    </p:spTree>
    <p:extLst>
      <p:ext uri="{BB962C8B-B14F-4D97-AF65-F5344CB8AC3E}">
        <p14:creationId xmlns:p14="http://schemas.microsoft.com/office/powerpoint/2010/main" val="206139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51F4E-305D-4A29-B07A-6A90471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函数举例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C0E53D-B030-4246-80EE-68B452048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45" y="1765477"/>
            <a:ext cx="6477023" cy="33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0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CB59-7FCC-4B79-812C-A7777EBB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87681-EC40-462A-A9AE-6D632BFF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将一些函数或变量封装在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文件中，以供调用</a:t>
            </a:r>
            <a:endParaRPr lang="en-US" altLang="zh-CN" dirty="0"/>
          </a:p>
          <a:p>
            <a:r>
              <a:rPr lang="zh-CN" altLang="en-US" dirty="0"/>
              <a:t>比函数更高层次的封装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文件的名字就是模块的名字</a:t>
            </a:r>
            <a:endParaRPr lang="en-US" altLang="zh-CN" dirty="0"/>
          </a:p>
          <a:p>
            <a:r>
              <a:rPr lang="zh-CN" altLang="en-US" dirty="0"/>
              <a:t>通过这种封装，可以避免单个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文件过长</a:t>
            </a:r>
            <a:endParaRPr lang="en-US" altLang="zh-CN" dirty="0"/>
          </a:p>
          <a:p>
            <a:r>
              <a:rPr lang="zh-CN" altLang="en-US" dirty="0"/>
              <a:t>自定义的模块应该放在主程序目录下</a:t>
            </a:r>
          </a:p>
        </p:txBody>
      </p:sp>
    </p:spTree>
    <p:extLst>
      <p:ext uri="{BB962C8B-B14F-4D97-AF65-F5344CB8AC3E}">
        <p14:creationId xmlns:p14="http://schemas.microsoft.com/office/powerpoint/2010/main" val="250414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299CC-0551-423E-9418-D102F331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8B39A-6D98-42F5-82F9-9A5A32EC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as</a:t>
            </a:r>
            <a:r>
              <a:rPr lang="en-US" altLang="zh-CN" dirty="0"/>
              <a:t> np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err="1"/>
              <a:t>arccos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import</a:t>
            </a:r>
            <a:r>
              <a:rPr lang="en-US" altLang="zh-CN" dirty="0"/>
              <a:t> *</a:t>
            </a:r>
          </a:p>
          <a:p>
            <a:r>
              <a:rPr lang="zh-CN" altLang="en-US" dirty="0"/>
              <a:t>模块被载入之后，成为一个</a:t>
            </a:r>
            <a:r>
              <a:rPr lang="zh-CN" altLang="en-US" b="1" dirty="0">
                <a:solidFill>
                  <a:srgbClr val="C0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79630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7EA8A-9BED-47ED-92E0-92019529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78DE5-A3E1-4761-816B-2CED05E4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代码重用和管理（同函数）</a:t>
            </a:r>
            <a:endParaRPr lang="en-US" altLang="zh-CN" dirty="0"/>
          </a:p>
          <a:p>
            <a:r>
              <a:rPr lang="zh-CN" altLang="en-US" dirty="0"/>
              <a:t>模块提供</a:t>
            </a:r>
            <a:r>
              <a:rPr lang="zh-CN" altLang="en-US" b="1" dirty="0">
                <a:solidFill>
                  <a:srgbClr val="C00000"/>
                </a:solidFill>
              </a:rPr>
              <a:t>命名空间</a:t>
            </a:r>
            <a:r>
              <a:rPr lang="zh-CN" altLang="en-US" dirty="0"/>
              <a:t>（作为对象来实现）</a:t>
            </a:r>
          </a:p>
        </p:txBody>
      </p:sp>
    </p:spTree>
    <p:extLst>
      <p:ext uri="{BB962C8B-B14F-4D97-AF65-F5344CB8AC3E}">
        <p14:creationId xmlns:p14="http://schemas.microsoft.com/office/powerpoint/2010/main" val="182193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D71C-CB03-424A-858D-DC79A6AE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例：构造一个模块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050BC-3A84-4C52-B0AA-EEA5F415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将刚才编写的</a:t>
            </a:r>
            <a:r>
              <a:rPr lang="en-US" altLang="zh-CN" dirty="0"/>
              <a:t>sum(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函数存入一个名为</a:t>
            </a:r>
            <a:r>
              <a:rPr lang="en-US" altLang="zh-CN" dirty="0"/>
              <a:t>m_sum.py</a:t>
            </a:r>
            <a:r>
              <a:rPr lang="zh-CN" altLang="en-US" dirty="0"/>
              <a:t>的文件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124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8394-450C-4F9F-A808-B473FD28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例：载入模块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A46A97E-A965-43B3-9E6A-D8ADE5FD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4653005" cy="14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8394-450C-4F9F-A808-B473FD28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例：载入模块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8DE554-3598-4416-A79F-26E93C0E3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56" y="1429967"/>
            <a:ext cx="4043112" cy="12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8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D05B-F465-421D-BB44-07022F3E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读取文本文件</a:t>
            </a:r>
            <a:r>
              <a:rPr lang="en-US" altLang="zh-CN" dirty="0"/>
              <a:t>——</a:t>
            </a:r>
            <a:r>
              <a:rPr lang="zh-CN" altLang="en-US" dirty="0"/>
              <a:t>基本方法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76531-3B27-474A-B693-C0E90D2E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打开一个文件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input = </a:t>
            </a:r>
            <a:r>
              <a:rPr lang="en-US" altLang="zh-CN" u="sng" dirty="0">
                <a:solidFill>
                  <a:srgbClr val="7030A0"/>
                </a:solidFill>
              </a:rPr>
              <a:t>open</a:t>
            </a:r>
            <a:r>
              <a:rPr lang="en-US" altLang="zh-CN" u="sng" dirty="0"/>
              <a:t>(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</a:rPr>
              <a:t>file_name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u="sng" dirty="0"/>
              <a:t>,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</a:rPr>
              <a:t> ‘r’</a:t>
            </a:r>
            <a:r>
              <a:rPr lang="en-US" altLang="zh-CN" u="sng" dirty="0"/>
              <a:t>)</a:t>
            </a:r>
          </a:p>
          <a:p>
            <a:r>
              <a:rPr lang="zh-CN" altLang="en-US" dirty="0"/>
              <a:t>读取文件中的内容到一个字符串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content = </a:t>
            </a:r>
            <a:r>
              <a:rPr lang="en-US" altLang="zh-CN" u="sng" dirty="0" err="1"/>
              <a:t>input.read</a:t>
            </a:r>
            <a:r>
              <a:rPr lang="en-US" altLang="zh-CN" u="sng" dirty="0"/>
              <a:t>()</a:t>
            </a:r>
          </a:p>
          <a:p>
            <a:r>
              <a:rPr lang="zh-CN" altLang="en-US" dirty="0"/>
              <a:t>关闭文件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 err="1"/>
              <a:t>input.close</a:t>
            </a:r>
            <a:r>
              <a:rPr lang="en-US" altLang="zh-CN" u="sng" dirty="0"/>
              <a:t>()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78456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C8F79-5190-4CC5-B180-2E97D575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相对路径和绝对路径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CCD55-3795-479F-B182-56F05BED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相对路径：以我们的程序文件所在位置为根目录</a:t>
            </a:r>
            <a:endParaRPr lang="en-US" altLang="zh-CN" dirty="0"/>
          </a:p>
          <a:p>
            <a:r>
              <a:rPr lang="zh-CN" altLang="en-US" dirty="0"/>
              <a:t>绝对路径：从“</a:t>
            </a:r>
            <a:r>
              <a:rPr lang="en-US" altLang="zh-CN" dirty="0"/>
              <a:t>C:\</a:t>
            </a:r>
            <a:r>
              <a:rPr lang="zh-CN" altLang="en-US" dirty="0"/>
              <a:t>”写起</a:t>
            </a:r>
            <a:endParaRPr lang="en-US" altLang="zh-CN" dirty="0"/>
          </a:p>
          <a:p>
            <a:r>
              <a:rPr lang="zh-CN" altLang="en-US" dirty="0"/>
              <a:t>路径的书写经常使用</a:t>
            </a:r>
            <a:r>
              <a:rPr lang="en-US" altLang="zh-CN" dirty="0"/>
              <a:t>raw</a:t>
            </a:r>
            <a:r>
              <a:rPr lang="zh-CN" altLang="en-US" dirty="0"/>
              <a:t>字符串：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r’xxx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9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BB95-9F43-4620-BFCB-B5E32575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function</a:t>
            </a:r>
            <a:r>
              <a:rPr lang="zh-CN" altLang="en-US" dirty="0"/>
              <a:t>）的意义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05F63-DA5D-4B0F-8BC0-6BA1BA7B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程序可能会很长很长</a:t>
            </a:r>
            <a:endParaRPr lang="en-US" altLang="zh-CN" dirty="0"/>
          </a:p>
          <a:p>
            <a:r>
              <a:rPr lang="zh-CN" altLang="en-US" dirty="0"/>
              <a:t>同样的功能可能会多次执行</a:t>
            </a:r>
            <a:endParaRPr lang="en-US" altLang="zh-CN" dirty="0"/>
          </a:p>
          <a:p>
            <a:r>
              <a:rPr lang="zh-CN" altLang="en-US" dirty="0"/>
              <a:t>把执行特定功能的模块封装起来，就是函数</a:t>
            </a:r>
            <a:endParaRPr lang="en-US" altLang="zh-CN" dirty="0"/>
          </a:p>
          <a:p>
            <a:r>
              <a:rPr lang="zh-CN" altLang="en-US" dirty="0"/>
              <a:t>便于修改，逻辑更清晰，代码可以重用</a:t>
            </a:r>
          </a:p>
        </p:txBody>
      </p:sp>
    </p:spTree>
    <p:extLst>
      <p:ext uri="{BB962C8B-B14F-4D97-AF65-F5344CB8AC3E}">
        <p14:creationId xmlns:p14="http://schemas.microsoft.com/office/powerpoint/2010/main" val="169938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78BBA-3D6E-4E77-A7D0-0BCE1EDF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按行读取文件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2D070-47AE-406E-8DE5-5A2578B4B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line = </a:t>
            </a:r>
            <a:r>
              <a:rPr lang="en-US" altLang="zh-CN" u="sng" dirty="0" err="1"/>
              <a:t>input.readline</a:t>
            </a:r>
            <a:r>
              <a:rPr lang="en-US" altLang="zh-CN" u="sng" dirty="0"/>
              <a:t>()</a:t>
            </a:r>
          </a:p>
          <a:p>
            <a:r>
              <a:rPr lang="zh-CN" altLang="en-US" dirty="0"/>
              <a:t>文件结尾处返回空字符串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lines = </a:t>
            </a:r>
            <a:r>
              <a:rPr lang="en-US" altLang="zh-CN" u="sng" dirty="0" err="1"/>
              <a:t>input.readlines</a:t>
            </a:r>
            <a:r>
              <a:rPr lang="en-US" altLang="zh-CN" u="sng" dirty="0"/>
              <a:t>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2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1CA67-78AF-490B-940F-B5EBB368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例：读取文本文件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4E9806-2EAB-4550-A8BF-69AA24CB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29966"/>
            <a:ext cx="5533309" cy="27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44B6-4754-4388-8C25-FF64407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使用迭代器扫描文件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1579-286C-4F81-B6DE-C2035090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for</a:t>
            </a:r>
            <a:r>
              <a:rPr lang="en-US" altLang="zh-CN" dirty="0"/>
              <a:t> line </a:t>
            </a:r>
            <a:r>
              <a:rPr lang="en-US" altLang="zh-CN" dirty="0">
                <a:solidFill>
                  <a:schemeClr val="accent2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030A0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file_name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en-US" altLang="zh-CN" dirty="0"/>
              <a:t>):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print</a:t>
            </a:r>
            <a:r>
              <a:rPr lang="en-US" altLang="zh-CN" sz="2800" dirty="0"/>
              <a:t>(line)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1214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435B-AF29-4B27-A77A-B5C2A3FB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例：使用迭代器读取文件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3B196F-EEFB-4CCF-8111-01E460060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29967"/>
            <a:ext cx="6389969" cy="19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5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4E854-F341-451E-8680-C6749B36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文件的内容是字符串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7BF0F-E8E7-4272-9114-86D9F7ED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如果字符串不是你所需的类型，就将它转化成其他</a:t>
            </a:r>
            <a:r>
              <a:rPr lang="en-US" altLang="zh-CN" dirty="0"/>
              <a:t>python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/>
              <a:t>float()</a:t>
            </a:r>
            <a:r>
              <a:rPr lang="zh-CN" altLang="en-US" dirty="0"/>
              <a:t>可将字符串转化为数字</a:t>
            </a:r>
          </a:p>
        </p:txBody>
      </p:sp>
    </p:spTree>
    <p:extLst>
      <p:ext uri="{BB962C8B-B14F-4D97-AF65-F5344CB8AC3E}">
        <p14:creationId xmlns:p14="http://schemas.microsoft.com/office/powerpoint/2010/main" val="2393368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80E10-AA8A-46FF-9DDD-D294E4F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75889-D555-436A-B870-536551B5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以写入方式打开一个文件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output = </a:t>
            </a:r>
            <a:r>
              <a:rPr lang="en-US" altLang="zh-CN" dirty="0">
                <a:solidFill>
                  <a:srgbClr val="7030A0"/>
                </a:solidFill>
              </a:rPr>
              <a:t>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file_name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’, ‘w’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写入一行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output.write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‘one apple a day’ 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‘\n’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关闭文件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output.close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3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F337-CE9B-4C11-9EAE-53ACC047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把数字转化为字符串写入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92489F-A2A9-41B8-8259-DAF48DF80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7306200" cy="21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2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C9C11-AEA9-4341-8B64-2200C951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从文件读取数字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2E6562-E202-4CA0-AA81-F777C2E7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6"/>
            <a:ext cx="6519310" cy="24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35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0B39D-0801-48E8-A4DA-040B0DE2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：读写矩阵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2A859-9A24-447E-A673-00B4A76B5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  <a:r>
              <a:rPr lang="en-US" altLang="zh-CN" dirty="0" err="1"/>
              <a:t>f_write</a:t>
            </a:r>
            <a:r>
              <a:rPr lang="zh-CN" altLang="en-US" dirty="0"/>
              <a:t>，可以将二维矩阵写入文件</a:t>
            </a:r>
            <a:endParaRPr lang="en-US" altLang="zh-CN" dirty="0"/>
          </a:p>
          <a:p>
            <a:r>
              <a:rPr lang="zh-CN" altLang="en-US" dirty="0"/>
              <a:t>定义函数</a:t>
            </a:r>
            <a:r>
              <a:rPr lang="en-US" altLang="zh-CN" dirty="0" err="1"/>
              <a:t>f_read</a:t>
            </a:r>
            <a:r>
              <a:rPr lang="zh-CN" altLang="en-US" dirty="0"/>
              <a:t>，可以读取</a:t>
            </a:r>
            <a:r>
              <a:rPr lang="en-US" altLang="zh-CN" dirty="0" err="1"/>
              <a:t>f_write</a:t>
            </a:r>
            <a:r>
              <a:rPr lang="zh-CN" altLang="en-US" dirty="0"/>
              <a:t>写入的矩阵</a:t>
            </a:r>
            <a:endParaRPr lang="en-US" altLang="zh-CN" dirty="0"/>
          </a:p>
          <a:p>
            <a:r>
              <a:rPr lang="zh-CN" altLang="en-US" dirty="0"/>
              <a:t>测试之</a:t>
            </a:r>
            <a:endParaRPr lang="en-US" altLang="zh-CN" dirty="0"/>
          </a:p>
          <a:p>
            <a:r>
              <a:rPr lang="zh-CN" altLang="en-US" dirty="0"/>
              <a:t>（可选附加题）区分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/>
              <a:t>str</a:t>
            </a:r>
            <a:endParaRPr lang="en-US" altLang="zh-CN" dirty="0"/>
          </a:p>
          <a:p>
            <a:r>
              <a:rPr lang="zh-CN" altLang="en-US" dirty="0"/>
              <a:t>（可选）</a:t>
            </a:r>
            <a:r>
              <a:rPr lang="en-US" altLang="zh-CN" dirty="0"/>
              <a:t>n</a:t>
            </a:r>
            <a:r>
              <a:rPr lang="zh-CN" altLang="en-US" dirty="0"/>
              <a:t>维矩阵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048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DCF2-B61F-44E9-8CED-BAD8EA2F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FA52-478D-4E91-95CB-A48F7AA4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将第</a:t>
            </a:r>
            <a:r>
              <a:rPr lang="en-US" altLang="zh-CN" dirty="0"/>
              <a:t>n</a:t>
            </a:r>
            <a:r>
              <a:rPr lang="zh-CN" altLang="en-US" dirty="0"/>
              <a:t>次作业命名为“</a:t>
            </a:r>
            <a:r>
              <a:rPr lang="en-US" altLang="zh-CN" dirty="0"/>
              <a:t>n_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发送到邮箱： </a:t>
            </a:r>
            <a:r>
              <a:rPr lang="en-US" altLang="zh-CN" dirty="0"/>
              <a:t>28922260@qq.com</a:t>
            </a:r>
          </a:p>
          <a:p>
            <a:r>
              <a:rPr lang="zh-CN" altLang="en-US" dirty="0"/>
              <a:t>请严格按照规定命名文件，方便作业归档</a:t>
            </a:r>
          </a:p>
        </p:txBody>
      </p:sp>
    </p:spTree>
    <p:extLst>
      <p:ext uri="{BB962C8B-B14F-4D97-AF65-F5344CB8AC3E}">
        <p14:creationId xmlns:p14="http://schemas.microsoft.com/office/powerpoint/2010/main" val="414792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CA9CC-1FAD-4343-B45C-C1DAD769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函数定义的原则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84E49-CA5A-45CC-BB52-1D0E83E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最大化代码</a:t>
            </a:r>
            <a:r>
              <a:rPr lang="zh-CN" altLang="en-US" b="1" dirty="0">
                <a:solidFill>
                  <a:srgbClr val="C00000"/>
                </a:solidFill>
              </a:rPr>
              <a:t>重用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最小化代码</a:t>
            </a:r>
            <a:r>
              <a:rPr lang="zh-CN" altLang="en-US" b="1" dirty="0">
                <a:solidFill>
                  <a:srgbClr val="C00000"/>
                </a:solidFill>
              </a:rPr>
              <a:t>冗余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流程符合思维逻辑</a:t>
            </a:r>
            <a:endParaRPr lang="en-US" altLang="zh-CN" dirty="0"/>
          </a:p>
          <a:p>
            <a:r>
              <a:rPr lang="zh-CN" altLang="en-US" dirty="0"/>
              <a:t>少用递归</a:t>
            </a:r>
          </a:p>
        </p:txBody>
      </p:sp>
    </p:spTree>
    <p:extLst>
      <p:ext uri="{BB962C8B-B14F-4D97-AF65-F5344CB8AC3E}">
        <p14:creationId xmlns:p14="http://schemas.microsoft.com/office/powerpoint/2010/main" val="349753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1AD8A-1E2D-49D3-940B-0D395169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CF055-D85C-4EB8-8A24-E25406BB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function_name</a:t>
            </a:r>
            <a:r>
              <a:rPr lang="en-US" altLang="zh-CN" dirty="0"/>
              <a:t>(param_1, param_2):</a:t>
            </a:r>
          </a:p>
          <a:p>
            <a:pPr marL="457200" lvl="1" indent="0">
              <a:buNone/>
            </a:pPr>
            <a:r>
              <a:rPr lang="en-US" altLang="zh-CN" sz="2800" dirty="0"/>
              <a:t>……</a:t>
            </a:r>
          </a:p>
          <a:p>
            <a:pPr marL="457200" lvl="1" indent="0">
              <a:buNone/>
            </a:pPr>
            <a:r>
              <a:rPr lang="en-US" altLang="zh-CN" sz="2800" dirty="0"/>
              <a:t>……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return</a:t>
            </a:r>
            <a:r>
              <a:rPr lang="en-US" altLang="zh-CN" sz="2800" dirty="0"/>
              <a:t> output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11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27D1-F5DE-48BF-AD90-45BA48F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C7D4D-61A2-4AEE-8292-94F0DB92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函数要在使用之前定义</a:t>
            </a:r>
            <a:endParaRPr lang="en-US" altLang="zh-CN" dirty="0"/>
          </a:p>
          <a:p>
            <a:r>
              <a:rPr lang="zh-CN" altLang="en-US" dirty="0"/>
              <a:t>函数的使用方法以</a:t>
            </a:r>
            <a:r>
              <a:rPr lang="en-US" altLang="zh-CN" dirty="0"/>
              <a:t>print()</a:t>
            </a:r>
            <a:r>
              <a:rPr lang="zh-CN" altLang="en-US" dirty="0"/>
              <a:t>函数为例</a:t>
            </a:r>
            <a:endParaRPr lang="en-US" altLang="zh-CN" dirty="0"/>
          </a:p>
          <a:p>
            <a:r>
              <a:rPr lang="zh-CN" altLang="en-US" dirty="0"/>
              <a:t>形式参数和实际参数</a:t>
            </a:r>
            <a:endParaRPr lang="en-US" altLang="zh-CN" dirty="0"/>
          </a:p>
          <a:p>
            <a:r>
              <a:rPr lang="zh-CN" altLang="en-US" dirty="0"/>
              <a:t>在函数内定义的变量为</a:t>
            </a:r>
            <a:r>
              <a:rPr lang="zh-CN" altLang="en-US" b="1" dirty="0">
                <a:solidFill>
                  <a:srgbClr val="C00000"/>
                </a:solidFill>
              </a:rPr>
              <a:t>本地变量</a:t>
            </a:r>
            <a:r>
              <a:rPr lang="zh-CN" altLang="en-US" dirty="0"/>
              <a:t>，在函数外无法访问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33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B319A-8AEA-470A-8558-109F2CB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4059D-DB9D-4D29-BA6D-DDDCB0A8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实际参数通过</a:t>
            </a:r>
            <a:r>
              <a:rPr lang="zh-CN" altLang="en-US" b="1" dirty="0">
                <a:solidFill>
                  <a:srgbClr val="C00000"/>
                </a:solidFill>
              </a:rPr>
              <a:t>赋值运算</a:t>
            </a:r>
            <a:r>
              <a:rPr lang="zh-CN" altLang="en-US" dirty="0"/>
              <a:t>传递给形式参数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注意：</a:t>
            </a:r>
            <a:r>
              <a:rPr lang="zh-CN" altLang="en-US" dirty="0"/>
              <a:t>如果参数是</a:t>
            </a:r>
            <a:r>
              <a:rPr lang="zh-CN" altLang="en-US" b="1" dirty="0">
                <a:solidFill>
                  <a:srgbClr val="C00000"/>
                </a:solidFill>
              </a:rPr>
              <a:t>列表</a:t>
            </a:r>
            <a:r>
              <a:rPr lang="zh-CN" altLang="en-US" dirty="0"/>
              <a:t>，在函数内可以被修改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0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D5EA0-CC46-46EB-B895-970DB58B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例：函数的定义和使用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789F48-13D3-4BAC-ACCF-EAF8EA571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5348269" cy="341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1D68-E47C-4586-A74B-80087DCD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例：查找两个字符串或数组中相同的元素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CD7124-F9C9-4234-A850-04E06CAF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9967"/>
            <a:ext cx="5164282" cy="50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1060</Words>
  <Application>Microsoft Office PowerPoint</Application>
  <PresentationFormat>全屏显示(4:3)</PresentationFormat>
  <Paragraphs>149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主题​​</vt:lpstr>
      <vt:lpstr>Python程序设计 4 函数，模块， 简单文件读写</vt:lpstr>
      <vt:lpstr>课程安排</vt:lpstr>
      <vt:lpstr>函数（function）的意义</vt:lpstr>
      <vt:lpstr>函数定义的原则</vt:lpstr>
      <vt:lpstr>函数的定义方法</vt:lpstr>
      <vt:lpstr>函数的使用</vt:lpstr>
      <vt:lpstr>参数传递</vt:lpstr>
      <vt:lpstr>例：函数的定义和使用</vt:lpstr>
      <vt:lpstr>例：查找两个字符串或数组中相同的元素</vt:lpstr>
      <vt:lpstr>函数返回多个变量</vt:lpstr>
      <vt:lpstr>例：返回多个变量</vt:lpstr>
      <vt:lpstr>例：使用函数改变参数中的数组</vt:lpstr>
      <vt:lpstr>声明全局变量</vt:lpstr>
      <vt:lpstr>def语句是实时执行的</vt:lpstr>
      <vt:lpstr>函数是一个对象</vt:lpstr>
      <vt:lpstr>参数和返回值没有类型约束</vt:lpstr>
      <vt:lpstr>函数嵌套</vt:lpstr>
      <vt:lpstr>默认参数</vt:lpstr>
      <vt:lpstr>lambda函数</vt:lpstr>
      <vt:lpstr>lambda函数的特点</vt:lpstr>
      <vt:lpstr>lambda函数举例</vt:lpstr>
      <vt:lpstr>模块的定义</vt:lpstr>
      <vt:lpstr>模块的调用</vt:lpstr>
      <vt:lpstr>模块的意义</vt:lpstr>
      <vt:lpstr>例：构造一个模块</vt:lpstr>
      <vt:lpstr>例：载入模块</vt:lpstr>
      <vt:lpstr>例：载入模块2</vt:lpstr>
      <vt:lpstr>读取文本文件——基本方法</vt:lpstr>
      <vt:lpstr>相对路径和绝对路径</vt:lpstr>
      <vt:lpstr>按行读取文件</vt:lpstr>
      <vt:lpstr>例：读取文本文件</vt:lpstr>
      <vt:lpstr>使用迭代器扫描文件</vt:lpstr>
      <vt:lpstr>例：使用迭代器读取文件</vt:lpstr>
      <vt:lpstr>文件的内容是字符串</vt:lpstr>
      <vt:lpstr>写入文件</vt:lpstr>
      <vt:lpstr>把数字转化为字符串写入</vt:lpstr>
      <vt:lpstr>从文件读取数字</vt:lpstr>
      <vt:lpstr>作业4：读写矩阵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83</cp:revision>
  <dcterms:created xsi:type="dcterms:W3CDTF">2017-10-08T09:27:06Z</dcterms:created>
  <dcterms:modified xsi:type="dcterms:W3CDTF">2019-10-08T02:11:30Z</dcterms:modified>
</cp:coreProperties>
</file>