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257" r:id="rId4"/>
    <p:sldId id="310" r:id="rId5"/>
    <p:sldId id="260" r:id="rId6"/>
    <p:sldId id="258" r:id="rId7"/>
    <p:sldId id="259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9" r:id="rId16"/>
    <p:sldId id="270" r:id="rId17"/>
    <p:sldId id="278" r:id="rId18"/>
    <p:sldId id="281" r:id="rId19"/>
    <p:sldId id="268" r:id="rId20"/>
    <p:sldId id="274" r:id="rId21"/>
    <p:sldId id="271" r:id="rId22"/>
    <p:sldId id="273" r:id="rId23"/>
    <p:sldId id="272" r:id="rId24"/>
    <p:sldId id="276" r:id="rId25"/>
    <p:sldId id="277" r:id="rId26"/>
    <p:sldId id="275" r:id="rId27"/>
    <p:sldId id="279" r:id="rId28"/>
    <p:sldId id="282" r:id="rId29"/>
    <p:sldId id="280" r:id="rId30"/>
    <p:sldId id="309" r:id="rId31"/>
    <p:sldId id="308" r:id="rId32"/>
    <p:sldId id="34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28922260@qq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7 pandas</a:t>
            </a:r>
            <a:r>
              <a:rPr lang="zh-CN" altLang="en-US" dirty="0"/>
              <a:t>数据处理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ECC79-A7A7-4B0B-9095-03A7AF38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索引一个或多个值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DC01D-4254-4BDB-8BBB-1B6B31E6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obj2[‘a’]</a:t>
            </a:r>
          </a:p>
          <a:p>
            <a:pPr marL="0" indent="0">
              <a:buNone/>
            </a:pPr>
            <a:r>
              <a:rPr lang="en-US" altLang="zh-CN" dirty="0"/>
              <a:t>obj2[[‘d’, ‘a’, ‘c’]]</a:t>
            </a:r>
          </a:p>
          <a:p>
            <a:pPr marL="0" indent="0">
              <a:buNone/>
            </a:pPr>
            <a:r>
              <a:rPr lang="en-US" altLang="zh-CN" dirty="0"/>
              <a:t>obj2[1]</a:t>
            </a:r>
          </a:p>
          <a:p>
            <a:pPr marL="0" indent="0">
              <a:buNone/>
            </a:pPr>
            <a:r>
              <a:rPr lang="en-US" altLang="zh-CN" dirty="0"/>
              <a:t>obj2[1:]</a:t>
            </a:r>
          </a:p>
        </p:txBody>
      </p:sp>
    </p:spTree>
    <p:extLst>
      <p:ext uri="{BB962C8B-B14F-4D97-AF65-F5344CB8AC3E}">
        <p14:creationId xmlns:p14="http://schemas.microsoft.com/office/powerpoint/2010/main" val="10809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A92E8-0AED-42F1-B982-0F154163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算术运算中按照键来对齐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606AD-A6F6-42A0-89E6-F5AAA2DD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obj4 = Series([2,2,3,3,],</a:t>
            </a:r>
            <a:r>
              <a:rPr lang="zh-CN" altLang="en-US" dirty="0"/>
              <a:t> </a:t>
            </a:r>
            <a:r>
              <a:rPr lang="en-US" altLang="zh-CN" dirty="0"/>
              <a:t>index = [‘a’, ‘b’, ‘c’, ‘d’])</a:t>
            </a:r>
          </a:p>
          <a:p>
            <a:pPr marL="0" indent="0">
              <a:buNone/>
            </a:pPr>
            <a:r>
              <a:rPr lang="en-US" altLang="zh-CN" dirty="0"/>
              <a:t>obj5 = Series([3,-1,5,8,10],</a:t>
            </a:r>
            <a:r>
              <a:rPr lang="zh-CN" altLang="en-US" dirty="0"/>
              <a:t> </a:t>
            </a:r>
            <a:r>
              <a:rPr lang="en-US" altLang="zh-CN" dirty="0"/>
              <a:t>index = [‘e’, ‘a’, ‘b’, ‘c’, ‘d’])</a:t>
            </a:r>
          </a:p>
          <a:p>
            <a:r>
              <a:rPr lang="en-US" altLang="zh-CN" dirty="0" err="1"/>
              <a:t>NaN</a:t>
            </a:r>
            <a:r>
              <a:rPr lang="zh-CN" altLang="en-US" dirty="0"/>
              <a:t>和数字做运算，得</a:t>
            </a:r>
            <a:r>
              <a:rPr lang="en-US" altLang="zh-CN" dirty="0" err="1"/>
              <a:t>NaN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22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0A0C-C93D-468D-AE42-FAFD621E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7CA5D-129B-494B-A32C-C351AE3D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对象可以设定一个</a:t>
            </a:r>
            <a:r>
              <a:rPr lang="en-US" altLang="zh-CN" dirty="0"/>
              <a:t>name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obj5.name = ‘foo’</a:t>
            </a:r>
          </a:p>
          <a:p>
            <a:r>
              <a:rPr lang="en-US" altLang="zh-CN" dirty="0"/>
              <a:t>Series</a:t>
            </a:r>
            <a:r>
              <a:rPr lang="zh-CN" altLang="en-US" dirty="0"/>
              <a:t>对象的</a:t>
            </a:r>
            <a:r>
              <a:rPr lang="en-US" altLang="zh-CN" dirty="0"/>
              <a:t>index</a:t>
            </a:r>
            <a:r>
              <a:rPr lang="zh-CN" altLang="en-US" dirty="0"/>
              <a:t>也可以设定一个</a:t>
            </a:r>
            <a:r>
              <a:rPr lang="en-US" altLang="zh-CN" dirty="0"/>
              <a:t>name</a:t>
            </a:r>
          </a:p>
          <a:p>
            <a:pPr marL="0" indent="0">
              <a:buNone/>
            </a:pPr>
            <a:r>
              <a:rPr lang="en-US" altLang="zh-CN" dirty="0"/>
              <a:t>obj5.index.name = ‘bar’</a:t>
            </a:r>
          </a:p>
          <a:p>
            <a:r>
              <a:rPr lang="zh-CN" altLang="en-US" dirty="0"/>
              <a:t>这两个</a:t>
            </a:r>
            <a:r>
              <a:rPr lang="en-US" altLang="zh-CN" dirty="0"/>
              <a:t>name</a:t>
            </a:r>
            <a:r>
              <a:rPr lang="zh-CN" altLang="en-US" dirty="0"/>
              <a:t>在</a:t>
            </a:r>
            <a:r>
              <a:rPr lang="en-US" altLang="zh-CN" dirty="0" err="1"/>
              <a:t>DataFrame</a:t>
            </a:r>
            <a:r>
              <a:rPr lang="zh-CN" altLang="en-US" dirty="0"/>
              <a:t>中有用</a:t>
            </a:r>
          </a:p>
        </p:txBody>
      </p:sp>
    </p:spTree>
    <p:extLst>
      <p:ext uri="{BB962C8B-B14F-4D97-AF65-F5344CB8AC3E}">
        <p14:creationId xmlns:p14="http://schemas.microsoft.com/office/powerpoint/2010/main" val="155245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B8AF4-CF79-413B-B029-50EC069C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D49E4-BA62-4F66-B96F-D45DF68C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很像一个</a:t>
            </a:r>
            <a:r>
              <a:rPr lang="en-US" altLang="zh-CN" dirty="0"/>
              <a:t>Excel</a:t>
            </a:r>
            <a:r>
              <a:rPr lang="zh-CN" altLang="en-US" dirty="0"/>
              <a:t>表格</a:t>
            </a:r>
            <a:endParaRPr lang="en-US" altLang="zh-CN" dirty="0"/>
          </a:p>
          <a:p>
            <a:r>
              <a:rPr lang="zh-CN" altLang="en-US" dirty="0"/>
              <a:t>含有一组有序的列</a:t>
            </a:r>
            <a:endParaRPr lang="en-US" altLang="zh-CN" dirty="0"/>
          </a:p>
          <a:p>
            <a:r>
              <a:rPr lang="zh-CN" altLang="en-US" dirty="0"/>
              <a:t>列内（应该）同构，列之间可以是不同的数据类型</a:t>
            </a:r>
            <a:endParaRPr lang="en-US" altLang="zh-CN" dirty="0"/>
          </a:p>
          <a:p>
            <a:r>
              <a:rPr lang="zh-CN" altLang="en-US" dirty="0"/>
              <a:t>既有列索引，也有行索引</a:t>
            </a:r>
            <a:endParaRPr lang="en-US" altLang="zh-CN" dirty="0"/>
          </a:p>
          <a:p>
            <a:r>
              <a:rPr lang="zh-CN" altLang="en-US" dirty="0"/>
              <a:t>以二维结构保存数据（高维数据视作二维表格的叠加）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13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BAA4B-3DE5-4A50-AE0A-B958EDEC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88921-F668-4D99-BD37-42FECE6C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69" y="1566153"/>
            <a:ext cx="8582890" cy="46108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 = {‘name’: [‘Bob’, ‘Jack’, ‘Lili’, ‘Dongwei’],</a:t>
            </a:r>
          </a:p>
          <a:p>
            <a:pPr marL="0" indent="0">
              <a:buNone/>
            </a:pPr>
            <a:r>
              <a:rPr lang="en-US" altLang="zh-CN" dirty="0"/>
              <a:t>        ‘age’: [28, 33, 22, 88],</a:t>
            </a:r>
          </a:p>
          <a:p>
            <a:pPr marL="0" indent="0">
              <a:buNone/>
            </a:pPr>
            <a:r>
              <a:rPr lang="en-US" altLang="zh-CN" dirty="0"/>
              <a:t>        ‘salary’:[3000, 2, 5000, 999999999]}</a:t>
            </a:r>
          </a:p>
          <a:p>
            <a:pPr marL="0" indent="0">
              <a:buNone/>
            </a:pPr>
            <a:r>
              <a:rPr lang="en-US" altLang="zh-CN" dirty="0"/>
              <a:t>frame1 = </a:t>
            </a:r>
            <a:r>
              <a:rPr lang="en-US" altLang="zh-CN" dirty="0" err="1"/>
              <a:t>DataFrame</a:t>
            </a:r>
            <a:r>
              <a:rPr lang="en-US" altLang="zh-CN" dirty="0"/>
              <a:t>(d)</a:t>
            </a:r>
          </a:p>
          <a:p>
            <a:pPr marL="0" indent="0">
              <a:buNone/>
            </a:pPr>
            <a:r>
              <a:rPr lang="en-US" altLang="zh-CN" dirty="0"/>
              <a:t>frame2 = </a:t>
            </a:r>
            <a:r>
              <a:rPr lang="en-US" altLang="zh-CN" dirty="0" err="1"/>
              <a:t>DataFrame</a:t>
            </a:r>
            <a:r>
              <a:rPr lang="en-US" altLang="zh-CN" dirty="0"/>
              <a:t>(d, columns = [‘age’, ‘name’, ‘salary’])</a:t>
            </a:r>
          </a:p>
          <a:p>
            <a:pPr marL="0" indent="0">
              <a:buNone/>
            </a:pPr>
            <a:r>
              <a:rPr lang="en-US" altLang="zh-CN" dirty="0"/>
              <a:t>frame3 = </a:t>
            </a:r>
            <a:r>
              <a:rPr lang="en-US" altLang="zh-CN" dirty="0" err="1"/>
              <a:t>DataFrame</a:t>
            </a:r>
            <a:r>
              <a:rPr lang="en-US" altLang="zh-CN" dirty="0"/>
              <a:t>(d, index = [‘01’, ‘02’, ‘03’, ’04’])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91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CC045-3DF2-4F41-B71C-B5C6B85F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给列赋值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51F7D-4E5E-4D29-B92A-AA0A4E01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frame3[‘good’] = ‘yes’</a:t>
            </a:r>
          </a:p>
          <a:p>
            <a:pPr marL="0" indent="0">
              <a:buNone/>
            </a:pPr>
            <a:r>
              <a:rPr lang="en-US" altLang="zh-CN" dirty="0"/>
              <a:t>frame3[‘IQ’] = [110, 70, 100, 999] #</a:t>
            </a:r>
            <a:r>
              <a:rPr lang="zh-CN" altLang="en-US" dirty="0"/>
              <a:t>长度必须匹配</a:t>
            </a:r>
          </a:p>
        </p:txBody>
      </p:sp>
    </p:spTree>
    <p:extLst>
      <p:ext uri="{BB962C8B-B14F-4D97-AF65-F5344CB8AC3E}">
        <p14:creationId xmlns:p14="http://schemas.microsoft.com/office/powerpoint/2010/main" val="359831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7428-3854-4EFC-93E3-D5B16804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按行索引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D7747-CEDE-4DB7-AA10-EBFF9AAB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somebody = frame3.ix[’02’]</a:t>
            </a:r>
          </a:p>
          <a:p>
            <a:pPr marL="0" indent="0">
              <a:buNone/>
            </a:pPr>
            <a:r>
              <a:rPr lang="en-US" altLang="zh-CN" dirty="0"/>
              <a:t>frame3.ix[’03’] = 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24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2B326-3ACF-49A4-AEFF-B24A206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丢弃指定行或列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A33A8-94F3-467E-9EFD-4F552307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frame4  = frame3.drop(‘IQ’, axis = 1)  #</a:t>
            </a:r>
            <a:r>
              <a:rPr lang="zh-CN" altLang="en-US" dirty="0"/>
              <a:t>丢弃列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frame5  = frame3.drop(’02’)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78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C6214-0E6A-4FF9-BD49-43D3FC84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67434-3B7F-4DA7-97D1-AF232C26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 = Series([1,2,3])</a:t>
            </a:r>
          </a:p>
          <a:p>
            <a:pPr marL="0" indent="0">
              <a:buNone/>
            </a:pPr>
            <a:r>
              <a:rPr lang="en-US" altLang="zh-CN" dirty="0"/>
              <a:t>frame5.insert(1,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aaa</a:t>
            </a:r>
            <a:r>
              <a:rPr lang="en-US" altLang="zh-CN" dirty="0"/>
              <a:t>’,</a:t>
            </a:r>
            <a:r>
              <a:rPr lang="zh-CN" altLang="en-US" dirty="0"/>
              <a:t> </a:t>
            </a:r>
            <a:r>
              <a:rPr lang="en-US" altLang="zh-CN" dirty="0"/>
              <a:t>s)</a:t>
            </a:r>
          </a:p>
          <a:p>
            <a:r>
              <a:rPr lang="zh-CN" altLang="en-US" dirty="0"/>
              <a:t>插入行没有预先定义的方法</a:t>
            </a:r>
          </a:p>
        </p:txBody>
      </p:sp>
    </p:spTree>
    <p:extLst>
      <p:ext uri="{BB962C8B-B14F-4D97-AF65-F5344CB8AC3E}">
        <p14:creationId xmlns:p14="http://schemas.microsoft.com/office/powerpoint/2010/main" val="215065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1840-13D8-4234-B4AB-BD41D9D3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和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EB07F-2987-4E42-BDBA-09F6B137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/>
              <a:t>Series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  <a:r>
              <a:rPr lang="zh-CN" altLang="en-US" dirty="0"/>
              <a:t>和两个</a:t>
            </a:r>
            <a:r>
              <a:rPr lang="en-US" altLang="zh-CN" dirty="0"/>
              <a:t>name</a:t>
            </a:r>
            <a:r>
              <a:rPr lang="zh-CN" altLang="en-US" dirty="0"/>
              <a:t>属性之后，</a:t>
            </a:r>
            <a:endParaRPr lang="en-US" altLang="zh-CN" dirty="0"/>
          </a:p>
          <a:p>
            <a:r>
              <a:rPr lang="en-US" altLang="zh-CN" dirty="0"/>
              <a:t>Series</a:t>
            </a:r>
            <a:r>
              <a:rPr lang="zh-CN" altLang="en-US" dirty="0"/>
              <a:t>基本上是一个两列的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 err="1"/>
              <a:t>DataFrame</a:t>
            </a:r>
            <a:r>
              <a:rPr lang="zh-CN" altLang="en-US" dirty="0"/>
              <a:t>的某一行或列索引，得到一个</a:t>
            </a:r>
            <a:r>
              <a:rPr lang="en-US" altLang="zh-CN" dirty="0"/>
              <a:t>Series</a:t>
            </a:r>
          </a:p>
          <a:p>
            <a:pPr marL="0" indent="0">
              <a:buNone/>
            </a:pPr>
            <a:r>
              <a:rPr lang="en-US" altLang="zh-CN" dirty="0"/>
              <a:t>obj6 = frame3[‘name’]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16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类与对象，异常处理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Ipython</a:t>
            </a:r>
            <a:r>
              <a:rPr lang="zh-CN" altLang="en-US" dirty="0">
                <a:solidFill>
                  <a:schemeClr val="accent6"/>
                </a:solidFill>
              </a:rPr>
              <a:t>、</a:t>
            </a:r>
            <a:r>
              <a:rPr lang="en-US" altLang="zh-CN" dirty="0">
                <a:solidFill>
                  <a:schemeClr val="accent6"/>
                </a:solidFill>
              </a:rPr>
              <a:t>NumPy</a:t>
            </a:r>
            <a:r>
              <a:rPr lang="zh-CN" altLang="en-US" dirty="0">
                <a:solidFill>
                  <a:schemeClr val="accent6"/>
                </a:solidFill>
              </a:rPr>
              <a:t>、</a:t>
            </a:r>
            <a:r>
              <a:rPr lang="en-US" altLang="zh-CN" dirty="0">
                <a:solidFill>
                  <a:schemeClr val="accent6"/>
                </a:solidFill>
              </a:rPr>
              <a:t>SciPy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pandas</a:t>
            </a:r>
            <a:r>
              <a:rPr lang="zh-CN" altLang="en-US" b="1" dirty="0">
                <a:solidFill>
                  <a:srgbClr val="C00000"/>
                </a:solidFill>
              </a:rPr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文件读取和解析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matplotlib</a:t>
            </a:r>
            <a:r>
              <a:rPr lang="zh-CN" altLang="en-US" dirty="0"/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对话框，信号和槽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GUI</a:t>
            </a:r>
            <a:r>
              <a:rPr lang="zh-CN" altLang="en-US" dirty="0"/>
              <a:t>综合实战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E0EA3-4957-4FCB-970D-1D91E014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和</a:t>
            </a:r>
            <a:r>
              <a:rPr lang="en-US" altLang="zh-CN" dirty="0" err="1"/>
              <a:t>DataFrame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62F82-5030-4002-AA27-77A37FD0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Series</a:t>
            </a:r>
            <a:r>
              <a:rPr lang="zh-CN" altLang="en-US" dirty="0"/>
              <a:t>视作一行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Series</a:t>
            </a:r>
            <a:r>
              <a:rPr lang="zh-CN" altLang="en-US" dirty="0"/>
              <a:t>的索引与</a:t>
            </a:r>
            <a:r>
              <a:rPr lang="en-US" altLang="zh-CN" dirty="0" err="1"/>
              <a:t>DataFrame</a:t>
            </a:r>
            <a:r>
              <a:rPr lang="zh-CN" altLang="en-US" dirty="0"/>
              <a:t>的列索引对齐</a:t>
            </a:r>
            <a:endParaRPr lang="en-US" altLang="zh-CN" dirty="0"/>
          </a:p>
          <a:p>
            <a:r>
              <a:rPr lang="zh-CN" altLang="en-US" dirty="0"/>
              <a:t>在纵向上广播</a:t>
            </a:r>
          </a:p>
        </p:txBody>
      </p:sp>
    </p:spTree>
    <p:extLst>
      <p:ext uri="{BB962C8B-B14F-4D97-AF65-F5344CB8AC3E}">
        <p14:creationId xmlns:p14="http://schemas.microsoft.com/office/powerpoint/2010/main" val="330131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26984-31EA-49D9-82E7-E430C7E9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zh-CN" altLang="en-US" dirty="0"/>
              <a:t>对象和</a:t>
            </a:r>
            <a:r>
              <a:rPr lang="en-US" altLang="zh-CN" dirty="0"/>
              <a:t>index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DE8DC-2253-485E-A86E-34A66D9A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index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index1 = frame3.index</a:t>
            </a:r>
          </a:p>
          <a:p>
            <a:pPr marL="0" indent="0">
              <a:buNone/>
            </a:pPr>
            <a:r>
              <a:rPr lang="en-US" altLang="zh-CN" dirty="0"/>
              <a:t>index2 = </a:t>
            </a:r>
            <a:r>
              <a:rPr lang="en-US" altLang="zh-CN" dirty="0" err="1"/>
              <a:t>pd.Index</a:t>
            </a:r>
            <a:r>
              <a:rPr lang="en-US" altLang="zh-CN" dirty="0"/>
              <a:t>([‘</a:t>
            </a:r>
            <a:r>
              <a:rPr lang="en-US" altLang="zh-CN" dirty="0" err="1"/>
              <a:t>aaa</a:t>
            </a:r>
            <a:r>
              <a:rPr lang="en-US" altLang="zh-CN" dirty="0"/>
              <a:t>’, ‘</a:t>
            </a:r>
            <a:r>
              <a:rPr lang="en-US" altLang="zh-CN" dirty="0" err="1"/>
              <a:t>bbb</a:t>
            </a:r>
            <a:r>
              <a:rPr lang="en-US" altLang="zh-CN" dirty="0"/>
              <a:t>’, ‘ccc’])</a:t>
            </a:r>
          </a:p>
          <a:p>
            <a:r>
              <a:rPr lang="en-US" altLang="zh-CN" dirty="0" err="1"/>
              <a:t>pd.Index</a:t>
            </a:r>
            <a:r>
              <a:rPr lang="zh-CN" altLang="en-US" dirty="0"/>
              <a:t>对象不可原位修改</a:t>
            </a:r>
            <a:endParaRPr lang="en-US" altLang="zh-CN" dirty="0"/>
          </a:p>
          <a:p>
            <a:r>
              <a:rPr lang="zh-CN" altLang="en-US" dirty="0"/>
              <a:t>可以通过共享</a:t>
            </a:r>
            <a:r>
              <a:rPr lang="en-US" altLang="zh-CN" dirty="0"/>
              <a:t>index</a:t>
            </a:r>
            <a:r>
              <a:rPr lang="zh-CN" altLang="en-US" dirty="0"/>
              <a:t>来创建同样结构的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98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A30D8-252B-4FE2-88E8-081A00C4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index</a:t>
            </a:r>
            <a:r>
              <a:rPr lang="zh-CN" altLang="en-US" dirty="0"/>
              <a:t>对象的运算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9B59F-D9FE-4E0B-9451-ADB26A4C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index2 = index1.delete(0)</a:t>
            </a:r>
          </a:p>
          <a:p>
            <a:pPr marL="0" indent="0">
              <a:buNone/>
            </a:pPr>
            <a:r>
              <a:rPr lang="en-US" altLang="zh-CN" dirty="0"/>
              <a:t>index2 = index1.drop(‘age’)</a:t>
            </a:r>
          </a:p>
          <a:p>
            <a:pPr marL="0" indent="0">
              <a:buNone/>
            </a:pPr>
            <a:r>
              <a:rPr lang="en-US" altLang="zh-CN" dirty="0"/>
              <a:t>index2 = index1.insert(2, ‘age’)</a:t>
            </a:r>
          </a:p>
          <a:p>
            <a:pPr marL="0" indent="0">
              <a:buNone/>
            </a:pPr>
            <a:r>
              <a:rPr lang="en-US" altLang="zh-CN" dirty="0"/>
              <a:t>index2 = index1.unique()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969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9A2E-7D1D-4F67-825E-A2C27051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index</a:t>
            </a:r>
            <a:r>
              <a:rPr lang="zh-CN" altLang="en-US" dirty="0"/>
              <a:t>对象的运算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8AFEF-8BC9-4B6B-93BA-51712545E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index3 = index1.append(index2)</a:t>
            </a:r>
          </a:p>
          <a:p>
            <a:pPr marL="0" indent="0">
              <a:buNone/>
            </a:pPr>
            <a:r>
              <a:rPr lang="en-US" altLang="zh-CN" dirty="0"/>
              <a:t>append #</a:t>
            </a:r>
            <a:r>
              <a:rPr lang="zh-CN" altLang="en-US" dirty="0"/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difference </a:t>
            </a:r>
            <a:r>
              <a:rPr lang="en-US" altLang="zh-CN" dirty="0"/>
              <a:t>#</a:t>
            </a:r>
            <a:r>
              <a:rPr lang="zh-CN" altLang="en-US" dirty="0"/>
              <a:t>差集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intersection #</a:t>
            </a:r>
            <a:r>
              <a:rPr lang="zh-CN" altLang="en-US" dirty="0"/>
              <a:t>交集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union #</a:t>
            </a:r>
            <a:r>
              <a:rPr lang="zh-CN" altLang="en-US" dirty="0"/>
              <a:t>并集</a:t>
            </a:r>
          </a:p>
        </p:txBody>
      </p:sp>
    </p:spTree>
    <p:extLst>
      <p:ext uri="{BB962C8B-B14F-4D97-AF65-F5344CB8AC3E}">
        <p14:creationId xmlns:p14="http://schemas.microsoft.com/office/powerpoint/2010/main" val="481925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69FD-F4A3-4360-A8A9-29461B90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8CCF1-9007-4AE1-BFC9-968296EC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frame6 = frame3[frame3[‘age’] &gt; 30]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96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A77AE-C7B3-4122-8585-A687196C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按索引排序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1615F-5A43-46F7-9E46-ADB1C4DD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obj6 = obj3.sort_index()</a:t>
            </a:r>
          </a:p>
          <a:p>
            <a:pPr marL="0" indent="0">
              <a:buNone/>
            </a:pPr>
            <a:r>
              <a:rPr lang="en-US" altLang="zh-CN" dirty="0"/>
              <a:t>frame 10 = frame3. </a:t>
            </a:r>
            <a:r>
              <a:rPr lang="en-US" altLang="zh-CN" dirty="0" err="1"/>
              <a:t>sort_index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frame 11 = frame3. </a:t>
            </a:r>
            <a:r>
              <a:rPr lang="en-US" altLang="zh-CN" dirty="0" err="1"/>
              <a:t>sort_index</a:t>
            </a:r>
            <a:r>
              <a:rPr lang="en-US" altLang="zh-CN" dirty="0"/>
              <a:t>(axis = 1)</a:t>
            </a:r>
          </a:p>
          <a:p>
            <a:r>
              <a:rPr lang="zh-CN" altLang="en-US" dirty="0"/>
              <a:t>参数</a:t>
            </a:r>
            <a:r>
              <a:rPr lang="en-US" altLang="zh-CN" dirty="0"/>
              <a:t>ascending = False</a:t>
            </a:r>
            <a:r>
              <a:rPr lang="zh-CN" altLang="en-US" dirty="0"/>
              <a:t>表示逆向排序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96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6278-1E92-497F-A78A-0497AE52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处理缺失数据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11ECB-2870-4A1E-B495-04E085B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手工产生</a:t>
            </a:r>
            <a:r>
              <a:rPr lang="en-US" altLang="zh-CN" dirty="0" err="1"/>
              <a:t>NaN</a:t>
            </a:r>
            <a:r>
              <a:rPr lang="zh-CN" altLang="en-US" dirty="0"/>
              <a:t>值：</a:t>
            </a:r>
            <a:r>
              <a:rPr lang="en-US" altLang="zh-CN" dirty="0" err="1"/>
              <a:t>np.nan</a:t>
            </a:r>
            <a:endParaRPr lang="en-US" altLang="zh-CN" dirty="0"/>
          </a:p>
          <a:p>
            <a:r>
              <a:rPr lang="en-US" altLang="zh-CN" dirty="0"/>
              <a:t>x2 = </a:t>
            </a:r>
            <a:r>
              <a:rPr lang="en-US" altLang="zh-CN" dirty="0" err="1"/>
              <a:t>x.dropna</a:t>
            </a:r>
            <a:r>
              <a:rPr lang="en-US" altLang="zh-CN" dirty="0"/>
              <a:t>() #</a:t>
            </a:r>
            <a:r>
              <a:rPr lang="zh-CN" altLang="en-US" dirty="0"/>
              <a:t>剔除含</a:t>
            </a:r>
            <a:r>
              <a:rPr lang="en-US" altLang="zh-CN" dirty="0" err="1"/>
              <a:t>NaN</a:t>
            </a:r>
            <a:r>
              <a:rPr lang="zh-CN" altLang="en-US" dirty="0"/>
              <a:t>的行</a:t>
            </a:r>
            <a:endParaRPr lang="en-US" altLang="zh-CN" dirty="0"/>
          </a:p>
          <a:p>
            <a:r>
              <a:rPr lang="en-US" altLang="zh-CN" dirty="0"/>
              <a:t>x2 = </a:t>
            </a:r>
            <a:r>
              <a:rPr lang="en-US" altLang="zh-CN" dirty="0" err="1"/>
              <a:t>x.fillna</a:t>
            </a:r>
            <a:r>
              <a:rPr lang="en-US" altLang="zh-CN" dirty="0"/>
              <a:t>(0) #</a:t>
            </a:r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替换</a:t>
            </a:r>
            <a:r>
              <a:rPr lang="en-US" altLang="zh-CN" dirty="0" err="1"/>
              <a:t>NaN</a:t>
            </a:r>
            <a:endParaRPr lang="en-US" altLang="zh-CN" dirty="0"/>
          </a:p>
          <a:p>
            <a:r>
              <a:rPr lang="en-US" altLang="zh-CN" dirty="0"/>
              <a:t>x2 = </a:t>
            </a:r>
            <a:r>
              <a:rPr lang="en-US" altLang="zh-CN" dirty="0" err="1"/>
              <a:t>x.fillna</a:t>
            </a:r>
            <a:r>
              <a:rPr lang="en-US" altLang="zh-CN" dirty="0"/>
              <a:t>({‘a’:-1, ‘c’:0}) #</a:t>
            </a:r>
            <a:r>
              <a:rPr lang="zh-CN" altLang="en-US" dirty="0"/>
              <a:t>对于</a:t>
            </a:r>
            <a:r>
              <a:rPr lang="en-US" altLang="zh-CN" dirty="0"/>
              <a:t>’a’</a:t>
            </a:r>
            <a:r>
              <a:rPr lang="zh-CN" altLang="en-US" dirty="0"/>
              <a:t>列</a:t>
            </a:r>
            <a:r>
              <a:rPr lang="en-US" altLang="zh-CN" dirty="0"/>
              <a:t>’c’</a:t>
            </a:r>
            <a:r>
              <a:rPr lang="zh-CN" altLang="en-US" dirty="0"/>
              <a:t>列分别操作</a:t>
            </a:r>
            <a:endParaRPr lang="en-US" altLang="zh-CN" dirty="0"/>
          </a:p>
          <a:p>
            <a:r>
              <a:rPr lang="en-US" altLang="zh-CN" dirty="0"/>
              <a:t>x2 = </a:t>
            </a:r>
            <a:r>
              <a:rPr lang="en-US" altLang="zh-CN" dirty="0" err="1"/>
              <a:t>x.fillna</a:t>
            </a:r>
            <a:r>
              <a:rPr lang="en-US" altLang="zh-CN" dirty="0"/>
              <a:t>(method = ‘</a:t>
            </a:r>
            <a:r>
              <a:rPr lang="en-US" altLang="zh-CN" dirty="0" err="1"/>
              <a:t>ffill</a:t>
            </a:r>
            <a:r>
              <a:rPr lang="en-US" altLang="zh-CN" dirty="0"/>
              <a:t>’) # </a:t>
            </a:r>
            <a:r>
              <a:rPr lang="zh-CN" altLang="en-US" dirty="0"/>
              <a:t>以插值替换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81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9585-A2AA-45DB-84E5-1F3447F0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算术运算中填充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68C4-4EB6-421C-A0FE-C92258AD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算术运算中，索引不匹配得到</a:t>
            </a:r>
            <a:r>
              <a:rPr lang="en-US" altLang="zh-CN" dirty="0" err="1"/>
              <a:t>NaN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与数字进行运算得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f3 = f1.add(f2, </a:t>
            </a:r>
            <a:r>
              <a:rPr lang="en-US" altLang="zh-CN" dirty="0" err="1"/>
              <a:t>fill_value</a:t>
            </a:r>
            <a:r>
              <a:rPr lang="en-US" altLang="zh-CN" dirty="0"/>
              <a:t> = 0) #</a:t>
            </a:r>
            <a:r>
              <a:rPr lang="zh-CN" altLang="en-US" dirty="0"/>
              <a:t>运算前，将</a:t>
            </a:r>
            <a:r>
              <a:rPr lang="en-US" altLang="zh-CN" dirty="0" err="1"/>
              <a:t>NaN</a:t>
            </a:r>
            <a:r>
              <a:rPr lang="zh-CN" altLang="en-US" dirty="0"/>
              <a:t>视为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add, sub, div, </a:t>
            </a:r>
            <a:r>
              <a:rPr lang="en-US" altLang="zh-CN" dirty="0" err="1"/>
              <a:t>mul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5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AE22C-56CD-4098-99BB-5A27B4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运算中字符串也会参与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3762C-ECE9-4289-B1F8-5E85B3DE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因此，运算之前要筛选内容</a:t>
            </a:r>
          </a:p>
        </p:txBody>
      </p:sp>
    </p:spTree>
    <p:extLst>
      <p:ext uri="{BB962C8B-B14F-4D97-AF65-F5344CB8AC3E}">
        <p14:creationId xmlns:p14="http://schemas.microsoft.com/office/powerpoint/2010/main" val="3908658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E3BBE-A5E6-4D5B-B959-FD6D424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统计汇总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213CD-E724-4229-A686-AB83E332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s1 = frame3.sum() #</a:t>
            </a:r>
            <a:r>
              <a:rPr lang="zh-CN" altLang="en-US" dirty="0"/>
              <a:t>按列小计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s2 = frame3.sum(axis = 1) #</a:t>
            </a:r>
            <a:r>
              <a:rPr lang="zh-CN" altLang="en-US" dirty="0"/>
              <a:t>按行</a:t>
            </a:r>
            <a:endParaRPr lang="en-US" altLang="zh-CN" dirty="0"/>
          </a:p>
          <a:p>
            <a:r>
              <a:rPr lang="en-US" altLang="zh-CN" dirty="0"/>
              <a:t>min, max, </a:t>
            </a:r>
            <a:r>
              <a:rPr lang="en-US" altLang="zh-CN" dirty="0" err="1"/>
              <a:t>argmin</a:t>
            </a:r>
            <a:r>
              <a:rPr lang="en-US" altLang="zh-CN" dirty="0"/>
              <a:t>, argmax, mean, median, var, std</a:t>
            </a:r>
          </a:p>
          <a:p>
            <a:r>
              <a:rPr lang="zh-CN" altLang="en-US" dirty="0"/>
              <a:t>忽略</a:t>
            </a:r>
            <a:r>
              <a:rPr lang="en-US" altLang="zh-CN" dirty="0" err="1"/>
              <a:t>NaN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不统计含有字符串的列</a:t>
            </a:r>
          </a:p>
        </p:txBody>
      </p:sp>
    </p:spTree>
    <p:extLst>
      <p:ext uri="{BB962C8B-B14F-4D97-AF65-F5344CB8AC3E}">
        <p14:creationId xmlns:p14="http://schemas.microsoft.com/office/powerpoint/2010/main" val="38895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4CD9F-B97B-4DCF-BC92-6AF8CE80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8B6D-F025-4003-86F3-01B56668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更高级的数据分析工具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NumPy</a:t>
            </a:r>
            <a:r>
              <a:rPr lang="zh-CN" altLang="en-US" dirty="0"/>
              <a:t>构建</a:t>
            </a:r>
            <a:endParaRPr lang="en-US" altLang="zh-CN" dirty="0"/>
          </a:p>
          <a:p>
            <a:r>
              <a:rPr lang="zh-CN" altLang="en-US" dirty="0"/>
              <a:t>包含</a:t>
            </a:r>
            <a:r>
              <a:rPr lang="en-US" altLang="zh-CN" dirty="0"/>
              <a:t>Series</a:t>
            </a:r>
            <a:r>
              <a:rPr lang="zh-CN" altLang="en-US" dirty="0"/>
              <a:t>和</a:t>
            </a:r>
            <a:r>
              <a:rPr lang="en-US" altLang="zh-CN" dirty="0" err="1"/>
              <a:t>DataFrame</a:t>
            </a:r>
            <a:r>
              <a:rPr lang="zh-CN" altLang="en-US" dirty="0"/>
              <a:t>两种数据结构，以及相应方法</a:t>
            </a:r>
          </a:p>
        </p:txBody>
      </p:sp>
    </p:spTree>
    <p:extLst>
      <p:ext uri="{BB962C8B-B14F-4D97-AF65-F5344CB8AC3E}">
        <p14:creationId xmlns:p14="http://schemas.microsoft.com/office/powerpoint/2010/main" val="1362698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40E53-7CD6-4085-B1E7-AB41C246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5FAF6-A5F2-4E50-BC95-855AB9C2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数据库风格的合并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df3 = </a:t>
            </a:r>
            <a:r>
              <a:rPr lang="en-US" altLang="zh-CN" dirty="0" err="1"/>
              <a:t>pd.merge</a:t>
            </a:r>
            <a:r>
              <a:rPr lang="en-US" altLang="zh-CN" dirty="0"/>
              <a:t>(df1, df2, on = ‘ID’)</a:t>
            </a:r>
          </a:p>
          <a:p>
            <a:r>
              <a:rPr lang="zh-CN" altLang="en-US" dirty="0"/>
              <a:t>纵向连接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df = </a:t>
            </a:r>
            <a:r>
              <a:rPr lang="en-US" altLang="zh-CN" dirty="0" err="1"/>
              <a:t>pd.concat</a:t>
            </a:r>
            <a:r>
              <a:rPr lang="en-US" altLang="zh-CN" dirty="0"/>
              <a:t>([df1, df2, df3])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042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DC3AD-140F-4B66-A8BE-827FF957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</a:t>
            </a:r>
            <a:r>
              <a:rPr lang="zh-CN" altLang="en-US" dirty="0"/>
              <a:t>：简单数据分析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5F00F-027C-40A6-9A35-FC9B1F11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想办法将</a:t>
            </a:r>
            <a:r>
              <a:rPr lang="en-US" altLang="zh-CN" dirty="0"/>
              <a:t>exrates.csv</a:t>
            </a:r>
            <a:r>
              <a:rPr lang="zh-CN" altLang="en-US" dirty="0"/>
              <a:t>中的数据读取到一个</a:t>
            </a:r>
            <a:r>
              <a:rPr lang="en-US" altLang="zh-CN" dirty="0" err="1"/>
              <a:t>DataFrame</a:t>
            </a:r>
            <a:r>
              <a:rPr lang="zh-CN" altLang="en-US" dirty="0"/>
              <a:t>中，并大致浏览一下其中的内容。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USA</a:t>
            </a:r>
            <a:r>
              <a:rPr lang="zh-CN" altLang="en-US" dirty="0"/>
              <a:t>的汇率值，以及</a:t>
            </a:r>
            <a:r>
              <a:rPr lang="en-US" altLang="zh-CN" dirty="0"/>
              <a:t>China</a:t>
            </a:r>
            <a:r>
              <a:rPr lang="zh-CN" altLang="en-US" dirty="0"/>
              <a:t>的汇率值，计算两者之间的兑换比例。</a:t>
            </a:r>
            <a:endParaRPr lang="en-US" altLang="zh-CN" dirty="0"/>
          </a:p>
          <a:p>
            <a:r>
              <a:rPr lang="zh-CN" altLang="en-US" dirty="0"/>
              <a:t>汇率值最大和最小的国家是什么？汇率值的均值是多少？</a:t>
            </a:r>
            <a:endParaRPr lang="en-US" altLang="zh-CN" dirty="0"/>
          </a:p>
          <a:p>
            <a:r>
              <a:rPr lang="zh-CN" altLang="en-US" dirty="0"/>
              <a:t>找出所有汇率值比</a:t>
            </a:r>
            <a:r>
              <a:rPr lang="en-US" altLang="zh-CN" dirty="0"/>
              <a:t>USA</a:t>
            </a:r>
            <a:r>
              <a:rPr lang="zh-CN" altLang="en-US" dirty="0"/>
              <a:t>小的行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907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DCF2-B61F-44E9-8CED-BAD8EA2F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FFA52-478D-4E91-95CB-A48F7AA4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将第</a:t>
            </a:r>
            <a:r>
              <a:rPr lang="en-US" altLang="zh-CN" dirty="0"/>
              <a:t>7</a:t>
            </a:r>
            <a:r>
              <a:rPr lang="zh-CN" altLang="en-US" dirty="0"/>
              <a:t>次作业命名为“</a:t>
            </a:r>
            <a:r>
              <a:rPr lang="en-US" altLang="zh-CN" dirty="0"/>
              <a:t>7_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发送到邮箱： </a:t>
            </a:r>
            <a:r>
              <a:rPr lang="en-US" altLang="zh-CN" dirty="0">
                <a:hlinkClick r:id="rId2"/>
              </a:rPr>
              <a:t>28922260@qq.com</a:t>
            </a:r>
            <a:endParaRPr lang="en-US" altLang="zh-CN" dirty="0"/>
          </a:p>
          <a:p>
            <a:r>
              <a:rPr lang="zh-CN" altLang="en-US" dirty="0"/>
              <a:t>上述问题都要求编程求解，不要手工解题。</a:t>
            </a:r>
            <a:endParaRPr lang="en-US" altLang="zh-CN" dirty="0"/>
          </a:p>
          <a:p>
            <a:r>
              <a:rPr lang="zh-CN" altLang="en-US" dirty="0"/>
              <a:t>请严格按照规定命名文件，方便作业归档。</a:t>
            </a:r>
          </a:p>
        </p:txBody>
      </p:sp>
    </p:spTree>
    <p:extLst>
      <p:ext uri="{BB962C8B-B14F-4D97-AF65-F5344CB8AC3E}">
        <p14:creationId xmlns:p14="http://schemas.microsoft.com/office/powerpoint/2010/main" val="414792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B076C-E77B-43E1-8365-837729F5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与</a:t>
            </a:r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13E43-B6FA-4890-A17C-5D96DE32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处理类似于</a:t>
            </a:r>
            <a:r>
              <a:rPr lang="en-US" altLang="zh-CN" dirty="0"/>
              <a:t>Excel</a:t>
            </a:r>
            <a:r>
              <a:rPr lang="zh-CN" altLang="en-US" dirty="0"/>
              <a:t>文件的数据</a:t>
            </a:r>
            <a:endParaRPr lang="en-US" altLang="zh-CN" dirty="0"/>
          </a:p>
          <a:p>
            <a:r>
              <a:rPr lang="zh-CN" altLang="en-US" dirty="0"/>
              <a:t>增、删、改、查，以及很多数据处理函数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好处</a:t>
            </a:r>
            <a:r>
              <a:rPr lang="zh-CN" altLang="en-US" dirty="0"/>
              <a:t>是便于写脚本，批量处理数据</a:t>
            </a:r>
            <a:endParaRPr lang="en-US" altLang="zh-CN" dirty="0"/>
          </a:p>
          <a:p>
            <a:r>
              <a:rPr lang="zh-CN" altLang="en-US" dirty="0"/>
              <a:t>据说，未来的</a:t>
            </a:r>
            <a:r>
              <a:rPr lang="en-US" altLang="zh-CN" dirty="0"/>
              <a:t>Excel</a:t>
            </a:r>
            <a:r>
              <a:rPr lang="zh-CN" altLang="en-US" dirty="0"/>
              <a:t>将支持</a:t>
            </a:r>
            <a:r>
              <a:rPr lang="en-US" altLang="zh-CN" dirty="0"/>
              <a:t>Python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68027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64AC6-CB7C-42C2-92A6-F530A4E5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通常的调用方式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C5C23-D588-4295-A243-9803D373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from</a:t>
            </a:r>
            <a:r>
              <a:rPr lang="en-US" altLang="zh-CN" dirty="0"/>
              <a:t> pandas </a:t>
            </a:r>
            <a:r>
              <a:rPr lang="en-US" altLang="zh-CN" dirty="0">
                <a:solidFill>
                  <a:schemeClr val="accent2"/>
                </a:solidFill>
              </a:rPr>
              <a:t>import</a:t>
            </a:r>
            <a:r>
              <a:rPr lang="en-US" altLang="zh-CN" dirty="0"/>
              <a:t>  Series, 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import</a:t>
            </a:r>
            <a:r>
              <a:rPr lang="en-US" altLang="zh-CN" dirty="0"/>
              <a:t> pandas as pd</a:t>
            </a:r>
          </a:p>
          <a:p>
            <a:r>
              <a:rPr lang="zh-CN" altLang="en-US" dirty="0"/>
              <a:t>一下部分都假设按照这种方式载入了</a:t>
            </a:r>
            <a:r>
              <a:rPr lang="en-US" altLang="zh-CN" dirty="0"/>
              <a:t>pandas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84144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3B0AD-4C89-4E6B-8096-B99D57D9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A75D0-F888-49D6-8724-1E91C13C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又像数组又像字典：</a:t>
            </a:r>
            <a:endParaRPr lang="en-US" altLang="zh-CN" dirty="0"/>
          </a:p>
          <a:p>
            <a:pPr lvl="1"/>
            <a:r>
              <a:rPr lang="zh-CN" altLang="en-US" dirty="0"/>
              <a:t>有序</a:t>
            </a:r>
            <a:endParaRPr lang="en-US" altLang="zh-CN" dirty="0"/>
          </a:p>
          <a:p>
            <a:pPr lvl="1"/>
            <a:r>
              <a:rPr lang="zh-CN" altLang="en-US" dirty="0"/>
              <a:t>通常是同构的</a:t>
            </a:r>
            <a:endParaRPr lang="en-US" altLang="zh-CN" dirty="0"/>
          </a:p>
          <a:p>
            <a:pPr lvl="1"/>
            <a:r>
              <a:rPr lang="zh-CN" altLang="en-US" dirty="0"/>
              <a:t>元素采用</a:t>
            </a:r>
            <a:r>
              <a:rPr lang="en-US" altLang="zh-CN" dirty="0"/>
              <a:t>NumPy</a:t>
            </a:r>
            <a:r>
              <a:rPr lang="zh-CN" altLang="en-US" dirty="0"/>
              <a:t>中的数据类型</a:t>
            </a:r>
            <a:endParaRPr lang="en-US" altLang="zh-CN" dirty="0"/>
          </a:p>
          <a:p>
            <a:pPr lvl="1"/>
            <a:r>
              <a:rPr lang="zh-CN" altLang="en-US" dirty="0"/>
              <a:t>既以按键索引，又可以按序号索引</a:t>
            </a:r>
          </a:p>
        </p:txBody>
      </p:sp>
    </p:spTree>
    <p:extLst>
      <p:ext uri="{BB962C8B-B14F-4D97-AF65-F5344CB8AC3E}">
        <p14:creationId xmlns:p14="http://schemas.microsoft.com/office/powerpoint/2010/main" val="394027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7F52-CAE5-4B0E-A155-89F092A7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18EEB-9A39-4272-9190-F1F03CA5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以默索引（自然数）生成一个</a:t>
            </a:r>
            <a:r>
              <a:rPr lang="en-US" altLang="zh-CN" dirty="0"/>
              <a:t>Series</a:t>
            </a:r>
          </a:p>
          <a:p>
            <a:pPr marL="0" indent="0">
              <a:buNone/>
            </a:pPr>
            <a:r>
              <a:rPr lang="en-US" altLang="zh-CN" dirty="0"/>
              <a:t>obj1 = Series([2,2,3,3])</a:t>
            </a:r>
          </a:p>
          <a:p>
            <a:r>
              <a:rPr lang="zh-CN" altLang="en-US" dirty="0"/>
              <a:t>常规创建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obj2 = Series([2,2,3,3],</a:t>
            </a:r>
            <a:r>
              <a:rPr lang="zh-CN" altLang="en-US" dirty="0"/>
              <a:t> </a:t>
            </a:r>
            <a:r>
              <a:rPr lang="en-US" altLang="zh-CN" dirty="0"/>
              <a:t>index = [‘a’, ‘b’, ‘c’, ‘d’])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38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D7A2-19EE-4DDB-86BC-CBF3F84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以字典创建</a:t>
            </a:r>
            <a:r>
              <a:rPr lang="en-US" altLang="zh-CN" dirty="0"/>
              <a:t>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9C6B5-C3EE-4B5A-BE91-9034BFFF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 = {‘a’:123, ‘b’:456, ‘c</a:t>
            </a:r>
            <a:r>
              <a:rPr lang="en-US" altLang="zh-CN"/>
              <a:t>’ :789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obj3 = Series(d)</a:t>
            </a:r>
          </a:p>
          <a:p>
            <a:pPr marL="0" indent="0">
              <a:buNone/>
            </a:pPr>
            <a:r>
              <a:rPr lang="en-US" altLang="zh-CN" dirty="0"/>
              <a:t>states = [‘a’, ‘c’, ‘d’]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d</a:t>
            </a:r>
            <a:r>
              <a:rPr lang="zh-CN" altLang="en-US" dirty="0"/>
              <a:t>中不存在的键，值为</a:t>
            </a:r>
            <a:r>
              <a:rPr lang="en-US" altLang="zh-CN" dirty="0" err="1"/>
              <a:t>NaN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74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CC669-05CD-4949-A409-5D015686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44F9F-1836-4894-A7D1-1A69A5DE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a number</a:t>
            </a:r>
          </a:p>
          <a:p>
            <a:r>
              <a:rPr lang="en-US" altLang="zh-CN" dirty="0"/>
              <a:t>NA</a:t>
            </a:r>
          </a:p>
          <a:p>
            <a:r>
              <a:rPr lang="en-US" altLang="zh-CN" dirty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33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</TotalTime>
  <Words>1225</Words>
  <Application>Microsoft Office PowerPoint</Application>
  <PresentationFormat>全屏显示(4:3)</PresentationFormat>
  <Paragraphs>164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主题​​</vt:lpstr>
      <vt:lpstr>Python程序设计 7 pandas数据处理</vt:lpstr>
      <vt:lpstr>课程安排</vt:lpstr>
      <vt:lpstr>pandas模块</vt:lpstr>
      <vt:lpstr>Pandas与Excel</vt:lpstr>
      <vt:lpstr>通常的调用方式</vt:lpstr>
      <vt:lpstr>Series</vt:lpstr>
      <vt:lpstr>创建Series</vt:lpstr>
      <vt:lpstr>以字典创建Series</vt:lpstr>
      <vt:lpstr>NaN</vt:lpstr>
      <vt:lpstr>索引一个或多个值</vt:lpstr>
      <vt:lpstr>算术运算中按照键来对齐</vt:lpstr>
      <vt:lpstr>name属性</vt:lpstr>
      <vt:lpstr>DataFrame</vt:lpstr>
      <vt:lpstr>创建DataFrame</vt:lpstr>
      <vt:lpstr>给列赋值</vt:lpstr>
      <vt:lpstr>按行索引</vt:lpstr>
      <vt:lpstr>丢弃指定行或列</vt:lpstr>
      <vt:lpstr>插入列</vt:lpstr>
      <vt:lpstr>Series和DataFrame</vt:lpstr>
      <vt:lpstr>Series和DataFrame运算</vt:lpstr>
      <vt:lpstr>index对象和index属性</vt:lpstr>
      <vt:lpstr>一个index对象的运算</vt:lpstr>
      <vt:lpstr>两个index对象的运算</vt:lpstr>
      <vt:lpstr>过滤</vt:lpstr>
      <vt:lpstr>按索引排序</vt:lpstr>
      <vt:lpstr>处理缺失数据</vt:lpstr>
      <vt:lpstr>算术运算中填充NaN</vt:lpstr>
      <vt:lpstr>运算中字符串也会参与</vt:lpstr>
      <vt:lpstr>统计汇总</vt:lpstr>
      <vt:lpstr>合并数据集</vt:lpstr>
      <vt:lpstr>作业7：简单数据分析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Liu Dongwei</cp:lastModifiedBy>
  <cp:revision>102</cp:revision>
  <dcterms:created xsi:type="dcterms:W3CDTF">2017-10-08T09:27:06Z</dcterms:created>
  <dcterms:modified xsi:type="dcterms:W3CDTF">2019-10-28T12:55:27Z</dcterms:modified>
</cp:coreProperties>
</file>