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2" r:id="rId31"/>
    <p:sldId id="285" r:id="rId32"/>
    <p:sldId id="286" r:id="rId33"/>
    <p:sldId id="287" r:id="rId34"/>
    <p:sldId id="288" r:id="rId35"/>
    <p:sldId id="289" r:id="rId36"/>
    <p:sldId id="290" r:id="rId37"/>
    <p:sldId id="291" r:id="rId38"/>
    <p:sldId id="293" r:id="rId39"/>
    <p:sldId id="294" r:id="rId40"/>
    <p:sldId id="295" r:id="rId41"/>
    <p:sldId id="296" r:id="rId42"/>
    <p:sldId id="297" r:id="rId43"/>
    <p:sldId id="298" r:id="rId44"/>
    <p:sldId id="299" r:id="rId45"/>
    <p:sldId id="308" r:id="rId46"/>
    <p:sldId id="300" r:id="rId47"/>
    <p:sldId id="301" r:id="rId48"/>
    <p:sldId id="302" r:id="rId49"/>
    <p:sldId id="303" r:id="rId50"/>
    <p:sldId id="304" r:id="rId51"/>
    <p:sldId id="305" r:id="rId52"/>
    <p:sldId id="306"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72"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68ABB-74B8-4B3B-BC8F-16DDB8D1BF45}" type="datetimeFigureOut">
              <a:rPr lang="zh-CN" altLang="en-US" smtClean="0"/>
              <a:t>2020/9/21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00A64-8750-45F3-999B-266564CD52AD}" type="slidenum">
              <a:rPr lang="zh-CN" altLang="en-US" smtClean="0"/>
              <a:t>‹#›</a:t>
            </a:fld>
            <a:endParaRPr lang="zh-CN" altLang="en-US"/>
          </a:p>
        </p:txBody>
      </p:sp>
    </p:spTree>
    <p:extLst>
      <p:ext uri="{BB962C8B-B14F-4D97-AF65-F5344CB8AC3E}">
        <p14:creationId xmlns:p14="http://schemas.microsoft.com/office/powerpoint/2010/main" val="241326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图像采集需要利用几何学原理解决场景中目标投影在图像中什么位置的问题，利用辐射度学或者光度学原理加你场景中目标亮度于图像中对应位置的灰度之间的联系。</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2</a:t>
            </a:fld>
            <a:endParaRPr lang="zh-CN" altLang="en-US"/>
          </a:p>
        </p:txBody>
      </p:sp>
    </p:spTree>
    <p:extLst>
      <p:ext uri="{BB962C8B-B14F-4D97-AF65-F5344CB8AC3E}">
        <p14:creationId xmlns:p14="http://schemas.microsoft.com/office/powerpoint/2010/main" val="297985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9</a:t>
            </a:fld>
            <a:endParaRPr lang="zh-CN" altLang="en-US"/>
          </a:p>
        </p:txBody>
      </p:sp>
    </p:spTree>
    <p:extLst>
      <p:ext uri="{BB962C8B-B14F-4D97-AF65-F5344CB8AC3E}">
        <p14:creationId xmlns:p14="http://schemas.microsoft.com/office/powerpoint/2010/main" val="82491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投影成像：</a:t>
            </a:r>
            <a:r>
              <a:rPr lang="zh-CN" altLang="en-US" sz="1200" dirty="0" smtClean="0"/>
              <a:t>将</a:t>
            </a:r>
            <a:r>
              <a:rPr lang="en-US" altLang="zh-CN" sz="1200" dirty="0" smtClean="0"/>
              <a:t>3D</a:t>
            </a:r>
            <a:r>
              <a:rPr lang="zh-CN" altLang="en-US" sz="1200" dirty="0" smtClean="0"/>
              <a:t>客观场景投影到</a:t>
            </a:r>
            <a:r>
              <a:rPr lang="en-US" altLang="zh-CN" sz="1200" dirty="0" smtClean="0"/>
              <a:t>2D</a:t>
            </a:r>
            <a:r>
              <a:rPr lang="zh-CN" altLang="en-US" sz="1200" dirty="0" smtClean="0"/>
              <a:t>图像平面。</a:t>
            </a:r>
          </a:p>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10</a:t>
            </a:fld>
            <a:endParaRPr lang="zh-CN" altLang="en-US"/>
          </a:p>
        </p:txBody>
      </p:sp>
    </p:spTree>
    <p:extLst>
      <p:ext uri="{BB962C8B-B14F-4D97-AF65-F5344CB8AC3E}">
        <p14:creationId xmlns:p14="http://schemas.microsoft.com/office/powerpoint/2010/main" val="388747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量化等级越多，所得图像层次越丰富，灰度分辨率高，图像质量好，但数据量大；量化等级越少，图像层次欠丰富，灰度分辨率低，会出现假轮廓现象，图像质量变差，但数据量小。</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32</a:t>
            </a:fld>
            <a:endParaRPr lang="zh-CN" altLang="en-US"/>
          </a:p>
        </p:txBody>
      </p:sp>
    </p:spTree>
    <p:extLst>
      <p:ext uri="{BB962C8B-B14F-4D97-AF65-F5344CB8AC3E}">
        <p14:creationId xmlns:p14="http://schemas.microsoft.com/office/powerpoint/2010/main" val="306909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图</a:t>
            </a:r>
            <a:r>
              <a:rPr lang="en-US" altLang="zh-CN" sz="1200" dirty="0" smtClean="0"/>
              <a:t>2.4.1</a:t>
            </a:r>
            <a:r>
              <a:rPr lang="zh-CN" altLang="en-US" sz="1200" dirty="0" smtClean="0"/>
              <a:t>所示的变换中需标定的参数可分成外部参数和内部参数两类。</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49</a:t>
            </a:fld>
            <a:endParaRPr lang="zh-CN" altLang="en-US"/>
          </a:p>
        </p:txBody>
      </p:sp>
    </p:spTree>
    <p:extLst>
      <p:ext uri="{BB962C8B-B14F-4D97-AF65-F5344CB8AC3E}">
        <p14:creationId xmlns:p14="http://schemas.microsoft.com/office/powerpoint/2010/main" val="281989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80729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39595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880091-9EA2-42A3-8A2E-0F4D79621E7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0487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899119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7673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52960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7706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8903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52383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87920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364281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66858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17032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99860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409723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382013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0635D6-B388-457A-88E7-3F54A77B232F}" type="datetimeFigureOut">
              <a:rPr lang="zh-CN" altLang="en-US" smtClean="0"/>
              <a:t>2020/9/21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880091-9EA2-42A3-8A2E-0F4D79621E76}" type="slidenum">
              <a:rPr lang="zh-CN" altLang="en-US" smtClean="0"/>
              <a:t>‹#›</a:t>
            </a:fld>
            <a:endParaRPr lang="zh-CN" altLang="en-US"/>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803420" y="328782"/>
            <a:ext cx="918721" cy="918000"/>
          </a:xfrm>
          <a:prstGeom prst="rect">
            <a:avLst/>
          </a:prstGeom>
        </p:spPr>
      </p:pic>
    </p:spTree>
    <p:extLst>
      <p:ext uri="{BB962C8B-B14F-4D97-AF65-F5344CB8AC3E}">
        <p14:creationId xmlns:p14="http://schemas.microsoft.com/office/powerpoint/2010/main" val="363850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engzhuanyang@zufe.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g"/><Relationship Id="rId7" Type="http://schemas.openxmlformats.org/officeDocument/2006/relationships/image" Target="../media/image40.jpg"/><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70598" y="794982"/>
            <a:ext cx="8915399" cy="2262781"/>
          </a:xfrm>
        </p:spPr>
        <p:txBody>
          <a:bodyPr>
            <a:normAutofit/>
          </a:bodyPr>
          <a:lstStyle/>
          <a:p>
            <a:pPr algn="ctr"/>
            <a:r>
              <a:rPr lang="zh-CN" altLang="en-US" sz="5000" dirty="0" smtClean="0"/>
              <a:t>第二章  图像采集</a:t>
            </a:r>
            <a:endParaRPr lang="zh-CN" altLang="en-US" sz="5000" dirty="0"/>
          </a:p>
        </p:txBody>
      </p:sp>
      <p:sp>
        <p:nvSpPr>
          <p:cNvPr id="3" name="副标题 2"/>
          <p:cNvSpPr>
            <a:spLocks noGrp="1"/>
          </p:cNvSpPr>
          <p:nvPr>
            <p:ph type="subTitle" idx="1"/>
          </p:nvPr>
        </p:nvSpPr>
        <p:spPr>
          <a:xfrm>
            <a:off x="2193428" y="4258101"/>
            <a:ext cx="8915399" cy="1850277"/>
          </a:xfrm>
        </p:spPr>
        <p:txBody>
          <a:bodyPr>
            <a:noAutofit/>
          </a:bodyPr>
          <a:lstStyle/>
          <a:p>
            <a:pPr algn="ctr"/>
            <a:r>
              <a:rPr lang="zh-CN" altLang="en-US" sz="2200" dirty="0" smtClean="0"/>
              <a:t>主讲教师：阳诚砖</a:t>
            </a:r>
            <a:endParaRPr lang="en-US" altLang="zh-CN" sz="2200" dirty="0" smtClean="0"/>
          </a:p>
          <a:p>
            <a:pPr algn="ctr"/>
            <a:r>
              <a:rPr lang="zh-CN" altLang="en-US" sz="2200" dirty="0" smtClean="0"/>
              <a:t>浙江财经大学信息管理与人工智能学院</a:t>
            </a:r>
            <a:endParaRPr lang="en-US" altLang="zh-CN" sz="2200" dirty="0" smtClean="0"/>
          </a:p>
          <a:p>
            <a:pPr algn="ctr"/>
            <a:r>
              <a:rPr lang="zh-CN" altLang="en-US" sz="2200" dirty="0" smtClean="0"/>
              <a:t>邮箱：</a:t>
            </a:r>
            <a:r>
              <a:rPr lang="en-US" altLang="zh-CN" sz="2200" dirty="0" smtClean="0">
                <a:hlinkClick r:id="rId2"/>
              </a:rPr>
              <a:t>chengzhuanyang@zufe.edu.cn</a:t>
            </a:r>
            <a:endParaRPr lang="en-US" altLang="zh-CN" sz="2200" dirty="0" smtClean="0"/>
          </a:p>
          <a:p>
            <a:pPr algn="ctr"/>
            <a:fld id="{A1EDCFD3-ABED-42F5-A3D0-A8A55DE8A960}" type="datetime2">
              <a:rPr lang="zh-CN" altLang="en-US" sz="2200" smtClean="0"/>
              <a:t>2020年9月21日</a:t>
            </a:fld>
            <a:endParaRPr lang="zh-CN" altLang="en-US" sz="2200" dirty="0"/>
          </a:p>
        </p:txBody>
      </p:sp>
    </p:spTree>
    <p:extLst>
      <p:ext uri="{BB962C8B-B14F-4D97-AF65-F5344CB8AC3E}">
        <p14:creationId xmlns:p14="http://schemas.microsoft.com/office/powerpoint/2010/main" val="157723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dirty="0" smtClean="0"/>
              <a:t>重合模型</a:t>
            </a:r>
            <a:endParaRPr lang="zh-CN" altLang="en-US" sz="2800" dirty="0"/>
          </a:p>
        </p:txBody>
      </p:sp>
      <p:pic>
        <p:nvPicPr>
          <p:cNvPr id="4" name="图片 2"/>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931258" y="2846412"/>
            <a:ext cx="6480175"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48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t>三维空间中的一点</a:t>
                </a:r>
                <a:r>
                  <a:rPr lang="en-US" altLang="zh-CN" sz="2400" dirty="0" smtClean="0"/>
                  <a:t>(X,Y,Z)</a:t>
                </a:r>
                <a:r>
                  <a:rPr lang="zh-CN" altLang="en-US" sz="2400" dirty="0" smtClean="0"/>
                  <a:t>，在图像平面上成像的带你</a:t>
                </a:r>
                <a14:m>
                  <m:oMath xmlns:m="http://schemas.openxmlformats.org/officeDocument/2006/math">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𝑥</m:t>
                    </m:r>
                    <m:r>
                      <a:rPr lang="en-US" altLang="zh-CN" sz="2400" i="1" dirty="0" err="1" smtClean="0">
                        <a:latin typeface="Cambria Math" panose="02040503050406030204" pitchFamily="18" charset="0"/>
                      </a:rPr>
                      <m:t>,</m:t>
                    </m:r>
                    <m:r>
                      <a:rPr lang="en-US" altLang="zh-CN" sz="2400" i="1" dirty="0" err="1" smtClean="0">
                        <a:latin typeface="Cambria Math" panose="02040503050406030204" pitchFamily="18" charset="0"/>
                      </a:rPr>
                      <m:t>𝑦</m:t>
                    </m:r>
                    <m:r>
                      <a:rPr lang="en-US" altLang="zh-CN" sz="2400" i="1" dirty="0" smtClean="0">
                        <a:latin typeface="Cambria Math" panose="02040503050406030204" pitchFamily="18" charset="0"/>
                      </a:rPr>
                      <m:t>)</m:t>
                    </m:r>
                    <m:r>
                      <a:rPr lang="zh-CN" altLang="en-US" sz="2400" i="1" dirty="0">
                        <a:latin typeface="Cambria Math" panose="02040503050406030204" pitchFamily="18" charset="0"/>
                      </a:rPr>
                      <m:t>。</m:t>
                    </m:r>
                  </m:oMath>
                </a14:m>
                <a:r>
                  <a:rPr lang="zh-CN" altLang="en-US" sz="2400" dirty="0" smtClean="0"/>
                  <a:t>根据相似三角形原理可得</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8" t="-1774" r="-6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713888" y="3019555"/>
            <a:ext cx="8142857" cy="3266667"/>
          </a:xfrm>
          <a:prstGeom prst="rect">
            <a:avLst/>
          </a:prstGeom>
        </p:spPr>
      </p:pic>
    </p:spTree>
    <p:extLst>
      <p:ext uri="{BB962C8B-B14F-4D97-AF65-F5344CB8AC3E}">
        <p14:creationId xmlns:p14="http://schemas.microsoft.com/office/powerpoint/2010/main" val="89241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t>齐次坐标：笛卡尔坐标</a:t>
            </a:r>
            <a:r>
              <a:rPr lang="en-US" altLang="zh-CN" sz="2400" dirty="0" smtClean="0"/>
              <a:t>(X,Y,Z)</a:t>
            </a:r>
            <a:r>
              <a:rPr lang="zh-CN" altLang="en-US" sz="2400" dirty="0" smtClean="0"/>
              <a:t>改为齐次坐标</a:t>
            </a:r>
            <a:r>
              <a:rPr lang="en-US" altLang="zh-CN" sz="2400" dirty="0" smtClean="0">
                <a:sym typeface="Wingdings" panose="05000000000000000000" pitchFamily="2" charset="2"/>
              </a:rPr>
              <a:t>: (</a:t>
            </a:r>
            <a:r>
              <a:rPr lang="en-US" altLang="zh-CN" sz="2400" dirty="0" err="1" smtClean="0">
                <a:sym typeface="Wingdings" panose="05000000000000000000" pitchFamily="2" charset="2"/>
              </a:rPr>
              <a:t>kX,kY,kZ,k</a:t>
            </a:r>
            <a:r>
              <a:rPr lang="en-US" altLang="zh-CN" sz="2400" dirty="0" smtClean="0">
                <a:sym typeface="Wingdings" panose="05000000000000000000" pitchFamily="2" charset="2"/>
              </a:rPr>
              <a:t>)</a:t>
            </a:r>
          </a:p>
          <a:p>
            <a:pPr>
              <a:buFont typeface="Wingdings" panose="05000000000000000000" pitchFamily="2" charset="2"/>
              <a:buChar char="u"/>
            </a:pPr>
            <a:r>
              <a:rPr lang="zh-CN" altLang="en-US" sz="2400" dirty="0" smtClean="0">
                <a:sym typeface="Wingdings" panose="05000000000000000000" pitchFamily="2" charset="2"/>
              </a:rPr>
              <a:t>矢量形式：笛卡尔坐标中：</a:t>
            </a:r>
            <a:endParaRPr lang="en-US" altLang="zh-CN" sz="2400" dirty="0" smtClean="0">
              <a:sym typeface="Wingdings" panose="05000000000000000000" pitchFamily="2" charset="2"/>
            </a:endParaRPr>
          </a:p>
          <a:p>
            <a:pPr>
              <a:buFont typeface="Wingdings" panose="05000000000000000000" pitchFamily="2" charset="2"/>
              <a:buChar char="u"/>
            </a:pPr>
            <a:r>
              <a:rPr lang="zh-CN" altLang="en-US" sz="2400" dirty="0" smtClean="0">
                <a:sym typeface="Wingdings" panose="05000000000000000000" pitchFamily="2" charset="2"/>
              </a:rPr>
              <a:t>对应齐次坐标中：</a:t>
            </a:r>
            <a:endParaRPr lang="en-US" altLang="zh-CN" sz="2400" dirty="0" smtClean="0">
              <a:sym typeface="Wingdings" panose="05000000000000000000" pitchFamily="2" charset="2"/>
            </a:endParaRPr>
          </a:p>
          <a:p>
            <a:pPr>
              <a:buFont typeface="Wingdings" panose="05000000000000000000" pitchFamily="2" charset="2"/>
              <a:buChar char="u"/>
            </a:pPr>
            <a:endParaRPr lang="en-US" altLang="zh-CN" sz="2400" dirty="0">
              <a:sym typeface="Wingdings" panose="05000000000000000000" pitchFamily="2" charset="2"/>
            </a:endParaRPr>
          </a:p>
          <a:p>
            <a:pPr>
              <a:buFont typeface="Wingdings" panose="05000000000000000000" pitchFamily="2" charset="2"/>
              <a:buChar char="u"/>
            </a:pPr>
            <a:r>
              <a:rPr lang="zh-CN" altLang="en-US" sz="2400" dirty="0" smtClean="0">
                <a:sym typeface="Wingdings" panose="05000000000000000000" pitchFamily="2" charset="2"/>
              </a:rPr>
              <a:t>定义：</a:t>
            </a:r>
            <a:endParaRPr lang="zh-CN" altLang="en-US" sz="2400" dirty="0"/>
          </a:p>
        </p:txBody>
      </p:sp>
      <p:pic>
        <p:nvPicPr>
          <p:cNvPr id="4" name="图片 3"/>
          <p:cNvPicPr>
            <a:picLocks noChangeAspect="1"/>
          </p:cNvPicPr>
          <p:nvPr/>
        </p:nvPicPr>
        <p:blipFill>
          <a:blip r:embed="rId2"/>
          <a:stretch>
            <a:fillRect/>
          </a:stretch>
        </p:blipFill>
        <p:spPr>
          <a:xfrm>
            <a:off x="6728506" y="2651571"/>
            <a:ext cx="1914286" cy="485714"/>
          </a:xfrm>
          <a:prstGeom prst="rect">
            <a:avLst/>
          </a:prstGeom>
        </p:spPr>
      </p:pic>
      <p:pic>
        <p:nvPicPr>
          <p:cNvPr id="5" name="图片 4"/>
          <p:cNvPicPr>
            <a:picLocks noChangeAspect="1"/>
          </p:cNvPicPr>
          <p:nvPr/>
        </p:nvPicPr>
        <p:blipFill>
          <a:blip r:embed="rId3"/>
          <a:stretch>
            <a:fillRect/>
          </a:stretch>
        </p:blipFill>
        <p:spPr>
          <a:xfrm>
            <a:off x="5492822" y="3140970"/>
            <a:ext cx="2714286" cy="514286"/>
          </a:xfrm>
          <a:prstGeom prst="rect">
            <a:avLst/>
          </a:prstGeom>
        </p:spPr>
      </p:pic>
      <p:pic>
        <p:nvPicPr>
          <p:cNvPr id="6" name="图片 5"/>
          <p:cNvPicPr>
            <a:picLocks noChangeAspect="1"/>
          </p:cNvPicPr>
          <p:nvPr/>
        </p:nvPicPr>
        <p:blipFill>
          <a:blip r:embed="rId4"/>
          <a:stretch>
            <a:fillRect/>
          </a:stretch>
        </p:blipFill>
        <p:spPr>
          <a:xfrm>
            <a:off x="3976125" y="4015984"/>
            <a:ext cx="2752381" cy="1895238"/>
          </a:xfrm>
          <a:prstGeom prst="rect">
            <a:avLst/>
          </a:prstGeom>
        </p:spPr>
      </p:pic>
      <p:sp>
        <p:nvSpPr>
          <p:cNvPr id="7" name="矩形 6"/>
          <p:cNvSpPr/>
          <p:nvPr/>
        </p:nvSpPr>
        <p:spPr>
          <a:xfrm>
            <a:off x="7144583" y="4529693"/>
            <a:ext cx="2519922" cy="9222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t>投影变换矩阵</a:t>
            </a:r>
            <a:endParaRPr lang="zh-CN" altLang="en-US" sz="2800" b="1" dirty="0"/>
          </a:p>
        </p:txBody>
      </p:sp>
    </p:spTree>
    <p:extLst>
      <p:ext uri="{BB962C8B-B14F-4D97-AF65-F5344CB8AC3E}">
        <p14:creationId xmlns:p14="http://schemas.microsoft.com/office/powerpoint/2010/main" val="3121090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2133600"/>
            <a:ext cx="6952381" cy="4038095"/>
          </a:xfrm>
          <a:prstGeom prst="rect">
            <a:avLst/>
          </a:prstGeom>
        </p:spPr>
      </p:pic>
    </p:spTree>
    <p:extLst>
      <p:ext uri="{BB962C8B-B14F-4D97-AF65-F5344CB8AC3E}">
        <p14:creationId xmlns:p14="http://schemas.microsoft.com/office/powerpoint/2010/main" val="130619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b="1" dirty="0" smtClean="0"/>
              <a:t>逆投影变换</a:t>
            </a:r>
            <a:endParaRPr lang="zh-CN" altLang="en-US" sz="2400" b="1" dirty="0"/>
          </a:p>
        </p:txBody>
      </p:sp>
      <p:pic>
        <p:nvPicPr>
          <p:cNvPr id="4" name="图片 3"/>
          <p:cNvPicPr>
            <a:picLocks noChangeAspect="1"/>
          </p:cNvPicPr>
          <p:nvPr/>
        </p:nvPicPr>
        <p:blipFill>
          <a:blip r:embed="rId2"/>
          <a:stretch>
            <a:fillRect/>
          </a:stretch>
        </p:blipFill>
        <p:spPr>
          <a:xfrm>
            <a:off x="2855575" y="2758741"/>
            <a:ext cx="5552381" cy="3647619"/>
          </a:xfrm>
          <a:prstGeom prst="rect">
            <a:avLst/>
          </a:prstGeom>
        </p:spPr>
      </p:pic>
    </p:spTree>
    <p:extLst>
      <p:ext uri="{BB962C8B-B14F-4D97-AF65-F5344CB8AC3E}">
        <p14:creationId xmlns:p14="http://schemas.microsoft.com/office/powerpoint/2010/main" val="130611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1905000"/>
            <a:ext cx="6742857" cy="4819048"/>
          </a:xfrm>
          <a:prstGeom prst="rect">
            <a:avLst/>
          </a:prstGeom>
        </p:spPr>
      </p:pic>
    </p:spTree>
    <p:extLst>
      <p:ext uri="{BB962C8B-B14F-4D97-AF65-F5344CB8AC3E}">
        <p14:creationId xmlns:p14="http://schemas.microsoft.com/office/powerpoint/2010/main" val="233302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pPr>
              <a:buFont typeface="Wingdings" panose="05000000000000000000" pitchFamily="2" charset="2"/>
              <a:buChar char="p"/>
            </a:pPr>
            <a:r>
              <a:rPr lang="zh-CN" altLang="en-US" sz="2800" b="1" dirty="0">
                <a:solidFill>
                  <a:schemeClr val="accent1">
                    <a:lumMod val="75000"/>
                  </a:schemeClr>
                </a:solidFill>
              </a:rPr>
              <a:t>分离</a:t>
            </a:r>
            <a:r>
              <a:rPr lang="zh-CN" altLang="en-US" sz="2800" b="1" dirty="0" smtClean="0">
                <a:solidFill>
                  <a:schemeClr val="accent1">
                    <a:lumMod val="75000"/>
                  </a:schemeClr>
                </a:solidFill>
              </a:rPr>
              <a:t>模型</a:t>
            </a:r>
            <a:endParaRPr lang="en-US" altLang="zh-CN" sz="2800" b="1" dirty="0" smtClean="0">
              <a:solidFill>
                <a:schemeClr val="accent1">
                  <a:lumMod val="75000"/>
                </a:schemeClr>
              </a:solidFill>
            </a:endParaRPr>
          </a:p>
          <a:p>
            <a:pPr>
              <a:buFont typeface="Arial" panose="020B0604020202020204" pitchFamily="34" charset="0"/>
              <a:buChar char="•"/>
            </a:pPr>
            <a:r>
              <a:rPr lang="zh-CN" altLang="en-US" sz="2400" dirty="0" smtClean="0">
                <a:solidFill>
                  <a:schemeClr val="tx1"/>
                </a:solidFill>
              </a:rPr>
              <a:t>考虑摄像机坐标系统</a:t>
            </a:r>
            <a:r>
              <a:rPr lang="en-US" altLang="zh-CN" sz="2400" dirty="0" smtClean="0">
                <a:solidFill>
                  <a:schemeClr val="tx1"/>
                </a:solidFill>
              </a:rPr>
              <a:t>xyz</a:t>
            </a:r>
            <a:r>
              <a:rPr lang="zh-CN" altLang="en-US" sz="2400" dirty="0" smtClean="0">
                <a:solidFill>
                  <a:schemeClr val="tx1"/>
                </a:solidFill>
              </a:rPr>
              <a:t>与世界坐标系统</a:t>
            </a:r>
            <a:r>
              <a:rPr lang="en-US" altLang="zh-CN" sz="2400" dirty="0" smtClean="0">
                <a:solidFill>
                  <a:schemeClr val="tx1"/>
                </a:solidFill>
              </a:rPr>
              <a:t>XYZ</a:t>
            </a:r>
            <a:r>
              <a:rPr lang="zh-CN" altLang="en-US" sz="2400" dirty="0" smtClean="0">
                <a:solidFill>
                  <a:schemeClr val="tx1"/>
                </a:solidFill>
              </a:rPr>
              <a:t>不重合的情况。</a:t>
            </a:r>
            <a:endParaRPr lang="zh-CN" altLang="en-US" sz="2400" dirty="0">
              <a:solidFill>
                <a:schemeClr val="tx1"/>
              </a:solidFill>
            </a:endParaRPr>
          </a:p>
        </p:txBody>
      </p:sp>
      <p:pic>
        <p:nvPicPr>
          <p:cNvPr id="5" name="图片 4"/>
          <p:cNvPicPr>
            <a:picLocks noChangeAspect="1"/>
          </p:cNvPicPr>
          <p:nvPr/>
        </p:nvPicPr>
        <p:blipFill>
          <a:blip r:embed="rId2"/>
          <a:stretch>
            <a:fillRect/>
          </a:stretch>
        </p:blipFill>
        <p:spPr>
          <a:xfrm>
            <a:off x="2589212" y="2133600"/>
            <a:ext cx="7295238" cy="942857"/>
          </a:xfrm>
          <a:prstGeom prst="rect">
            <a:avLst/>
          </a:prstGeom>
        </p:spPr>
      </p:pic>
    </p:spTree>
    <p:extLst>
      <p:ext uri="{BB962C8B-B14F-4D97-AF65-F5344CB8AC3E}">
        <p14:creationId xmlns:p14="http://schemas.microsoft.com/office/powerpoint/2010/main" val="1082370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a:t>图像平面（原点）与世界坐标系统的位置偏差 用矢量</a:t>
                </a:r>
                <a:r>
                  <a:rPr lang="en-US" altLang="zh-CN" sz="2400" dirty="0"/>
                  <a:t>D</a:t>
                </a:r>
                <a:r>
                  <a:rPr lang="zh-CN" altLang="en-US" sz="2400" dirty="0"/>
                  <a:t>表示，其分量分别为</a:t>
                </a:r>
                <a:r>
                  <a:rPr lang="en-US" altLang="zh-CN" sz="2400" dirty="0" err="1"/>
                  <a:t>Dx</a:t>
                </a:r>
                <a:r>
                  <a:rPr lang="zh-CN" altLang="en-US" sz="2400" dirty="0"/>
                  <a:t>，</a:t>
                </a:r>
                <a:r>
                  <a:rPr lang="en-US" altLang="zh-CN" sz="2400" dirty="0" err="1"/>
                  <a:t>Dy</a:t>
                </a:r>
                <a:r>
                  <a:rPr lang="zh-CN" altLang="en-US" sz="2400" dirty="0"/>
                  <a:t>，</a:t>
                </a:r>
                <a:r>
                  <a:rPr lang="en-US" altLang="zh-CN" sz="2400" dirty="0" err="1"/>
                  <a:t>Dz</a:t>
                </a:r>
                <a:r>
                  <a:rPr lang="zh-CN" altLang="en-US" sz="2400" dirty="0"/>
                  <a:t>。 摄像机的扫视角（</a:t>
                </a:r>
                <a:r>
                  <a:rPr lang="en-US" altLang="zh-CN" sz="2400" dirty="0"/>
                  <a:t>x</a:t>
                </a:r>
                <a:r>
                  <a:rPr lang="zh-CN" altLang="en-US" sz="2400" dirty="0"/>
                  <a:t>和</a:t>
                </a:r>
                <a:r>
                  <a:rPr lang="en-US" altLang="zh-CN" sz="2400" dirty="0"/>
                  <a:t>X</a:t>
                </a:r>
                <a:r>
                  <a:rPr lang="zh-CN" altLang="en-US" sz="2400" dirty="0"/>
                  <a:t>轴间的夹角）</a:t>
                </a:r>
                <a:r>
                  <a:rPr lang="zh-CN" altLang="en-US" sz="2400" dirty="0" smtClean="0"/>
                  <a:t>为 </a:t>
                </a:r>
                <a14:m>
                  <m:oMath xmlns:m="http://schemas.openxmlformats.org/officeDocument/2006/math">
                    <m:r>
                      <a:rPr lang="zh-CN" altLang="en-US" sz="2400" i="1" smtClean="0">
                        <a:latin typeface="Cambria Math" panose="02040503050406030204" pitchFamily="18" charset="0"/>
                      </a:rPr>
                      <m:t>𝛾</m:t>
                    </m:r>
                  </m:oMath>
                </a14:m>
                <a:r>
                  <a:rPr lang="zh-CN" altLang="en-US" sz="2400" dirty="0" smtClean="0"/>
                  <a:t>，</a:t>
                </a:r>
                <a:r>
                  <a:rPr lang="zh-CN" altLang="en-US" sz="2400" dirty="0"/>
                  <a:t>而倾斜角（</a:t>
                </a:r>
                <a:r>
                  <a:rPr lang="en-US" altLang="zh-CN" sz="2400" dirty="0"/>
                  <a:t>z</a:t>
                </a:r>
                <a:r>
                  <a:rPr lang="zh-CN" altLang="en-US" sz="2400" dirty="0"/>
                  <a:t>和</a:t>
                </a:r>
                <a:r>
                  <a:rPr lang="en-US" altLang="zh-CN" sz="2400" dirty="0"/>
                  <a:t>Z</a:t>
                </a:r>
                <a:r>
                  <a:rPr lang="zh-CN" altLang="en-US" sz="2400" dirty="0"/>
                  <a:t>轴间的夹角）为</a:t>
                </a:r>
                <a14:m>
                  <m:oMath xmlns:m="http://schemas.openxmlformats.org/officeDocument/2006/math">
                    <m:r>
                      <a:rPr lang="zh-CN" altLang="en-US" sz="2400" i="1" dirty="0" smtClean="0">
                        <a:latin typeface="Cambria Math" panose="02040503050406030204" pitchFamily="18" charset="0"/>
                      </a:rPr>
                      <m:t>𝛼</m:t>
                    </m:r>
                  </m:oMath>
                </a14:m>
                <a:r>
                  <a:rPr lang="en-US" altLang="zh-CN" sz="2400" dirty="0"/>
                  <a:t> </a:t>
                </a:r>
                <a:r>
                  <a:rPr lang="zh-CN" altLang="en-US" sz="2400" dirty="0" smtClean="0"/>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8" t="-1774"/>
                </a:stretch>
              </a:blipFill>
            </p:spPr>
            <p:txBody>
              <a:bodyPr/>
              <a:lstStyle/>
              <a:p>
                <a:r>
                  <a:rPr lang="zh-CN" altLang="en-US">
                    <a:noFill/>
                  </a:rPr>
                  <a:t> </a:t>
                </a:r>
              </a:p>
            </p:txBody>
          </p:sp>
        </mc:Fallback>
      </mc:AlternateContent>
      <p:pic>
        <p:nvPicPr>
          <p:cNvPr id="4" name="图片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393991" y="3560555"/>
            <a:ext cx="59404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01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2400" dirty="0" smtClean="0"/>
              <a:t>平移</a:t>
            </a:r>
            <a:endParaRPr lang="en-US" altLang="zh-CN" sz="2400" dirty="0" smtClean="0"/>
          </a:p>
          <a:p>
            <a:pPr>
              <a:buFont typeface="Wingdings" panose="05000000000000000000" pitchFamily="2" charset="2"/>
              <a:buChar char="u"/>
            </a:pPr>
            <a:endParaRPr lang="en-US" altLang="zh-CN" sz="2400" dirty="0"/>
          </a:p>
          <a:p>
            <a:pPr>
              <a:buFont typeface="Wingdings" panose="05000000000000000000" pitchFamily="2" charset="2"/>
              <a:buChar char="u"/>
            </a:pPr>
            <a:endParaRPr lang="en-US" altLang="zh-CN" sz="2400" dirty="0" smtClean="0"/>
          </a:p>
          <a:p>
            <a:pPr>
              <a:buFont typeface="Wingdings" panose="05000000000000000000" pitchFamily="2" charset="2"/>
              <a:buChar char="u"/>
            </a:pPr>
            <a:endParaRPr lang="en-US" altLang="zh-CN" sz="2400" dirty="0"/>
          </a:p>
          <a:p>
            <a:pPr>
              <a:buFont typeface="Wingdings" panose="05000000000000000000" pitchFamily="2" charset="2"/>
              <a:buChar char="u"/>
            </a:pPr>
            <a:r>
              <a:rPr lang="zh-CN" altLang="en-US" sz="2400" dirty="0"/>
              <a:t>旋转</a:t>
            </a:r>
            <a:endParaRPr lang="en-US" altLang="zh-CN" sz="2400" dirty="0"/>
          </a:p>
          <a:p>
            <a:endParaRPr lang="zh-CN" altLang="en-US" dirty="0"/>
          </a:p>
        </p:txBody>
      </p:sp>
      <p:pic>
        <p:nvPicPr>
          <p:cNvPr id="4" name="图片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768361" y="1975340"/>
            <a:ext cx="251936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p:cNvPicPr>
            <a:picLocks noChangeAspect="1"/>
          </p:cNvPicPr>
          <p:nvPr/>
        </p:nvPicPr>
        <p:blipFill>
          <a:blip r:embed="rId3">
            <a:extLst>
              <a:ext uri="{28A0092B-C50C-407E-A947-70E740481C1C}">
                <a14:useLocalDpi xmlns:a14="http://schemas.microsoft.com/office/drawing/2010/main" val="0"/>
              </a:ext>
            </a:extLst>
          </a:blip>
          <a:srcRect l="-629" r="629"/>
          <a:stretch>
            <a:fillRect/>
          </a:stretch>
        </p:blipFill>
        <p:spPr bwMode="auto">
          <a:xfrm>
            <a:off x="3864463" y="4028447"/>
            <a:ext cx="5761038" cy="1882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97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a:t>一个满足几何关系的摄像机观察到的齐次世界坐标点在摄像机坐标系统中具有如下的齐次表达</a:t>
            </a:r>
          </a:p>
        </p:txBody>
      </p:sp>
      <p:pic>
        <p:nvPicPr>
          <p:cNvPr id="4"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018" y="3331535"/>
            <a:ext cx="845978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7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C00000"/>
                </a:solidFill>
              </a:rPr>
              <a:t>图像采集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480724" y="1735810"/>
                <a:ext cx="8915400" cy="4680488"/>
              </a:xfrm>
            </p:spPr>
            <p:txBody>
              <a:bodyPr>
                <a:noAutofit/>
              </a:bodyPr>
              <a:lstStyle/>
              <a:p>
                <a:pPr>
                  <a:buFont typeface="Wingdings" panose="05000000000000000000" pitchFamily="2" charset="2"/>
                  <a:buChar char="u"/>
                </a:pPr>
                <a:r>
                  <a:rPr lang="zh-CN" altLang="en-US" sz="2800" dirty="0"/>
                  <a:t>计算机视觉是从获取客观世界的图像开始的。图像采集是获取图像的技术和过程。</a:t>
                </a:r>
              </a:p>
              <a:p>
                <a:pPr>
                  <a:buFont typeface="Wingdings" panose="05000000000000000000" pitchFamily="2" charset="2"/>
                  <a:buChar char="u"/>
                </a:pPr>
                <a:endParaRPr lang="en-US" altLang="zh-CN" sz="2800" dirty="0" smtClean="0"/>
              </a:p>
              <a:p>
                <a:pPr>
                  <a:buFont typeface="Wingdings" panose="05000000000000000000" pitchFamily="2" charset="2"/>
                  <a:buChar char="u"/>
                </a:pPr>
                <a:r>
                  <a:rPr lang="zh-CN" altLang="en-US" sz="2800" dirty="0" smtClean="0"/>
                  <a:t>几何学：解决从图像中的什么地方可找到场景中目标的投影位置</a:t>
                </a:r>
                <a14:m>
                  <m:oMath xmlns:m="http://schemas.openxmlformats.org/officeDocument/2006/math">
                    <m:r>
                      <a:rPr lang="en-US" altLang="zh-CN" sz="2800" i="1" dirty="0" smtClean="0">
                        <a:latin typeface="Cambria Math" panose="02040503050406030204" pitchFamily="18" charset="0"/>
                      </a:rPr>
                      <m:t>(</m:t>
                    </m:r>
                    <m:r>
                      <a:rPr lang="en-US" altLang="zh-CN" sz="2800" i="1" dirty="0" err="1" smtClean="0">
                        <a:latin typeface="Cambria Math" panose="02040503050406030204" pitchFamily="18" charset="0"/>
                      </a:rPr>
                      <m:t>𝑥</m:t>
                    </m:r>
                    <m:r>
                      <a:rPr lang="en-US" altLang="zh-CN" sz="2800" i="1" dirty="0" err="1" smtClean="0">
                        <a:latin typeface="Cambria Math" panose="02040503050406030204" pitchFamily="18" charset="0"/>
                      </a:rPr>
                      <m:t>,</m:t>
                    </m:r>
                    <m:r>
                      <a:rPr lang="en-US" altLang="zh-CN" sz="2800" i="1" dirty="0" err="1" smtClean="0">
                        <a:latin typeface="Cambria Math" panose="02040503050406030204" pitchFamily="18" charset="0"/>
                      </a:rPr>
                      <m:t>𝑦</m:t>
                    </m:r>
                    <m:r>
                      <a:rPr lang="en-US" altLang="zh-CN" sz="2800" i="1" dirty="0" smtClean="0">
                        <a:latin typeface="Cambria Math" panose="02040503050406030204" pitchFamily="18" charset="0"/>
                      </a:rPr>
                      <m:t>)</m:t>
                    </m:r>
                  </m:oMath>
                </a14:m>
                <a:r>
                  <a:rPr lang="zh-CN" altLang="en-US" sz="2800" dirty="0" smtClean="0"/>
                  <a:t>。</a:t>
                </a:r>
                <a:endParaRPr lang="en-US" altLang="zh-CN" sz="2800" dirty="0" smtClean="0"/>
              </a:p>
              <a:p>
                <a:pPr>
                  <a:buFont typeface="Wingdings" panose="05000000000000000000" pitchFamily="2" charset="2"/>
                  <a:buChar char="u"/>
                </a:pPr>
                <a:endParaRPr lang="en-US" altLang="zh-CN" sz="2800" dirty="0" smtClean="0"/>
              </a:p>
              <a:p>
                <a:pPr>
                  <a:buFont typeface="Wingdings" panose="05000000000000000000" pitchFamily="2" charset="2"/>
                  <a:buChar char="u"/>
                </a:pPr>
                <a:r>
                  <a:rPr lang="zh-CN" altLang="en-US" sz="2800" dirty="0" smtClean="0"/>
                  <a:t>辐射度学</a:t>
                </a:r>
                <a:r>
                  <a:rPr lang="en-US" altLang="zh-CN" sz="2800" dirty="0" smtClean="0"/>
                  <a:t>(</a:t>
                </a:r>
                <a:r>
                  <a:rPr lang="zh-CN" altLang="en-US" sz="2800" dirty="0" smtClean="0"/>
                  <a:t>光度学</a:t>
                </a:r>
                <a:r>
                  <a:rPr lang="en-US" altLang="zh-CN" sz="2800" dirty="0" smtClean="0"/>
                  <a:t>)</a:t>
                </a:r>
                <a:r>
                  <a:rPr lang="zh-CN" altLang="en-US" sz="2800" dirty="0"/>
                  <a:t>：解决图像中的目标有</a:t>
                </a:r>
                <a:r>
                  <a:rPr lang="zh-CN" altLang="en-US" sz="2800" dirty="0" smtClean="0"/>
                  <a:t>多</a:t>
                </a:r>
                <a:r>
                  <a:rPr lang="en-US" altLang="zh-CN" sz="2800" dirty="0" smtClean="0"/>
                  <a:t>“</a:t>
                </a:r>
                <a:r>
                  <a:rPr lang="zh-CN" altLang="en-US" sz="2800" dirty="0" smtClean="0"/>
                  <a:t>亮</a:t>
                </a:r>
                <a:r>
                  <a:rPr lang="en-US" altLang="zh-CN" sz="2800" dirty="0" smtClean="0"/>
                  <a:t>”</a:t>
                </a:r>
                <a:r>
                  <a:rPr lang="zh-CN" altLang="en-US" sz="2800" dirty="0" smtClean="0"/>
                  <a:t>以及</a:t>
                </a:r>
                <a:r>
                  <a:rPr lang="zh-CN" altLang="en-US" sz="2800" dirty="0"/>
                  <a:t>这个亮度与目标的光学性质和成像系统的关系。即确定在</a:t>
                </a:r>
                <a14:m>
                  <m:oMath xmlns:m="http://schemas.openxmlformats.org/officeDocument/2006/math">
                    <m:r>
                      <a:rPr lang="en-US" altLang="zh-CN" sz="2800" i="1" dirty="0" smtClean="0">
                        <a:latin typeface="Cambria Math" panose="02040503050406030204" pitchFamily="18" charset="0"/>
                      </a:rPr>
                      <m:t>(</m:t>
                    </m:r>
                    <m:r>
                      <a:rPr lang="en-US" altLang="zh-CN" sz="2800" i="1" dirty="0" err="1">
                        <a:latin typeface="Cambria Math" panose="02040503050406030204" pitchFamily="18" charset="0"/>
                      </a:rPr>
                      <m:t>𝑥</m:t>
                    </m:r>
                    <m:r>
                      <a:rPr lang="en-US" altLang="zh-CN" sz="2800" i="1" dirty="0" err="1">
                        <a:latin typeface="Cambria Math" panose="02040503050406030204" pitchFamily="18" charset="0"/>
                      </a:rPr>
                      <m:t>,</m:t>
                    </m:r>
                    <m:r>
                      <a:rPr lang="en-US" altLang="zh-CN" sz="2800" i="1" dirty="0" err="1">
                        <a:latin typeface="Cambria Math" panose="02040503050406030204" pitchFamily="18" charset="0"/>
                      </a:rPr>
                      <m:t>𝑦</m:t>
                    </m:r>
                    <m:r>
                      <a:rPr lang="en-US" altLang="zh-CN" sz="2800" i="1" dirty="0">
                        <a:latin typeface="Cambria Math" panose="02040503050406030204" pitchFamily="18" charset="0"/>
                      </a:rPr>
                      <m:t>)</m:t>
                    </m:r>
                  </m:oMath>
                </a14:m>
                <a:r>
                  <a:rPr lang="zh-CN" altLang="en-US" sz="2800" dirty="0"/>
                  <a:t>处的</a:t>
                </a:r>
                <a14:m>
                  <m:oMath xmlns:m="http://schemas.openxmlformats.org/officeDocument/2006/math">
                    <m:r>
                      <a:rPr lang="en-US" altLang="zh-CN" sz="2800" i="1" dirty="0" smtClean="0">
                        <a:latin typeface="Cambria Math" panose="02040503050406030204" pitchFamily="18" charset="0"/>
                      </a:rPr>
                      <m:t>𝑓</m:t>
                    </m:r>
                  </m:oMath>
                </a14:m>
                <a:r>
                  <a:rPr lang="zh-CN" altLang="en-US" sz="2800" dirty="0" smtClean="0"/>
                  <a:t>。</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480724" y="1735810"/>
                <a:ext cx="8915400" cy="4680488"/>
              </a:xfrm>
              <a:blipFill rotWithShape="0">
                <a:blip r:embed="rId3"/>
                <a:stretch>
                  <a:fillRect l="-1231" t="-1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1519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a:t>这个不重合的摄像机模型可通过以下一系列步骤转换为</a:t>
            </a:r>
            <a:r>
              <a:rPr lang="zh-CN" altLang="en-US" sz="2400" dirty="0" smtClean="0"/>
              <a:t>前面的</a:t>
            </a:r>
            <a:r>
              <a:rPr lang="zh-CN" altLang="en-US" sz="2400" dirty="0"/>
              <a:t>重合模型：</a:t>
            </a:r>
          </a:p>
        </p:txBody>
      </p:sp>
      <p:pic>
        <p:nvPicPr>
          <p:cNvPr id="4" name="Picture 7" descr="03010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537" y="2992267"/>
            <a:ext cx="583247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320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2.2.1  </a:t>
            </a:r>
            <a:r>
              <a:rPr lang="zh-CN" altLang="en-US" b="1" dirty="0">
                <a:solidFill>
                  <a:srgbClr val="C00000"/>
                </a:solidFill>
              </a:rPr>
              <a:t>几何成像模型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just">
                  <a:buFont typeface="Wingdings" panose="05000000000000000000" pitchFamily="2" charset="2"/>
                  <a:buChar char="u"/>
                </a:pPr>
                <a:r>
                  <a:rPr lang="zh-CN" altLang="en-US" sz="2400" dirty="0"/>
                  <a:t>① 将图像平面原点按矢量</a:t>
                </a:r>
                <a:r>
                  <a:rPr lang="en-US" altLang="zh-CN" sz="2400" dirty="0"/>
                  <a:t>D</a:t>
                </a:r>
                <a:r>
                  <a:rPr lang="zh-CN" altLang="en-US" sz="2400" dirty="0"/>
                  <a:t>移出世界坐标系统的原点；② 以某个</a:t>
                </a:r>
                <a14:m>
                  <m:oMath xmlns:m="http://schemas.openxmlformats.org/officeDocument/2006/math">
                    <m:r>
                      <a:rPr lang="zh-CN" altLang="en-US" sz="2400" i="1" dirty="0" smtClean="0">
                        <a:latin typeface="Cambria Math" panose="02040503050406030204" pitchFamily="18" charset="0"/>
                      </a:rPr>
                      <m:t>𝛾</m:t>
                    </m:r>
                  </m:oMath>
                </a14:m>
                <a:r>
                  <a:rPr lang="zh-CN" altLang="en-US" sz="2400" dirty="0"/>
                  <a:t>角（绕</a:t>
                </a:r>
                <a:r>
                  <a:rPr lang="en-US" altLang="zh-CN" sz="2400" dirty="0"/>
                  <a:t>z</a:t>
                </a:r>
                <a:r>
                  <a:rPr lang="zh-CN" altLang="en-US" sz="2400" dirty="0"/>
                  <a:t>轴）扫视</a:t>
                </a:r>
                <a:r>
                  <a:rPr lang="en-US" altLang="zh-CN" sz="2400" dirty="0"/>
                  <a:t>x</a:t>
                </a:r>
                <a:r>
                  <a:rPr lang="zh-CN" altLang="en-US" sz="2400" dirty="0"/>
                  <a:t>轴；③ 以某个</a:t>
                </a:r>
                <a14:m>
                  <m:oMath xmlns:m="http://schemas.openxmlformats.org/officeDocument/2006/math">
                    <m:r>
                      <a:rPr lang="zh-CN" altLang="en-US" sz="2400" i="1" dirty="0" smtClean="0">
                        <a:latin typeface="Cambria Math" panose="02040503050406030204" pitchFamily="18" charset="0"/>
                      </a:rPr>
                      <m:t>𝛼</m:t>
                    </m:r>
                  </m:oMath>
                </a14:m>
                <a:r>
                  <a:rPr lang="zh-CN" altLang="en-US" sz="2400" dirty="0"/>
                  <a:t>角将</a:t>
                </a:r>
                <a:r>
                  <a:rPr lang="en-US" altLang="zh-CN" sz="2400" dirty="0"/>
                  <a:t>z</a:t>
                </a:r>
                <a:r>
                  <a:rPr lang="zh-CN" altLang="en-US" sz="2400" dirty="0"/>
                  <a:t>轴倾斜（绕</a:t>
                </a:r>
                <a:r>
                  <a:rPr lang="en-US" altLang="zh-CN" sz="2400" dirty="0"/>
                  <a:t>x</a:t>
                </a:r>
                <a:r>
                  <a:rPr lang="zh-CN" altLang="en-US" sz="2400" dirty="0"/>
                  <a:t>轴旋转）</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8" t="-1774" r="-4446"/>
                </a:stretch>
              </a:blipFill>
            </p:spPr>
            <p:txBody>
              <a:bodyPr/>
              <a:lstStyle/>
              <a:p>
                <a:r>
                  <a:rPr lang="zh-CN" altLang="en-US">
                    <a:noFill/>
                  </a:rPr>
                  <a:t> </a:t>
                </a:r>
              </a:p>
            </p:txBody>
          </p:sp>
        </mc:Fallback>
      </mc:AlternateContent>
      <p:pic>
        <p:nvPicPr>
          <p:cNvPr id="4" name="图片 2"/>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906712" y="3318834"/>
            <a:ext cx="8280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90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2.2.2  </a:t>
            </a:r>
            <a:r>
              <a:rPr lang="zh-CN" altLang="en-US" b="1" dirty="0">
                <a:solidFill>
                  <a:srgbClr val="C00000"/>
                </a:solidFill>
              </a:rPr>
              <a:t>亮度</a:t>
            </a:r>
            <a:r>
              <a:rPr lang="zh-CN" altLang="en-US" b="1" dirty="0" smtClean="0">
                <a:solidFill>
                  <a:srgbClr val="C00000"/>
                </a:solidFill>
              </a:rPr>
              <a:t>成像</a:t>
            </a:r>
            <a:r>
              <a:rPr lang="zh-CN" altLang="en-US" b="1" dirty="0">
                <a:solidFill>
                  <a:srgbClr val="C00000"/>
                </a:solidFill>
              </a:rPr>
              <a:t>模型</a:t>
            </a: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u"/>
            </a:pPr>
            <a:r>
              <a:rPr lang="zh-CN" altLang="en-US" sz="2400" dirty="0" smtClean="0"/>
              <a:t>图像采集的过程从光度学的角度可看作是一个将客观景物的光辐射强度转化为图像灰度的过程。基于这样的亮度成像模型，从场景中采集到的图像灰度值由两个因素确定：一个是场景中景物本身的亮度；另一个是成像时如何将景物亮度转化为图像灰度。</a:t>
            </a:r>
            <a:endParaRPr lang="en-US" altLang="zh-CN" sz="2400" dirty="0" smtClean="0"/>
          </a:p>
          <a:p>
            <a:pPr algn="just">
              <a:buFont typeface="Wingdings" panose="05000000000000000000" pitchFamily="2" charset="2"/>
              <a:buChar char="u"/>
            </a:pPr>
            <a:endParaRPr lang="en-US" altLang="zh-CN" sz="2400" dirty="0"/>
          </a:p>
          <a:p>
            <a:pPr algn="just">
              <a:buFont typeface="Wingdings" panose="05000000000000000000" pitchFamily="2" charset="2"/>
              <a:buChar char="u"/>
            </a:pPr>
            <a:r>
              <a:rPr lang="en-US" altLang="zh-CN" sz="2400" b="1" dirty="0" smtClean="0"/>
              <a:t>1.</a:t>
            </a:r>
            <a:r>
              <a:rPr lang="zh-CN" altLang="en-US" sz="2400" b="1" dirty="0" smtClean="0"/>
              <a:t>景物亮度</a:t>
            </a:r>
            <a:endParaRPr lang="en-US" altLang="zh-CN" sz="2400" b="1" dirty="0" smtClean="0"/>
          </a:p>
          <a:p>
            <a:pPr algn="just">
              <a:buFont typeface="Arial" panose="020B0604020202020204" pitchFamily="34" charset="0"/>
              <a:buChar char="•"/>
            </a:pPr>
            <a:r>
              <a:rPr lang="zh-CN" altLang="en-US" sz="2400" dirty="0"/>
              <a:t>场景中景物本身的亮度与光辐射的强度有关</a:t>
            </a:r>
          </a:p>
        </p:txBody>
      </p:sp>
    </p:spTree>
    <p:extLst>
      <p:ext uri="{BB962C8B-B14F-4D97-AF65-F5344CB8AC3E}">
        <p14:creationId xmlns:p14="http://schemas.microsoft.com/office/powerpoint/2010/main" val="281490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2.2.2  </a:t>
            </a:r>
            <a:r>
              <a:rPr lang="zh-CN" altLang="en-US" b="1" dirty="0">
                <a:solidFill>
                  <a:srgbClr val="C00000"/>
                </a:solidFill>
              </a:rPr>
              <a:t>亮度成像模型</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2400" dirty="0" smtClean="0"/>
              <a:t>对发光的景物，要考虑其辐射的功率或它的光辐射量；对</a:t>
            </a:r>
            <a:r>
              <a:rPr lang="zh-CN" altLang="en-US" sz="2400" dirty="0"/>
              <a:t>不发光的景物，要考虑其他光源对它的</a:t>
            </a:r>
            <a:r>
              <a:rPr lang="zh-CN" altLang="en-US" sz="2400" b="1" dirty="0" smtClean="0">
                <a:solidFill>
                  <a:schemeClr val="accent1">
                    <a:lumMod val="75000"/>
                  </a:schemeClr>
                </a:solidFill>
              </a:rPr>
              <a:t>照度。</a:t>
            </a:r>
            <a:endParaRPr lang="en-US" altLang="zh-CN" sz="2400" b="1" dirty="0" smtClean="0">
              <a:solidFill>
                <a:schemeClr val="accent1">
                  <a:lumMod val="75000"/>
                </a:schemeClr>
              </a:solidFill>
            </a:endParaRPr>
          </a:p>
          <a:p>
            <a:pPr>
              <a:buFont typeface="Wingdings" panose="05000000000000000000" pitchFamily="2" charset="2"/>
              <a:buChar char="u"/>
            </a:pPr>
            <a:endParaRPr lang="en-US" altLang="zh-CN" sz="2400" b="1" dirty="0"/>
          </a:p>
          <a:p>
            <a:pPr>
              <a:buFont typeface="Wingdings" panose="05000000000000000000" pitchFamily="2" charset="2"/>
              <a:buChar char="u"/>
            </a:pPr>
            <a:r>
              <a:rPr lang="zh-CN" altLang="en-US" sz="2400" b="1" dirty="0">
                <a:solidFill>
                  <a:schemeClr val="accent1">
                    <a:lumMod val="75000"/>
                  </a:schemeClr>
                </a:solidFill>
              </a:rPr>
              <a:t>照度和均匀照度</a:t>
            </a:r>
          </a:p>
          <a:p>
            <a:endParaRPr lang="zh-CN" altLang="en-US" dirty="0"/>
          </a:p>
        </p:txBody>
      </p:sp>
      <p:pic>
        <p:nvPicPr>
          <p:cNvPr id="4" name="图片 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199261" y="3620460"/>
            <a:ext cx="360045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319536" y="4449135"/>
            <a:ext cx="2159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972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2.2.2  </a:t>
            </a:r>
            <a:r>
              <a:rPr lang="zh-CN" altLang="en-US" b="1" dirty="0">
                <a:solidFill>
                  <a:srgbClr val="C00000"/>
                </a:solidFill>
              </a:rPr>
              <a:t>亮度成像模型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133600"/>
            <a:ext cx="85693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3862387"/>
            <a:ext cx="85693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35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2.2.2  </a:t>
            </a:r>
            <a:r>
              <a:rPr lang="zh-CN" altLang="en-US" b="1" dirty="0">
                <a:solidFill>
                  <a:srgbClr val="C00000"/>
                </a:solidFill>
              </a:rPr>
              <a:t>亮度成像模型</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图像灰度</a:t>
            </a:r>
          </a:p>
          <a:p>
            <a:endParaRPr lang="en-US" altLang="zh-CN" dirty="0" smtClean="0"/>
          </a:p>
          <a:p>
            <a:endParaRPr lang="en-US" altLang="zh-CN" dirty="0" smtClean="0"/>
          </a:p>
          <a:p>
            <a:pPr>
              <a:buFont typeface="Wingdings" panose="05000000000000000000" pitchFamily="2" charset="2"/>
              <a:buChar char="u"/>
            </a:pPr>
            <a:r>
              <a:rPr lang="zh-CN" altLang="en-US" sz="2400" dirty="0"/>
              <a:t>照度</a:t>
            </a:r>
            <a:r>
              <a:rPr lang="zh-CN" altLang="en-US" sz="2400" dirty="0" smtClean="0"/>
              <a:t>分量</a:t>
            </a:r>
            <a:endParaRPr lang="zh-CN" altLang="en-US" sz="2400" dirty="0"/>
          </a:p>
          <a:p>
            <a:pPr>
              <a:buFont typeface="Wingdings" panose="05000000000000000000" pitchFamily="2" charset="2"/>
              <a:buChar char="u"/>
            </a:pPr>
            <a:r>
              <a:rPr lang="zh-CN" altLang="en-US" sz="2400" dirty="0"/>
              <a:t>反射分量</a:t>
            </a:r>
          </a:p>
          <a:p>
            <a:pPr>
              <a:buFont typeface="Wingdings" panose="05000000000000000000" pitchFamily="2" charset="2"/>
              <a:buChar char="u"/>
            </a:pPr>
            <a:endParaRPr lang="zh-CN" altLang="en-US" sz="2400" dirty="0"/>
          </a:p>
        </p:txBody>
      </p:sp>
      <p:pic>
        <p:nvPicPr>
          <p:cNvPr id="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604" y="2133600"/>
            <a:ext cx="28797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004517" y="1953065"/>
            <a:ext cx="3953022" cy="123209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图像灰度是由景物亮度转化而来，一般只有相对的意义。</a:t>
            </a:r>
            <a:endParaRPr lang="zh-CN" altLang="en-US" sz="2400" dirty="0"/>
          </a:p>
        </p:txBody>
      </p:sp>
    </p:spTree>
    <p:extLst>
      <p:ext uri="{BB962C8B-B14F-4D97-AF65-F5344CB8AC3E}">
        <p14:creationId xmlns:p14="http://schemas.microsoft.com/office/powerpoint/2010/main" val="1267635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2.2.2  </a:t>
            </a:r>
            <a:r>
              <a:rPr lang="zh-CN" altLang="en-US" b="1" dirty="0">
                <a:solidFill>
                  <a:srgbClr val="C00000"/>
                </a:solidFill>
              </a:rPr>
              <a:t>亮度成像模型</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2800" dirty="0"/>
              <a:t>图像点灰度值</a:t>
            </a:r>
          </a:p>
          <a:p>
            <a:endParaRPr lang="zh-CN" altLang="en-US" dirty="0"/>
          </a:p>
        </p:txBody>
      </p:sp>
      <p:pic>
        <p:nvPicPr>
          <p:cNvPr id="4" name="图片 3"/>
          <p:cNvPicPr>
            <a:picLocks noChangeAspect="1"/>
          </p:cNvPicPr>
          <p:nvPr/>
        </p:nvPicPr>
        <p:blipFill>
          <a:blip r:embed="rId2"/>
          <a:stretch>
            <a:fillRect/>
          </a:stretch>
        </p:blipFill>
        <p:spPr>
          <a:xfrm>
            <a:off x="2884634" y="3235032"/>
            <a:ext cx="6409524" cy="2676190"/>
          </a:xfrm>
          <a:prstGeom prst="rect">
            <a:avLst/>
          </a:prstGeom>
        </p:spPr>
      </p:pic>
      <p:pic>
        <p:nvPicPr>
          <p:cNvPr id="5" name="图片 2"/>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392762" y="2216004"/>
            <a:ext cx="21605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65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2.2.3 </a:t>
            </a:r>
            <a:r>
              <a:rPr lang="zh-CN" altLang="en-US" b="1" dirty="0" smtClean="0">
                <a:solidFill>
                  <a:srgbClr val="C00000"/>
                </a:solidFill>
              </a:rPr>
              <a:t>空间</a:t>
            </a:r>
            <a:r>
              <a:rPr lang="zh-CN" altLang="en-US" b="1" dirty="0">
                <a:solidFill>
                  <a:srgbClr val="C00000"/>
                </a:solidFill>
              </a:rPr>
              <a:t>和幅度分辨率 </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2133600"/>
            <a:ext cx="7800000" cy="3904762"/>
          </a:xfrm>
          <a:prstGeom prst="rect">
            <a:avLst/>
          </a:prstGeom>
        </p:spPr>
      </p:pic>
    </p:spTree>
    <p:extLst>
      <p:ext uri="{BB962C8B-B14F-4D97-AF65-F5344CB8AC3E}">
        <p14:creationId xmlns:p14="http://schemas.microsoft.com/office/powerpoint/2010/main" val="1710595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2.2.3 </a:t>
            </a:r>
            <a:r>
              <a:rPr lang="zh-CN" altLang="en-US" b="1" dirty="0">
                <a:solidFill>
                  <a:srgbClr val="C00000"/>
                </a:solidFill>
              </a:rPr>
              <a:t>空间和幅度分辨率 </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968282" y="2405575"/>
            <a:ext cx="7343335" cy="350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321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2.2.3 </a:t>
            </a:r>
            <a:r>
              <a:rPr lang="zh-CN" altLang="en-US" b="1" dirty="0">
                <a:solidFill>
                  <a:srgbClr val="C00000"/>
                </a:solidFill>
              </a:rPr>
              <a:t>空间和幅度分辨率 </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b="1" dirty="0" smtClean="0">
                <a:solidFill>
                  <a:schemeClr val="accent1">
                    <a:lumMod val="75000"/>
                  </a:schemeClr>
                </a:solidFill>
              </a:rPr>
              <a:t>图像的采样</a:t>
            </a:r>
            <a:r>
              <a:rPr lang="zh-CN" altLang="en-US" sz="2800" b="1" dirty="0">
                <a:solidFill>
                  <a:schemeClr val="accent1">
                    <a:lumMod val="75000"/>
                  </a:schemeClr>
                </a:solidFill>
              </a:rPr>
              <a:t>和</a:t>
            </a:r>
            <a:r>
              <a:rPr lang="zh-CN" altLang="en-US" sz="2800" b="1" dirty="0" smtClean="0">
                <a:solidFill>
                  <a:schemeClr val="accent1">
                    <a:lumMod val="75000"/>
                  </a:schemeClr>
                </a:solidFill>
              </a:rPr>
              <a:t>量化</a:t>
            </a:r>
            <a:endParaRPr lang="en-US" altLang="zh-CN" sz="2800" b="1" dirty="0" smtClean="0">
              <a:solidFill>
                <a:schemeClr val="accent1">
                  <a:lumMod val="75000"/>
                </a:schemeClr>
              </a:solidFill>
            </a:endParaRPr>
          </a:p>
          <a:p>
            <a:pPr>
              <a:buFont typeface="Wingdings" panose="05000000000000000000" pitchFamily="2" charset="2"/>
              <a:buChar char="Ø"/>
            </a:pPr>
            <a:r>
              <a:rPr lang="zh-CN" altLang="en-US" sz="2400" dirty="0"/>
              <a:t>大多数传感器的输出是连续电压波形</a:t>
            </a:r>
            <a:r>
              <a:rPr lang="en-US" altLang="zh-CN" sz="2400" dirty="0"/>
              <a:t>,</a:t>
            </a:r>
            <a:r>
              <a:rPr lang="zh-CN" altLang="en-US" sz="2400" dirty="0"/>
              <a:t>为了产生一幅数字图像，需要把连续的感知数据转化为数字形式</a:t>
            </a:r>
            <a:r>
              <a:rPr lang="zh-CN" altLang="en-US" sz="2400" dirty="0" smtClean="0"/>
              <a:t>。</a:t>
            </a:r>
            <a:endParaRPr lang="en-US" altLang="zh-CN" sz="2400" dirty="0" smtClean="0"/>
          </a:p>
          <a:p>
            <a:pPr>
              <a:buFont typeface="Wingdings" panose="05000000000000000000" pitchFamily="2" charset="2"/>
              <a:buChar char="Ø"/>
            </a:pPr>
            <a:endParaRPr lang="zh-CN" altLang="en-US" sz="2400" dirty="0"/>
          </a:p>
          <a:p>
            <a:pPr>
              <a:buFont typeface="Wingdings" panose="05000000000000000000" pitchFamily="2" charset="2"/>
              <a:buChar char="Ø"/>
            </a:pPr>
            <a:r>
              <a:rPr lang="zh-CN" altLang="en-US" sz="2400" dirty="0"/>
              <a:t>这包括两种处理：取样和量化 </a:t>
            </a:r>
            <a:endParaRPr lang="en-US" altLang="zh-CN" sz="2400" dirty="0" smtClean="0"/>
          </a:p>
          <a:p>
            <a:pPr>
              <a:buFont typeface="Wingdings" panose="05000000000000000000" pitchFamily="2" charset="2"/>
              <a:buChar char="Ø"/>
            </a:pPr>
            <a:endParaRPr lang="zh-CN" altLang="en-US" sz="2400" dirty="0"/>
          </a:p>
          <a:p>
            <a:pPr>
              <a:buFont typeface="Wingdings" panose="05000000000000000000" pitchFamily="2" charset="2"/>
              <a:buChar char="Ø"/>
            </a:pPr>
            <a:r>
              <a:rPr lang="zh-CN" altLang="en-US" sz="2400" dirty="0" smtClean="0"/>
              <a:t>采样</a:t>
            </a:r>
            <a:r>
              <a:rPr lang="zh-CN" altLang="en-US" sz="2400" dirty="0"/>
              <a:t>：图像空间坐标的数字化   量化：图像函数值（灰度值）的数字化</a:t>
            </a:r>
            <a:endParaRPr lang="en-US" altLang="zh-CN" sz="2400" dirty="0"/>
          </a:p>
          <a:p>
            <a:pPr>
              <a:buFont typeface="Wingdings" panose="05000000000000000000" pitchFamily="2" charset="2"/>
              <a:buChar char="p"/>
            </a:pPr>
            <a:endParaRPr lang="zh-CN" altLang="en-US" sz="2800" dirty="0"/>
          </a:p>
        </p:txBody>
      </p:sp>
    </p:spTree>
    <p:extLst>
      <p:ext uri="{BB962C8B-B14F-4D97-AF65-F5344CB8AC3E}">
        <p14:creationId xmlns:p14="http://schemas.microsoft.com/office/powerpoint/2010/main" val="106447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67189" y="624110"/>
            <a:ext cx="7047672" cy="5802221"/>
          </a:xfrm>
          <a:prstGeom prst="rect">
            <a:avLst/>
          </a:prstGeom>
        </p:spPr>
      </p:pic>
    </p:spTree>
    <p:extLst>
      <p:ext uri="{BB962C8B-B14F-4D97-AF65-F5344CB8AC3E}">
        <p14:creationId xmlns:p14="http://schemas.microsoft.com/office/powerpoint/2010/main" val="4152273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2.2.3 </a:t>
            </a:r>
            <a:r>
              <a:rPr lang="zh-CN" altLang="en-US" b="1" dirty="0">
                <a:solidFill>
                  <a:srgbClr val="C00000"/>
                </a:solidFill>
              </a:rPr>
              <a:t>空间和幅度分辨率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89212" y="2133600"/>
                <a:ext cx="8915400" cy="4724400"/>
              </a:xfrm>
            </p:spPr>
            <p:txBody>
              <a:bodyPr>
                <a:noAutofit/>
              </a:bodyPr>
              <a:lstStyle/>
              <a:p>
                <a:pPr marL="12700" algn="just">
                  <a:lnSpc>
                    <a:spcPct val="100000"/>
                  </a:lnSpc>
                  <a:buFont typeface="Wingdings" panose="05000000000000000000" pitchFamily="2" charset="2"/>
                  <a:buChar char="u"/>
                  <a:tabLst>
                    <a:tab pos="354965" algn="l"/>
                  </a:tabLst>
                </a:pPr>
                <a:r>
                  <a:rPr lang="zh-CN" altLang="en-US" sz="2400" spc="-5" dirty="0" smtClean="0">
                    <a:latin typeface="NSimSun"/>
                    <a:cs typeface="NSimSun"/>
                  </a:rPr>
                  <a:t>空间坐标</a:t>
                </a:r>
                <a14:m>
                  <m:oMath xmlns:m="http://schemas.openxmlformats.org/officeDocument/2006/math">
                    <m:r>
                      <a:rPr lang="en-US" altLang="zh-CN" sz="2400" i="1" spc="-5" dirty="0" smtClean="0">
                        <a:latin typeface="Cambria Math" panose="02040503050406030204" pitchFamily="18" charset="0"/>
                        <a:cs typeface="NSimSun"/>
                      </a:rPr>
                      <m:t>(</m:t>
                    </m:r>
                    <m:r>
                      <a:rPr lang="en-US" altLang="zh-CN" sz="2400" i="1" spc="-5" dirty="0" err="1">
                        <a:latin typeface="Cambria Math" panose="02040503050406030204" pitchFamily="18" charset="0"/>
                        <a:cs typeface="NSimSun"/>
                      </a:rPr>
                      <m:t>𝑥</m:t>
                    </m:r>
                    <m:r>
                      <a:rPr lang="en-US" altLang="zh-CN" sz="2400" i="1" spc="-5" dirty="0" err="1">
                        <a:latin typeface="Cambria Math" panose="02040503050406030204" pitchFamily="18" charset="0"/>
                        <a:cs typeface="NSimSun"/>
                      </a:rPr>
                      <m:t>,</m:t>
                    </m:r>
                    <m:r>
                      <a:rPr lang="en-US" altLang="zh-CN" sz="2400" i="1" spc="-5" dirty="0" err="1">
                        <a:latin typeface="Cambria Math" panose="02040503050406030204" pitchFamily="18" charset="0"/>
                        <a:cs typeface="NSimSun"/>
                      </a:rPr>
                      <m:t>𝑦</m:t>
                    </m:r>
                    <m:r>
                      <a:rPr lang="en-US" altLang="zh-CN" sz="2400" i="1" spc="-5" dirty="0">
                        <a:latin typeface="Cambria Math" panose="02040503050406030204" pitchFamily="18" charset="0"/>
                        <a:cs typeface="NSimSun"/>
                      </a:rPr>
                      <m:t>)</m:t>
                    </m:r>
                  </m:oMath>
                </a14:m>
                <a:r>
                  <a:rPr lang="zh-CN" altLang="en-US" sz="2400" spc="-5" dirty="0">
                    <a:latin typeface="NSimSun"/>
                    <a:cs typeface="NSimSun"/>
                  </a:rPr>
                  <a:t>的数字化被称为图像采样</a:t>
                </a:r>
                <a:r>
                  <a:rPr lang="en-US" altLang="zh-CN" sz="2400" dirty="0">
                    <a:latin typeface="NSimSun"/>
                    <a:cs typeface="NSimSun"/>
                  </a:rPr>
                  <a:t>  </a:t>
                </a:r>
                <a:r>
                  <a:rPr lang="zh-CN" altLang="en-US" sz="2400" spc="-5" dirty="0">
                    <a:latin typeface="NSimSun"/>
                    <a:cs typeface="NSimSun"/>
                  </a:rPr>
                  <a:t>确定水平和垂直</a:t>
                </a:r>
                <a:r>
                  <a:rPr lang="zh-CN" altLang="en-US" sz="2400" spc="-5" dirty="0" smtClean="0">
                    <a:latin typeface="NSimSun"/>
                    <a:cs typeface="NSimSun"/>
                  </a:rPr>
                  <a:t>方向 </a:t>
                </a:r>
                <a:endParaRPr lang="en-US" altLang="zh-CN" sz="2400" spc="-5" dirty="0" smtClean="0">
                  <a:latin typeface="NSimSun"/>
                  <a:cs typeface="NSimSun"/>
                </a:endParaRPr>
              </a:p>
              <a:p>
                <a:pPr marL="0" indent="0" algn="just">
                  <a:lnSpc>
                    <a:spcPct val="100000"/>
                  </a:lnSpc>
                  <a:buNone/>
                  <a:tabLst>
                    <a:tab pos="354965" algn="l"/>
                  </a:tabLst>
                </a:pPr>
                <a:r>
                  <a:rPr lang="en-US" altLang="zh-CN" sz="2400" spc="-5" dirty="0">
                    <a:latin typeface="NSimSun"/>
                    <a:cs typeface="NSimSun"/>
                  </a:rPr>
                  <a:t> </a:t>
                </a:r>
                <a:r>
                  <a:rPr lang="zh-CN" altLang="en-US" sz="2400" spc="-5" dirty="0" smtClean="0">
                    <a:latin typeface="NSimSun"/>
                    <a:cs typeface="NSimSun"/>
                  </a:rPr>
                  <a:t>上</a:t>
                </a:r>
                <a:r>
                  <a:rPr lang="zh-CN" altLang="en-US" sz="2400" spc="-5" dirty="0">
                    <a:latin typeface="NSimSun"/>
                    <a:cs typeface="NSimSun"/>
                  </a:rPr>
                  <a:t>的像素个数</a:t>
                </a:r>
                <a:r>
                  <a:rPr lang="en-US" altLang="zh-CN" sz="2400" spc="-5" dirty="0">
                    <a:latin typeface="NSimSun"/>
                    <a:cs typeface="NSimSun"/>
                  </a:rPr>
                  <a:t>M</a:t>
                </a:r>
                <a:r>
                  <a:rPr lang="zh-CN" altLang="en-US" sz="2400" spc="-5" dirty="0">
                    <a:latin typeface="NSimSun"/>
                    <a:cs typeface="NSimSun"/>
                  </a:rPr>
                  <a:t>、</a:t>
                </a:r>
                <a:r>
                  <a:rPr lang="en-US" altLang="zh-CN" sz="2400" spc="-5" dirty="0" smtClean="0">
                    <a:latin typeface="NSimSun"/>
                    <a:cs typeface="NSimSun"/>
                  </a:rPr>
                  <a:t>N</a:t>
                </a:r>
                <a:endParaRPr lang="en-US" altLang="zh-CN" sz="2400" spc="-5" dirty="0">
                  <a:latin typeface="NSimSun"/>
                  <a:cs typeface="NSimSun"/>
                </a:endParaRPr>
              </a:p>
              <a:p>
                <a:pPr marL="12700" algn="just">
                  <a:lnSpc>
                    <a:spcPct val="100000"/>
                  </a:lnSpc>
                  <a:buFont typeface="Wingdings" panose="05000000000000000000" pitchFamily="2" charset="2"/>
                  <a:buChar char="u"/>
                  <a:tabLst>
                    <a:tab pos="354965" algn="l"/>
                  </a:tabLst>
                </a:pPr>
                <a:r>
                  <a:rPr lang="zh-CN" altLang="en-US" sz="2400" spc="-5" dirty="0" smtClean="0">
                    <a:latin typeface="NSimSun"/>
                    <a:cs typeface="NSimSun"/>
                  </a:rPr>
                  <a:t>函数</a:t>
                </a:r>
                <a:r>
                  <a:rPr lang="zh-CN" altLang="en-US" sz="2400" spc="-5" dirty="0">
                    <a:latin typeface="NSimSun"/>
                    <a:cs typeface="NSimSun"/>
                  </a:rPr>
                  <a:t>取值的数字化被称为图像的量化，</a:t>
                </a:r>
                <a:r>
                  <a:rPr lang="zh-CN" altLang="en-US" sz="2400" spc="-5" dirty="0" smtClean="0">
                    <a:latin typeface="NSimSun"/>
                    <a:cs typeface="NSimSun"/>
                  </a:rPr>
                  <a:t>如量化</a:t>
                </a:r>
                <a:r>
                  <a:rPr lang="zh-CN" altLang="en-US" sz="2400" spc="-5" dirty="0">
                    <a:latin typeface="NSimSun"/>
                    <a:cs typeface="NSimSun"/>
                  </a:rPr>
                  <a:t>到</a:t>
                </a:r>
                <a:r>
                  <a:rPr lang="en-US" altLang="zh-CN" sz="2400" spc="-5" dirty="0">
                    <a:latin typeface="NSimSun"/>
                    <a:cs typeface="NSimSun"/>
                  </a:rPr>
                  <a:t>256</a:t>
                </a:r>
                <a:r>
                  <a:rPr lang="zh-CN" altLang="en-US" sz="2400" spc="-5" dirty="0">
                    <a:latin typeface="NSimSun"/>
                    <a:cs typeface="NSimSun"/>
                  </a:rPr>
                  <a:t>个</a:t>
                </a:r>
                <a:r>
                  <a:rPr lang="zh-CN" altLang="en-US" sz="2400" spc="-5" dirty="0" smtClean="0">
                    <a:latin typeface="NSimSun"/>
                    <a:cs typeface="NSimSun"/>
                  </a:rPr>
                  <a:t>灰度级。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89212" y="2133600"/>
                <a:ext cx="8915400" cy="4724400"/>
              </a:xfrm>
              <a:blipFill rotWithShape="0">
                <a:blip r:embed="rId2"/>
                <a:stretch>
                  <a:fillRect l="-958" t="-1419" r="-752"/>
                </a:stretch>
              </a:blipFill>
            </p:spPr>
            <p:txBody>
              <a:bodyPr/>
              <a:lstStyle/>
              <a:p>
                <a:r>
                  <a:rPr lang="zh-CN" altLang="en-US">
                    <a:noFill/>
                  </a:rPr>
                  <a:t> </a:t>
                </a:r>
              </a:p>
            </p:txBody>
          </p:sp>
        </mc:Fallback>
      </mc:AlternateContent>
      <p:sp>
        <p:nvSpPr>
          <p:cNvPr id="4" name="object 4">
            <a:extLst>
              <a:ext uri="{FF2B5EF4-FFF2-40B4-BE49-F238E27FC236}">
                <a16:creationId xmlns:a16="http://schemas.microsoft.com/office/drawing/2014/main" xmlns="" id="{63D2D7E5-8EDD-4ACC-9802-92E7336043B9}"/>
              </a:ext>
            </a:extLst>
          </p:cNvPr>
          <p:cNvSpPr/>
          <p:nvPr/>
        </p:nvSpPr>
        <p:spPr>
          <a:xfrm>
            <a:off x="6202860" y="5827323"/>
            <a:ext cx="4914900" cy="64294"/>
          </a:xfrm>
          <a:custGeom>
            <a:avLst/>
            <a:gdLst/>
            <a:ahLst/>
            <a:cxnLst/>
            <a:rect l="l" t="t" r="r" b="b"/>
            <a:pathLst>
              <a:path w="6553200" h="85725">
                <a:moveTo>
                  <a:pt x="6481571" y="57150"/>
                </a:moveTo>
                <a:lnTo>
                  <a:pt x="6481571" y="28194"/>
                </a:lnTo>
                <a:lnTo>
                  <a:pt x="0" y="28194"/>
                </a:lnTo>
                <a:lnTo>
                  <a:pt x="0" y="57150"/>
                </a:lnTo>
                <a:lnTo>
                  <a:pt x="6481571" y="57150"/>
                </a:lnTo>
                <a:close/>
              </a:path>
              <a:path w="6553200" h="85725">
                <a:moveTo>
                  <a:pt x="6553187" y="42672"/>
                </a:moveTo>
                <a:lnTo>
                  <a:pt x="6467081" y="0"/>
                </a:lnTo>
                <a:lnTo>
                  <a:pt x="6467081" y="28194"/>
                </a:lnTo>
                <a:lnTo>
                  <a:pt x="6481571" y="28194"/>
                </a:lnTo>
                <a:lnTo>
                  <a:pt x="6481571" y="78162"/>
                </a:lnTo>
                <a:lnTo>
                  <a:pt x="6553187" y="42672"/>
                </a:lnTo>
                <a:close/>
              </a:path>
              <a:path w="6553200" h="85725">
                <a:moveTo>
                  <a:pt x="6481571" y="78162"/>
                </a:moveTo>
                <a:lnTo>
                  <a:pt x="6481571" y="57150"/>
                </a:lnTo>
                <a:lnTo>
                  <a:pt x="6467081" y="57150"/>
                </a:lnTo>
                <a:lnTo>
                  <a:pt x="6467081" y="85344"/>
                </a:lnTo>
                <a:lnTo>
                  <a:pt x="6481571" y="78162"/>
                </a:lnTo>
                <a:close/>
              </a:path>
            </a:pathLst>
          </a:custGeom>
          <a:solidFill>
            <a:srgbClr val="000000"/>
          </a:solidFill>
        </p:spPr>
        <p:txBody>
          <a:bodyPr wrap="square" lIns="0" tIns="0" rIns="0" bIns="0" rtlCol="0"/>
          <a:lstStyle/>
          <a:p>
            <a:endParaRPr sz="1350"/>
          </a:p>
        </p:txBody>
      </p:sp>
      <p:sp>
        <p:nvSpPr>
          <p:cNvPr id="5" name="object 5">
            <a:extLst>
              <a:ext uri="{FF2B5EF4-FFF2-40B4-BE49-F238E27FC236}">
                <a16:creationId xmlns:a16="http://schemas.microsoft.com/office/drawing/2014/main" xmlns="" id="{4206FC6D-186F-435E-B315-75E85E73EF96}"/>
              </a:ext>
            </a:extLst>
          </p:cNvPr>
          <p:cNvSpPr/>
          <p:nvPr/>
        </p:nvSpPr>
        <p:spPr>
          <a:xfrm>
            <a:off x="6170853" y="3929370"/>
            <a:ext cx="64294" cy="1943100"/>
          </a:xfrm>
          <a:custGeom>
            <a:avLst/>
            <a:gdLst/>
            <a:ahLst/>
            <a:cxnLst/>
            <a:rect l="l" t="t" r="r" b="b"/>
            <a:pathLst>
              <a:path w="85725" h="2590800">
                <a:moveTo>
                  <a:pt x="85343" y="85343"/>
                </a:moveTo>
                <a:lnTo>
                  <a:pt x="42671" y="0"/>
                </a:lnTo>
                <a:lnTo>
                  <a:pt x="0" y="85343"/>
                </a:lnTo>
                <a:lnTo>
                  <a:pt x="28193" y="85343"/>
                </a:lnTo>
                <a:lnTo>
                  <a:pt x="28193" y="71627"/>
                </a:lnTo>
                <a:lnTo>
                  <a:pt x="57150" y="71627"/>
                </a:lnTo>
                <a:lnTo>
                  <a:pt x="57150" y="85343"/>
                </a:lnTo>
                <a:lnTo>
                  <a:pt x="85343" y="85343"/>
                </a:lnTo>
                <a:close/>
              </a:path>
              <a:path w="85725" h="2590800">
                <a:moveTo>
                  <a:pt x="57150" y="85343"/>
                </a:moveTo>
                <a:lnTo>
                  <a:pt x="57150" y="71627"/>
                </a:lnTo>
                <a:lnTo>
                  <a:pt x="28193" y="71627"/>
                </a:lnTo>
                <a:lnTo>
                  <a:pt x="28193" y="85343"/>
                </a:lnTo>
                <a:lnTo>
                  <a:pt x="57150" y="85343"/>
                </a:lnTo>
                <a:close/>
              </a:path>
              <a:path w="85725" h="2590800">
                <a:moveTo>
                  <a:pt x="57150" y="2590800"/>
                </a:moveTo>
                <a:lnTo>
                  <a:pt x="57150" y="85343"/>
                </a:lnTo>
                <a:lnTo>
                  <a:pt x="28193" y="85343"/>
                </a:lnTo>
                <a:lnTo>
                  <a:pt x="28193" y="2590800"/>
                </a:lnTo>
                <a:lnTo>
                  <a:pt x="57150" y="2590800"/>
                </a:lnTo>
                <a:close/>
              </a:path>
            </a:pathLst>
          </a:custGeom>
          <a:solidFill>
            <a:srgbClr val="000000"/>
          </a:solidFill>
        </p:spPr>
        <p:txBody>
          <a:bodyPr wrap="square" lIns="0" tIns="0" rIns="0" bIns="0" rtlCol="0"/>
          <a:lstStyle/>
          <a:p>
            <a:endParaRPr sz="1350"/>
          </a:p>
        </p:txBody>
      </p:sp>
      <p:sp>
        <p:nvSpPr>
          <p:cNvPr id="6" name="object 6">
            <a:extLst>
              <a:ext uri="{FF2B5EF4-FFF2-40B4-BE49-F238E27FC236}">
                <a16:creationId xmlns:a16="http://schemas.microsoft.com/office/drawing/2014/main" xmlns="" id="{E94C2301-2B21-4A98-AAB0-DD062BD245C9}"/>
              </a:ext>
            </a:extLst>
          </p:cNvPr>
          <p:cNvSpPr/>
          <p:nvPr/>
        </p:nvSpPr>
        <p:spPr>
          <a:xfrm>
            <a:off x="6202860" y="4144826"/>
            <a:ext cx="4800600" cy="1371600"/>
          </a:xfrm>
          <a:custGeom>
            <a:avLst/>
            <a:gdLst/>
            <a:ahLst/>
            <a:cxnLst/>
            <a:rect l="l" t="t" r="r" b="b"/>
            <a:pathLst>
              <a:path w="6400800" h="1828800">
                <a:moveTo>
                  <a:pt x="0" y="1828800"/>
                </a:moveTo>
                <a:lnTo>
                  <a:pt x="37418" y="1786478"/>
                </a:lnTo>
                <a:lnTo>
                  <a:pt x="74825" y="1744226"/>
                </a:lnTo>
                <a:lnTo>
                  <a:pt x="112215" y="1702113"/>
                </a:lnTo>
                <a:lnTo>
                  <a:pt x="149583" y="1660209"/>
                </a:lnTo>
                <a:lnTo>
                  <a:pt x="186923" y="1618585"/>
                </a:lnTo>
                <a:lnTo>
                  <a:pt x="224230" y="1577308"/>
                </a:lnTo>
                <a:lnTo>
                  <a:pt x="261499" y="1536450"/>
                </a:lnTo>
                <a:lnTo>
                  <a:pt x="298724" y="1496079"/>
                </a:lnTo>
                <a:lnTo>
                  <a:pt x="335900" y="1456266"/>
                </a:lnTo>
                <a:lnTo>
                  <a:pt x="373022" y="1417080"/>
                </a:lnTo>
                <a:lnTo>
                  <a:pt x="410084" y="1378591"/>
                </a:lnTo>
                <a:lnTo>
                  <a:pt x="447081" y="1340869"/>
                </a:lnTo>
                <a:lnTo>
                  <a:pt x="484008" y="1303982"/>
                </a:lnTo>
                <a:lnTo>
                  <a:pt x="520859" y="1268002"/>
                </a:lnTo>
                <a:lnTo>
                  <a:pt x="557629" y="1232997"/>
                </a:lnTo>
                <a:lnTo>
                  <a:pt x="594312" y="1199037"/>
                </a:lnTo>
                <a:lnTo>
                  <a:pt x="630904" y="1166193"/>
                </a:lnTo>
                <a:lnTo>
                  <a:pt x="667399" y="1134533"/>
                </a:lnTo>
                <a:lnTo>
                  <a:pt x="703791" y="1104127"/>
                </a:lnTo>
                <a:lnTo>
                  <a:pt x="740075" y="1075045"/>
                </a:lnTo>
                <a:lnTo>
                  <a:pt x="776246" y="1047358"/>
                </a:lnTo>
                <a:lnTo>
                  <a:pt x="812299" y="1021133"/>
                </a:lnTo>
                <a:lnTo>
                  <a:pt x="848228" y="996441"/>
                </a:lnTo>
                <a:lnTo>
                  <a:pt x="884028" y="973353"/>
                </a:lnTo>
                <a:lnTo>
                  <a:pt x="919694" y="951936"/>
                </a:lnTo>
                <a:lnTo>
                  <a:pt x="955219" y="932262"/>
                </a:lnTo>
                <a:lnTo>
                  <a:pt x="990600" y="914400"/>
                </a:lnTo>
                <a:lnTo>
                  <a:pt x="1040262" y="892005"/>
                </a:lnTo>
                <a:lnTo>
                  <a:pt x="1088994" y="872858"/>
                </a:lnTo>
                <a:lnTo>
                  <a:pt x="1136930" y="856824"/>
                </a:lnTo>
                <a:lnTo>
                  <a:pt x="1184205" y="843770"/>
                </a:lnTo>
                <a:lnTo>
                  <a:pt x="1230951" y="833561"/>
                </a:lnTo>
                <a:lnTo>
                  <a:pt x="1277304" y="826064"/>
                </a:lnTo>
                <a:lnTo>
                  <a:pt x="1323396" y="821145"/>
                </a:lnTo>
                <a:lnTo>
                  <a:pt x="1369363" y="818669"/>
                </a:lnTo>
                <a:lnTo>
                  <a:pt x="1415338" y="818503"/>
                </a:lnTo>
                <a:lnTo>
                  <a:pt x="1461454" y="820513"/>
                </a:lnTo>
                <a:lnTo>
                  <a:pt x="1507847" y="824565"/>
                </a:lnTo>
                <a:lnTo>
                  <a:pt x="1554649" y="830524"/>
                </a:lnTo>
                <a:lnTo>
                  <a:pt x="1601996" y="838257"/>
                </a:lnTo>
                <a:lnTo>
                  <a:pt x="1650020" y="847629"/>
                </a:lnTo>
                <a:lnTo>
                  <a:pt x="1698856" y="858508"/>
                </a:lnTo>
                <a:lnTo>
                  <a:pt x="1748638" y="870758"/>
                </a:lnTo>
                <a:lnTo>
                  <a:pt x="1799500" y="884246"/>
                </a:lnTo>
                <a:lnTo>
                  <a:pt x="1851576" y="898838"/>
                </a:lnTo>
                <a:lnTo>
                  <a:pt x="1905000" y="914400"/>
                </a:lnTo>
                <a:lnTo>
                  <a:pt x="1945166" y="927415"/>
                </a:lnTo>
                <a:lnTo>
                  <a:pt x="1986467" y="942933"/>
                </a:lnTo>
                <a:lnTo>
                  <a:pt x="2028798" y="960746"/>
                </a:lnTo>
                <a:lnTo>
                  <a:pt x="2072055" y="980646"/>
                </a:lnTo>
                <a:lnTo>
                  <a:pt x="2116135" y="1002423"/>
                </a:lnTo>
                <a:lnTo>
                  <a:pt x="2160934" y="1025869"/>
                </a:lnTo>
                <a:lnTo>
                  <a:pt x="2206347" y="1050776"/>
                </a:lnTo>
                <a:lnTo>
                  <a:pt x="2252272" y="1076934"/>
                </a:lnTo>
                <a:lnTo>
                  <a:pt x="2298604" y="1104135"/>
                </a:lnTo>
                <a:lnTo>
                  <a:pt x="2345239" y="1132171"/>
                </a:lnTo>
                <a:lnTo>
                  <a:pt x="2392074" y="1160833"/>
                </a:lnTo>
                <a:lnTo>
                  <a:pt x="2439006" y="1189912"/>
                </a:lnTo>
                <a:lnTo>
                  <a:pt x="2485929" y="1219200"/>
                </a:lnTo>
                <a:lnTo>
                  <a:pt x="2532741" y="1248487"/>
                </a:lnTo>
                <a:lnTo>
                  <a:pt x="2579338" y="1277566"/>
                </a:lnTo>
                <a:lnTo>
                  <a:pt x="2625615" y="1306228"/>
                </a:lnTo>
                <a:lnTo>
                  <a:pt x="2671469" y="1334264"/>
                </a:lnTo>
                <a:lnTo>
                  <a:pt x="2716797" y="1361465"/>
                </a:lnTo>
                <a:lnTo>
                  <a:pt x="2761494" y="1387623"/>
                </a:lnTo>
                <a:lnTo>
                  <a:pt x="2805457" y="1412530"/>
                </a:lnTo>
                <a:lnTo>
                  <a:pt x="2848581" y="1435976"/>
                </a:lnTo>
                <a:lnTo>
                  <a:pt x="2890764" y="1457753"/>
                </a:lnTo>
                <a:lnTo>
                  <a:pt x="2931901" y="1477653"/>
                </a:lnTo>
                <a:lnTo>
                  <a:pt x="2971888" y="1495466"/>
                </a:lnTo>
                <a:lnTo>
                  <a:pt x="3010622" y="1510984"/>
                </a:lnTo>
                <a:lnTo>
                  <a:pt x="3048000" y="1524000"/>
                </a:lnTo>
                <a:lnTo>
                  <a:pt x="3106686" y="1541119"/>
                </a:lnTo>
                <a:lnTo>
                  <a:pt x="3163627" y="1554660"/>
                </a:lnTo>
                <a:lnTo>
                  <a:pt x="3218880" y="1564898"/>
                </a:lnTo>
                <a:lnTo>
                  <a:pt x="3272504" y="1572113"/>
                </a:lnTo>
                <a:lnTo>
                  <a:pt x="3324555" y="1576581"/>
                </a:lnTo>
                <a:lnTo>
                  <a:pt x="3375093" y="1578582"/>
                </a:lnTo>
                <a:lnTo>
                  <a:pt x="3424176" y="1578393"/>
                </a:lnTo>
                <a:lnTo>
                  <a:pt x="3471860" y="1576292"/>
                </a:lnTo>
                <a:lnTo>
                  <a:pt x="3518206" y="1572556"/>
                </a:lnTo>
                <a:lnTo>
                  <a:pt x="3563269" y="1567465"/>
                </a:lnTo>
                <a:lnTo>
                  <a:pt x="3607109" y="1561295"/>
                </a:lnTo>
                <a:lnTo>
                  <a:pt x="3649784" y="1554325"/>
                </a:lnTo>
                <a:lnTo>
                  <a:pt x="3691351" y="1546832"/>
                </a:lnTo>
                <a:lnTo>
                  <a:pt x="3731868" y="1539095"/>
                </a:lnTo>
                <a:lnTo>
                  <a:pt x="3771394" y="1531392"/>
                </a:lnTo>
                <a:lnTo>
                  <a:pt x="3809987" y="1524000"/>
                </a:lnTo>
                <a:lnTo>
                  <a:pt x="3868116" y="1511077"/>
                </a:lnTo>
                <a:lnTo>
                  <a:pt x="3921036" y="1495324"/>
                </a:lnTo>
                <a:lnTo>
                  <a:pt x="3969667" y="1476974"/>
                </a:lnTo>
                <a:lnTo>
                  <a:pt x="4014928" y="1456261"/>
                </a:lnTo>
                <a:lnTo>
                  <a:pt x="4057737" y="1433417"/>
                </a:lnTo>
                <a:lnTo>
                  <a:pt x="4099014" y="1408675"/>
                </a:lnTo>
                <a:lnTo>
                  <a:pt x="4139678" y="1382270"/>
                </a:lnTo>
                <a:lnTo>
                  <a:pt x="4180649" y="1354433"/>
                </a:lnTo>
                <a:lnTo>
                  <a:pt x="4222846" y="1325399"/>
                </a:lnTo>
                <a:lnTo>
                  <a:pt x="4267187" y="1295400"/>
                </a:lnTo>
                <a:lnTo>
                  <a:pt x="4305039" y="1269771"/>
                </a:lnTo>
                <a:lnTo>
                  <a:pt x="4342487" y="1243471"/>
                </a:lnTo>
                <a:lnTo>
                  <a:pt x="4379665" y="1216366"/>
                </a:lnTo>
                <a:lnTo>
                  <a:pt x="4416708" y="1188324"/>
                </a:lnTo>
                <a:lnTo>
                  <a:pt x="4453751" y="1159214"/>
                </a:lnTo>
                <a:lnTo>
                  <a:pt x="4490929" y="1128902"/>
                </a:lnTo>
                <a:lnTo>
                  <a:pt x="4528377" y="1097257"/>
                </a:lnTo>
                <a:lnTo>
                  <a:pt x="4566229" y="1064147"/>
                </a:lnTo>
                <a:lnTo>
                  <a:pt x="4604622" y="1029438"/>
                </a:lnTo>
                <a:lnTo>
                  <a:pt x="4643689" y="992998"/>
                </a:lnTo>
                <a:lnTo>
                  <a:pt x="4683566" y="954696"/>
                </a:lnTo>
                <a:lnTo>
                  <a:pt x="4724387" y="914400"/>
                </a:lnTo>
                <a:lnTo>
                  <a:pt x="4755536" y="881417"/>
                </a:lnTo>
                <a:lnTo>
                  <a:pt x="4786971" y="844888"/>
                </a:lnTo>
                <a:lnTo>
                  <a:pt x="4818694" y="805425"/>
                </a:lnTo>
                <a:lnTo>
                  <a:pt x="4850706" y="763643"/>
                </a:lnTo>
                <a:lnTo>
                  <a:pt x="4883007" y="720155"/>
                </a:lnTo>
                <a:lnTo>
                  <a:pt x="4915599" y="675575"/>
                </a:lnTo>
                <a:lnTo>
                  <a:pt x="4948484" y="630518"/>
                </a:lnTo>
                <a:lnTo>
                  <a:pt x="4981662" y="585596"/>
                </a:lnTo>
                <a:lnTo>
                  <a:pt x="5015134" y="541425"/>
                </a:lnTo>
                <a:lnTo>
                  <a:pt x="5048902" y="498618"/>
                </a:lnTo>
                <a:lnTo>
                  <a:pt x="5082967" y="457789"/>
                </a:lnTo>
                <a:lnTo>
                  <a:pt x="5117331" y="419552"/>
                </a:lnTo>
                <a:lnTo>
                  <a:pt x="5151993" y="384520"/>
                </a:lnTo>
                <a:lnTo>
                  <a:pt x="5186956" y="353309"/>
                </a:lnTo>
                <a:lnTo>
                  <a:pt x="5222220" y="326530"/>
                </a:lnTo>
                <a:lnTo>
                  <a:pt x="5257787" y="304800"/>
                </a:lnTo>
                <a:lnTo>
                  <a:pt x="5299164" y="286800"/>
                </a:lnTo>
                <a:lnTo>
                  <a:pt x="5341540" y="275568"/>
                </a:lnTo>
                <a:lnTo>
                  <a:pt x="5384750" y="270105"/>
                </a:lnTo>
                <a:lnTo>
                  <a:pt x="5428626" y="269410"/>
                </a:lnTo>
                <a:lnTo>
                  <a:pt x="5473002" y="272484"/>
                </a:lnTo>
                <a:lnTo>
                  <a:pt x="5517711" y="278327"/>
                </a:lnTo>
                <a:lnTo>
                  <a:pt x="5562587" y="285940"/>
                </a:lnTo>
                <a:lnTo>
                  <a:pt x="5607463" y="294323"/>
                </a:lnTo>
                <a:lnTo>
                  <a:pt x="5652172" y="302475"/>
                </a:lnTo>
                <a:lnTo>
                  <a:pt x="5696548" y="309398"/>
                </a:lnTo>
                <a:lnTo>
                  <a:pt x="5740424" y="314092"/>
                </a:lnTo>
                <a:lnTo>
                  <a:pt x="5783633" y="315556"/>
                </a:lnTo>
                <a:lnTo>
                  <a:pt x="5826010" y="312792"/>
                </a:lnTo>
                <a:lnTo>
                  <a:pt x="5867387" y="304800"/>
                </a:lnTo>
                <a:lnTo>
                  <a:pt x="5916198" y="289052"/>
                </a:lnTo>
                <a:lnTo>
                  <a:pt x="5966852" y="268040"/>
                </a:lnTo>
                <a:lnTo>
                  <a:pt x="6018560" y="242816"/>
                </a:lnTo>
                <a:lnTo>
                  <a:pt x="6070530" y="214432"/>
                </a:lnTo>
                <a:lnTo>
                  <a:pt x="6121971" y="183942"/>
                </a:lnTo>
                <a:lnTo>
                  <a:pt x="6172092" y="152399"/>
                </a:lnTo>
                <a:lnTo>
                  <a:pt x="6220101" y="120857"/>
                </a:lnTo>
                <a:lnTo>
                  <a:pt x="6265207" y="90367"/>
                </a:lnTo>
                <a:lnTo>
                  <a:pt x="6306620" y="61983"/>
                </a:lnTo>
                <a:lnTo>
                  <a:pt x="6343549" y="36759"/>
                </a:lnTo>
                <a:lnTo>
                  <a:pt x="6375201" y="15747"/>
                </a:lnTo>
                <a:lnTo>
                  <a:pt x="6400787" y="0"/>
                </a:lnTo>
              </a:path>
            </a:pathLst>
          </a:custGeom>
          <a:ln w="28575">
            <a:solidFill>
              <a:srgbClr val="FF0000"/>
            </a:solidFill>
          </a:ln>
        </p:spPr>
        <p:txBody>
          <a:bodyPr wrap="square" lIns="0" tIns="0" rIns="0" bIns="0" rtlCol="0"/>
          <a:lstStyle/>
          <a:p>
            <a:endParaRPr sz="1350"/>
          </a:p>
        </p:txBody>
      </p:sp>
      <p:sp>
        <p:nvSpPr>
          <p:cNvPr id="7" name="object 7">
            <a:extLst>
              <a:ext uri="{FF2B5EF4-FFF2-40B4-BE49-F238E27FC236}">
                <a16:creationId xmlns:a16="http://schemas.microsoft.com/office/drawing/2014/main" xmlns="" id="{4C744F57-EFF2-4F49-8D4D-498F9A21CB3A}"/>
              </a:ext>
            </a:extLst>
          </p:cNvPr>
          <p:cNvSpPr/>
          <p:nvPr/>
        </p:nvSpPr>
        <p:spPr>
          <a:xfrm>
            <a:off x="6374310" y="5344976"/>
            <a:ext cx="0" cy="514350"/>
          </a:xfrm>
          <a:custGeom>
            <a:avLst/>
            <a:gdLst/>
            <a:ahLst/>
            <a:cxnLst/>
            <a:rect l="l" t="t" r="r" b="b"/>
            <a:pathLst>
              <a:path h="685800">
                <a:moveTo>
                  <a:pt x="0" y="0"/>
                </a:moveTo>
                <a:lnTo>
                  <a:pt x="0" y="685800"/>
                </a:lnTo>
              </a:path>
            </a:pathLst>
          </a:custGeom>
          <a:ln w="28575">
            <a:solidFill>
              <a:srgbClr val="000066"/>
            </a:solidFill>
          </a:ln>
        </p:spPr>
        <p:txBody>
          <a:bodyPr wrap="square" lIns="0" tIns="0" rIns="0" bIns="0" rtlCol="0"/>
          <a:lstStyle/>
          <a:p>
            <a:endParaRPr sz="1350"/>
          </a:p>
        </p:txBody>
      </p:sp>
      <p:sp>
        <p:nvSpPr>
          <p:cNvPr id="8" name="object 8">
            <a:extLst>
              <a:ext uri="{FF2B5EF4-FFF2-40B4-BE49-F238E27FC236}">
                <a16:creationId xmlns:a16="http://schemas.microsoft.com/office/drawing/2014/main" xmlns="" id="{ABF681A7-76FF-4124-B6D1-91AA2FE7BD36}"/>
              </a:ext>
            </a:extLst>
          </p:cNvPr>
          <p:cNvSpPr/>
          <p:nvPr/>
        </p:nvSpPr>
        <p:spPr>
          <a:xfrm>
            <a:off x="6545760" y="5173526"/>
            <a:ext cx="0" cy="685800"/>
          </a:xfrm>
          <a:custGeom>
            <a:avLst/>
            <a:gdLst/>
            <a:ahLst/>
            <a:cxnLst/>
            <a:rect l="l" t="t" r="r" b="b"/>
            <a:pathLst>
              <a:path h="914400">
                <a:moveTo>
                  <a:pt x="0" y="0"/>
                </a:moveTo>
                <a:lnTo>
                  <a:pt x="0" y="914400"/>
                </a:lnTo>
              </a:path>
            </a:pathLst>
          </a:custGeom>
          <a:ln w="28575">
            <a:solidFill>
              <a:srgbClr val="000066"/>
            </a:solidFill>
          </a:ln>
        </p:spPr>
        <p:txBody>
          <a:bodyPr wrap="square" lIns="0" tIns="0" rIns="0" bIns="0" rtlCol="0"/>
          <a:lstStyle/>
          <a:p>
            <a:endParaRPr sz="1350"/>
          </a:p>
        </p:txBody>
      </p:sp>
      <p:sp>
        <p:nvSpPr>
          <p:cNvPr id="9" name="object 9">
            <a:extLst>
              <a:ext uri="{FF2B5EF4-FFF2-40B4-BE49-F238E27FC236}">
                <a16:creationId xmlns:a16="http://schemas.microsoft.com/office/drawing/2014/main" xmlns="" id="{E1842B73-23A8-459E-9191-268F521BC3D7}"/>
              </a:ext>
            </a:extLst>
          </p:cNvPr>
          <p:cNvSpPr/>
          <p:nvPr/>
        </p:nvSpPr>
        <p:spPr>
          <a:xfrm>
            <a:off x="6717210" y="5002076"/>
            <a:ext cx="0" cy="857250"/>
          </a:xfrm>
          <a:custGeom>
            <a:avLst/>
            <a:gdLst/>
            <a:ahLst/>
            <a:cxnLst/>
            <a:rect l="l" t="t" r="r" b="b"/>
            <a:pathLst>
              <a:path h="1143000">
                <a:moveTo>
                  <a:pt x="0" y="0"/>
                </a:moveTo>
                <a:lnTo>
                  <a:pt x="0" y="1143000"/>
                </a:lnTo>
              </a:path>
            </a:pathLst>
          </a:custGeom>
          <a:ln w="28575">
            <a:solidFill>
              <a:srgbClr val="000066"/>
            </a:solidFill>
          </a:ln>
        </p:spPr>
        <p:txBody>
          <a:bodyPr wrap="square" lIns="0" tIns="0" rIns="0" bIns="0" rtlCol="0"/>
          <a:lstStyle/>
          <a:p>
            <a:endParaRPr sz="1350"/>
          </a:p>
        </p:txBody>
      </p:sp>
      <p:sp>
        <p:nvSpPr>
          <p:cNvPr id="10" name="object 10">
            <a:extLst>
              <a:ext uri="{FF2B5EF4-FFF2-40B4-BE49-F238E27FC236}">
                <a16:creationId xmlns:a16="http://schemas.microsoft.com/office/drawing/2014/main" xmlns="" id="{C3AC98EF-465A-4958-A921-DD41AB4689C6}"/>
              </a:ext>
            </a:extLst>
          </p:cNvPr>
          <p:cNvSpPr/>
          <p:nvPr/>
        </p:nvSpPr>
        <p:spPr>
          <a:xfrm>
            <a:off x="6888660" y="4887776"/>
            <a:ext cx="0" cy="971550"/>
          </a:xfrm>
          <a:custGeom>
            <a:avLst/>
            <a:gdLst/>
            <a:ahLst/>
            <a:cxnLst/>
            <a:rect l="l" t="t" r="r" b="b"/>
            <a:pathLst>
              <a:path h="1295400">
                <a:moveTo>
                  <a:pt x="0" y="0"/>
                </a:moveTo>
                <a:lnTo>
                  <a:pt x="0" y="1295400"/>
                </a:lnTo>
              </a:path>
            </a:pathLst>
          </a:custGeom>
          <a:ln w="28575">
            <a:solidFill>
              <a:srgbClr val="000066"/>
            </a:solidFill>
          </a:ln>
        </p:spPr>
        <p:txBody>
          <a:bodyPr wrap="square" lIns="0" tIns="0" rIns="0" bIns="0" rtlCol="0"/>
          <a:lstStyle/>
          <a:p>
            <a:endParaRPr sz="1350"/>
          </a:p>
        </p:txBody>
      </p:sp>
      <p:sp>
        <p:nvSpPr>
          <p:cNvPr id="11" name="object 11">
            <a:extLst>
              <a:ext uri="{FF2B5EF4-FFF2-40B4-BE49-F238E27FC236}">
                <a16:creationId xmlns:a16="http://schemas.microsoft.com/office/drawing/2014/main" xmlns="" id="{3A77C648-C32B-4ED3-A1F0-D40541976D58}"/>
              </a:ext>
            </a:extLst>
          </p:cNvPr>
          <p:cNvSpPr/>
          <p:nvPr/>
        </p:nvSpPr>
        <p:spPr>
          <a:xfrm>
            <a:off x="7060110" y="4830626"/>
            <a:ext cx="0" cy="1028700"/>
          </a:xfrm>
          <a:custGeom>
            <a:avLst/>
            <a:gdLst/>
            <a:ahLst/>
            <a:cxnLst/>
            <a:rect l="l" t="t" r="r" b="b"/>
            <a:pathLst>
              <a:path h="1371600">
                <a:moveTo>
                  <a:pt x="0" y="0"/>
                </a:moveTo>
                <a:lnTo>
                  <a:pt x="0" y="1371600"/>
                </a:lnTo>
              </a:path>
            </a:pathLst>
          </a:custGeom>
          <a:ln w="28575">
            <a:solidFill>
              <a:srgbClr val="000066"/>
            </a:solidFill>
          </a:ln>
        </p:spPr>
        <p:txBody>
          <a:bodyPr wrap="square" lIns="0" tIns="0" rIns="0" bIns="0" rtlCol="0"/>
          <a:lstStyle/>
          <a:p>
            <a:endParaRPr sz="1350"/>
          </a:p>
        </p:txBody>
      </p:sp>
      <p:sp>
        <p:nvSpPr>
          <p:cNvPr id="12" name="object 12">
            <a:extLst>
              <a:ext uri="{FF2B5EF4-FFF2-40B4-BE49-F238E27FC236}">
                <a16:creationId xmlns:a16="http://schemas.microsoft.com/office/drawing/2014/main" xmlns="" id="{3B189AD2-720E-46FF-AA1F-0D2F94F12DC5}"/>
              </a:ext>
            </a:extLst>
          </p:cNvPr>
          <p:cNvSpPr/>
          <p:nvPr/>
        </p:nvSpPr>
        <p:spPr>
          <a:xfrm>
            <a:off x="7231560" y="4773476"/>
            <a:ext cx="0" cy="1085850"/>
          </a:xfrm>
          <a:custGeom>
            <a:avLst/>
            <a:gdLst/>
            <a:ahLst/>
            <a:cxnLst/>
            <a:rect l="l" t="t" r="r" b="b"/>
            <a:pathLst>
              <a:path h="1447800">
                <a:moveTo>
                  <a:pt x="0" y="0"/>
                </a:moveTo>
                <a:lnTo>
                  <a:pt x="0" y="1447800"/>
                </a:lnTo>
              </a:path>
            </a:pathLst>
          </a:custGeom>
          <a:ln w="28575">
            <a:solidFill>
              <a:srgbClr val="000066"/>
            </a:solidFill>
          </a:ln>
        </p:spPr>
        <p:txBody>
          <a:bodyPr wrap="square" lIns="0" tIns="0" rIns="0" bIns="0" rtlCol="0"/>
          <a:lstStyle/>
          <a:p>
            <a:endParaRPr sz="1350"/>
          </a:p>
        </p:txBody>
      </p:sp>
      <p:sp>
        <p:nvSpPr>
          <p:cNvPr id="13" name="object 13">
            <a:extLst>
              <a:ext uri="{FF2B5EF4-FFF2-40B4-BE49-F238E27FC236}">
                <a16:creationId xmlns:a16="http://schemas.microsoft.com/office/drawing/2014/main" xmlns="" id="{5C4AC705-46C3-4FE7-8AC3-8BD030727B19}"/>
              </a:ext>
            </a:extLst>
          </p:cNvPr>
          <p:cNvSpPr/>
          <p:nvPr/>
        </p:nvSpPr>
        <p:spPr>
          <a:xfrm>
            <a:off x="7403010" y="4773476"/>
            <a:ext cx="0" cy="1085850"/>
          </a:xfrm>
          <a:custGeom>
            <a:avLst/>
            <a:gdLst/>
            <a:ahLst/>
            <a:cxnLst/>
            <a:rect l="l" t="t" r="r" b="b"/>
            <a:pathLst>
              <a:path h="1447800">
                <a:moveTo>
                  <a:pt x="0" y="0"/>
                </a:moveTo>
                <a:lnTo>
                  <a:pt x="0" y="1447800"/>
                </a:lnTo>
              </a:path>
            </a:pathLst>
          </a:custGeom>
          <a:ln w="28575">
            <a:solidFill>
              <a:srgbClr val="000066"/>
            </a:solidFill>
          </a:ln>
        </p:spPr>
        <p:txBody>
          <a:bodyPr wrap="square" lIns="0" tIns="0" rIns="0" bIns="0" rtlCol="0"/>
          <a:lstStyle/>
          <a:p>
            <a:endParaRPr sz="1350"/>
          </a:p>
        </p:txBody>
      </p:sp>
      <p:sp>
        <p:nvSpPr>
          <p:cNvPr id="14" name="object 14">
            <a:extLst>
              <a:ext uri="{FF2B5EF4-FFF2-40B4-BE49-F238E27FC236}">
                <a16:creationId xmlns:a16="http://schemas.microsoft.com/office/drawing/2014/main" xmlns="" id="{846F0DA3-B778-464A-84FC-C789B5B547C4}"/>
              </a:ext>
            </a:extLst>
          </p:cNvPr>
          <p:cNvSpPr/>
          <p:nvPr/>
        </p:nvSpPr>
        <p:spPr>
          <a:xfrm>
            <a:off x="7574460" y="4830626"/>
            <a:ext cx="0" cy="1028700"/>
          </a:xfrm>
          <a:custGeom>
            <a:avLst/>
            <a:gdLst/>
            <a:ahLst/>
            <a:cxnLst/>
            <a:rect l="l" t="t" r="r" b="b"/>
            <a:pathLst>
              <a:path h="1371600">
                <a:moveTo>
                  <a:pt x="0" y="0"/>
                </a:moveTo>
                <a:lnTo>
                  <a:pt x="0" y="1371600"/>
                </a:lnTo>
              </a:path>
            </a:pathLst>
          </a:custGeom>
          <a:ln w="28575">
            <a:solidFill>
              <a:srgbClr val="000066"/>
            </a:solidFill>
          </a:ln>
        </p:spPr>
        <p:txBody>
          <a:bodyPr wrap="square" lIns="0" tIns="0" rIns="0" bIns="0" rtlCol="0"/>
          <a:lstStyle/>
          <a:p>
            <a:endParaRPr sz="1350"/>
          </a:p>
        </p:txBody>
      </p:sp>
      <p:sp>
        <p:nvSpPr>
          <p:cNvPr id="15" name="object 15">
            <a:extLst>
              <a:ext uri="{FF2B5EF4-FFF2-40B4-BE49-F238E27FC236}">
                <a16:creationId xmlns:a16="http://schemas.microsoft.com/office/drawing/2014/main" xmlns="" id="{F761821B-FDB3-4A91-9B32-0C2650D27830}"/>
              </a:ext>
            </a:extLst>
          </p:cNvPr>
          <p:cNvSpPr/>
          <p:nvPr/>
        </p:nvSpPr>
        <p:spPr>
          <a:xfrm>
            <a:off x="7745910" y="4887776"/>
            <a:ext cx="0" cy="971550"/>
          </a:xfrm>
          <a:custGeom>
            <a:avLst/>
            <a:gdLst/>
            <a:ahLst/>
            <a:cxnLst/>
            <a:rect l="l" t="t" r="r" b="b"/>
            <a:pathLst>
              <a:path h="1295400">
                <a:moveTo>
                  <a:pt x="0" y="0"/>
                </a:moveTo>
                <a:lnTo>
                  <a:pt x="0" y="1295400"/>
                </a:lnTo>
              </a:path>
            </a:pathLst>
          </a:custGeom>
          <a:ln w="28575">
            <a:solidFill>
              <a:srgbClr val="000066"/>
            </a:solidFill>
          </a:ln>
        </p:spPr>
        <p:txBody>
          <a:bodyPr wrap="square" lIns="0" tIns="0" rIns="0" bIns="0" rtlCol="0"/>
          <a:lstStyle/>
          <a:p>
            <a:endParaRPr sz="1350"/>
          </a:p>
        </p:txBody>
      </p:sp>
      <p:sp>
        <p:nvSpPr>
          <p:cNvPr id="16" name="object 16">
            <a:extLst>
              <a:ext uri="{FF2B5EF4-FFF2-40B4-BE49-F238E27FC236}">
                <a16:creationId xmlns:a16="http://schemas.microsoft.com/office/drawing/2014/main" xmlns="" id="{246180BC-66B9-4D0D-AD0E-CEE290CDB3C8}"/>
              </a:ext>
            </a:extLst>
          </p:cNvPr>
          <p:cNvSpPr/>
          <p:nvPr/>
        </p:nvSpPr>
        <p:spPr>
          <a:xfrm>
            <a:off x="7917360" y="5002076"/>
            <a:ext cx="0" cy="857250"/>
          </a:xfrm>
          <a:custGeom>
            <a:avLst/>
            <a:gdLst/>
            <a:ahLst/>
            <a:cxnLst/>
            <a:rect l="l" t="t" r="r" b="b"/>
            <a:pathLst>
              <a:path h="1143000">
                <a:moveTo>
                  <a:pt x="0" y="0"/>
                </a:moveTo>
                <a:lnTo>
                  <a:pt x="0" y="1143000"/>
                </a:lnTo>
              </a:path>
            </a:pathLst>
          </a:custGeom>
          <a:ln w="28575">
            <a:solidFill>
              <a:srgbClr val="000066"/>
            </a:solidFill>
          </a:ln>
        </p:spPr>
        <p:txBody>
          <a:bodyPr wrap="square" lIns="0" tIns="0" rIns="0" bIns="0" rtlCol="0"/>
          <a:lstStyle/>
          <a:p>
            <a:endParaRPr sz="1350"/>
          </a:p>
        </p:txBody>
      </p:sp>
      <p:sp>
        <p:nvSpPr>
          <p:cNvPr id="17" name="object 17">
            <a:extLst>
              <a:ext uri="{FF2B5EF4-FFF2-40B4-BE49-F238E27FC236}">
                <a16:creationId xmlns:a16="http://schemas.microsoft.com/office/drawing/2014/main" xmlns="" id="{CD6272E4-8E34-476B-9ACC-FFC8D27D2162}"/>
              </a:ext>
            </a:extLst>
          </p:cNvPr>
          <p:cNvSpPr/>
          <p:nvPr/>
        </p:nvSpPr>
        <p:spPr>
          <a:xfrm>
            <a:off x="8088810" y="5059226"/>
            <a:ext cx="0" cy="800100"/>
          </a:xfrm>
          <a:custGeom>
            <a:avLst/>
            <a:gdLst/>
            <a:ahLst/>
            <a:cxnLst/>
            <a:rect l="l" t="t" r="r" b="b"/>
            <a:pathLst>
              <a:path h="1066800">
                <a:moveTo>
                  <a:pt x="0" y="0"/>
                </a:moveTo>
                <a:lnTo>
                  <a:pt x="0" y="1066800"/>
                </a:lnTo>
              </a:path>
            </a:pathLst>
          </a:custGeom>
          <a:ln w="28575">
            <a:solidFill>
              <a:srgbClr val="000066"/>
            </a:solidFill>
          </a:ln>
        </p:spPr>
        <p:txBody>
          <a:bodyPr wrap="square" lIns="0" tIns="0" rIns="0" bIns="0" rtlCol="0"/>
          <a:lstStyle/>
          <a:p>
            <a:endParaRPr sz="1350"/>
          </a:p>
        </p:txBody>
      </p:sp>
      <p:sp>
        <p:nvSpPr>
          <p:cNvPr id="18" name="object 18">
            <a:extLst>
              <a:ext uri="{FF2B5EF4-FFF2-40B4-BE49-F238E27FC236}">
                <a16:creationId xmlns:a16="http://schemas.microsoft.com/office/drawing/2014/main" xmlns="" id="{BFDE579D-D663-49B6-A304-DB39EF220861}"/>
              </a:ext>
            </a:extLst>
          </p:cNvPr>
          <p:cNvSpPr/>
          <p:nvPr/>
        </p:nvSpPr>
        <p:spPr>
          <a:xfrm>
            <a:off x="8260260" y="5173526"/>
            <a:ext cx="0" cy="685800"/>
          </a:xfrm>
          <a:custGeom>
            <a:avLst/>
            <a:gdLst/>
            <a:ahLst/>
            <a:cxnLst/>
            <a:rect l="l" t="t" r="r" b="b"/>
            <a:pathLst>
              <a:path h="914400">
                <a:moveTo>
                  <a:pt x="0" y="0"/>
                </a:moveTo>
                <a:lnTo>
                  <a:pt x="0" y="914400"/>
                </a:lnTo>
              </a:path>
            </a:pathLst>
          </a:custGeom>
          <a:ln w="28575">
            <a:solidFill>
              <a:srgbClr val="000066"/>
            </a:solidFill>
          </a:ln>
        </p:spPr>
        <p:txBody>
          <a:bodyPr wrap="square" lIns="0" tIns="0" rIns="0" bIns="0" rtlCol="0"/>
          <a:lstStyle/>
          <a:p>
            <a:endParaRPr sz="1350"/>
          </a:p>
        </p:txBody>
      </p:sp>
      <p:sp>
        <p:nvSpPr>
          <p:cNvPr id="19" name="object 19">
            <a:extLst>
              <a:ext uri="{FF2B5EF4-FFF2-40B4-BE49-F238E27FC236}">
                <a16:creationId xmlns:a16="http://schemas.microsoft.com/office/drawing/2014/main" xmlns="" id="{62C396A8-831F-46A5-BC49-9EF8ADDF3231}"/>
              </a:ext>
            </a:extLst>
          </p:cNvPr>
          <p:cNvSpPr/>
          <p:nvPr/>
        </p:nvSpPr>
        <p:spPr>
          <a:xfrm>
            <a:off x="8431710" y="5287826"/>
            <a:ext cx="0" cy="571500"/>
          </a:xfrm>
          <a:custGeom>
            <a:avLst/>
            <a:gdLst/>
            <a:ahLst/>
            <a:cxnLst/>
            <a:rect l="l" t="t" r="r" b="b"/>
            <a:pathLst>
              <a:path h="762000">
                <a:moveTo>
                  <a:pt x="0" y="0"/>
                </a:moveTo>
                <a:lnTo>
                  <a:pt x="0" y="762000"/>
                </a:lnTo>
              </a:path>
            </a:pathLst>
          </a:custGeom>
          <a:ln w="28575">
            <a:solidFill>
              <a:srgbClr val="000066"/>
            </a:solidFill>
          </a:ln>
        </p:spPr>
        <p:txBody>
          <a:bodyPr wrap="square" lIns="0" tIns="0" rIns="0" bIns="0" rtlCol="0"/>
          <a:lstStyle/>
          <a:p>
            <a:endParaRPr sz="1350"/>
          </a:p>
        </p:txBody>
      </p:sp>
      <p:sp>
        <p:nvSpPr>
          <p:cNvPr id="20" name="object 20">
            <a:extLst>
              <a:ext uri="{FF2B5EF4-FFF2-40B4-BE49-F238E27FC236}">
                <a16:creationId xmlns:a16="http://schemas.microsoft.com/office/drawing/2014/main" xmlns="" id="{17CFEA97-A39D-421A-AFD2-3934B928A069}"/>
              </a:ext>
            </a:extLst>
          </p:cNvPr>
          <p:cNvSpPr/>
          <p:nvPr/>
        </p:nvSpPr>
        <p:spPr>
          <a:xfrm>
            <a:off x="8603160" y="5344976"/>
            <a:ext cx="0" cy="514350"/>
          </a:xfrm>
          <a:custGeom>
            <a:avLst/>
            <a:gdLst/>
            <a:ahLst/>
            <a:cxnLst/>
            <a:rect l="l" t="t" r="r" b="b"/>
            <a:pathLst>
              <a:path h="685800">
                <a:moveTo>
                  <a:pt x="0" y="0"/>
                </a:moveTo>
                <a:lnTo>
                  <a:pt x="0" y="685800"/>
                </a:lnTo>
              </a:path>
            </a:pathLst>
          </a:custGeom>
          <a:ln w="28575">
            <a:solidFill>
              <a:srgbClr val="000066"/>
            </a:solidFill>
          </a:ln>
        </p:spPr>
        <p:txBody>
          <a:bodyPr wrap="square" lIns="0" tIns="0" rIns="0" bIns="0" rtlCol="0"/>
          <a:lstStyle/>
          <a:p>
            <a:endParaRPr sz="1350"/>
          </a:p>
        </p:txBody>
      </p:sp>
      <p:sp>
        <p:nvSpPr>
          <p:cNvPr id="21" name="object 21">
            <a:extLst>
              <a:ext uri="{FF2B5EF4-FFF2-40B4-BE49-F238E27FC236}">
                <a16:creationId xmlns:a16="http://schemas.microsoft.com/office/drawing/2014/main" xmlns="" id="{637AC173-2ACE-47D4-8ABF-CF0BDF528778}"/>
              </a:ext>
            </a:extLst>
          </p:cNvPr>
          <p:cNvSpPr/>
          <p:nvPr/>
        </p:nvSpPr>
        <p:spPr>
          <a:xfrm>
            <a:off x="8774610" y="5344976"/>
            <a:ext cx="0" cy="514350"/>
          </a:xfrm>
          <a:custGeom>
            <a:avLst/>
            <a:gdLst/>
            <a:ahLst/>
            <a:cxnLst/>
            <a:rect l="l" t="t" r="r" b="b"/>
            <a:pathLst>
              <a:path h="685800">
                <a:moveTo>
                  <a:pt x="0" y="0"/>
                </a:moveTo>
                <a:lnTo>
                  <a:pt x="0" y="685800"/>
                </a:lnTo>
              </a:path>
            </a:pathLst>
          </a:custGeom>
          <a:ln w="28575">
            <a:solidFill>
              <a:srgbClr val="000066"/>
            </a:solidFill>
          </a:ln>
        </p:spPr>
        <p:txBody>
          <a:bodyPr wrap="square" lIns="0" tIns="0" rIns="0" bIns="0" rtlCol="0"/>
          <a:lstStyle/>
          <a:p>
            <a:endParaRPr sz="1350"/>
          </a:p>
        </p:txBody>
      </p:sp>
      <p:sp>
        <p:nvSpPr>
          <p:cNvPr id="22" name="object 22">
            <a:extLst>
              <a:ext uri="{FF2B5EF4-FFF2-40B4-BE49-F238E27FC236}">
                <a16:creationId xmlns:a16="http://schemas.microsoft.com/office/drawing/2014/main" xmlns="" id="{552BB6C3-D712-4E13-8451-CCEDA86E8481}"/>
              </a:ext>
            </a:extLst>
          </p:cNvPr>
          <p:cNvSpPr/>
          <p:nvPr/>
        </p:nvSpPr>
        <p:spPr>
          <a:xfrm>
            <a:off x="8946060" y="5344976"/>
            <a:ext cx="0" cy="514350"/>
          </a:xfrm>
          <a:custGeom>
            <a:avLst/>
            <a:gdLst/>
            <a:ahLst/>
            <a:cxnLst/>
            <a:rect l="l" t="t" r="r" b="b"/>
            <a:pathLst>
              <a:path h="685800">
                <a:moveTo>
                  <a:pt x="0" y="0"/>
                </a:moveTo>
                <a:lnTo>
                  <a:pt x="0" y="685800"/>
                </a:lnTo>
              </a:path>
            </a:pathLst>
          </a:custGeom>
          <a:ln w="28575">
            <a:solidFill>
              <a:srgbClr val="000066"/>
            </a:solidFill>
          </a:ln>
        </p:spPr>
        <p:txBody>
          <a:bodyPr wrap="square" lIns="0" tIns="0" rIns="0" bIns="0" rtlCol="0"/>
          <a:lstStyle/>
          <a:p>
            <a:endParaRPr sz="1350"/>
          </a:p>
        </p:txBody>
      </p:sp>
      <p:sp>
        <p:nvSpPr>
          <p:cNvPr id="23" name="object 23">
            <a:extLst>
              <a:ext uri="{FF2B5EF4-FFF2-40B4-BE49-F238E27FC236}">
                <a16:creationId xmlns:a16="http://schemas.microsoft.com/office/drawing/2014/main" xmlns="" id="{3C392852-0F40-41A9-A806-CBFF57D84D26}"/>
              </a:ext>
            </a:extLst>
          </p:cNvPr>
          <p:cNvSpPr/>
          <p:nvPr/>
        </p:nvSpPr>
        <p:spPr>
          <a:xfrm>
            <a:off x="9117501" y="5287826"/>
            <a:ext cx="0" cy="571500"/>
          </a:xfrm>
          <a:custGeom>
            <a:avLst/>
            <a:gdLst/>
            <a:ahLst/>
            <a:cxnLst/>
            <a:rect l="l" t="t" r="r" b="b"/>
            <a:pathLst>
              <a:path h="762000">
                <a:moveTo>
                  <a:pt x="0" y="0"/>
                </a:moveTo>
                <a:lnTo>
                  <a:pt x="0" y="762000"/>
                </a:lnTo>
              </a:path>
            </a:pathLst>
          </a:custGeom>
          <a:ln w="28575">
            <a:solidFill>
              <a:srgbClr val="000066"/>
            </a:solidFill>
          </a:ln>
        </p:spPr>
        <p:txBody>
          <a:bodyPr wrap="square" lIns="0" tIns="0" rIns="0" bIns="0" rtlCol="0"/>
          <a:lstStyle/>
          <a:p>
            <a:endParaRPr sz="1350"/>
          </a:p>
        </p:txBody>
      </p:sp>
      <p:sp>
        <p:nvSpPr>
          <p:cNvPr id="24" name="object 24">
            <a:extLst>
              <a:ext uri="{FF2B5EF4-FFF2-40B4-BE49-F238E27FC236}">
                <a16:creationId xmlns:a16="http://schemas.microsoft.com/office/drawing/2014/main" xmlns="" id="{EDF3CD61-E33C-4160-BC69-437F9C69D10E}"/>
              </a:ext>
            </a:extLst>
          </p:cNvPr>
          <p:cNvSpPr/>
          <p:nvPr/>
        </p:nvSpPr>
        <p:spPr>
          <a:xfrm>
            <a:off x="9288951" y="5230676"/>
            <a:ext cx="0" cy="628650"/>
          </a:xfrm>
          <a:custGeom>
            <a:avLst/>
            <a:gdLst/>
            <a:ahLst/>
            <a:cxnLst/>
            <a:rect l="l" t="t" r="r" b="b"/>
            <a:pathLst>
              <a:path h="838200">
                <a:moveTo>
                  <a:pt x="0" y="0"/>
                </a:moveTo>
                <a:lnTo>
                  <a:pt x="0" y="838200"/>
                </a:lnTo>
              </a:path>
            </a:pathLst>
          </a:custGeom>
          <a:ln w="28575">
            <a:solidFill>
              <a:srgbClr val="000066"/>
            </a:solidFill>
          </a:ln>
        </p:spPr>
        <p:txBody>
          <a:bodyPr wrap="square" lIns="0" tIns="0" rIns="0" bIns="0" rtlCol="0"/>
          <a:lstStyle/>
          <a:p>
            <a:endParaRPr sz="1350"/>
          </a:p>
        </p:txBody>
      </p:sp>
      <p:sp>
        <p:nvSpPr>
          <p:cNvPr id="25" name="object 25">
            <a:extLst>
              <a:ext uri="{FF2B5EF4-FFF2-40B4-BE49-F238E27FC236}">
                <a16:creationId xmlns:a16="http://schemas.microsoft.com/office/drawing/2014/main" xmlns="" id="{4262E5A0-F357-4673-924E-FB67182EA6EC}"/>
              </a:ext>
            </a:extLst>
          </p:cNvPr>
          <p:cNvSpPr/>
          <p:nvPr/>
        </p:nvSpPr>
        <p:spPr>
          <a:xfrm>
            <a:off x="9460401" y="5065884"/>
            <a:ext cx="0" cy="800100"/>
          </a:xfrm>
          <a:custGeom>
            <a:avLst/>
            <a:gdLst/>
            <a:ahLst/>
            <a:cxnLst/>
            <a:rect l="l" t="t" r="r" b="b"/>
            <a:pathLst>
              <a:path h="1066800">
                <a:moveTo>
                  <a:pt x="0" y="0"/>
                </a:moveTo>
                <a:lnTo>
                  <a:pt x="0" y="1066800"/>
                </a:lnTo>
              </a:path>
            </a:pathLst>
          </a:custGeom>
          <a:ln w="28575">
            <a:solidFill>
              <a:srgbClr val="000066"/>
            </a:solidFill>
          </a:ln>
        </p:spPr>
        <p:txBody>
          <a:bodyPr wrap="square" lIns="0" tIns="0" rIns="0" bIns="0" rtlCol="0"/>
          <a:lstStyle/>
          <a:p>
            <a:endParaRPr sz="1350"/>
          </a:p>
        </p:txBody>
      </p:sp>
      <p:sp>
        <p:nvSpPr>
          <p:cNvPr id="26" name="object 26">
            <a:extLst>
              <a:ext uri="{FF2B5EF4-FFF2-40B4-BE49-F238E27FC236}">
                <a16:creationId xmlns:a16="http://schemas.microsoft.com/office/drawing/2014/main" xmlns="" id="{FA193311-661A-45BF-96B7-D66111DC0779}"/>
              </a:ext>
            </a:extLst>
          </p:cNvPr>
          <p:cNvSpPr/>
          <p:nvPr/>
        </p:nvSpPr>
        <p:spPr>
          <a:xfrm>
            <a:off x="9631851" y="5002076"/>
            <a:ext cx="0" cy="857250"/>
          </a:xfrm>
          <a:custGeom>
            <a:avLst/>
            <a:gdLst/>
            <a:ahLst/>
            <a:cxnLst/>
            <a:rect l="l" t="t" r="r" b="b"/>
            <a:pathLst>
              <a:path h="1143000">
                <a:moveTo>
                  <a:pt x="0" y="0"/>
                </a:moveTo>
                <a:lnTo>
                  <a:pt x="0" y="1143000"/>
                </a:lnTo>
              </a:path>
            </a:pathLst>
          </a:custGeom>
          <a:ln w="28575">
            <a:solidFill>
              <a:srgbClr val="000066"/>
            </a:solidFill>
          </a:ln>
        </p:spPr>
        <p:txBody>
          <a:bodyPr wrap="square" lIns="0" tIns="0" rIns="0" bIns="0" rtlCol="0"/>
          <a:lstStyle/>
          <a:p>
            <a:endParaRPr sz="1350"/>
          </a:p>
        </p:txBody>
      </p:sp>
      <p:sp>
        <p:nvSpPr>
          <p:cNvPr id="27" name="object 27">
            <a:extLst>
              <a:ext uri="{FF2B5EF4-FFF2-40B4-BE49-F238E27FC236}">
                <a16:creationId xmlns:a16="http://schemas.microsoft.com/office/drawing/2014/main" xmlns="" id="{0CCD8142-3E61-4DC4-8BC8-1AF71EAF5612}"/>
              </a:ext>
            </a:extLst>
          </p:cNvPr>
          <p:cNvSpPr/>
          <p:nvPr/>
        </p:nvSpPr>
        <p:spPr>
          <a:xfrm>
            <a:off x="9803301" y="4773476"/>
            <a:ext cx="0" cy="1085850"/>
          </a:xfrm>
          <a:custGeom>
            <a:avLst/>
            <a:gdLst/>
            <a:ahLst/>
            <a:cxnLst/>
            <a:rect l="l" t="t" r="r" b="b"/>
            <a:pathLst>
              <a:path h="1447800">
                <a:moveTo>
                  <a:pt x="0" y="0"/>
                </a:moveTo>
                <a:lnTo>
                  <a:pt x="0" y="1447800"/>
                </a:lnTo>
              </a:path>
            </a:pathLst>
          </a:custGeom>
          <a:ln w="28575">
            <a:solidFill>
              <a:srgbClr val="000066"/>
            </a:solidFill>
          </a:ln>
        </p:spPr>
        <p:txBody>
          <a:bodyPr wrap="square" lIns="0" tIns="0" rIns="0" bIns="0" rtlCol="0"/>
          <a:lstStyle/>
          <a:p>
            <a:endParaRPr sz="1350"/>
          </a:p>
        </p:txBody>
      </p:sp>
      <p:sp>
        <p:nvSpPr>
          <p:cNvPr id="28" name="object 28">
            <a:extLst>
              <a:ext uri="{FF2B5EF4-FFF2-40B4-BE49-F238E27FC236}">
                <a16:creationId xmlns:a16="http://schemas.microsoft.com/office/drawing/2014/main" xmlns="" id="{20A9BB44-3775-4252-8961-B494DC392A97}"/>
              </a:ext>
            </a:extLst>
          </p:cNvPr>
          <p:cNvSpPr/>
          <p:nvPr/>
        </p:nvSpPr>
        <p:spPr>
          <a:xfrm>
            <a:off x="9974751" y="4602026"/>
            <a:ext cx="0" cy="1257300"/>
          </a:xfrm>
          <a:custGeom>
            <a:avLst/>
            <a:gdLst/>
            <a:ahLst/>
            <a:cxnLst/>
            <a:rect l="l" t="t" r="r" b="b"/>
            <a:pathLst>
              <a:path h="1676400">
                <a:moveTo>
                  <a:pt x="0" y="0"/>
                </a:moveTo>
                <a:lnTo>
                  <a:pt x="0" y="1676400"/>
                </a:lnTo>
              </a:path>
            </a:pathLst>
          </a:custGeom>
          <a:ln w="28575">
            <a:solidFill>
              <a:srgbClr val="000066"/>
            </a:solidFill>
          </a:ln>
        </p:spPr>
        <p:txBody>
          <a:bodyPr wrap="square" lIns="0" tIns="0" rIns="0" bIns="0" rtlCol="0"/>
          <a:lstStyle/>
          <a:p>
            <a:endParaRPr sz="1350"/>
          </a:p>
        </p:txBody>
      </p:sp>
      <p:sp>
        <p:nvSpPr>
          <p:cNvPr id="29" name="object 29">
            <a:extLst>
              <a:ext uri="{FF2B5EF4-FFF2-40B4-BE49-F238E27FC236}">
                <a16:creationId xmlns:a16="http://schemas.microsoft.com/office/drawing/2014/main" xmlns="" id="{7A7DE36E-AC0B-4FE9-A0F4-86E530FC4860}"/>
              </a:ext>
            </a:extLst>
          </p:cNvPr>
          <p:cNvSpPr/>
          <p:nvPr/>
        </p:nvSpPr>
        <p:spPr>
          <a:xfrm>
            <a:off x="10146201" y="4373426"/>
            <a:ext cx="0" cy="1485900"/>
          </a:xfrm>
          <a:custGeom>
            <a:avLst/>
            <a:gdLst/>
            <a:ahLst/>
            <a:cxnLst/>
            <a:rect l="l" t="t" r="r" b="b"/>
            <a:pathLst>
              <a:path h="1981200">
                <a:moveTo>
                  <a:pt x="0" y="0"/>
                </a:moveTo>
                <a:lnTo>
                  <a:pt x="0" y="1981200"/>
                </a:lnTo>
              </a:path>
            </a:pathLst>
          </a:custGeom>
          <a:ln w="28575">
            <a:solidFill>
              <a:srgbClr val="000066"/>
            </a:solidFill>
          </a:ln>
        </p:spPr>
        <p:txBody>
          <a:bodyPr wrap="square" lIns="0" tIns="0" rIns="0" bIns="0" rtlCol="0"/>
          <a:lstStyle/>
          <a:p>
            <a:endParaRPr sz="1350"/>
          </a:p>
        </p:txBody>
      </p:sp>
      <p:sp>
        <p:nvSpPr>
          <p:cNvPr id="30" name="object 30">
            <a:extLst>
              <a:ext uri="{FF2B5EF4-FFF2-40B4-BE49-F238E27FC236}">
                <a16:creationId xmlns:a16="http://schemas.microsoft.com/office/drawing/2014/main" xmlns="" id="{880D444B-7ECA-48F5-899C-E42278B8542B}"/>
              </a:ext>
            </a:extLst>
          </p:cNvPr>
          <p:cNvSpPr/>
          <p:nvPr/>
        </p:nvSpPr>
        <p:spPr>
          <a:xfrm>
            <a:off x="10317651" y="4373426"/>
            <a:ext cx="0" cy="1485900"/>
          </a:xfrm>
          <a:custGeom>
            <a:avLst/>
            <a:gdLst/>
            <a:ahLst/>
            <a:cxnLst/>
            <a:rect l="l" t="t" r="r" b="b"/>
            <a:pathLst>
              <a:path h="1981200">
                <a:moveTo>
                  <a:pt x="0" y="0"/>
                </a:moveTo>
                <a:lnTo>
                  <a:pt x="0" y="1981200"/>
                </a:lnTo>
              </a:path>
            </a:pathLst>
          </a:custGeom>
          <a:ln w="28575">
            <a:solidFill>
              <a:srgbClr val="000066"/>
            </a:solidFill>
          </a:ln>
        </p:spPr>
        <p:txBody>
          <a:bodyPr wrap="square" lIns="0" tIns="0" rIns="0" bIns="0" rtlCol="0"/>
          <a:lstStyle/>
          <a:p>
            <a:endParaRPr sz="1350"/>
          </a:p>
        </p:txBody>
      </p:sp>
      <p:sp>
        <p:nvSpPr>
          <p:cNvPr id="31" name="object 31">
            <a:extLst>
              <a:ext uri="{FF2B5EF4-FFF2-40B4-BE49-F238E27FC236}">
                <a16:creationId xmlns:a16="http://schemas.microsoft.com/office/drawing/2014/main" xmlns="" id="{8069FCA6-2465-4766-A648-DBAE3200F19C}"/>
              </a:ext>
            </a:extLst>
          </p:cNvPr>
          <p:cNvSpPr/>
          <p:nvPr/>
        </p:nvSpPr>
        <p:spPr>
          <a:xfrm>
            <a:off x="10489101" y="4373426"/>
            <a:ext cx="0" cy="1485900"/>
          </a:xfrm>
          <a:custGeom>
            <a:avLst/>
            <a:gdLst/>
            <a:ahLst/>
            <a:cxnLst/>
            <a:rect l="l" t="t" r="r" b="b"/>
            <a:pathLst>
              <a:path h="1981200">
                <a:moveTo>
                  <a:pt x="0" y="0"/>
                </a:moveTo>
                <a:lnTo>
                  <a:pt x="0" y="1981200"/>
                </a:lnTo>
              </a:path>
            </a:pathLst>
          </a:custGeom>
          <a:ln w="28575">
            <a:solidFill>
              <a:srgbClr val="000066"/>
            </a:solidFill>
          </a:ln>
        </p:spPr>
        <p:txBody>
          <a:bodyPr wrap="square" lIns="0" tIns="0" rIns="0" bIns="0" rtlCol="0"/>
          <a:lstStyle/>
          <a:p>
            <a:endParaRPr sz="1350"/>
          </a:p>
        </p:txBody>
      </p:sp>
      <p:sp>
        <p:nvSpPr>
          <p:cNvPr id="32" name="object 32">
            <a:extLst>
              <a:ext uri="{FF2B5EF4-FFF2-40B4-BE49-F238E27FC236}">
                <a16:creationId xmlns:a16="http://schemas.microsoft.com/office/drawing/2014/main" xmlns="" id="{82BE9294-AF31-4A70-90DD-1DC14513B2B9}"/>
              </a:ext>
            </a:extLst>
          </p:cNvPr>
          <p:cNvSpPr/>
          <p:nvPr/>
        </p:nvSpPr>
        <p:spPr>
          <a:xfrm>
            <a:off x="10660551" y="4373426"/>
            <a:ext cx="0" cy="1485900"/>
          </a:xfrm>
          <a:custGeom>
            <a:avLst/>
            <a:gdLst/>
            <a:ahLst/>
            <a:cxnLst/>
            <a:rect l="l" t="t" r="r" b="b"/>
            <a:pathLst>
              <a:path h="1981200">
                <a:moveTo>
                  <a:pt x="0" y="0"/>
                </a:moveTo>
                <a:lnTo>
                  <a:pt x="0" y="1981200"/>
                </a:lnTo>
              </a:path>
            </a:pathLst>
          </a:custGeom>
          <a:ln w="28575">
            <a:solidFill>
              <a:srgbClr val="000066"/>
            </a:solidFill>
          </a:ln>
        </p:spPr>
        <p:txBody>
          <a:bodyPr wrap="square" lIns="0" tIns="0" rIns="0" bIns="0" rtlCol="0"/>
          <a:lstStyle/>
          <a:p>
            <a:endParaRPr sz="1350"/>
          </a:p>
        </p:txBody>
      </p:sp>
      <p:sp>
        <p:nvSpPr>
          <p:cNvPr id="33" name="object 33">
            <a:extLst>
              <a:ext uri="{FF2B5EF4-FFF2-40B4-BE49-F238E27FC236}">
                <a16:creationId xmlns:a16="http://schemas.microsoft.com/office/drawing/2014/main" xmlns="" id="{43DA58D4-3933-4966-89EE-A142E0D5816C}"/>
              </a:ext>
            </a:extLst>
          </p:cNvPr>
          <p:cNvSpPr/>
          <p:nvPr/>
        </p:nvSpPr>
        <p:spPr>
          <a:xfrm>
            <a:off x="10832001" y="4302959"/>
            <a:ext cx="0" cy="1543050"/>
          </a:xfrm>
          <a:custGeom>
            <a:avLst/>
            <a:gdLst/>
            <a:ahLst/>
            <a:cxnLst/>
            <a:rect l="l" t="t" r="r" b="b"/>
            <a:pathLst>
              <a:path h="2057400">
                <a:moveTo>
                  <a:pt x="0" y="0"/>
                </a:moveTo>
                <a:lnTo>
                  <a:pt x="0" y="2057400"/>
                </a:lnTo>
              </a:path>
            </a:pathLst>
          </a:custGeom>
          <a:ln w="28575">
            <a:solidFill>
              <a:srgbClr val="000066"/>
            </a:solidFill>
          </a:ln>
        </p:spPr>
        <p:txBody>
          <a:bodyPr wrap="square" lIns="0" tIns="0" rIns="0" bIns="0" rtlCol="0"/>
          <a:lstStyle/>
          <a:p>
            <a:endParaRPr sz="1350"/>
          </a:p>
        </p:txBody>
      </p:sp>
      <p:sp>
        <p:nvSpPr>
          <p:cNvPr id="34" name="object 34">
            <a:extLst>
              <a:ext uri="{FF2B5EF4-FFF2-40B4-BE49-F238E27FC236}">
                <a16:creationId xmlns:a16="http://schemas.microsoft.com/office/drawing/2014/main" xmlns="" id="{EAA5FF33-B46A-486F-9237-3DD1662AED1C}"/>
              </a:ext>
            </a:extLst>
          </p:cNvPr>
          <p:cNvSpPr/>
          <p:nvPr/>
        </p:nvSpPr>
        <p:spPr>
          <a:xfrm>
            <a:off x="11003451" y="4144826"/>
            <a:ext cx="0" cy="1714500"/>
          </a:xfrm>
          <a:custGeom>
            <a:avLst/>
            <a:gdLst/>
            <a:ahLst/>
            <a:cxnLst/>
            <a:rect l="l" t="t" r="r" b="b"/>
            <a:pathLst>
              <a:path h="2286000">
                <a:moveTo>
                  <a:pt x="0" y="0"/>
                </a:moveTo>
                <a:lnTo>
                  <a:pt x="0" y="2286000"/>
                </a:lnTo>
              </a:path>
            </a:pathLst>
          </a:custGeom>
          <a:ln w="28575">
            <a:solidFill>
              <a:srgbClr val="000066"/>
            </a:solidFill>
          </a:ln>
        </p:spPr>
        <p:txBody>
          <a:bodyPr wrap="square" lIns="0" tIns="0" rIns="0" bIns="0" rtlCol="0"/>
          <a:lstStyle/>
          <a:p>
            <a:endParaRPr sz="1350"/>
          </a:p>
        </p:txBody>
      </p:sp>
      <p:sp>
        <p:nvSpPr>
          <p:cNvPr id="35" name="矩形 34">
            <a:extLst>
              <a:ext uri="{FF2B5EF4-FFF2-40B4-BE49-F238E27FC236}">
                <a16:creationId xmlns:a16="http://schemas.microsoft.com/office/drawing/2014/main" xmlns="" id="{52980E8E-AC8F-45A0-871E-2210733A5FE1}"/>
              </a:ext>
            </a:extLst>
          </p:cNvPr>
          <p:cNvSpPr/>
          <p:nvPr/>
        </p:nvSpPr>
        <p:spPr>
          <a:xfrm>
            <a:off x="5998534" y="3929370"/>
            <a:ext cx="123772" cy="38690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350" dirty="0">
                <a:solidFill>
                  <a:srgbClr val="FF0000"/>
                </a:solidFill>
              </a:rPr>
              <a:t>f</a:t>
            </a:r>
            <a:endParaRPr lang="zh-CN" altLang="en-US" sz="1350" dirty="0">
              <a:solidFill>
                <a:srgbClr val="FF0000"/>
              </a:solidFill>
            </a:endParaRPr>
          </a:p>
        </p:txBody>
      </p:sp>
      <p:pic>
        <p:nvPicPr>
          <p:cNvPr id="36" name="Picture 4" descr="https://timgsa.baidu.com/timg?image&amp;quality=80&amp;size=b10000_10000&amp;sec=1529048147&amp;di=ec909e24796c6af4a85fcb1ffdadd72b&amp;src=http://img.zcool.cn/community/0188de554424460000019ae9c46063.jpg@2o.jpg">
            <a:extLst>
              <a:ext uri="{FF2B5EF4-FFF2-40B4-BE49-F238E27FC236}">
                <a16:creationId xmlns:a16="http://schemas.microsoft.com/office/drawing/2014/main" xmlns="" id="{275B1031-A39F-4299-B2D4-BA382A5FD4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754" y="4190977"/>
            <a:ext cx="2472320" cy="1636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 name="表格 36">
            <a:extLst>
              <a:ext uri="{FF2B5EF4-FFF2-40B4-BE49-F238E27FC236}">
                <a16:creationId xmlns:a16="http://schemas.microsoft.com/office/drawing/2014/main" xmlns="" id="{79516A9F-9738-492B-9861-4BF1C6E4A86A}"/>
              </a:ext>
            </a:extLst>
          </p:cNvPr>
          <p:cNvGraphicFramePr>
            <a:graphicFrameLocks noGrp="1"/>
          </p:cNvGraphicFramePr>
          <p:nvPr>
            <p:extLst>
              <p:ext uri="{D42A27DB-BD31-4B8C-83A1-F6EECF244321}">
                <p14:modId xmlns:p14="http://schemas.microsoft.com/office/powerpoint/2010/main" val="1982997375"/>
              </p:ext>
            </p:extLst>
          </p:nvPr>
        </p:nvGraphicFramePr>
        <p:xfrm>
          <a:off x="3136778" y="4196307"/>
          <a:ext cx="2605934" cy="169164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xmlns="" val="3794233026"/>
                    </a:ext>
                  </a:extLst>
                </a:gridCol>
                <a:gridCol w="162560">
                  <a:extLst>
                    <a:ext uri="{9D8B030D-6E8A-4147-A177-3AD203B41FA5}">
                      <a16:colId xmlns:a16="http://schemas.microsoft.com/office/drawing/2014/main" xmlns="" val="2970132874"/>
                    </a:ext>
                  </a:extLst>
                </a:gridCol>
                <a:gridCol w="162560">
                  <a:extLst>
                    <a:ext uri="{9D8B030D-6E8A-4147-A177-3AD203B41FA5}">
                      <a16:colId xmlns:a16="http://schemas.microsoft.com/office/drawing/2014/main" xmlns="" val="1504116865"/>
                    </a:ext>
                  </a:extLst>
                </a:gridCol>
                <a:gridCol w="162560">
                  <a:extLst>
                    <a:ext uri="{9D8B030D-6E8A-4147-A177-3AD203B41FA5}">
                      <a16:colId xmlns:a16="http://schemas.microsoft.com/office/drawing/2014/main" xmlns="" val="2039884874"/>
                    </a:ext>
                  </a:extLst>
                </a:gridCol>
                <a:gridCol w="167534">
                  <a:extLst>
                    <a:ext uri="{9D8B030D-6E8A-4147-A177-3AD203B41FA5}">
                      <a16:colId xmlns:a16="http://schemas.microsoft.com/office/drawing/2014/main" xmlns="" val="858945742"/>
                    </a:ext>
                  </a:extLst>
                </a:gridCol>
                <a:gridCol w="162560">
                  <a:extLst>
                    <a:ext uri="{9D8B030D-6E8A-4147-A177-3AD203B41FA5}">
                      <a16:colId xmlns:a16="http://schemas.microsoft.com/office/drawing/2014/main" xmlns="" val="440924962"/>
                    </a:ext>
                  </a:extLst>
                </a:gridCol>
                <a:gridCol w="162560">
                  <a:extLst>
                    <a:ext uri="{9D8B030D-6E8A-4147-A177-3AD203B41FA5}">
                      <a16:colId xmlns:a16="http://schemas.microsoft.com/office/drawing/2014/main" xmlns="" val="3069251642"/>
                    </a:ext>
                  </a:extLst>
                </a:gridCol>
                <a:gridCol w="162560">
                  <a:extLst>
                    <a:ext uri="{9D8B030D-6E8A-4147-A177-3AD203B41FA5}">
                      <a16:colId xmlns:a16="http://schemas.microsoft.com/office/drawing/2014/main" xmlns="" val="524236246"/>
                    </a:ext>
                  </a:extLst>
                </a:gridCol>
                <a:gridCol w="162560">
                  <a:extLst>
                    <a:ext uri="{9D8B030D-6E8A-4147-A177-3AD203B41FA5}">
                      <a16:colId xmlns:a16="http://schemas.microsoft.com/office/drawing/2014/main" xmlns="" val="831029060"/>
                    </a:ext>
                  </a:extLst>
                </a:gridCol>
                <a:gridCol w="162560">
                  <a:extLst>
                    <a:ext uri="{9D8B030D-6E8A-4147-A177-3AD203B41FA5}">
                      <a16:colId xmlns:a16="http://schemas.microsoft.com/office/drawing/2014/main" xmlns="" val="346326812"/>
                    </a:ext>
                  </a:extLst>
                </a:gridCol>
                <a:gridCol w="162560">
                  <a:extLst>
                    <a:ext uri="{9D8B030D-6E8A-4147-A177-3AD203B41FA5}">
                      <a16:colId xmlns:a16="http://schemas.microsoft.com/office/drawing/2014/main" xmlns="" val="178134661"/>
                    </a:ext>
                  </a:extLst>
                </a:gridCol>
                <a:gridCol w="162560">
                  <a:extLst>
                    <a:ext uri="{9D8B030D-6E8A-4147-A177-3AD203B41FA5}">
                      <a16:colId xmlns:a16="http://schemas.microsoft.com/office/drawing/2014/main" xmlns="" val="580389141"/>
                    </a:ext>
                  </a:extLst>
                </a:gridCol>
                <a:gridCol w="162560">
                  <a:extLst>
                    <a:ext uri="{9D8B030D-6E8A-4147-A177-3AD203B41FA5}">
                      <a16:colId xmlns:a16="http://schemas.microsoft.com/office/drawing/2014/main" xmlns="" val="468290673"/>
                    </a:ext>
                  </a:extLst>
                </a:gridCol>
                <a:gridCol w="162560">
                  <a:extLst>
                    <a:ext uri="{9D8B030D-6E8A-4147-A177-3AD203B41FA5}">
                      <a16:colId xmlns:a16="http://schemas.microsoft.com/office/drawing/2014/main" xmlns="" val="2666416586"/>
                    </a:ext>
                  </a:extLst>
                </a:gridCol>
                <a:gridCol w="162560">
                  <a:extLst>
                    <a:ext uri="{9D8B030D-6E8A-4147-A177-3AD203B41FA5}">
                      <a16:colId xmlns:a16="http://schemas.microsoft.com/office/drawing/2014/main" xmlns="" val="2559620382"/>
                    </a:ext>
                  </a:extLst>
                </a:gridCol>
                <a:gridCol w="162560">
                  <a:extLst>
                    <a:ext uri="{9D8B030D-6E8A-4147-A177-3AD203B41FA5}">
                      <a16:colId xmlns:a16="http://schemas.microsoft.com/office/drawing/2014/main" xmlns="" val="4280946125"/>
                    </a:ext>
                  </a:extLst>
                </a:gridCol>
              </a:tblGrid>
              <a:tr h="274320">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xmlns="" val="2860885320"/>
                  </a:ext>
                </a:extLst>
              </a:tr>
              <a:tr h="274320">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xmlns="" val="680067123"/>
                  </a:ext>
                </a:extLst>
              </a:tr>
              <a:tr h="274320">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xmlns="" val="3880417302"/>
                  </a:ext>
                </a:extLst>
              </a:tr>
              <a:tr h="274320">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xmlns="" val="2204611268"/>
                  </a:ext>
                </a:extLst>
              </a:tr>
              <a:tr h="274320">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xmlns="" val="1947720060"/>
                  </a:ext>
                </a:extLst>
              </a:tr>
              <a:tr h="274320">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zh-CN" altLang="en-US" sz="1400" dirty="0"/>
                    </a:p>
                  </a:txBody>
                  <a:tcPr marL="68580" marR="68580" marT="34290" marB="3429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xmlns="" val="3102986499"/>
                  </a:ext>
                </a:extLst>
              </a:tr>
            </a:tbl>
          </a:graphicData>
        </a:graphic>
      </p:graphicFrame>
      <p:cxnSp>
        <p:nvCxnSpPr>
          <p:cNvPr id="38" name="直接连接符 37">
            <a:extLst>
              <a:ext uri="{FF2B5EF4-FFF2-40B4-BE49-F238E27FC236}">
                <a16:creationId xmlns:a16="http://schemas.microsoft.com/office/drawing/2014/main" xmlns="" id="{DB41E249-03D6-4ECB-A8AE-6D3343657416}"/>
              </a:ext>
            </a:extLst>
          </p:cNvPr>
          <p:cNvCxnSpPr/>
          <p:nvPr/>
        </p:nvCxnSpPr>
        <p:spPr>
          <a:xfrm>
            <a:off x="3156753" y="4316276"/>
            <a:ext cx="2490708"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xmlns="" id="{D15213C2-7A1C-44A1-A787-AE304291DF48}"/>
              </a:ext>
            </a:extLst>
          </p:cNvPr>
          <p:cNvCxnSpPr/>
          <p:nvPr/>
        </p:nvCxnSpPr>
        <p:spPr>
          <a:xfrm>
            <a:off x="3156753" y="4602026"/>
            <a:ext cx="2490708"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xmlns="" id="{4BF6F5F9-28AD-4562-9E72-F23AC55C6E4B}"/>
              </a:ext>
            </a:extLst>
          </p:cNvPr>
          <p:cNvCxnSpPr/>
          <p:nvPr/>
        </p:nvCxnSpPr>
        <p:spPr>
          <a:xfrm>
            <a:off x="3156753" y="4887776"/>
            <a:ext cx="2490708"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xmlns="" id="{493BDAB3-42E4-4F4D-A39E-5CDDB952C724}"/>
              </a:ext>
            </a:extLst>
          </p:cNvPr>
          <p:cNvCxnSpPr/>
          <p:nvPr/>
        </p:nvCxnSpPr>
        <p:spPr>
          <a:xfrm>
            <a:off x="3136777" y="5160209"/>
            <a:ext cx="2492297"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xmlns="" id="{D3CAA8E0-F36F-4C68-8104-D883C6E21B99}"/>
              </a:ext>
            </a:extLst>
          </p:cNvPr>
          <p:cNvCxnSpPr/>
          <p:nvPr/>
        </p:nvCxnSpPr>
        <p:spPr>
          <a:xfrm>
            <a:off x="3156753" y="5434476"/>
            <a:ext cx="2490708"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xmlns="" id="{A2C29D68-93EB-4BB6-AA88-1C620E7AD6FB}"/>
              </a:ext>
            </a:extLst>
          </p:cNvPr>
          <p:cNvCxnSpPr/>
          <p:nvPr/>
        </p:nvCxnSpPr>
        <p:spPr>
          <a:xfrm>
            <a:off x="3136778" y="5695129"/>
            <a:ext cx="2510684"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44" name="矩形 43">
            <a:extLst>
              <a:ext uri="{FF2B5EF4-FFF2-40B4-BE49-F238E27FC236}">
                <a16:creationId xmlns:a16="http://schemas.microsoft.com/office/drawing/2014/main" xmlns="" id="{48BEE2C5-3354-472C-AFDD-3C4DE31210B3}"/>
              </a:ext>
            </a:extLst>
          </p:cNvPr>
          <p:cNvSpPr/>
          <p:nvPr/>
        </p:nvSpPr>
        <p:spPr>
          <a:xfrm>
            <a:off x="5673388" y="5668286"/>
            <a:ext cx="123772" cy="38690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350" dirty="0">
                <a:solidFill>
                  <a:srgbClr val="FF0000"/>
                </a:solidFill>
              </a:rPr>
              <a:t>N</a:t>
            </a:r>
            <a:endParaRPr lang="zh-CN" altLang="en-US" sz="1350" dirty="0">
              <a:solidFill>
                <a:srgbClr val="FF0000"/>
              </a:solidFill>
            </a:endParaRPr>
          </a:p>
        </p:txBody>
      </p:sp>
      <p:sp>
        <p:nvSpPr>
          <p:cNvPr id="45" name="矩形 44">
            <a:extLst>
              <a:ext uri="{FF2B5EF4-FFF2-40B4-BE49-F238E27FC236}">
                <a16:creationId xmlns:a16="http://schemas.microsoft.com/office/drawing/2014/main" xmlns="" id="{1C1E651F-FAD0-46A6-B5D6-4F9AFA64AF83}"/>
              </a:ext>
            </a:extLst>
          </p:cNvPr>
          <p:cNvSpPr/>
          <p:nvPr/>
        </p:nvSpPr>
        <p:spPr>
          <a:xfrm>
            <a:off x="2956815" y="3983745"/>
            <a:ext cx="123772" cy="38690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350" dirty="0">
                <a:solidFill>
                  <a:srgbClr val="FF0000"/>
                </a:solidFill>
              </a:rPr>
              <a:t>M</a:t>
            </a:r>
            <a:endParaRPr lang="zh-CN" altLang="en-US" sz="1350" dirty="0">
              <a:solidFill>
                <a:srgbClr val="FF0000"/>
              </a:solidFill>
            </a:endParaRPr>
          </a:p>
        </p:txBody>
      </p:sp>
    </p:spTree>
    <p:extLst>
      <p:ext uri="{BB962C8B-B14F-4D97-AF65-F5344CB8AC3E}">
        <p14:creationId xmlns:p14="http://schemas.microsoft.com/office/powerpoint/2010/main" val="279213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2.2.3 </a:t>
            </a:r>
            <a:r>
              <a:rPr lang="zh-CN" altLang="en-US" b="1" dirty="0">
                <a:solidFill>
                  <a:srgbClr val="C00000"/>
                </a:solidFill>
              </a:rPr>
              <a:t>空间和幅度分辨率 </a:t>
            </a:r>
            <a:endParaRPr lang="zh-CN" altLang="en-US" dirty="0"/>
          </a:p>
        </p:txBody>
      </p:sp>
      <p:sp>
        <p:nvSpPr>
          <p:cNvPr id="3" name="内容占位符 2"/>
          <p:cNvSpPr>
            <a:spLocks noGrp="1"/>
          </p:cNvSpPr>
          <p:nvPr>
            <p:ph idx="1"/>
          </p:nvPr>
        </p:nvSpPr>
        <p:spPr>
          <a:xfrm>
            <a:off x="2589212" y="1641231"/>
            <a:ext cx="8915400" cy="3777622"/>
          </a:xfrm>
        </p:spPr>
        <p:txBody>
          <a:bodyPr>
            <a:normAutofit/>
          </a:bodyPr>
          <a:lstStyle/>
          <a:p>
            <a:pPr>
              <a:buFont typeface="Wingdings" panose="05000000000000000000" pitchFamily="2" charset="2"/>
              <a:buChar char="u"/>
            </a:pPr>
            <a:r>
              <a:rPr lang="zh-CN" altLang="en-US" sz="2800" dirty="0" smtClean="0"/>
              <a:t>图像</a:t>
            </a:r>
            <a:r>
              <a:rPr lang="zh-CN" altLang="en-US" sz="2800" b="1" dirty="0" smtClean="0">
                <a:solidFill>
                  <a:schemeClr val="accent1">
                    <a:lumMod val="75000"/>
                  </a:schemeClr>
                </a:solidFill>
              </a:rPr>
              <a:t>空间分辨率</a:t>
            </a:r>
            <a:r>
              <a:rPr lang="zh-CN" altLang="en-US" sz="2800" dirty="0" smtClean="0"/>
              <a:t>变化所产生的效果</a:t>
            </a:r>
            <a:endParaRPr lang="zh-CN" altLang="en-US" sz="2800" dirty="0"/>
          </a:p>
        </p:txBody>
      </p:sp>
      <p:pic>
        <p:nvPicPr>
          <p:cNvPr id="4" name="图片 3"/>
          <p:cNvPicPr>
            <a:picLocks noChangeAspect="1"/>
          </p:cNvPicPr>
          <p:nvPr/>
        </p:nvPicPr>
        <p:blipFill>
          <a:blip r:embed="rId2"/>
          <a:stretch>
            <a:fillRect/>
          </a:stretch>
        </p:blipFill>
        <p:spPr>
          <a:xfrm>
            <a:off x="3564188" y="2315143"/>
            <a:ext cx="7476190" cy="4542857"/>
          </a:xfrm>
          <a:prstGeom prst="rect">
            <a:avLst/>
          </a:prstGeom>
        </p:spPr>
      </p:pic>
    </p:spTree>
    <p:extLst>
      <p:ext uri="{BB962C8B-B14F-4D97-AF65-F5344CB8AC3E}">
        <p14:creationId xmlns:p14="http://schemas.microsoft.com/office/powerpoint/2010/main" val="4203272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2.2.3 </a:t>
            </a:r>
            <a:r>
              <a:rPr lang="zh-CN" altLang="en-US" b="1" dirty="0">
                <a:solidFill>
                  <a:srgbClr val="C00000"/>
                </a:solidFill>
              </a:rPr>
              <a:t>空间和幅度分辨率 </a:t>
            </a:r>
            <a:endParaRPr lang="zh-CN" altLang="en-US" dirty="0"/>
          </a:p>
        </p:txBody>
      </p:sp>
      <p:sp>
        <p:nvSpPr>
          <p:cNvPr id="3" name="内容占位符 2"/>
          <p:cNvSpPr>
            <a:spLocks noGrp="1"/>
          </p:cNvSpPr>
          <p:nvPr>
            <p:ph idx="1"/>
          </p:nvPr>
        </p:nvSpPr>
        <p:spPr>
          <a:xfrm>
            <a:off x="2589212" y="1764323"/>
            <a:ext cx="8915400" cy="3777622"/>
          </a:xfrm>
        </p:spPr>
        <p:txBody>
          <a:bodyPr>
            <a:normAutofit/>
          </a:bodyPr>
          <a:lstStyle/>
          <a:p>
            <a:pPr algn="just">
              <a:buFont typeface="Wingdings" panose="05000000000000000000" pitchFamily="2" charset="2"/>
              <a:buChar char="u"/>
            </a:pPr>
            <a:r>
              <a:rPr lang="zh-CN" altLang="en-US" sz="2400" dirty="0"/>
              <a:t>图像</a:t>
            </a:r>
            <a:r>
              <a:rPr lang="zh-CN" altLang="en-US" sz="2400" b="1" dirty="0">
                <a:solidFill>
                  <a:schemeClr val="accent1">
                    <a:lumMod val="75000"/>
                  </a:schemeClr>
                </a:solidFill>
              </a:rPr>
              <a:t>幅度分辨率</a:t>
            </a:r>
            <a:r>
              <a:rPr lang="zh-CN" altLang="en-US" sz="2400" dirty="0"/>
              <a:t>变化所产生的效果</a:t>
            </a:r>
          </a:p>
        </p:txBody>
      </p:sp>
      <p:pic>
        <p:nvPicPr>
          <p:cNvPr id="5" name="图片 4"/>
          <p:cNvPicPr>
            <a:picLocks noChangeAspect="1"/>
          </p:cNvPicPr>
          <p:nvPr/>
        </p:nvPicPr>
        <p:blipFill>
          <a:blip r:embed="rId3"/>
          <a:stretch>
            <a:fillRect/>
          </a:stretch>
        </p:blipFill>
        <p:spPr>
          <a:xfrm>
            <a:off x="3529989" y="2409307"/>
            <a:ext cx="6052507" cy="4272851"/>
          </a:xfrm>
          <a:prstGeom prst="rect">
            <a:avLst/>
          </a:prstGeom>
        </p:spPr>
      </p:pic>
    </p:spTree>
    <p:extLst>
      <p:ext uri="{BB962C8B-B14F-4D97-AF65-F5344CB8AC3E}">
        <p14:creationId xmlns:p14="http://schemas.microsoft.com/office/powerpoint/2010/main" val="265822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2.2.4 </a:t>
            </a:r>
            <a:r>
              <a:rPr lang="zh-CN" altLang="en-US" b="1" dirty="0" smtClean="0">
                <a:solidFill>
                  <a:srgbClr val="C00000"/>
                </a:solidFill>
              </a:rPr>
              <a:t>图像的质量</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2400" b="1" dirty="0">
                <a:solidFill>
                  <a:schemeClr val="accent1">
                    <a:lumMod val="75000"/>
                  </a:schemeClr>
                </a:solidFill>
              </a:rPr>
              <a:t>灰度级：表示像素明暗程度的整数量</a:t>
            </a:r>
          </a:p>
          <a:p>
            <a:pPr>
              <a:buFont typeface="Wingdings" panose="05000000000000000000" pitchFamily="2" charset="2"/>
              <a:buChar char="ü"/>
            </a:pPr>
            <a:r>
              <a:rPr lang="zh-CN" altLang="en-US" sz="2200" dirty="0"/>
              <a:t>例如：像素的取值范围为</a:t>
            </a:r>
            <a:r>
              <a:rPr lang="en-US" altLang="zh-CN" sz="2200" dirty="0"/>
              <a:t>0-255</a:t>
            </a:r>
            <a:r>
              <a:rPr lang="zh-CN" altLang="en-US" sz="2200" dirty="0"/>
              <a:t>，就称该图像为</a:t>
            </a:r>
            <a:r>
              <a:rPr lang="en-US" altLang="zh-CN" sz="2200" dirty="0"/>
              <a:t>256</a:t>
            </a:r>
            <a:r>
              <a:rPr lang="zh-CN" altLang="en-US" sz="2200" dirty="0"/>
              <a:t>个灰度级的图像</a:t>
            </a:r>
          </a:p>
          <a:p>
            <a:endParaRPr lang="zh-CN" altLang="en-US" dirty="0"/>
          </a:p>
          <a:p>
            <a:pPr>
              <a:buFont typeface="Wingdings" panose="05000000000000000000" pitchFamily="2" charset="2"/>
              <a:buChar char="u"/>
            </a:pPr>
            <a:r>
              <a:rPr lang="zh-CN" altLang="en-US" sz="2400" b="1" dirty="0">
                <a:solidFill>
                  <a:schemeClr val="accent1">
                    <a:lumMod val="75000"/>
                  </a:schemeClr>
                </a:solidFill>
              </a:rPr>
              <a:t>层次：表示图像实际拥有的灰度级的数量</a:t>
            </a:r>
          </a:p>
          <a:p>
            <a:pPr>
              <a:buFont typeface="Wingdings" panose="05000000000000000000" pitchFamily="2" charset="2"/>
              <a:buChar char="ü"/>
            </a:pPr>
            <a:r>
              <a:rPr lang="zh-CN" altLang="en-US" sz="2200" dirty="0"/>
              <a:t>例如：具有</a:t>
            </a:r>
            <a:r>
              <a:rPr lang="en-US" altLang="zh-CN" sz="2200" dirty="0"/>
              <a:t>32</a:t>
            </a:r>
            <a:r>
              <a:rPr lang="zh-CN" altLang="en-US" sz="2200" dirty="0"/>
              <a:t>种不同取值的图像，可称该图像具有</a:t>
            </a:r>
            <a:r>
              <a:rPr lang="en-US" altLang="zh-CN" sz="2200" dirty="0"/>
              <a:t>32</a:t>
            </a:r>
            <a:r>
              <a:rPr lang="zh-CN" altLang="en-US" sz="2200" dirty="0"/>
              <a:t>个层次</a:t>
            </a:r>
          </a:p>
          <a:p>
            <a:endParaRPr lang="zh-CN" altLang="en-US" dirty="0"/>
          </a:p>
          <a:p>
            <a:pPr>
              <a:buFont typeface="Wingdings" panose="05000000000000000000" pitchFamily="2" charset="2"/>
              <a:buChar char="p"/>
            </a:pPr>
            <a:r>
              <a:rPr lang="zh-CN" altLang="en-US" sz="2800" b="1" dirty="0">
                <a:solidFill>
                  <a:srgbClr val="FF0000"/>
                </a:solidFill>
              </a:rPr>
              <a:t>图像数据的实际层次越多，视觉效果就越好</a:t>
            </a:r>
          </a:p>
        </p:txBody>
      </p:sp>
    </p:spTree>
    <p:extLst>
      <p:ext uri="{BB962C8B-B14F-4D97-AF65-F5344CB8AC3E}">
        <p14:creationId xmlns:p14="http://schemas.microsoft.com/office/powerpoint/2010/main" val="2858604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2.2.4 </a:t>
            </a:r>
            <a:r>
              <a:rPr lang="zh-CN" altLang="en-US" b="1" dirty="0">
                <a:solidFill>
                  <a:srgbClr val="C00000"/>
                </a:solidFill>
              </a:rPr>
              <a:t>图像的</a:t>
            </a:r>
            <a:r>
              <a:rPr lang="zh-CN" altLang="en-US" b="1" dirty="0" smtClean="0">
                <a:solidFill>
                  <a:srgbClr val="C00000"/>
                </a:solidFill>
              </a:rPr>
              <a:t>质量</a:t>
            </a:r>
            <a:r>
              <a:rPr lang="en-US" altLang="zh-CN" b="1" dirty="0" smtClean="0">
                <a:solidFill>
                  <a:srgbClr val="C00000"/>
                </a:solidFill>
              </a:rPr>
              <a:t>-</a:t>
            </a:r>
            <a:r>
              <a:rPr lang="zh-CN" altLang="en-US" b="1" dirty="0" smtClean="0">
                <a:solidFill>
                  <a:srgbClr val="C00000"/>
                </a:solidFill>
              </a:rPr>
              <a:t>层次</a:t>
            </a:r>
            <a:endParaRPr lang="zh-CN" altLang="en-US" dirty="0"/>
          </a:p>
        </p:txBody>
      </p:sp>
      <p:sp>
        <p:nvSpPr>
          <p:cNvPr id="3" name="内容占位符 2"/>
          <p:cNvSpPr>
            <a:spLocks noGrp="1"/>
          </p:cNvSpPr>
          <p:nvPr>
            <p:ph idx="1"/>
          </p:nvPr>
        </p:nvSpPr>
        <p:spPr/>
        <p:txBody>
          <a:bodyPr/>
          <a:lstStyle/>
          <a:p>
            <a:endParaRPr lang="zh-CN" altLang="en-US"/>
          </a:p>
        </p:txBody>
      </p:sp>
      <p:sp>
        <p:nvSpPr>
          <p:cNvPr id="4" name="object 4">
            <a:extLst>
              <a:ext uri="{FF2B5EF4-FFF2-40B4-BE49-F238E27FC236}">
                <a16:creationId xmlns:a16="http://schemas.microsoft.com/office/drawing/2014/main" xmlns="" id="{9D965DE3-A284-423D-805E-0F758675FCBB}"/>
              </a:ext>
            </a:extLst>
          </p:cNvPr>
          <p:cNvSpPr txBox="1"/>
          <p:nvPr/>
        </p:nvSpPr>
        <p:spPr>
          <a:xfrm>
            <a:off x="3728156" y="2474144"/>
            <a:ext cx="2019300" cy="294953"/>
          </a:xfrm>
          <a:prstGeom prst="rect">
            <a:avLst/>
          </a:prstGeom>
        </p:spPr>
        <p:txBody>
          <a:bodyPr vert="horz" wrap="square" lIns="0" tIns="0" rIns="0" bIns="0" rtlCol="0">
            <a:spAutoFit/>
          </a:bodyPr>
          <a:lstStyle/>
          <a:p>
            <a:pPr marL="9525">
              <a:lnSpc>
                <a:spcPts val="2471"/>
              </a:lnSpc>
            </a:pPr>
            <a:r>
              <a:rPr spc="-4" dirty="0">
                <a:solidFill>
                  <a:schemeClr val="tx1">
                    <a:lumMod val="75000"/>
                    <a:lumOff val="25000"/>
                  </a:schemeClr>
                </a:solidFill>
                <a:latin typeface="+mn-ea"/>
              </a:rPr>
              <a:t>256个层次的图像</a:t>
            </a:r>
          </a:p>
        </p:txBody>
      </p:sp>
      <p:sp>
        <p:nvSpPr>
          <p:cNvPr id="5" name="object 5">
            <a:extLst>
              <a:ext uri="{FF2B5EF4-FFF2-40B4-BE49-F238E27FC236}">
                <a16:creationId xmlns:a16="http://schemas.microsoft.com/office/drawing/2014/main" xmlns="" id="{0884E401-5769-44B2-A9DB-4463D86133FB}"/>
              </a:ext>
            </a:extLst>
          </p:cNvPr>
          <p:cNvSpPr txBox="1"/>
          <p:nvPr/>
        </p:nvSpPr>
        <p:spPr>
          <a:xfrm>
            <a:off x="3728156" y="4694430"/>
            <a:ext cx="1884998" cy="294953"/>
          </a:xfrm>
          <a:prstGeom prst="rect">
            <a:avLst/>
          </a:prstGeom>
        </p:spPr>
        <p:txBody>
          <a:bodyPr vert="horz" wrap="square" lIns="0" tIns="0" rIns="0" bIns="0" rtlCol="0">
            <a:spAutoFit/>
          </a:bodyPr>
          <a:lstStyle/>
          <a:p>
            <a:pPr marL="9525">
              <a:lnSpc>
                <a:spcPts val="2471"/>
              </a:lnSpc>
            </a:pPr>
            <a:r>
              <a:rPr spc="-4" dirty="0">
                <a:solidFill>
                  <a:schemeClr val="tx1">
                    <a:lumMod val="75000"/>
                    <a:lumOff val="25000"/>
                  </a:schemeClr>
                </a:solidFill>
                <a:latin typeface="+mn-ea"/>
              </a:rPr>
              <a:t>16个层次的图像</a:t>
            </a:r>
          </a:p>
        </p:txBody>
      </p:sp>
      <p:sp>
        <p:nvSpPr>
          <p:cNvPr id="6" name="object 6">
            <a:extLst>
              <a:ext uri="{FF2B5EF4-FFF2-40B4-BE49-F238E27FC236}">
                <a16:creationId xmlns:a16="http://schemas.microsoft.com/office/drawing/2014/main" xmlns="" id="{1F6F1FB9-513F-42C3-9B8E-EDD52BFFADB2}"/>
              </a:ext>
            </a:extLst>
          </p:cNvPr>
          <p:cNvSpPr txBox="1"/>
          <p:nvPr/>
        </p:nvSpPr>
        <p:spPr>
          <a:xfrm>
            <a:off x="3774437" y="3608590"/>
            <a:ext cx="1884998" cy="294953"/>
          </a:xfrm>
          <a:prstGeom prst="rect">
            <a:avLst/>
          </a:prstGeom>
        </p:spPr>
        <p:txBody>
          <a:bodyPr vert="horz" wrap="square" lIns="0" tIns="0" rIns="0" bIns="0" rtlCol="0">
            <a:spAutoFit/>
          </a:bodyPr>
          <a:lstStyle/>
          <a:p>
            <a:pPr marL="9525">
              <a:lnSpc>
                <a:spcPts val="2471"/>
              </a:lnSpc>
            </a:pPr>
            <a:r>
              <a:rPr spc="-4" dirty="0">
                <a:solidFill>
                  <a:schemeClr val="tx1">
                    <a:lumMod val="75000"/>
                    <a:lumOff val="25000"/>
                  </a:schemeClr>
                </a:solidFill>
                <a:latin typeface="+mn-ea"/>
              </a:rPr>
              <a:t>64个层次的图像</a:t>
            </a:r>
          </a:p>
        </p:txBody>
      </p:sp>
      <p:sp>
        <p:nvSpPr>
          <p:cNvPr id="7" name="object 7">
            <a:extLst>
              <a:ext uri="{FF2B5EF4-FFF2-40B4-BE49-F238E27FC236}">
                <a16:creationId xmlns:a16="http://schemas.microsoft.com/office/drawing/2014/main" xmlns="" id="{02F4A363-245A-4DBD-A31F-2965DD96A328}"/>
              </a:ext>
            </a:extLst>
          </p:cNvPr>
          <p:cNvSpPr/>
          <p:nvPr/>
        </p:nvSpPr>
        <p:spPr>
          <a:xfrm>
            <a:off x="5746523" y="2232209"/>
            <a:ext cx="3714749" cy="952690"/>
          </a:xfrm>
          <a:prstGeom prst="rect">
            <a:avLst/>
          </a:prstGeom>
          <a:blipFill>
            <a:blip r:embed="rId2" cstate="print"/>
            <a:stretch>
              <a:fillRect/>
            </a:stretch>
          </a:blipFill>
        </p:spPr>
        <p:txBody>
          <a:bodyPr wrap="square" lIns="0" tIns="0" rIns="0" bIns="0" rtlCol="0"/>
          <a:lstStyle/>
          <a:p>
            <a:endParaRPr sz="1350"/>
          </a:p>
        </p:txBody>
      </p:sp>
      <p:sp>
        <p:nvSpPr>
          <p:cNvPr id="8" name="object 8">
            <a:extLst>
              <a:ext uri="{FF2B5EF4-FFF2-40B4-BE49-F238E27FC236}">
                <a16:creationId xmlns:a16="http://schemas.microsoft.com/office/drawing/2014/main" xmlns="" id="{BF2D0384-FFE9-423A-B201-0CD4D0C3E4DA}"/>
              </a:ext>
            </a:extLst>
          </p:cNvPr>
          <p:cNvSpPr/>
          <p:nvPr/>
        </p:nvSpPr>
        <p:spPr>
          <a:xfrm>
            <a:off x="5746523" y="3336918"/>
            <a:ext cx="3714749" cy="952690"/>
          </a:xfrm>
          <a:prstGeom prst="rect">
            <a:avLst/>
          </a:prstGeom>
          <a:blipFill>
            <a:blip r:embed="rId3" cstate="print"/>
            <a:stretch>
              <a:fillRect/>
            </a:stretch>
          </a:blipFill>
        </p:spPr>
        <p:txBody>
          <a:bodyPr wrap="square" lIns="0" tIns="0" rIns="0" bIns="0" rtlCol="0"/>
          <a:lstStyle/>
          <a:p>
            <a:endParaRPr sz="1350"/>
          </a:p>
        </p:txBody>
      </p:sp>
      <p:sp>
        <p:nvSpPr>
          <p:cNvPr id="9" name="object 9">
            <a:extLst>
              <a:ext uri="{FF2B5EF4-FFF2-40B4-BE49-F238E27FC236}">
                <a16:creationId xmlns:a16="http://schemas.microsoft.com/office/drawing/2014/main" xmlns="" id="{FD3E0245-07D3-4B6A-B2B6-621C206FB1A3}"/>
              </a:ext>
            </a:extLst>
          </p:cNvPr>
          <p:cNvSpPr/>
          <p:nvPr/>
        </p:nvSpPr>
        <p:spPr>
          <a:xfrm>
            <a:off x="5746523" y="4461058"/>
            <a:ext cx="3714750" cy="952690"/>
          </a:xfrm>
          <a:prstGeom prst="rect">
            <a:avLst/>
          </a:prstGeom>
          <a:blipFill>
            <a:blip r:embed="rId4"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6473398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2.2.4 </a:t>
            </a:r>
            <a:r>
              <a:rPr lang="zh-CN" altLang="en-US" b="1" dirty="0">
                <a:solidFill>
                  <a:srgbClr val="C00000"/>
                </a:solidFill>
              </a:rPr>
              <a:t>图像的质量</a:t>
            </a:r>
            <a:r>
              <a:rPr lang="en-US" altLang="zh-CN" b="1" dirty="0" smtClean="0">
                <a:solidFill>
                  <a:srgbClr val="C00000"/>
                </a:solidFill>
              </a:rPr>
              <a:t>-</a:t>
            </a:r>
            <a:r>
              <a:rPr lang="zh-CN" altLang="en-US" b="1" dirty="0">
                <a:solidFill>
                  <a:srgbClr val="C00000"/>
                </a:solidFill>
              </a:rPr>
              <a:t>对比度</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dirty="0"/>
              <a:t>对比度：是指一幅图像中灰度反差的大小 	</a:t>
            </a:r>
          </a:p>
          <a:p>
            <a:pPr marL="0" indent="0">
              <a:buNone/>
            </a:pPr>
            <a:r>
              <a:rPr lang="zh-CN" altLang="en-US" sz="2400" dirty="0"/>
              <a:t>		</a:t>
            </a:r>
            <a:r>
              <a:rPr lang="zh-CN" altLang="en-US" sz="2400" dirty="0">
                <a:solidFill>
                  <a:srgbClr val="FF0000"/>
                </a:solidFill>
              </a:rPr>
              <a:t>对比度 </a:t>
            </a:r>
            <a:r>
              <a:rPr lang="en-US" altLang="zh-CN" sz="2400" dirty="0">
                <a:solidFill>
                  <a:srgbClr val="FF0000"/>
                </a:solidFill>
              </a:rPr>
              <a:t>= </a:t>
            </a:r>
            <a:r>
              <a:rPr lang="zh-CN" altLang="en-US" sz="2400" dirty="0">
                <a:solidFill>
                  <a:srgbClr val="FF0000"/>
                </a:solidFill>
              </a:rPr>
              <a:t>最大亮度 </a:t>
            </a:r>
            <a:r>
              <a:rPr lang="en-US" altLang="zh-CN" sz="2400" dirty="0">
                <a:solidFill>
                  <a:srgbClr val="FF0000"/>
                </a:solidFill>
              </a:rPr>
              <a:t>/ </a:t>
            </a:r>
            <a:r>
              <a:rPr lang="zh-CN" altLang="en-US" sz="2400" dirty="0">
                <a:solidFill>
                  <a:srgbClr val="FF0000"/>
                </a:solidFill>
              </a:rPr>
              <a:t>最小亮度</a:t>
            </a:r>
          </a:p>
        </p:txBody>
      </p:sp>
      <p:sp>
        <p:nvSpPr>
          <p:cNvPr id="4" name="object 4">
            <a:extLst>
              <a:ext uri="{FF2B5EF4-FFF2-40B4-BE49-F238E27FC236}">
                <a16:creationId xmlns:a16="http://schemas.microsoft.com/office/drawing/2014/main" xmlns="" id="{7CEE90B6-1BE9-458C-A43A-FD9CDE7B8457}"/>
              </a:ext>
            </a:extLst>
          </p:cNvPr>
          <p:cNvSpPr/>
          <p:nvPr/>
        </p:nvSpPr>
        <p:spPr>
          <a:xfrm>
            <a:off x="6511455" y="3606081"/>
            <a:ext cx="2706841" cy="2100694"/>
          </a:xfrm>
          <a:prstGeom prst="rect">
            <a:avLst/>
          </a:prstGeom>
          <a:blipFill>
            <a:blip r:embed="rId2" cstate="print"/>
            <a:stretch>
              <a:fillRect/>
            </a:stretch>
          </a:blipFill>
        </p:spPr>
        <p:txBody>
          <a:bodyPr wrap="square" lIns="0" tIns="0" rIns="0" bIns="0" rtlCol="0"/>
          <a:lstStyle/>
          <a:p>
            <a:endParaRPr sz="1350"/>
          </a:p>
        </p:txBody>
      </p:sp>
      <p:sp>
        <p:nvSpPr>
          <p:cNvPr id="5" name="object 5">
            <a:extLst>
              <a:ext uri="{FF2B5EF4-FFF2-40B4-BE49-F238E27FC236}">
                <a16:creationId xmlns:a16="http://schemas.microsoft.com/office/drawing/2014/main" xmlns="" id="{7F3EB933-3506-4D3B-AA4A-69262B88C699}"/>
              </a:ext>
            </a:extLst>
          </p:cNvPr>
          <p:cNvSpPr/>
          <p:nvPr/>
        </p:nvSpPr>
        <p:spPr>
          <a:xfrm>
            <a:off x="3349998" y="3606081"/>
            <a:ext cx="2743200" cy="2200275"/>
          </a:xfrm>
          <a:prstGeom prst="rect">
            <a:avLst/>
          </a:prstGeom>
          <a:blipFill>
            <a:blip r:embed="rId3"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79708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2.2.4 </a:t>
            </a:r>
            <a:r>
              <a:rPr lang="zh-CN" altLang="en-US" b="1" dirty="0">
                <a:solidFill>
                  <a:srgbClr val="C00000"/>
                </a:solidFill>
              </a:rPr>
              <a:t>图像的质量</a:t>
            </a:r>
            <a:r>
              <a:rPr lang="en-US" altLang="zh-CN" b="1" dirty="0" smtClean="0">
                <a:solidFill>
                  <a:srgbClr val="C00000"/>
                </a:solidFill>
              </a:rPr>
              <a:t>-</a:t>
            </a:r>
            <a:r>
              <a:rPr lang="zh-CN" altLang="en-US" b="1" dirty="0">
                <a:solidFill>
                  <a:srgbClr val="C00000"/>
                </a:solidFill>
              </a:rPr>
              <a:t>清晰度</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dirty="0"/>
              <a:t>与清晰度相关的主要因素</a:t>
            </a:r>
          </a:p>
          <a:p>
            <a:pPr marL="0" indent="0">
              <a:buNone/>
            </a:pPr>
            <a:r>
              <a:rPr lang="zh-CN" altLang="en-US" sz="2200" dirty="0"/>
              <a:t>    ✓ 亮度     ✓ 对比度   ✓ 尺寸大小  ✓ 细微层次   ✓ 颜色饱和度</a:t>
            </a:r>
          </a:p>
        </p:txBody>
      </p:sp>
      <p:sp>
        <p:nvSpPr>
          <p:cNvPr id="4" name="object 4">
            <a:extLst>
              <a:ext uri="{FF2B5EF4-FFF2-40B4-BE49-F238E27FC236}">
                <a16:creationId xmlns:a16="http://schemas.microsoft.com/office/drawing/2014/main" xmlns="" id="{832A5330-5FCF-415E-8C54-8D59B0CF6F9F}"/>
              </a:ext>
            </a:extLst>
          </p:cNvPr>
          <p:cNvSpPr/>
          <p:nvPr/>
        </p:nvSpPr>
        <p:spPr>
          <a:xfrm>
            <a:off x="5695658" y="3299732"/>
            <a:ext cx="1350000" cy="1080000"/>
          </a:xfrm>
          <a:prstGeom prst="rect">
            <a:avLst/>
          </a:prstGeom>
          <a:blipFill>
            <a:blip r:embed="rId2" cstate="print"/>
            <a:stretch>
              <a:fillRect/>
            </a:stretch>
          </a:blipFill>
        </p:spPr>
        <p:txBody>
          <a:bodyPr wrap="square" lIns="0" tIns="0" rIns="0" bIns="0" rtlCol="0"/>
          <a:lstStyle/>
          <a:p>
            <a:endParaRPr sz="1350" dirty="0"/>
          </a:p>
        </p:txBody>
      </p:sp>
      <p:sp>
        <p:nvSpPr>
          <p:cNvPr id="5" name="object 5">
            <a:extLst>
              <a:ext uri="{FF2B5EF4-FFF2-40B4-BE49-F238E27FC236}">
                <a16:creationId xmlns:a16="http://schemas.microsoft.com/office/drawing/2014/main" xmlns="" id="{BC82F977-84AF-45B3-86CC-9A60BF28ACE4}"/>
              </a:ext>
            </a:extLst>
          </p:cNvPr>
          <p:cNvSpPr/>
          <p:nvPr/>
        </p:nvSpPr>
        <p:spPr>
          <a:xfrm>
            <a:off x="2880505" y="5073139"/>
            <a:ext cx="1350000" cy="1080000"/>
          </a:xfrm>
          <a:prstGeom prst="rect">
            <a:avLst/>
          </a:prstGeom>
          <a:blipFill>
            <a:blip r:embed="rId3" cstate="print"/>
            <a:stretch>
              <a:fillRect/>
            </a:stretch>
          </a:blipFill>
        </p:spPr>
        <p:txBody>
          <a:bodyPr wrap="square" lIns="0" tIns="0" rIns="0" bIns="0" rtlCol="0"/>
          <a:lstStyle/>
          <a:p>
            <a:endParaRPr sz="1350"/>
          </a:p>
        </p:txBody>
      </p:sp>
      <p:sp>
        <p:nvSpPr>
          <p:cNvPr id="6" name="object 5">
            <a:extLst>
              <a:ext uri="{FF2B5EF4-FFF2-40B4-BE49-F238E27FC236}">
                <a16:creationId xmlns:a16="http://schemas.microsoft.com/office/drawing/2014/main" xmlns="" id="{FFAB9A3F-93B8-47E8-9103-F40F6E0AB910}"/>
              </a:ext>
            </a:extLst>
          </p:cNvPr>
          <p:cNvSpPr/>
          <p:nvPr/>
        </p:nvSpPr>
        <p:spPr>
          <a:xfrm>
            <a:off x="4484747" y="5059822"/>
            <a:ext cx="1350000" cy="1080000"/>
          </a:xfrm>
          <a:prstGeom prst="rect">
            <a:avLst/>
          </a:prstGeom>
          <a:blipFill>
            <a:blip r:embed="rId4" cstate="print"/>
            <a:stretch>
              <a:fillRect/>
            </a:stretch>
          </a:blipFill>
        </p:spPr>
        <p:txBody>
          <a:bodyPr wrap="square" lIns="0" tIns="0" rIns="0" bIns="0" rtlCol="0"/>
          <a:lstStyle/>
          <a:p>
            <a:endParaRPr sz="1350"/>
          </a:p>
        </p:txBody>
      </p:sp>
      <p:sp>
        <p:nvSpPr>
          <p:cNvPr id="7" name="object 6">
            <a:extLst>
              <a:ext uri="{FF2B5EF4-FFF2-40B4-BE49-F238E27FC236}">
                <a16:creationId xmlns:a16="http://schemas.microsoft.com/office/drawing/2014/main" xmlns="" id="{8422F0BD-035A-494C-A352-2BEA5D3AAA0F}"/>
              </a:ext>
            </a:extLst>
          </p:cNvPr>
          <p:cNvSpPr/>
          <p:nvPr/>
        </p:nvSpPr>
        <p:spPr>
          <a:xfrm>
            <a:off x="6160564" y="5286533"/>
            <a:ext cx="847424" cy="626578"/>
          </a:xfrm>
          <a:prstGeom prst="rect">
            <a:avLst/>
          </a:prstGeom>
          <a:blipFill>
            <a:blip r:embed="rId5" cstate="print"/>
            <a:stretch>
              <a:fillRect/>
            </a:stretch>
          </a:blipFill>
        </p:spPr>
        <p:txBody>
          <a:bodyPr wrap="square" lIns="0" tIns="0" rIns="0" bIns="0" rtlCol="0"/>
          <a:lstStyle/>
          <a:p>
            <a:endParaRPr sz="1350"/>
          </a:p>
        </p:txBody>
      </p:sp>
      <p:sp>
        <p:nvSpPr>
          <p:cNvPr id="8" name="object 5">
            <a:extLst>
              <a:ext uri="{FF2B5EF4-FFF2-40B4-BE49-F238E27FC236}">
                <a16:creationId xmlns:a16="http://schemas.microsoft.com/office/drawing/2014/main" xmlns="" id="{49DFE6A1-3190-4C1B-A257-3BD0C404E0F7}"/>
              </a:ext>
            </a:extLst>
          </p:cNvPr>
          <p:cNvSpPr/>
          <p:nvPr/>
        </p:nvSpPr>
        <p:spPr>
          <a:xfrm>
            <a:off x="7355563" y="5059822"/>
            <a:ext cx="1350000" cy="1080000"/>
          </a:xfrm>
          <a:prstGeom prst="rect">
            <a:avLst/>
          </a:prstGeom>
          <a:blipFill>
            <a:blip r:embed="rId6" cstate="print"/>
            <a:stretch>
              <a:fillRect/>
            </a:stretch>
          </a:blipFill>
        </p:spPr>
        <p:txBody>
          <a:bodyPr wrap="square" lIns="0" tIns="0" rIns="0" bIns="0" rtlCol="0"/>
          <a:lstStyle/>
          <a:p>
            <a:endParaRPr sz="1350"/>
          </a:p>
        </p:txBody>
      </p:sp>
      <p:sp>
        <p:nvSpPr>
          <p:cNvPr id="9" name="object 5">
            <a:extLst>
              <a:ext uri="{FF2B5EF4-FFF2-40B4-BE49-F238E27FC236}">
                <a16:creationId xmlns:a16="http://schemas.microsoft.com/office/drawing/2014/main" xmlns="" id="{4C7AD5DA-F0C0-4328-B5B6-3C533A3B2B09}"/>
              </a:ext>
            </a:extLst>
          </p:cNvPr>
          <p:cNvSpPr/>
          <p:nvPr/>
        </p:nvSpPr>
        <p:spPr>
          <a:xfrm>
            <a:off x="9186396" y="5034580"/>
            <a:ext cx="1350000" cy="1080000"/>
          </a:xfrm>
          <a:prstGeom prst="rect">
            <a:avLst/>
          </a:prstGeom>
          <a:blipFill>
            <a:blip r:embed="rId7" cstate="print"/>
            <a:stretch>
              <a:fillRect/>
            </a:stretch>
          </a:blipFill>
        </p:spPr>
        <p:txBody>
          <a:bodyPr wrap="square" lIns="0" tIns="0" rIns="0" bIns="0" rtlCol="0"/>
          <a:lstStyle/>
          <a:p>
            <a:endParaRPr sz="1350"/>
          </a:p>
        </p:txBody>
      </p:sp>
      <p:cxnSp>
        <p:nvCxnSpPr>
          <p:cNvPr id="10" name="直接箭头连接符 9">
            <a:extLst>
              <a:ext uri="{FF2B5EF4-FFF2-40B4-BE49-F238E27FC236}">
                <a16:creationId xmlns:a16="http://schemas.microsoft.com/office/drawing/2014/main" xmlns="" id="{0C73285E-F23F-4718-851A-67143E2BEC79}"/>
              </a:ext>
            </a:extLst>
          </p:cNvPr>
          <p:cNvCxnSpPr>
            <a:cxnSpLocks/>
            <a:endCxn id="7" idx="0"/>
          </p:cNvCxnSpPr>
          <p:nvPr/>
        </p:nvCxnSpPr>
        <p:spPr>
          <a:xfrm>
            <a:off x="6383273" y="4392054"/>
            <a:ext cx="201003" cy="894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xmlns="" id="{B8EB408A-F3A1-46F2-B5C8-4376776A59D3}"/>
              </a:ext>
            </a:extLst>
          </p:cNvPr>
          <p:cNvCxnSpPr>
            <a:cxnSpLocks/>
            <a:stCxn id="4" idx="2"/>
          </p:cNvCxnSpPr>
          <p:nvPr/>
        </p:nvCxnSpPr>
        <p:spPr>
          <a:xfrm flipH="1">
            <a:off x="3630034" y="4379732"/>
            <a:ext cx="2740625" cy="680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xmlns="" id="{C8B8D038-E9BD-4373-9176-CD8EF531E82D}"/>
              </a:ext>
            </a:extLst>
          </p:cNvPr>
          <p:cNvCxnSpPr>
            <a:cxnSpLocks/>
            <a:stCxn id="4" idx="2"/>
          </p:cNvCxnSpPr>
          <p:nvPr/>
        </p:nvCxnSpPr>
        <p:spPr>
          <a:xfrm flipH="1">
            <a:off x="5806711" y="4379732"/>
            <a:ext cx="563948" cy="680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a:extLst>
              <a:ext uri="{FF2B5EF4-FFF2-40B4-BE49-F238E27FC236}">
                <a16:creationId xmlns:a16="http://schemas.microsoft.com/office/drawing/2014/main" xmlns="" id="{69EA7D6A-AC0F-44FA-AC22-A4EA9A431298}"/>
              </a:ext>
            </a:extLst>
          </p:cNvPr>
          <p:cNvCxnSpPr>
            <a:stCxn id="4" idx="2"/>
            <a:endCxn id="8" idx="0"/>
          </p:cNvCxnSpPr>
          <p:nvPr/>
        </p:nvCxnSpPr>
        <p:spPr>
          <a:xfrm>
            <a:off x="6370658" y="4379732"/>
            <a:ext cx="1659905" cy="680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xmlns="" id="{5E423787-0D9A-4732-BFC3-9DC828E49833}"/>
              </a:ext>
            </a:extLst>
          </p:cNvPr>
          <p:cNvCxnSpPr>
            <a:cxnSpLocks/>
            <a:stCxn id="4" idx="2"/>
          </p:cNvCxnSpPr>
          <p:nvPr/>
        </p:nvCxnSpPr>
        <p:spPr>
          <a:xfrm>
            <a:off x="6370658" y="4379732"/>
            <a:ext cx="3879978" cy="6548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矩形 14">
            <a:extLst>
              <a:ext uri="{FF2B5EF4-FFF2-40B4-BE49-F238E27FC236}">
                <a16:creationId xmlns:a16="http://schemas.microsoft.com/office/drawing/2014/main" xmlns="" id="{153395B4-B94A-4DFE-B080-0033F130CE8D}"/>
              </a:ext>
            </a:extLst>
          </p:cNvPr>
          <p:cNvSpPr/>
          <p:nvPr/>
        </p:nvSpPr>
        <p:spPr>
          <a:xfrm>
            <a:off x="3955018" y="4562498"/>
            <a:ext cx="818808" cy="2640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降低亮度</a:t>
            </a:r>
          </a:p>
        </p:txBody>
      </p:sp>
      <p:sp>
        <p:nvSpPr>
          <p:cNvPr id="16" name="矩形 15">
            <a:extLst>
              <a:ext uri="{FF2B5EF4-FFF2-40B4-BE49-F238E27FC236}">
                <a16:creationId xmlns:a16="http://schemas.microsoft.com/office/drawing/2014/main" xmlns="" id="{3C876270-1EDC-4D4E-9CF3-8FCE7BB21352}"/>
              </a:ext>
            </a:extLst>
          </p:cNvPr>
          <p:cNvSpPr/>
          <p:nvPr/>
        </p:nvSpPr>
        <p:spPr>
          <a:xfrm>
            <a:off x="5060447" y="4708902"/>
            <a:ext cx="967579" cy="16645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降低对比度</a:t>
            </a:r>
          </a:p>
        </p:txBody>
      </p:sp>
      <p:sp>
        <p:nvSpPr>
          <p:cNvPr id="17" name="矩形 16">
            <a:extLst>
              <a:ext uri="{FF2B5EF4-FFF2-40B4-BE49-F238E27FC236}">
                <a16:creationId xmlns:a16="http://schemas.microsoft.com/office/drawing/2014/main" xmlns="" id="{E3974D49-6B83-4920-B640-D81A3B231E7E}"/>
              </a:ext>
            </a:extLst>
          </p:cNvPr>
          <p:cNvSpPr/>
          <p:nvPr/>
        </p:nvSpPr>
        <p:spPr>
          <a:xfrm>
            <a:off x="6523844" y="4852915"/>
            <a:ext cx="795866" cy="23017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缩小尺寸</a:t>
            </a:r>
          </a:p>
        </p:txBody>
      </p:sp>
      <p:sp>
        <p:nvSpPr>
          <p:cNvPr id="18" name="矩形 17">
            <a:extLst>
              <a:ext uri="{FF2B5EF4-FFF2-40B4-BE49-F238E27FC236}">
                <a16:creationId xmlns:a16="http://schemas.microsoft.com/office/drawing/2014/main" xmlns="" id="{50607779-262D-472C-9825-9E45D35ED202}"/>
              </a:ext>
            </a:extLst>
          </p:cNvPr>
          <p:cNvSpPr/>
          <p:nvPr/>
        </p:nvSpPr>
        <p:spPr>
          <a:xfrm>
            <a:off x="7655828" y="4742500"/>
            <a:ext cx="1196584" cy="25760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减少细微层次</a:t>
            </a:r>
          </a:p>
        </p:txBody>
      </p:sp>
      <p:sp>
        <p:nvSpPr>
          <p:cNvPr id="19" name="矩形 18">
            <a:extLst>
              <a:ext uri="{FF2B5EF4-FFF2-40B4-BE49-F238E27FC236}">
                <a16:creationId xmlns:a16="http://schemas.microsoft.com/office/drawing/2014/main" xmlns="" id="{AC4DD477-FE7F-434E-9659-EA02272A8A69}"/>
              </a:ext>
            </a:extLst>
          </p:cNvPr>
          <p:cNvSpPr/>
          <p:nvPr/>
        </p:nvSpPr>
        <p:spPr>
          <a:xfrm>
            <a:off x="9240313" y="4598460"/>
            <a:ext cx="1349999" cy="3252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降低颜色饱和度</a:t>
            </a:r>
          </a:p>
        </p:txBody>
      </p:sp>
    </p:spTree>
    <p:extLst>
      <p:ext uri="{BB962C8B-B14F-4D97-AF65-F5344CB8AC3E}">
        <p14:creationId xmlns:p14="http://schemas.microsoft.com/office/powerpoint/2010/main" val="1860078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2.3 </a:t>
            </a:r>
            <a:r>
              <a:rPr lang="zh-CN" altLang="en-US" b="1" dirty="0" smtClean="0">
                <a:solidFill>
                  <a:srgbClr val="C00000"/>
                </a:solidFill>
              </a:rPr>
              <a:t>采集</a:t>
            </a:r>
            <a:r>
              <a:rPr lang="zh-CN" altLang="en-US" b="1" dirty="0">
                <a:solidFill>
                  <a:srgbClr val="C00000"/>
                </a:solidFill>
              </a:rPr>
              <a:t>方式</a:t>
            </a:r>
            <a:endParaRPr lang="zh-CN" altLang="en-US" dirty="0"/>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en-US" altLang="zh-CN" sz="2800" b="1" dirty="0"/>
              <a:t>2.3.1</a:t>
            </a:r>
            <a:r>
              <a:rPr lang="zh-CN" altLang="en-US" sz="2800" b="1" dirty="0"/>
              <a:t>　成像方式一览</a:t>
            </a:r>
          </a:p>
          <a:p>
            <a:pPr>
              <a:lnSpc>
                <a:spcPct val="150000"/>
              </a:lnSpc>
              <a:buFont typeface="Wingdings" panose="05000000000000000000" pitchFamily="2" charset="2"/>
              <a:buChar char="l"/>
            </a:pPr>
            <a:r>
              <a:rPr lang="en-US" altLang="zh-CN" sz="2800" b="1" dirty="0"/>
              <a:t>2.3.2</a:t>
            </a:r>
            <a:r>
              <a:rPr lang="zh-CN" altLang="en-US" sz="2800" b="1" dirty="0"/>
              <a:t>　结构光法</a:t>
            </a:r>
          </a:p>
        </p:txBody>
      </p:sp>
    </p:spTree>
    <p:extLst>
      <p:ext uri="{BB962C8B-B14F-4D97-AF65-F5344CB8AC3E}">
        <p14:creationId xmlns:p14="http://schemas.microsoft.com/office/powerpoint/2010/main" val="34263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2.3.1 </a:t>
            </a:r>
            <a:r>
              <a:rPr lang="zh-CN" altLang="en-US" b="1" dirty="0" smtClean="0">
                <a:solidFill>
                  <a:srgbClr val="C00000"/>
                </a:solidFill>
              </a:rPr>
              <a:t>成像方式一览</a:t>
            </a:r>
            <a:endParaRPr lang="zh-CN" altLang="en-US" dirty="0"/>
          </a:p>
        </p:txBody>
      </p:sp>
      <p:sp>
        <p:nvSpPr>
          <p:cNvPr id="3" name="内容占位符 2"/>
          <p:cNvSpPr>
            <a:spLocks noGrp="1"/>
          </p:cNvSpPr>
          <p:nvPr>
            <p:ph idx="1"/>
          </p:nvPr>
        </p:nvSpPr>
        <p:spPr>
          <a:xfrm>
            <a:off x="2589212" y="1674055"/>
            <a:ext cx="8915400" cy="4797083"/>
          </a:xfrm>
        </p:spPr>
        <p:txBody>
          <a:bodyPr>
            <a:normAutofit/>
          </a:bodyPr>
          <a:lstStyle/>
          <a:p>
            <a:pPr>
              <a:buFont typeface="Wingdings" panose="05000000000000000000" pitchFamily="2" charset="2"/>
              <a:buChar char="u"/>
            </a:pPr>
            <a:r>
              <a:rPr lang="zh-CN" altLang="en-US" sz="2400" dirty="0" smtClean="0"/>
              <a:t>根据光源、采集器和景物三者不同的相互位置和运动情况，可构成多种成像方式。</a:t>
            </a:r>
            <a:endParaRPr lang="en-US" altLang="zh-CN" sz="2400" dirty="0" smtClean="0"/>
          </a:p>
          <a:p>
            <a:pPr>
              <a:buFont typeface="Wingdings" panose="05000000000000000000" pitchFamily="2" charset="2"/>
              <a:buChar char="u"/>
            </a:pPr>
            <a:endParaRPr lang="en-US" altLang="zh-CN" sz="2400" dirty="0"/>
          </a:p>
          <a:p>
            <a:pPr>
              <a:buFont typeface="Wingdings" panose="05000000000000000000" pitchFamily="2" charset="2"/>
              <a:buChar char="u"/>
            </a:pPr>
            <a:r>
              <a:rPr lang="zh-CN" altLang="en-US" sz="2400" dirty="0">
                <a:solidFill>
                  <a:srgbClr val="FF0000"/>
                </a:solidFill>
              </a:rPr>
              <a:t>单</a:t>
            </a:r>
            <a:r>
              <a:rPr lang="zh-CN" altLang="en-US" sz="2400" dirty="0" smtClean="0">
                <a:solidFill>
                  <a:srgbClr val="FF0000"/>
                </a:solidFill>
              </a:rPr>
              <a:t>目成像</a:t>
            </a:r>
            <a:r>
              <a:rPr lang="zh-CN" altLang="en-US" sz="2400" dirty="0" smtClean="0"/>
              <a:t>：可用一个采集器在一个固定位置对场景取一幅像。</a:t>
            </a:r>
            <a:endParaRPr lang="en-US" altLang="zh-CN" sz="2400" dirty="0" smtClean="0"/>
          </a:p>
          <a:p>
            <a:pPr>
              <a:buFont typeface="Wingdings" panose="05000000000000000000" pitchFamily="2" charset="2"/>
              <a:buChar char="u"/>
            </a:pPr>
            <a:r>
              <a:rPr lang="zh-CN" altLang="en-US" sz="2400" dirty="0" smtClean="0">
                <a:solidFill>
                  <a:srgbClr val="FF0000"/>
                </a:solidFill>
              </a:rPr>
              <a:t>双目成像</a:t>
            </a:r>
            <a:r>
              <a:rPr lang="zh-CN" altLang="en-US" sz="2400" dirty="0" smtClean="0"/>
              <a:t>：如果用两个采集器各在一个位置对同一场景取像（也可用一个采集器在两个位置先后对同一场景取像或用一个采集器再借助光学成像系统获得两个像）就是双目成像。</a:t>
            </a:r>
            <a:endParaRPr lang="en-US" altLang="zh-CN" sz="2400" dirty="0"/>
          </a:p>
          <a:p>
            <a:pPr>
              <a:buFont typeface="Wingdings" panose="05000000000000000000" pitchFamily="2" charset="2"/>
              <a:buChar char="u"/>
            </a:pPr>
            <a:r>
              <a:rPr lang="zh-CN" altLang="en-US" sz="2400" dirty="0" smtClean="0">
                <a:solidFill>
                  <a:srgbClr val="FF0000"/>
                </a:solidFill>
              </a:rPr>
              <a:t>多目成像</a:t>
            </a:r>
            <a:r>
              <a:rPr lang="zh-CN" altLang="en-US" sz="2400" dirty="0" smtClean="0"/>
              <a:t>：如果用多于两个采集器在不同位置对同一场景取像</a:t>
            </a:r>
            <a:r>
              <a:rPr lang="en-US" altLang="zh-CN" sz="2400" dirty="0" smtClean="0"/>
              <a:t>(</a:t>
            </a:r>
            <a:r>
              <a:rPr lang="zh-CN" altLang="en-US" sz="2400" dirty="0" smtClean="0"/>
              <a:t>也可用一个采集器在多个位置先后对同一场景取像</a:t>
            </a:r>
            <a:r>
              <a:rPr lang="en-US" altLang="zh-CN" sz="2400" dirty="0" smtClean="0"/>
              <a:t>)</a:t>
            </a:r>
            <a:r>
              <a:rPr lang="zh-CN" altLang="en-US" sz="2400" dirty="0" smtClean="0"/>
              <a:t>就是多目成像</a:t>
            </a:r>
            <a:r>
              <a:rPr lang="en-US" altLang="zh-CN" sz="2400" dirty="0" smtClean="0"/>
              <a:t>(</a:t>
            </a:r>
            <a:r>
              <a:rPr lang="zh-CN" altLang="en-US" sz="2400" dirty="0" smtClean="0"/>
              <a:t>双目成像是其中的一种特例</a:t>
            </a:r>
            <a:r>
              <a:rPr lang="en-US" altLang="zh-CN" sz="2400" dirty="0" smtClean="0"/>
              <a:t>)</a:t>
            </a:r>
            <a:r>
              <a:rPr lang="zh-CN" altLang="en-US" sz="2400" dirty="0" smtClean="0"/>
              <a:t>。</a:t>
            </a:r>
            <a:endParaRPr lang="zh-CN" altLang="en-US" sz="2400" dirty="0"/>
          </a:p>
        </p:txBody>
      </p:sp>
    </p:spTree>
    <p:extLst>
      <p:ext uri="{BB962C8B-B14F-4D97-AF65-F5344CB8AC3E}">
        <p14:creationId xmlns:p14="http://schemas.microsoft.com/office/powerpoint/2010/main" val="3093509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2.3.1 </a:t>
            </a:r>
            <a:r>
              <a:rPr lang="zh-CN" altLang="en-US" b="1" dirty="0">
                <a:solidFill>
                  <a:srgbClr val="C00000"/>
                </a:solidFill>
              </a:rPr>
              <a:t>成像方式一览</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905000"/>
            <a:ext cx="856932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07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C00000"/>
                </a:solidFill>
              </a:rPr>
              <a:t>本章内容</a:t>
            </a: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p"/>
            </a:pPr>
            <a:r>
              <a:rPr lang="en-US" altLang="zh-CN" sz="3000" b="1" dirty="0"/>
              <a:t>2.1	</a:t>
            </a:r>
            <a:r>
              <a:rPr lang="zh-CN" altLang="en-US" sz="3000" b="1" dirty="0"/>
              <a:t>采集装置</a:t>
            </a:r>
          </a:p>
          <a:p>
            <a:pPr>
              <a:lnSpc>
                <a:spcPct val="150000"/>
              </a:lnSpc>
              <a:buFont typeface="Wingdings" panose="05000000000000000000" pitchFamily="2" charset="2"/>
              <a:buChar char="p"/>
            </a:pPr>
            <a:r>
              <a:rPr lang="en-US" altLang="zh-CN" sz="3000" b="1" dirty="0"/>
              <a:t>2.2	</a:t>
            </a:r>
            <a:r>
              <a:rPr lang="zh-CN" altLang="en-US" sz="3000" b="1" dirty="0"/>
              <a:t>采集模型</a:t>
            </a:r>
          </a:p>
          <a:p>
            <a:pPr>
              <a:lnSpc>
                <a:spcPct val="150000"/>
              </a:lnSpc>
              <a:buFont typeface="Wingdings" panose="05000000000000000000" pitchFamily="2" charset="2"/>
              <a:buChar char="p"/>
            </a:pPr>
            <a:r>
              <a:rPr lang="en-US" altLang="zh-CN" sz="3000" b="1" dirty="0"/>
              <a:t>2.3	</a:t>
            </a:r>
            <a:r>
              <a:rPr lang="zh-CN" altLang="en-US" sz="3000" b="1" dirty="0"/>
              <a:t>采集方式</a:t>
            </a:r>
          </a:p>
          <a:p>
            <a:pPr>
              <a:lnSpc>
                <a:spcPct val="150000"/>
              </a:lnSpc>
              <a:buFont typeface="Wingdings" panose="05000000000000000000" pitchFamily="2" charset="2"/>
              <a:buChar char="p"/>
            </a:pPr>
            <a:r>
              <a:rPr lang="en-US" altLang="zh-CN" sz="3000" b="1" dirty="0"/>
              <a:t>2.4	</a:t>
            </a:r>
            <a:r>
              <a:rPr lang="zh-CN" altLang="en-US" sz="3000" b="1" dirty="0"/>
              <a:t>摄像机标定</a:t>
            </a:r>
          </a:p>
        </p:txBody>
      </p:sp>
    </p:spTree>
    <p:extLst>
      <p:ext uri="{BB962C8B-B14F-4D97-AF65-F5344CB8AC3E}">
        <p14:creationId xmlns:p14="http://schemas.microsoft.com/office/powerpoint/2010/main" val="3047798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2.3.2 </a:t>
            </a:r>
            <a:r>
              <a:rPr lang="zh-CN" altLang="en-US" b="1" dirty="0" smtClean="0">
                <a:solidFill>
                  <a:srgbClr val="C00000"/>
                </a:solidFill>
              </a:rPr>
              <a:t>结构光法</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r>
              <a:rPr lang="zh-CN" altLang="en-US" sz="2400" dirty="0" smtClean="0">
                <a:solidFill>
                  <a:srgbClr val="FF0000"/>
                </a:solidFill>
              </a:rPr>
              <a:t>结构光法是一类常用的在</a:t>
            </a:r>
            <a:r>
              <a:rPr lang="zh-CN" altLang="en-US" sz="2400" dirty="0">
                <a:solidFill>
                  <a:srgbClr val="FF0000"/>
                </a:solidFill>
              </a:rPr>
              <a:t>采集图像时直接获取深度信息的方法 </a:t>
            </a:r>
            <a:r>
              <a:rPr lang="zh-CN" altLang="en-US" sz="2400" dirty="0" smtClean="0">
                <a:solidFill>
                  <a:srgbClr val="FF0000"/>
                </a:solidFill>
              </a:rPr>
              <a:t>。</a:t>
            </a:r>
            <a:endParaRPr lang="en-US" altLang="zh-CN" sz="2400" dirty="0" smtClean="0">
              <a:solidFill>
                <a:srgbClr val="FF0000"/>
              </a:solidFill>
            </a:endParaRPr>
          </a:p>
          <a:p>
            <a:pPr>
              <a:buFont typeface="Wingdings" panose="05000000000000000000" pitchFamily="2" charset="2"/>
              <a:buChar char="u"/>
            </a:pPr>
            <a:endParaRPr lang="zh-CN" altLang="en-US" sz="2400" dirty="0"/>
          </a:p>
          <a:p>
            <a:pPr>
              <a:buFont typeface="Wingdings" panose="05000000000000000000" pitchFamily="2" charset="2"/>
              <a:buChar char="u"/>
            </a:pPr>
            <a:r>
              <a:rPr lang="zh-CN" altLang="en-US" sz="2400" dirty="0" smtClean="0"/>
              <a:t>基本思想：利用</a:t>
            </a:r>
            <a:r>
              <a:rPr lang="zh-CN" altLang="en-US" sz="2400" dirty="0"/>
              <a:t>照明中的几何信息来帮助提取景物自身</a:t>
            </a:r>
            <a:r>
              <a:rPr lang="zh-CN" altLang="en-US" sz="2400" dirty="0" smtClean="0"/>
              <a:t>的几何信息。</a:t>
            </a:r>
            <a:endParaRPr lang="en-US" altLang="zh-CN" sz="2400" dirty="0" smtClean="0"/>
          </a:p>
          <a:p>
            <a:pPr marL="0" indent="0">
              <a:buNone/>
            </a:pPr>
            <a:endParaRPr lang="en-US" altLang="zh-CN" sz="2400" dirty="0" smtClean="0"/>
          </a:p>
          <a:p>
            <a:pPr>
              <a:buFont typeface="Wingdings" panose="05000000000000000000" pitchFamily="2" charset="2"/>
              <a:buChar char="u"/>
            </a:pPr>
            <a:r>
              <a:rPr lang="zh-CN" altLang="en-US" sz="2400" dirty="0" smtClean="0"/>
              <a:t>结构光测距成像系统主要由摄像机和光源两部分构成，它们与被观察物体三者构成一个三角形。</a:t>
            </a:r>
            <a:endParaRPr lang="zh-CN" altLang="en-US" sz="2400" dirty="0"/>
          </a:p>
        </p:txBody>
      </p:sp>
    </p:spTree>
    <p:extLst>
      <p:ext uri="{BB962C8B-B14F-4D97-AF65-F5344CB8AC3E}">
        <p14:creationId xmlns:p14="http://schemas.microsoft.com/office/powerpoint/2010/main" val="3388318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2.3.2 </a:t>
            </a:r>
            <a:r>
              <a:rPr lang="zh-CN" altLang="en-US" b="1" dirty="0">
                <a:solidFill>
                  <a:srgbClr val="C00000"/>
                </a:solidFill>
              </a:rPr>
              <a:t>结构光法</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2800" b="1" dirty="0" smtClean="0"/>
              <a:t>1.</a:t>
            </a:r>
            <a:r>
              <a:rPr lang="zh-CN" altLang="en-US" sz="2800" b="1" dirty="0" smtClean="0"/>
              <a:t>结构光成像高度</a:t>
            </a:r>
            <a:endParaRPr lang="zh-CN" altLang="en-US" sz="2800" b="1" dirty="0"/>
          </a:p>
        </p:txBody>
      </p:sp>
      <p:pic>
        <p:nvPicPr>
          <p:cNvPr id="4" name="图片 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26090" y="2852109"/>
            <a:ext cx="5040312"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727228" y="3080709"/>
            <a:ext cx="3460652" cy="18570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结构光成像时摄像机和光源要事先标定好。图</a:t>
            </a:r>
            <a:r>
              <a:rPr lang="en-US" altLang="zh-CN" sz="2400" dirty="0" smtClean="0"/>
              <a:t>2.3.1</a:t>
            </a:r>
            <a:r>
              <a:rPr lang="zh-CN" altLang="en-US" sz="2400" dirty="0" smtClean="0"/>
              <a:t>所示为一个结构光系统的几何关系示意图。</a:t>
            </a:r>
            <a:endParaRPr lang="zh-CN" altLang="en-US" sz="2400" dirty="0"/>
          </a:p>
        </p:txBody>
      </p:sp>
    </p:spTree>
    <p:extLst>
      <p:ext uri="{BB962C8B-B14F-4D97-AF65-F5344CB8AC3E}">
        <p14:creationId xmlns:p14="http://schemas.microsoft.com/office/powerpoint/2010/main" val="1441753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2.3.2 </a:t>
            </a:r>
            <a:r>
              <a:rPr lang="zh-CN" altLang="en-US" b="1" dirty="0">
                <a:solidFill>
                  <a:srgbClr val="C00000"/>
                </a:solidFill>
              </a:rPr>
              <a:t>结构光法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2400" b="1" dirty="0"/>
              <a:t>结构光</a:t>
            </a:r>
            <a:r>
              <a:rPr lang="zh-CN" altLang="en-US" sz="2400" b="1" dirty="0" smtClean="0"/>
              <a:t>成像</a:t>
            </a:r>
            <a:endParaRPr lang="en-US" altLang="zh-CN" sz="2400" b="1" dirty="0" smtClean="0"/>
          </a:p>
          <a:p>
            <a:pPr>
              <a:buFont typeface="Wingdings" panose="05000000000000000000" pitchFamily="2" charset="2"/>
              <a:buChar char="u"/>
            </a:pPr>
            <a:endParaRPr lang="en-US" altLang="zh-CN" sz="2400" b="1" dirty="0"/>
          </a:p>
          <a:p>
            <a:pPr>
              <a:buFont typeface="Wingdings" panose="05000000000000000000" pitchFamily="2" charset="2"/>
              <a:buChar char="u"/>
            </a:pPr>
            <a:endParaRPr lang="en-US" altLang="zh-CN" sz="2400" b="1" dirty="0" smtClean="0"/>
          </a:p>
          <a:p>
            <a:pPr>
              <a:buFont typeface="Wingdings" panose="05000000000000000000" pitchFamily="2" charset="2"/>
              <a:buChar char="u"/>
            </a:pPr>
            <a:endParaRPr lang="en-US" altLang="zh-CN" sz="2400" b="1" dirty="0" smtClean="0"/>
          </a:p>
          <a:p>
            <a:pPr>
              <a:buFont typeface="Wingdings" panose="05000000000000000000" pitchFamily="2" charset="2"/>
              <a:buChar char="u"/>
            </a:pPr>
            <a:r>
              <a:rPr lang="zh-CN" altLang="en-US" sz="2400" dirty="0" smtClean="0"/>
              <a:t>上式把</a:t>
            </a:r>
            <a:r>
              <a:rPr lang="en-US" altLang="zh-CN" sz="2400" dirty="0" smtClean="0"/>
              <a:t>Z</a:t>
            </a:r>
            <a:r>
              <a:rPr lang="zh-CN" altLang="en-US" sz="2400" dirty="0" smtClean="0"/>
              <a:t>与</a:t>
            </a:r>
            <a:r>
              <a:rPr lang="en-US" altLang="zh-CN" sz="2400" dirty="0" smtClean="0"/>
              <a:t>h</a:t>
            </a:r>
            <a:r>
              <a:rPr lang="zh-CN" altLang="en-US" sz="2400" dirty="0" smtClean="0"/>
              <a:t>联系起来</a:t>
            </a:r>
            <a:r>
              <a:rPr lang="en-US" altLang="zh-CN" sz="2400" dirty="0" smtClean="0"/>
              <a:t>(</a:t>
            </a:r>
            <a:r>
              <a:rPr lang="zh-CN" altLang="en-US" sz="2400" dirty="0" smtClean="0"/>
              <a:t>其余全为系统参数</a:t>
            </a:r>
            <a:r>
              <a:rPr lang="en-US" altLang="zh-CN" sz="2400" dirty="0" smtClean="0"/>
              <a:t>)</a:t>
            </a:r>
            <a:r>
              <a:rPr lang="zh-CN" altLang="en-US" sz="2400" dirty="0" smtClean="0"/>
              <a:t>，提供了根据成像高度求取物体距离的途径。由此可见，成像高度中包含了</a:t>
            </a:r>
            <a:r>
              <a:rPr lang="en-US" altLang="zh-CN" sz="2400" dirty="0" smtClean="0"/>
              <a:t>3D</a:t>
            </a:r>
            <a:r>
              <a:rPr lang="zh-CN" altLang="en-US" sz="2400" dirty="0" smtClean="0"/>
              <a:t>的深度信息，或者说深度是成像高度的函数。</a:t>
            </a:r>
            <a:endParaRPr lang="zh-CN" altLang="en-US" sz="2400" dirty="0"/>
          </a:p>
          <a:p>
            <a:endParaRPr lang="zh-CN" altLang="en-US" dirty="0"/>
          </a:p>
        </p:txBody>
      </p:sp>
      <p:pic>
        <p:nvPicPr>
          <p:cNvPr id="4"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742" y="2757153"/>
            <a:ext cx="33115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838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2.3.2 </a:t>
            </a:r>
            <a:r>
              <a:rPr lang="zh-CN" altLang="en-US" b="1" dirty="0">
                <a:solidFill>
                  <a:srgbClr val="C00000"/>
                </a:solidFill>
              </a:rPr>
              <a:t>结构光法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800" b="1" dirty="0" smtClean="0"/>
              <a:t>2.</a:t>
            </a:r>
            <a:r>
              <a:rPr lang="zh-CN" altLang="en-US" sz="2800" b="1" dirty="0"/>
              <a:t>结构光</a:t>
            </a:r>
            <a:r>
              <a:rPr lang="zh-CN" altLang="en-US" sz="2800" b="1" dirty="0" smtClean="0"/>
              <a:t>成像</a:t>
            </a:r>
            <a:r>
              <a:rPr lang="zh-CN" altLang="en-US" sz="2800" b="1" dirty="0"/>
              <a:t>宽度</a:t>
            </a:r>
          </a:p>
          <a:p>
            <a:pPr>
              <a:buFont typeface="Wingdings" panose="05000000000000000000" pitchFamily="2" charset="2"/>
              <a:buChar char="ü"/>
            </a:pPr>
            <a:r>
              <a:rPr lang="zh-CN" altLang="en-US" sz="2400" dirty="0" smtClean="0"/>
              <a:t>结构光成像不仅能给出空间点的距离</a:t>
            </a:r>
            <a:r>
              <a:rPr lang="en-US" altLang="zh-CN" sz="2400" dirty="0" smtClean="0"/>
              <a:t>Z</a:t>
            </a:r>
            <a:r>
              <a:rPr lang="zh-CN" altLang="en-US" sz="2400" dirty="0" smtClean="0"/>
              <a:t>，同时也能给出沿</a:t>
            </a:r>
            <a:r>
              <a:rPr lang="en-US" altLang="zh-CN" sz="2400" dirty="0" smtClean="0"/>
              <a:t>Y</a:t>
            </a:r>
            <a:r>
              <a:rPr lang="zh-CN" altLang="en-US" sz="2400" dirty="0" smtClean="0"/>
              <a:t>方向的物体厚度，这时可借助从摄像机顶部向下所观察到的</a:t>
            </a:r>
            <a:r>
              <a:rPr lang="en-US" altLang="zh-CN" sz="2400" dirty="0" err="1" smtClean="0"/>
              <a:t>yz</a:t>
            </a:r>
            <a:r>
              <a:rPr lang="zh-CN" altLang="en-US" sz="2400" dirty="0" smtClean="0"/>
              <a:t>平面上的成像宽度。</a:t>
            </a:r>
            <a:endParaRPr lang="zh-CN" altLang="en-US" sz="2400" dirty="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4690" y="4050672"/>
            <a:ext cx="516731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1890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2.3.2 </a:t>
            </a:r>
            <a:r>
              <a:rPr lang="zh-CN" altLang="en-US" b="1" dirty="0">
                <a:solidFill>
                  <a:srgbClr val="C00000"/>
                </a:solidFill>
              </a:rPr>
              <a:t>结构光法</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smtClean="0"/>
          </a:p>
          <a:p>
            <a:pPr algn="just">
              <a:buFont typeface="Wingdings" panose="05000000000000000000" pitchFamily="2" charset="2"/>
              <a:buChar char="p"/>
            </a:pPr>
            <a:r>
              <a:rPr lang="zh-CN" altLang="en-US" sz="2800" dirty="0" smtClean="0"/>
              <a:t>这样就将物体厚度坐标</a:t>
            </a:r>
            <a:r>
              <a:rPr lang="en-US" altLang="zh-CN" sz="2800" dirty="0" smtClean="0"/>
              <a:t>Y</a:t>
            </a:r>
            <a:r>
              <a:rPr lang="zh-CN" altLang="en-US" sz="2800" dirty="0" smtClean="0"/>
              <a:t>与成像高度、系统参数和物距都联系起来了。</a:t>
            </a:r>
            <a:endParaRPr lang="zh-CN" altLang="en-US" sz="2800" dirty="0"/>
          </a:p>
        </p:txBody>
      </p:sp>
      <p:pic>
        <p:nvPicPr>
          <p:cNvPr id="4"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681" y="2381957"/>
            <a:ext cx="36718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941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2.4 </a:t>
            </a:r>
            <a:r>
              <a:rPr lang="zh-CN" altLang="en-US" b="1" dirty="0">
                <a:solidFill>
                  <a:srgbClr val="C00000"/>
                </a:solidFill>
              </a:rPr>
              <a:t>摄像机标定</a:t>
            </a: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en-US" altLang="zh-CN" sz="2400" b="1" dirty="0"/>
              <a:t>1</a:t>
            </a:r>
            <a:r>
              <a:rPr lang="zh-CN" altLang="en-US" sz="2400" b="1" dirty="0"/>
              <a:t>、为什么标定：</a:t>
            </a:r>
            <a:r>
              <a:rPr lang="zh-CN" altLang="en-US" sz="2400" dirty="0"/>
              <a:t>用双目摄像机拍照，从照片里得到一些空间信息（比如距离，尺寸等），是要利用二维图像得到三维信息。我们拍照的时候把空间物体信息通过摄像机变成了二维图像，这个过程本来是不可逆的。但如果我们可以找到一个摄像机的数学模型，就</a:t>
            </a:r>
            <a:r>
              <a:rPr lang="zh-CN" altLang="en-US" sz="2400" dirty="0" smtClean="0"/>
              <a:t>可以从</a:t>
            </a:r>
            <a:r>
              <a:rPr lang="zh-CN" altLang="en-US" sz="2400" dirty="0"/>
              <a:t>二维图像</a:t>
            </a:r>
            <a:r>
              <a:rPr lang="en-US" altLang="zh-CN" sz="2400" dirty="0"/>
              <a:t>+</a:t>
            </a:r>
            <a:r>
              <a:rPr lang="zh-CN" altLang="en-US" sz="2400" dirty="0"/>
              <a:t>模型逆推得到原来三维信息。标定就是在找这个模型</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smtClean="0"/>
          </a:p>
          <a:p>
            <a:pPr algn="just">
              <a:buFont typeface="Wingdings" panose="05000000000000000000" pitchFamily="2" charset="2"/>
              <a:buChar char="Ø"/>
            </a:pPr>
            <a:r>
              <a:rPr lang="en-US" altLang="zh-CN" sz="2400" b="1" dirty="0" smtClean="0"/>
              <a:t>2.</a:t>
            </a:r>
            <a:r>
              <a:rPr lang="zh-CN" altLang="en-US" sz="2400" b="1" dirty="0" smtClean="0"/>
              <a:t>标定后干什么：三维重建与测距。</a:t>
            </a:r>
            <a:endParaRPr lang="en-US" altLang="zh-CN" sz="2400" b="1" dirty="0"/>
          </a:p>
          <a:p>
            <a:pPr algn="just">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4090193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2.4 </a:t>
            </a:r>
            <a:r>
              <a:rPr lang="zh-CN" altLang="en-US" b="1" dirty="0" smtClean="0">
                <a:solidFill>
                  <a:srgbClr val="C00000"/>
                </a:solidFill>
              </a:rPr>
              <a:t>摄像机标定</a:t>
            </a:r>
            <a:endParaRPr lang="zh-CN" altLang="en-US" dirty="0"/>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en-US" altLang="zh-CN" sz="2800" b="1" dirty="0"/>
              <a:t>2.4.1</a:t>
            </a:r>
            <a:r>
              <a:rPr lang="zh-CN" altLang="en-US" sz="2800" b="1" dirty="0"/>
              <a:t>　标定程序和步骤</a:t>
            </a:r>
          </a:p>
          <a:p>
            <a:pPr>
              <a:lnSpc>
                <a:spcPct val="150000"/>
              </a:lnSpc>
              <a:buFont typeface="Wingdings" panose="05000000000000000000" pitchFamily="2" charset="2"/>
              <a:buChar char="l"/>
            </a:pPr>
            <a:r>
              <a:rPr lang="en-US" altLang="zh-CN" sz="2800" b="1" dirty="0"/>
              <a:t>2.4.2</a:t>
            </a:r>
            <a:r>
              <a:rPr lang="zh-CN" altLang="en-US" sz="2800" b="1" dirty="0"/>
              <a:t>　两级标定法</a:t>
            </a:r>
          </a:p>
        </p:txBody>
      </p:sp>
    </p:spTree>
    <p:extLst>
      <p:ext uri="{BB962C8B-B14F-4D97-AF65-F5344CB8AC3E}">
        <p14:creationId xmlns:p14="http://schemas.microsoft.com/office/powerpoint/2010/main" val="4286499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2.4.1 </a:t>
            </a:r>
            <a:r>
              <a:rPr lang="zh-CN" altLang="en-US" b="1" dirty="0" smtClean="0">
                <a:solidFill>
                  <a:srgbClr val="C00000"/>
                </a:solidFill>
              </a:rPr>
              <a:t>标定程序和步骤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2800" b="1" dirty="0" smtClean="0"/>
                  <a:t>1.</a:t>
                </a:r>
                <a:r>
                  <a:rPr lang="zh-CN" altLang="en-US" sz="2800" b="1" dirty="0" smtClean="0"/>
                  <a:t>标定程序</a:t>
                </a:r>
                <a:endParaRPr lang="en-US" altLang="zh-CN" sz="2800" b="1" dirty="0" smtClean="0"/>
              </a:p>
              <a:p>
                <a:pPr>
                  <a:buFont typeface="Wingdings" panose="05000000000000000000" pitchFamily="2" charset="2"/>
                  <a:buChar char="p"/>
                </a:pPr>
                <a:r>
                  <a:rPr lang="zh-CN" altLang="en-US" sz="2400" dirty="0"/>
                  <a:t>令</a:t>
                </a:r>
                <a14:m>
                  <m:oMath xmlns:m="http://schemas.openxmlformats.org/officeDocument/2006/math">
                    <m:r>
                      <a:rPr lang="en-US" altLang="zh-CN" sz="2400" i="1" dirty="0" smtClean="0">
                        <a:latin typeface="Cambria Math" panose="02040503050406030204" pitchFamily="18" charset="0"/>
                      </a:rPr>
                      <m:t>𝐴</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𝑃𝑅𝑇</m:t>
                    </m:r>
                  </m:oMath>
                </a14:m>
                <a:r>
                  <a:rPr lang="zh-CN" altLang="en-US" sz="2400" dirty="0"/>
                  <a:t>，</a:t>
                </a:r>
                <a:r>
                  <a:rPr lang="en-US" altLang="zh-CN" sz="2400" dirty="0"/>
                  <a:t>A</a:t>
                </a:r>
                <a:r>
                  <a:rPr lang="zh-CN" altLang="en-US" sz="2400" dirty="0"/>
                  <a:t>中的元素包括摄像机平移、旋转和投影</a:t>
                </a:r>
                <a:r>
                  <a:rPr lang="zh-CN" altLang="en-US" sz="2400" dirty="0" smtClean="0"/>
                  <a:t>参数，则有</a:t>
                </a:r>
                <a14:m>
                  <m:oMath xmlns:m="http://schemas.openxmlformats.org/officeDocument/2006/math">
                    <m:r>
                      <a:rPr lang="en-US" altLang="zh-CN" sz="2400" i="1" dirty="0" smtClean="0">
                        <a:latin typeface="Cambria Math" panose="02040503050406030204" pitchFamily="18" charset="0"/>
                      </a:rPr>
                      <m:t>𝐶</m:t>
                    </m:r>
                    <m:r>
                      <a:rPr lang="en-US" altLang="zh-CN" sz="2400" i="1" baseline="-25000" dirty="0" err="1" smtClean="0">
                        <a:latin typeface="Cambria Math" panose="02040503050406030204" pitchFamily="18" charset="0"/>
                      </a:rPr>
                      <m:t>h</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𝐴𝑊</m:t>
                    </m:r>
                    <m:r>
                      <a:rPr lang="en-US" altLang="zh-CN" sz="2400" i="1" baseline="-25000" dirty="0" err="1" smtClean="0">
                        <a:latin typeface="Cambria Math" panose="02040503050406030204" pitchFamily="18" charset="0"/>
                      </a:rPr>
                      <m:t>h</m:t>
                    </m:r>
                  </m:oMath>
                </a14:m>
                <a:r>
                  <a:rPr lang="zh-CN" altLang="en-US" sz="2400" baseline="-25000" dirty="0" smtClean="0"/>
                  <a:t>。</a:t>
                </a:r>
                <a:endParaRPr lang="zh-CN" altLang="en-US" sz="2400" baseline="-25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1935"/>
                </a:stretch>
              </a:blipFill>
            </p:spPr>
            <p:txBody>
              <a:bodyPr/>
              <a:lstStyle/>
              <a:p>
                <a:r>
                  <a:rPr lang="zh-CN" altLang="en-US">
                    <a:noFill/>
                  </a:rPr>
                  <a:t> </a:t>
                </a:r>
              </a:p>
            </p:txBody>
          </p:sp>
        </mc:Fallback>
      </mc:AlternateContent>
      <p:pic>
        <p:nvPicPr>
          <p:cNvPr id="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4022411"/>
            <a:ext cx="82454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43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2.4.1 </a:t>
            </a:r>
            <a:r>
              <a:rPr lang="zh-CN" altLang="en-US" b="1" dirty="0">
                <a:solidFill>
                  <a:srgbClr val="C00000"/>
                </a:solidFill>
              </a:rPr>
              <a:t>标定程序和步骤</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dirty="0" smtClean="0"/>
                  <a:t>由此可见，一个标定程序应该包括：</a:t>
                </a:r>
                <a:endParaRPr lang="en-US" altLang="zh-CN" sz="2800" dirty="0" smtClean="0"/>
              </a:p>
              <a:p>
                <a:pPr marL="0" indent="0">
                  <a:buNone/>
                </a:pPr>
                <a:r>
                  <a:rPr lang="zh-CN" altLang="en-US" sz="2400" dirty="0"/>
                  <a:t>① 获得</a:t>
                </a:r>
                <a:r>
                  <a:rPr lang="en-US" altLang="zh-CN" sz="2400" dirty="0"/>
                  <a:t>M ≥ 6</a:t>
                </a:r>
                <a:r>
                  <a:rPr lang="zh-CN" altLang="en-US" sz="2400" dirty="0"/>
                  <a:t>个具有已知世界坐标</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𝑋𝑖</m:t>
                    </m:r>
                    <m:r>
                      <a:rPr lang="en-US" altLang="zh-CN" sz="2400" i="1" dirty="0">
                        <a:latin typeface="Cambria Math" panose="02040503050406030204" pitchFamily="18" charset="0"/>
                      </a:rPr>
                      <m:t>, </m:t>
                    </m:r>
                    <m:r>
                      <a:rPr lang="en-US" altLang="zh-CN" sz="2400" i="1" dirty="0">
                        <a:latin typeface="Cambria Math" panose="02040503050406030204" pitchFamily="18" charset="0"/>
                      </a:rPr>
                      <m:t>𝑌𝑖</m:t>
                    </m:r>
                    <m:r>
                      <a:rPr lang="en-US" altLang="zh-CN" sz="2400" i="1" dirty="0">
                        <a:latin typeface="Cambria Math" panose="02040503050406030204" pitchFamily="18" charset="0"/>
                      </a:rPr>
                      <m:t>, </m:t>
                    </m:r>
                    <m:r>
                      <a:rPr lang="en-US" altLang="zh-CN" sz="2400" i="1" dirty="0" err="1">
                        <a:latin typeface="Cambria Math" panose="02040503050406030204" pitchFamily="18" charset="0"/>
                      </a:rPr>
                      <m:t>𝑍</m:t>
                    </m:r>
                    <m:r>
                      <a:rPr lang="en-US" altLang="zh-CN" sz="2400" i="1" baseline="-25000" dirty="0" err="1">
                        <a:latin typeface="Cambria Math" panose="02040503050406030204" pitchFamily="18" charset="0"/>
                      </a:rPr>
                      <m:t>𝑖</m:t>
                    </m:r>
                    <m:r>
                      <a:rPr lang="en-US" altLang="zh-CN" sz="2400" i="1" dirty="0">
                        <a:latin typeface="Cambria Math" panose="02040503050406030204" pitchFamily="18" charset="0"/>
                      </a:rPr>
                      <m:t>)</m:t>
                    </m:r>
                  </m:oMath>
                </a14:m>
                <a:r>
                  <a:rPr lang="zh-CN" altLang="en-US" sz="2400" dirty="0"/>
                  <a:t>的空间</a:t>
                </a:r>
                <a:r>
                  <a:rPr lang="zh-CN" altLang="en-US" sz="2400" dirty="0" smtClean="0"/>
                  <a:t>点。</a:t>
                </a:r>
                <a:endParaRPr lang="zh-CN" altLang="en-US" sz="2400" dirty="0"/>
              </a:p>
              <a:p>
                <a:pPr marL="0" indent="0">
                  <a:buNone/>
                </a:pPr>
                <a:r>
                  <a:rPr lang="zh-CN" altLang="en-US" sz="2400" dirty="0"/>
                  <a:t>② 用摄像机拍摄这些点以得到图像平面坐标</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𝑥𝑖</m:t>
                    </m:r>
                    <m:r>
                      <a:rPr lang="en-US" altLang="zh-CN" sz="2400" i="1" dirty="0">
                        <a:latin typeface="Cambria Math" panose="02040503050406030204" pitchFamily="18" charset="0"/>
                      </a:rPr>
                      <m:t>, </m:t>
                    </m:r>
                    <m:r>
                      <a:rPr lang="en-US" altLang="zh-CN" sz="2400" i="1" dirty="0" err="1">
                        <a:latin typeface="Cambria Math" panose="02040503050406030204" pitchFamily="18" charset="0"/>
                      </a:rPr>
                      <m:t>𝑦</m:t>
                    </m:r>
                    <m:r>
                      <a:rPr lang="en-US" altLang="zh-CN" sz="2400" i="1" baseline="-25000" dirty="0" err="1">
                        <a:latin typeface="Cambria Math" panose="02040503050406030204" pitchFamily="18" charset="0"/>
                      </a:rPr>
                      <m:t>𝑖</m:t>
                    </m:r>
                    <m:r>
                      <a:rPr lang="en-US" altLang="zh-CN" sz="2400" i="1" dirty="0">
                        <a:latin typeface="Cambria Math" panose="02040503050406030204" pitchFamily="18" charset="0"/>
                      </a:rPr>
                      <m:t>)</m:t>
                    </m:r>
                  </m:oMath>
                </a14:m>
                <a:r>
                  <a:rPr lang="zh-CN" altLang="en-US" sz="2400" dirty="0" smtClean="0"/>
                  <a:t>。</a:t>
                </a:r>
                <a:endParaRPr lang="en-US" altLang="zh-CN" sz="2400" dirty="0"/>
              </a:p>
              <a:p>
                <a:pPr marL="0" indent="0">
                  <a:buNone/>
                </a:pPr>
                <a:r>
                  <a:rPr lang="en-US" altLang="zh-CN" sz="2400" dirty="0"/>
                  <a:t>③ </a:t>
                </a:r>
                <a:r>
                  <a:rPr lang="zh-CN" altLang="en-US" sz="2400" dirty="0"/>
                  <a:t>把这些坐标代入上两式以解出未知</a:t>
                </a:r>
                <a:r>
                  <a:rPr lang="zh-CN" altLang="en-US" sz="2400" dirty="0" smtClean="0"/>
                  <a:t>系数。</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1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221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2.4.1 </a:t>
            </a:r>
            <a:r>
              <a:rPr lang="zh-CN" altLang="en-US" b="1" dirty="0">
                <a:solidFill>
                  <a:srgbClr val="C00000"/>
                </a:solidFill>
              </a:rPr>
              <a:t>标定程序和步骤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2800" b="1" dirty="0" smtClean="0"/>
                  <a:t>2.</a:t>
                </a:r>
                <a:r>
                  <a:rPr lang="zh-CN" altLang="en-US" sz="2800" b="1" dirty="0" smtClean="0"/>
                  <a:t>标定步骤</a:t>
                </a:r>
                <a:endParaRPr lang="en-US" altLang="zh-CN" sz="2800" b="1" dirty="0" smtClean="0"/>
              </a:p>
              <a:p>
                <a:pPr>
                  <a:buFont typeface="Wingdings" panose="05000000000000000000" pitchFamily="2" charset="2"/>
                  <a:buChar char="ü"/>
                </a:pPr>
                <a:r>
                  <a:rPr lang="zh-CN" altLang="en-US" sz="2400" dirty="0"/>
                  <a:t>第</a:t>
                </a:r>
                <a:r>
                  <a:rPr lang="en-US" altLang="zh-CN" sz="2400" dirty="0"/>
                  <a:t>1</a:t>
                </a:r>
                <a:r>
                  <a:rPr lang="zh-CN" altLang="en-US" sz="2400" dirty="0"/>
                  <a:t>步：标定旋转矩阵</a:t>
                </a:r>
                <a:r>
                  <a:rPr lang="en-US" altLang="zh-CN" sz="2400" dirty="0"/>
                  <a:t>R</a:t>
                </a:r>
                <a:r>
                  <a:rPr lang="zh-CN" altLang="en-US" sz="2400" dirty="0"/>
                  <a:t>和平移矢量</a:t>
                </a:r>
                <a:r>
                  <a:rPr lang="en-US" altLang="zh-CN" sz="2400" dirty="0"/>
                  <a:t>T</a:t>
                </a:r>
              </a:p>
              <a:p>
                <a:pPr>
                  <a:buFont typeface="Wingdings" panose="05000000000000000000" pitchFamily="2" charset="2"/>
                  <a:buChar char="ü"/>
                </a:pPr>
                <a:r>
                  <a:rPr lang="zh-CN" altLang="en-US" sz="2400" dirty="0"/>
                  <a:t>第</a:t>
                </a:r>
                <a:r>
                  <a:rPr lang="en-US" altLang="zh-CN" sz="2400" dirty="0"/>
                  <a:t>2</a:t>
                </a:r>
                <a:r>
                  <a:rPr lang="zh-CN" altLang="en-US" sz="2400" dirty="0"/>
                  <a:t>步：标定</a:t>
                </a:r>
                <a:r>
                  <a:rPr lang="zh-CN" altLang="en-US" sz="2400" dirty="0" smtClean="0"/>
                  <a:t>焦距</a:t>
                </a:r>
                <a14:m>
                  <m:oMath xmlns:m="http://schemas.openxmlformats.org/officeDocument/2006/math">
                    <m:r>
                      <m:rPr>
                        <m:nor/>
                      </m:rPr>
                      <a:rPr lang="en-US" altLang="zh-CN" sz="2400" i="1" dirty="0">
                        <a:latin typeface="Symbol" panose="05050102010706020507" pitchFamily="18" charset="2"/>
                      </a:rPr>
                      <m:t>l</m:t>
                    </m:r>
                  </m:oMath>
                </a14:m>
                <a:endParaRPr lang="en-US" altLang="zh-CN" sz="2400" dirty="0" smtClean="0"/>
              </a:p>
              <a:p>
                <a:pPr>
                  <a:buFont typeface="Wingdings" panose="05000000000000000000" pitchFamily="2" charset="2"/>
                  <a:buChar char="ü"/>
                </a:pPr>
                <a:r>
                  <a:rPr lang="zh-CN" altLang="en-US" sz="2400" dirty="0"/>
                  <a:t>第</a:t>
                </a:r>
                <a:r>
                  <a:rPr lang="en-US" altLang="zh-CN" sz="2400" dirty="0"/>
                  <a:t>3</a:t>
                </a:r>
                <a:r>
                  <a:rPr lang="zh-CN" altLang="en-US" sz="2400" dirty="0"/>
                  <a:t>步：标定镜头径向失真系数</a:t>
                </a:r>
                <a:r>
                  <a:rPr lang="en-US" altLang="zh-CN" sz="2400" dirty="0"/>
                  <a:t>k</a:t>
                </a:r>
              </a:p>
              <a:p>
                <a:pPr>
                  <a:buFont typeface="Wingdings" panose="05000000000000000000" pitchFamily="2" charset="2"/>
                  <a:buChar char="ü"/>
                </a:pPr>
                <a:r>
                  <a:rPr lang="zh-CN" altLang="en-US" sz="2400" dirty="0"/>
                  <a:t>第</a:t>
                </a:r>
                <a:r>
                  <a:rPr lang="en-US" altLang="zh-CN" sz="2400" dirty="0"/>
                  <a:t>4</a:t>
                </a:r>
                <a:r>
                  <a:rPr lang="zh-CN" altLang="en-US" sz="2400" dirty="0"/>
                  <a:t>步：标定不确定性图像尺度因子</a:t>
                </a:r>
                <a:r>
                  <a:rPr lang="en-US" altLang="zh-CN" sz="2400" dirty="0"/>
                  <a:t>m</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231" t="-1935"/>
                </a:stretch>
              </a:blipFill>
            </p:spPr>
            <p:txBody>
              <a:bodyPr/>
              <a:lstStyle/>
              <a:p>
                <a:r>
                  <a:rPr lang="zh-CN" altLang="en-US">
                    <a:noFill/>
                  </a:rPr>
                  <a:t> </a:t>
                </a:r>
              </a:p>
            </p:txBody>
          </p:sp>
        </mc:Fallback>
      </mc:AlternateContent>
      <p:pic>
        <p:nvPicPr>
          <p:cNvPr id="4" name="图片 2"/>
          <p:cNvPicPr>
            <a:picLocks/>
          </p:cNvPicPr>
          <p:nvPr/>
        </p:nvPicPr>
        <p:blipFill>
          <a:blip r:embed="rId4">
            <a:extLst>
              <a:ext uri="{28A0092B-C50C-407E-A947-70E740481C1C}">
                <a14:useLocalDpi xmlns:a14="http://schemas.microsoft.com/office/drawing/2010/main" val="0"/>
              </a:ext>
            </a:extLst>
          </a:blip>
          <a:srcRect l="803" r="1204"/>
          <a:stretch>
            <a:fillRect/>
          </a:stretch>
        </p:blipFill>
        <p:spPr bwMode="auto">
          <a:xfrm>
            <a:off x="2467830" y="4879347"/>
            <a:ext cx="85693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73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rgbClr val="C00000"/>
                </a:solidFill>
              </a:rPr>
              <a:t>2.1 </a:t>
            </a:r>
            <a:r>
              <a:rPr lang="zh-CN" altLang="en-US" b="1" dirty="0">
                <a:solidFill>
                  <a:srgbClr val="C00000"/>
                </a:solidFill>
              </a:rPr>
              <a:t>采集装置</a:t>
            </a:r>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dirty="0"/>
              <a:t>为采集数字图像，采集装置需要包括两种器件</a:t>
            </a:r>
          </a:p>
          <a:p>
            <a:pPr marL="457200" indent="-457200" algn="just">
              <a:buAutoNum type="arabicParenBoth"/>
            </a:pPr>
            <a:r>
              <a:rPr lang="zh-CN" altLang="en-US" sz="2400" dirty="0" smtClean="0"/>
              <a:t>传感器</a:t>
            </a:r>
            <a:r>
              <a:rPr lang="zh-CN" altLang="en-US" sz="2400" dirty="0"/>
              <a:t>：对某个电磁能量谱波段（如</a:t>
            </a:r>
            <a:r>
              <a:rPr lang="en-US" altLang="zh-CN" sz="2400" dirty="0"/>
              <a:t>X</a:t>
            </a:r>
            <a:r>
              <a:rPr lang="zh-CN" altLang="en-US" sz="2400" dirty="0"/>
              <a:t>射线、紫外线、可见光、红外线等）敏感的物理器件。它可以接收辐射并产生与所接收到的电磁辐射能量成正比的（模拟）</a:t>
            </a:r>
            <a:r>
              <a:rPr lang="zh-CN" altLang="en-US" sz="2400" dirty="0" smtClean="0"/>
              <a:t>电信号。</a:t>
            </a:r>
            <a:endParaRPr lang="en-US" altLang="zh-CN" sz="2400" dirty="0" smtClean="0"/>
          </a:p>
          <a:p>
            <a:pPr marL="457200" indent="-457200" algn="just">
              <a:buAutoNum type="arabicParenBoth"/>
            </a:pPr>
            <a:endParaRPr lang="en-US" altLang="zh-CN" sz="2400" dirty="0" smtClean="0"/>
          </a:p>
          <a:p>
            <a:pPr marL="457200" indent="-457200" algn="just">
              <a:buAutoNum type="arabicParenBoth"/>
            </a:pPr>
            <a:r>
              <a:rPr lang="zh-CN" altLang="en-US" sz="2400" dirty="0" smtClean="0"/>
              <a:t>数字化器</a:t>
            </a:r>
            <a:r>
              <a:rPr lang="zh-CN" altLang="en-US" sz="2400" dirty="0"/>
              <a:t>：将上述（模拟）电信号转化为数字（离散）的</a:t>
            </a:r>
            <a:r>
              <a:rPr lang="zh-CN" altLang="en-US" sz="2400" dirty="0" smtClean="0"/>
              <a:t>形式（模</a:t>
            </a:r>
            <a:r>
              <a:rPr lang="en-US" altLang="zh-CN" sz="2400" dirty="0" smtClean="0"/>
              <a:t>/</a:t>
            </a:r>
            <a:r>
              <a:rPr lang="zh-CN" altLang="en-US" sz="2400" dirty="0" smtClean="0"/>
              <a:t>数转换），以输入计算机。</a:t>
            </a:r>
            <a:endParaRPr lang="zh-CN" altLang="en-US" sz="2400" dirty="0"/>
          </a:p>
          <a:p>
            <a:pPr marL="0" indent="0" algn="just">
              <a:buNone/>
            </a:pPr>
            <a:r>
              <a:rPr lang="zh-CN" altLang="en-US" sz="2400" dirty="0"/>
              <a:t>	</a:t>
            </a:r>
          </a:p>
        </p:txBody>
      </p:sp>
    </p:spTree>
    <p:extLst>
      <p:ext uri="{BB962C8B-B14F-4D97-AF65-F5344CB8AC3E}">
        <p14:creationId xmlns:p14="http://schemas.microsoft.com/office/powerpoint/2010/main" val="40799489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2.4.2 </a:t>
            </a:r>
            <a:r>
              <a:rPr lang="zh-CN" altLang="en-US" b="1" dirty="0" smtClean="0">
                <a:solidFill>
                  <a:srgbClr val="C00000"/>
                </a:solidFill>
              </a:rPr>
              <a:t>两级标定法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dirty="0" smtClean="0"/>
              <a:t>两级标定法</a:t>
            </a:r>
            <a:r>
              <a:rPr lang="en-US" altLang="zh-CN" sz="2800" dirty="0"/>
              <a:t>(</a:t>
            </a:r>
            <a:r>
              <a:rPr lang="en-US" altLang="zh-CN" sz="2800" dirty="0" smtClean="0"/>
              <a:t>Tsai</a:t>
            </a:r>
            <a:r>
              <a:rPr lang="zh-CN" altLang="en-US" sz="2800" dirty="0" smtClean="0"/>
              <a:t>法</a:t>
            </a:r>
            <a:r>
              <a:rPr lang="en-US" altLang="zh-CN" sz="2800" dirty="0" smtClean="0"/>
              <a:t>)</a:t>
            </a:r>
            <a:r>
              <a:rPr lang="zh-CN" altLang="en-US" sz="2800" dirty="0" smtClean="0"/>
              <a:t>对摄像机进行标定</a:t>
            </a:r>
            <a:r>
              <a:rPr lang="en-US" altLang="zh-CN" sz="2800" dirty="0" smtClean="0"/>
              <a:t>(</a:t>
            </a:r>
            <a:r>
              <a:rPr lang="zh-CN" altLang="en-US" sz="2800" dirty="0" smtClean="0"/>
              <a:t>先外部参数，后内部参数</a:t>
            </a:r>
            <a:r>
              <a:rPr lang="en-US" altLang="zh-CN" sz="2800" dirty="0" smtClean="0"/>
              <a:t>)</a:t>
            </a:r>
            <a:r>
              <a:rPr lang="zh-CN" altLang="en-US" sz="2800" dirty="0" smtClean="0"/>
              <a:t>。该方法已广泛应用于工业视觉系统，对</a:t>
            </a:r>
            <a:r>
              <a:rPr lang="en-US" altLang="zh-CN" sz="2800" dirty="0" smtClean="0"/>
              <a:t>3D</a:t>
            </a:r>
            <a:r>
              <a:rPr lang="zh-CN" altLang="en-US" sz="2800" dirty="0" smtClean="0"/>
              <a:t>测量的精度最好可达</a:t>
            </a:r>
            <a:r>
              <a:rPr lang="en-US" altLang="zh-CN" sz="2800" dirty="0" smtClean="0"/>
              <a:t>1/4000</a:t>
            </a:r>
            <a:r>
              <a:rPr lang="zh-CN" altLang="en-US" sz="2800" dirty="0" smtClean="0"/>
              <a:t>。</a:t>
            </a:r>
            <a:endParaRPr lang="en-US" altLang="zh-CN" sz="2800" dirty="0" smtClean="0"/>
          </a:p>
          <a:p>
            <a:pPr>
              <a:buFont typeface="Wingdings" panose="05000000000000000000" pitchFamily="2" charset="2"/>
              <a:buChar char="p"/>
            </a:pPr>
            <a:endParaRPr lang="en-US" altLang="zh-CN" sz="2800" dirty="0" smtClean="0"/>
          </a:p>
          <a:p>
            <a:pPr>
              <a:buFont typeface="Wingdings" panose="05000000000000000000" pitchFamily="2" charset="2"/>
              <a:buChar char="ü"/>
            </a:pPr>
            <a:r>
              <a:rPr lang="zh-CN" altLang="en-US" sz="2400" dirty="0" smtClean="0"/>
              <a:t>先</a:t>
            </a:r>
            <a:r>
              <a:rPr lang="zh-CN" altLang="en-US" sz="2400" dirty="0"/>
              <a:t>外部参数，即摄像机姿态参数（如摄像机的位置和方向或平移、扫视角和倾斜角</a:t>
            </a:r>
            <a:r>
              <a:rPr lang="zh-CN" altLang="en-US" sz="2400" dirty="0" smtClean="0"/>
              <a:t>）</a:t>
            </a:r>
            <a:endParaRPr lang="en-US" altLang="zh-CN" sz="2400" dirty="0"/>
          </a:p>
          <a:p>
            <a:pPr>
              <a:buFont typeface="Wingdings" panose="05000000000000000000" pitchFamily="2" charset="2"/>
              <a:buChar char="ü"/>
            </a:pPr>
            <a:r>
              <a:rPr lang="zh-CN" altLang="en-US" sz="2400" dirty="0"/>
              <a:t>后内部参数，摄像机自身参数（如焦距、镜头径向失真、不确定性图像尺度因子）</a:t>
            </a:r>
          </a:p>
          <a:p>
            <a:endParaRPr lang="zh-CN" altLang="en-US" dirty="0"/>
          </a:p>
        </p:txBody>
      </p:sp>
    </p:spTree>
    <p:extLst>
      <p:ext uri="{BB962C8B-B14F-4D97-AF65-F5344CB8AC3E}">
        <p14:creationId xmlns:p14="http://schemas.microsoft.com/office/powerpoint/2010/main" val="3743095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2.4.2 </a:t>
            </a:r>
            <a:r>
              <a:rPr lang="zh-CN" altLang="en-US" b="1" dirty="0">
                <a:solidFill>
                  <a:srgbClr val="C00000"/>
                </a:solidFill>
              </a:rPr>
              <a:t>两级标定法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lnSpc>
                    <a:spcPct val="130000"/>
                  </a:lnSpc>
                  <a:spcBef>
                    <a:spcPts val="600"/>
                  </a:spcBef>
                  <a:buFont typeface="Wingdings" panose="05000000000000000000" pitchFamily="2" charset="2"/>
                  <a:buChar char="p"/>
                </a:pPr>
                <a:r>
                  <a:rPr lang="zh-CN" altLang="en-US" sz="2800" b="1" dirty="0" smtClean="0"/>
                  <a:t>标定可分为两种：</a:t>
                </a:r>
                <a:endParaRPr lang="en-US" altLang="zh-CN" sz="2800" b="1" dirty="0" smtClean="0"/>
              </a:p>
              <a:p>
                <a:pPr algn="just">
                  <a:lnSpc>
                    <a:spcPct val="130000"/>
                  </a:lnSpc>
                  <a:spcBef>
                    <a:spcPts val="600"/>
                  </a:spcBef>
                  <a:buFont typeface="Wingdings" panose="05000000000000000000" pitchFamily="2" charset="2"/>
                  <a:buChar char="ü"/>
                </a:pPr>
                <a:r>
                  <a:rPr lang="zh-CN" altLang="en-US" sz="2400" dirty="0" smtClean="0"/>
                  <a:t>如果</a:t>
                </a:r>
                <a:r>
                  <a:rPr lang="en-US" altLang="zh-CN" sz="2400" i="1" dirty="0">
                    <a:latin typeface="Symbol" panose="05050102010706020507" pitchFamily="18" charset="2"/>
                  </a:rPr>
                  <a:t>m</a:t>
                </a:r>
                <a:r>
                  <a:rPr lang="en-US" altLang="zh-CN" sz="2400" i="1" dirty="0"/>
                  <a:t> </a:t>
                </a:r>
                <a:r>
                  <a:rPr lang="zh-CN" altLang="en-US" sz="2400" dirty="0"/>
                  <a:t>已知，标定时只需用一幅含有一组共面基准点的图像即</a:t>
                </a:r>
                <a:r>
                  <a:rPr lang="zh-CN" altLang="en-US" sz="2400" dirty="0" smtClean="0"/>
                  <a:t>可。此时，第</a:t>
                </a:r>
                <a:r>
                  <a:rPr lang="en-US" altLang="zh-CN" sz="2400" dirty="0" smtClean="0"/>
                  <a:t>1</a:t>
                </a:r>
                <a:r>
                  <a:rPr lang="zh-CN" altLang="en-US" sz="2400" dirty="0" smtClean="0"/>
                  <a:t>步计算</a:t>
                </a:r>
                <a:r>
                  <a:rPr lang="en-US" altLang="zh-CN" sz="2400" dirty="0" smtClean="0"/>
                  <a:t>R</a:t>
                </a:r>
                <a:r>
                  <a:rPr lang="zh-CN" altLang="en-US" sz="2400" dirty="0" smtClean="0"/>
                  <a:t>和</a:t>
                </a:r>
                <a14:m>
                  <m:oMath xmlns:m="http://schemas.openxmlformats.org/officeDocument/2006/math">
                    <m:r>
                      <a:rPr lang="en-US" altLang="zh-CN" sz="2400" i="1" dirty="0" smtClean="0">
                        <a:latin typeface="Cambria Math" panose="02040503050406030204" pitchFamily="18" charset="0"/>
                      </a:rPr>
                      <m:t>𝑇</m:t>
                    </m:r>
                    <m:r>
                      <a:rPr lang="en-US" altLang="zh-CN" sz="2400" i="1" baseline="-25000" dirty="0" err="1" smtClean="0">
                        <a:latin typeface="Cambria Math" panose="02040503050406030204" pitchFamily="18" charset="0"/>
                      </a:rPr>
                      <m:t>𝑥</m:t>
                    </m:r>
                  </m:oMath>
                </a14:m>
                <a:r>
                  <a:rPr lang="zh-CN" altLang="en-US" sz="2400" dirty="0" smtClean="0"/>
                  <a:t>与</a:t>
                </a:r>
                <a14:m>
                  <m:oMath xmlns:m="http://schemas.openxmlformats.org/officeDocument/2006/math">
                    <m:r>
                      <a:rPr lang="en-US" altLang="zh-CN" sz="2400" i="1" dirty="0" smtClean="0">
                        <a:latin typeface="Cambria Math" panose="02040503050406030204" pitchFamily="18" charset="0"/>
                      </a:rPr>
                      <m:t>𝑇</m:t>
                    </m:r>
                    <m:r>
                      <a:rPr lang="en-US" altLang="zh-CN" sz="2400" i="1" baseline="-25000" dirty="0" smtClean="0">
                        <a:latin typeface="Cambria Math" panose="02040503050406030204" pitchFamily="18" charset="0"/>
                      </a:rPr>
                      <m:t>𝑦</m:t>
                    </m:r>
                  </m:oMath>
                </a14:m>
                <a:r>
                  <a:rPr lang="zh-CN" altLang="en-US" sz="2400" dirty="0" smtClean="0"/>
                  <a:t>，第</a:t>
                </a:r>
                <a:r>
                  <a:rPr lang="en-US" altLang="zh-CN" sz="2400" dirty="0" smtClean="0"/>
                  <a:t>2</a:t>
                </a:r>
                <a:r>
                  <a:rPr lang="zh-CN" altLang="en-US" sz="2400" dirty="0" smtClean="0"/>
                  <a:t>步计算</a:t>
                </a:r>
                <a14:m>
                  <m:oMath xmlns:m="http://schemas.openxmlformats.org/officeDocument/2006/math">
                    <m:r>
                      <m:rPr>
                        <m:nor/>
                      </m:rPr>
                      <a:rPr lang="en-US" altLang="zh-CN" sz="2400" i="1" dirty="0">
                        <a:latin typeface="Symbol" panose="05050102010706020507" pitchFamily="18" charset="2"/>
                      </a:rPr>
                      <m:t>l</m:t>
                    </m:r>
                  </m:oMath>
                </a14:m>
                <a:r>
                  <a:rPr lang="zh-CN" altLang="en-US" sz="2400" dirty="0" smtClean="0"/>
                  <a:t>，</a:t>
                </a:r>
                <a14:m>
                  <m:oMath xmlns:m="http://schemas.openxmlformats.org/officeDocument/2006/math">
                    <m:r>
                      <a:rPr lang="en-US" altLang="zh-CN" sz="2400" i="1" dirty="0" smtClean="0">
                        <a:latin typeface="Cambria Math" panose="02040503050406030204" pitchFamily="18" charset="0"/>
                      </a:rPr>
                      <m:t>𝑘</m:t>
                    </m:r>
                    <m:r>
                      <a:rPr lang="zh-CN" altLang="en-US" sz="2400" i="1" dirty="0" smtClean="0">
                        <a:latin typeface="Cambria Math" panose="02040503050406030204" pitchFamily="18" charset="0"/>
                      </a:rPr>
                      <m:t>，</m:t>
                    </m:r>
                    <m:r>
                      <a:rPr lang="en-US" altLang="zh-CN" sz="2400" i="1" dirty="0" err="1" smtClean="0">
                        <a:latin typeface="Cambria Math" panose="02040503050406030204" pitchFamily="18" charset="0"/>
                      </a:rPr>
                      <m:t>𝑇</m:t>
                    </m:r>
                    <m:r>
                      <a:rPr lang="en-US" altLang="zh-CN" sz="2400" i="1" baseline="-25000" dirty="0" err="1" smtClean="0">
                        <a:latin typeface="Cambria Math" panose="02040503050406030204" pitchFamily="18" charset="0"/>
                      </a:rPr>
                      <m:t>𝑧</m:t>
                    </m:r>
                  </m:oMath>
                </a14:m>
                <a:r>
                  <a:rPr lang="zh-CN" altLang="en-US" sz="2400" dirty="0" smtClean="0"/>
                  <a:t>。</a:t>
                </a:r>
                <a:endParaRPr lang="en-US" altLang="zh-CN" sz="2400" dirty="0" smtClean="0"/>
              </a:p>
              <a:p>
                <a:pPr algn="just">
                  <a:lnSpc>
                    <a:spcPct val="130000"/>
                  </a:lnSpc>
                  <a:spcBef>
                    <a:spcPts val="600"/>
                  </a:spcBef>
                  <a:buFont typeface="Wingdings" panose="05000000000000000000" pitchFamily="2" charset="2"/>
                  <a:buChar char="ü"/>
                </a:pPr>
                <a:endParaRPr lang="en-US" altLang="zh-CN" sz="2400" dirty="0"/>
              </a:p>
              <a:p>
                <a:pPr algn="just">
                  <a:lnSpc>
                    <a:spcPct val="130000"/>
                  </a:lnSpc>
                  <a:spcBef>
                    <a:spcPts val="600"/>
                  </a:spcBef>
                  <a:buFont typeface="Wingdings" panose="05000000000000000000" pitchFamily="2" charset="2"/>
                  <a:buChar char="ü"/>
                </a:pPr>
                <a:r>
                  <a:rPr lang="en-US" altLang="zh-CN" sz="2400" dirty="0">
                    <a:latin typeface="Symbol" panose="05050102010706020507" pitchFamily="18" charset="2"/>
                  </a:rPr>
                  <a:t>	</a:t>
                </a:r>
                <a:r>
                  <a:rPr lang="zh-CN" altLang="en-US" sz="2400" dirty="0"/>
                  <a:t>如果</a:t>
                </a:r>
                <a:r>
                  <a:rPr lang="en-US" altLang="zh-CN" sz="2400" i="1" dirty="0">
                    <a:latin typeface="Symbol" panose="05050102010706020507" pitchFamily="18" charset="2"/>
                  </a:rPr>
                  <a:t>m</a:t>
                </a:r>
                <a:r>
                  <a:rPr lang="zh-CN" altLang="en-US" sz="2400" dirty="0"/>
                  <a:t>未知，标定时需用一幅含有一组不共面基准点的</a:t>
                </a:r>
                <a:r>
                  <a:rPr lang="zh-CN" altLang="en-US" sz="2400" dirty="0" smtClean="0"/>
                  <a:t>图像。</a:t>
                </a:r>
                <a:r>
                  <a:rPr lang="zh-CN" altLang="en-US" sz="2400" dirty="0"/>
                  <a:t>此时，第</a:t>
                </a:r>
                <a:r>
                  <a:rPr lang="en-US" altLang="zh-CN" sz="2400" dirty="0"/>
                  <a:t>1</a:t>
                </a:r>
                <a:r>
                  <a:rPr lang="zh-CN" altLang="en-US" sz="2400" dirty="0"/>
                  <a:t>步计算</a:t>
                </a:r>
                <a:r>
                  <a:rPr lang="en-US" altLang="zh-CN" sz="2400" dirty="0"/>
                  <a:t>R</a:t>
                </a:r>
                <a:r>
                  <a:rPr lang="zh-CN" altLang="en-US" sz="2400" dirty="0"/>
                  <a:t>和</a:t>
                </a:r>
                <a14:m>
                  <m:oMath xmlns:m="http://schemas.openxmlformats.org/officeDocument/2006/math">
                    <m:r>
                      <a:rPr lang="en-US" altLang="zh-CN" sz="2400" i="1" dirty="0">
                        <a:latin typeface="Cambria Math" panose="02040503050406030204" pitchFamily="18" charset="0"/>
                      </a:rPr>
                      <m:t>𝑇</m:t>
                    </m:r>
                    <m:r>
                      <a:rPr lang="en-US" altLang="zh-CN" sz="2400" i="1" baseline="-25000" dirty="0" err="1">
                        <a:latin typeface="Cambria Math" panose="02040503050406030204" pitchFamily="18" charset="0"/>
                      </a:rPr>
                      <m:t>𝑥</m:t>
                    </m:r>
                  </m:oMath>
                </a14:m>
                <a:r>
                  <a:rPr lang="zh-CN" altLang="en-US" sz="2400" dirty="0"/>
                  <a:t>与</a:t>
                </a:r>
                <a14:m>
                  <m:oMath xmlns:m="http://schemas.openxmlformats.org/officeDocument/2006/math">
                    <m:r>
                      <a:rPr lang="en-US" altLang="zh-CN" sz="2400" i="1" dirty="0">
                        <a:latin typeface="Cambria Math" panose="02040503050406030204" pitchFamily="18" charset="0"/>
                      </a:rPr>
                      <m:t>𝑇</m:t>
                    </m:r>
                    <m:r>
                      <a:rPr lang="en-US" altLang="zh-CN" sz="2400" i="1" baseline="-25000" dirty="0">
                        <a:latin typeface="Cambria Math" panose="02040503050406030204" pitchFamily="18" charset="0"/>
                      </a:rPr>
                      <m:t>𝑦</m:t>
                    </m:r>
                  </m:oMath>
                </a14:m>
                <a:r>
                  <a:rPr lang="zh-CN" altLang="en-US" sz="2400" dirty="0" smtClean="0"/>
                  <a:t>以及</a:t>
                </a:r>
                <a:r>
                  <a:rPr lang="en-US" altLang="zh-CN" sz="2400" i="1" dirty="0">
                    <a:latin typeface="Symbol" panose="05050102010706020507" pitchFamily="18" charset="2"/>
                  </a:rPr>
                  <a:t>m </a:t>
                </a:r>
                <a:r>
                  <a:rPr lang="zh-CN" altLang="en-US" sz="2400" dirty="0" smtClean="0"/>
                  <a:t>，</a:t>
                </a:r>
                <a:r>
                  <a:rPr lang="zh-CN" altLang="en-US" sz="2400" dirty="0"/>
                  <a:t>第</a:t>
                </a:r>
                <a:r>
                  <a:rPr lang="en-US" altLang="zh-CN" sz="2400" dirty="0"/>
                  <a:t>2</a:t>
                </a:r>
                <a:r>
                  <a:rPr lang="zh-CN" altLang="en-US" sz="2400" dirty="0"/>
                  <a:t>步计算</a:t>
                </a:r>
                <a14:m>
                  <m:oMath xmlns:m="http://schemas.openxmlformats.org/officeDocument/2006/math">
                    <m:r>
                      <m:rPr>
                        <m:nor/>
                      </m:rPr>
                      <a:rPr lang="en-US" altLang="zh-CN" sz="2400" i="1" dirty="0">
                        <a:latin typeface="Symbol" panose="05050102010706020507" pitchFamily="18" charset="2"/>
                      </a:rPr>
                      <m:t>l</m:t>
                    </m:r>
                  </m:oMath>
                </a14:m>
                <a:r>
                  <a:rPr lang="zh-CN" altLang="en-US" sz="2400" dirty="0"/>
                  <a:t>，</a:t>
                </a:r>
                <a14:m>
                  <m:oMath xmlns:m="http://schemas.openxmlformats.org/officeDocument/2006/math">
                    <m:r>
                      <a:rPr lang="en-US" altLang="zh-CN" sz="2400" i="1" dirty="0">
                        <a:latin typeface="Cambria Math" panose="02040503050406030204" pitchFamily="18" charset="0"/>
                      </a:rPr>
                      <m:t>𝑘</m:t>
                    </m:r>
                    <m:r>
                      <a:rPr lang="zh-CN" altLang="en-US" sz="2400" i="1" dirty="0">
                        <a:latin typeface="Cambria Math" panose="02040503050406030204" pitchFamily="18" charset="0"/>
                      </a:rPr>
                      <m:t>，</m:t>
                    </m:r>
                    <m:r>
                      <a:rPr lang="en-US" altLang="zh-CN" sz="2400" i="1" dirty="0" err="1">
                        <a:latin typeface="Cambria Math" panose="02040503050406030204" pitchFamily="18" charset="0"/>
                      </a:rPr>
                      <m:t>𝑇</m:t>
                    </m:r>
                    <m:r>
                      <a:rPr lang="en-US" altLang="zh-CN" sz="2400" i="1" baseline="-25000" dirty="0" err="1">
                        <a:latin typeface="Cambria Math" panose="02040503050406030204" pitchFamily="18" charset="0"/>
                      </a:rPr>
                      <m:t>𝑧</m:t>
                    </m:r>
                  </m:oMath>
                </a14:m>
                <a:r>
                  <a:rPr lang="zh-CN" altLang="en-US" sz="2400" dirty="0"/>
                  <a:t>。</a:t>
                </a:r>
                <a:endParaRPr lang="en-US" altLang="zh-CN" sz="2400" dirty="0"/>
              </a:p>
              <a:p>
                <a:pPr algn="just">
                  <a:lnSpc>
                    <a:spcPct val="130000"/>
                  </a:lnSpc>
                  <a:spcBef>
                    <a:spcPts val="600"/>
                  </a:spcBef>
                  <a:buFont typeface="Wingdings" panose="05000000000000000000" pitchFamily="2" charset="2"/>
                  <a:buChar char="ü"/>
                </a:pPr>
                <a:endParaRPr lang="zh-CN" altLang="en-US" sz="2400" dirty="0">
                  <a:latin typeface="Symbol" panose="05050102010706020507" pitchFamily="18" charset="2"/>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31" t="-323" r="-1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6758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362114" y="3099081"/>
            <a:ext cx="3456395" cy="923330"/>
          </a:xfrm>
          <a:prstGeom prst="rect">
            <a:avLst/>
          </a:prstGeom>
          <a:noFill/>
        </p:spPr>
        <p:txBody>
          <a:bodyPr wrap="none" lIns="91440" tIns="45720" rIns="91440" bIns="45720">
            <a:spAutoFit/>
          </a:bodyPr>
          <a:lstStyle/>
          <a:p>
            <a:pPr algn="ctr"/>
            <a:r>
              <a:rPr lang="en-US" altLang="zh-CN"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End</a:t>
            </a:r>
            <a:r>
              <a:rPr lang="zh-CN" alt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99186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2.1 </a:t>
            </a:r>
            <a:r>
              <a:rPr lang="zh-CN" altLang="en-US" b="1" dirty="0">
                <a:solidFill>
                  <a:srgbClr val="C00000"/>
                </a:solidFill>
              </a:rPr>
              <a:t>采集装置</a:t>
            </a:r>
            <a:endParaRPr lang="zh-CN" altLang="en-US" dirty="0"/>
          </a:p>
        </p:txBody>
      </p:sp>
      <p:sp>
        <p:nvSpPr>
          <p:cNvPr id="3" name="内容占位符 2"/>
          <p:cNvSpPr>
            <a:spLocks noGrp="1"/>
          </p:cNvSpPr>
          <p:nvPr>
            <p:ph idx="1"/>
          </p:nvPr>
        </p:nvSpPr>
        <p:spPr/>
        <p:txBody>
          <a:bodyPr/>
          <a:lstStyle/>
          <a:p>
            <a:pPr marL="0" indent="0">
              <a:buNone/>
            </a:pPr>
            <a:r>
              <a:rPr lang="en-US" altLang="zh-CN" sz="2800" b="1" dirty="0" smtClean="0"/>
              <a:t>1</a:t>
            </a:r>
            <a:r>
              <a:rPr lang="en-US" altLang="zh-CN" sz="2800" b="1" dirty="0"/>
              <a:t>.</a:t>
            </a:r>
            <a:r>
              <a:rPr lang="zh-CN" altLang="en-US" sz="2800" b="1" dirty="0"/>
              <a:t>　常用采集装置</a:t>
            </a:r>
          </a:p>
          <a:p>
            <a:pPr>
              <a:buFont typeface="Wingdings" panose="05000000000000000000" pitchFamily="2" charset="2"/>
              <a:buChar char="u"/>
            </a:pPr>
            <a:r>
              <a:rPr lang="zh-CN" altLang="en-US" sz="2400" b="1" dirty="0">
                <a:solidFill>
                  <a:schemeClr val="accent1">
                    <a:lumMod val="75000"/>
                  </a:schemeClr>
                </a:solidFill>
              </a:rPr>
              <a:t>	</a:t>
            </a:r>
            <a:r>
              <a:rPr lang="en-US" altLang="zh-CN" sz="2400" b="1" dirty="0">
                <a:solidFill>
                  <a:schemeClr val="accent1">
                    <a:lumMod val="75000"/>
                  </a:schemeClr>
                </a:solidFill>
              </a:rPr>
              <a:t>CCD</a:t>
            </a:r>
            <a:r>
              <a:rPr lang="zh-CN" altLang="en-US" sz="2400" b="1" dirty="0">
                <a:solidFill>
                  <a:schemeClr val="accent1">
                    <a:lumMod val="75000"/>
                  </a:schemeClr>
                </a:solidFill>
              </a:rPr>
              <a:t>摄像机</a:t>
            </a:r>
          </a:p>
          <a:p>
            <a:pPr marL="0" indent="0">
              <a:buNone/>
            </a:pPr>
            <a:r>
              <a:rPr lang="zh-CN" altLang="en-US" dirty="0"/>
              <a:t>	</a:t>
            </a:r>
            <a:r>
              <a:rPr lang="zh-CN" altLang="en-US" sz="2200" dirty="0" smtClean="0"/>
              <a:t>具有</a:t>
            </a:r>
            <a:r>
              <a:rPr lang="zh-CN" altLang="en-US" sz="2200" dirty="0"/>
              <a:t>非常快的快门速度 </a:t>
            </a:r>
          </a:p>
          <a:p>
            <a:pPr>
              <a:buFont typeface="Wingdings" panose="05000000000000000000" pitchFamily="2" charset="2"/>
              <a:buChar char="u"/>
            </a:pPr>
            <a:r>
              <a:rPr lang="zh-CN" altLang="en-US" sz="2400" b="1" dirty="0">
                <a:solidFill>
                  <a:schemeClr val="accent1">
                    <a:lumMod val="75000"/>
                  </a:schemeClr>
                </a:solidFill>
              </a:rPr>
              <a:t>	</a:t>
            </a:r>
            <a:r>
              <a:rPr lang="en-US" altLang="zh-CN" sz="2400" b="1" dirty="0">
                <a:solidFill>
                  <a:schemeClr val="accent1">
                    <a:lumMod val="75000"/>
                  </a:schemeClr>
                </a:solidFill>
              </a:rPr>
              <a:t>CMOS</a:t>
            </a:r>
            <a:r>
              <a:rPr lang="zh-CN" altLang="en-US" sz="2400" b="1" dirty="0">
                <a:solidFill>
                  <a:schemeClr val="accent1">
                    <a:lumMod val="75000"/>
                  </a:schemeClr>
                </a:solidFill>
              </a:rPr>
              <a:t>摄像机</a:t>
            </a:r>
          </a:p>
          <a:p>
            <a:pPr marL="0" indent="0">
              <a:buNone/>
            </a:pPr>
            <a:r>
              <a:rPr lang="zh-CN" altLang="en-US" dirty="0"/>
              <a:t>	</a:t>
            </a:r>
            <a:r>
              <a:rPr lang="zh-CN" altLang="en-US" sz="2200" dirty="0" smtClean="0"/>
              <a:t>低功耗</a:t>
            </a:r>
            <a:r>
              <a:rPr lang="zh-CN" altLang="en-US" sz="2200" dirty="0"/>
              <a:t>，小尺寸，总体成本低 </a:t>
            </a:r>
          </a:p>
          <a:p>
            <a:pPr>
              <a:buFont typeface="Wingdings" panose="05000000000000000000" pitchFamily="2" charset="2"/>
              <a:buChar char="u"/>
            </a:pPr>
            <a:r>
              <a:rPr lang="zh-CN" altLang="en-US" sz="2400" b="1" dirty="0">
                <a:solidFill>
                  <a:schemeClr val="accent1">
                    <a:lumMod val="75000"/>
                  </a:schemeClr>
                </a:solidFill>
              </a:rPr>
              <a:t>	</a:t>
            </a:r>
            <a:r>
              <a:rPr lang="en-US" altLang="zh-CN" sz="2400" b="1" dirty="0">
                <a:solidFill>
                  <a:schemeClr val="accent1">
                    <a:lumMod val="75000"/>
                  </a:schemeClr>
                </a:solidFill>
              </a:rPr>
              <a:t>CID</a:t>
            </a:r>
            <a:r>
              <a:rPr lang="zh-CN" altLang="en-US" sz="2400" b="1" dirty="0">
                <a:solidFill>
                  <a:schemeClr val="accent1">
                    <a:lumMod val="75000"/>
                  </a:schemeClr>
                </a:solidFill>
              </a:rPr>
              <a:t>摄像机</a:t>
            </a:r>
          </a:p>
          <a:p>
            <a:pPr marL="0" indent="0">
              <a:buNone/>
            </a:pPr>
            <a:r>
              <a:rPr lang="zh-CN" altLang="en-US" sz="2200" dirty="0"/>
              <a:t>	</a:t>
            </a:r>
            <a:r>
              <a:rPr lang="zh-CN" altLang="en-US" sz="2200" dirty="0" smtClean="0"/>
              <a:t>随机访问</a:t>
            </a:r>
            <a:r>
              <a:rPr lang="zh-CN" altLang="en-US" sz="2200" dirty="0"/>
              <a:t>，不会产生图像浮散 </a:t>
            </a:r>
          </a:p>
        </p:txBody>
      </p:sp>
    </p:spTree>
    <p:extLst>
      <p:ext uri="{BB962C8B-B14F-4D97-AF65-F5344CB8AC3E}">
        <p14:creationId xmlns:p14="http://schemas.microsoft.com/office/powerpoint/2010/main" val="66183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2.1 </a:t>
            </a:r>
            <a:r>
              <a:rPr lang="zh-CN" altLang="en-US" b="1" dirty="0">
                <a:solidFill>
                  <a:srgbClr val="C00000"/>
                </a:solidFill>
              </a:rPr>
              <a:t>采集装置</a:t>
            </a:r>
            <a:endParaRPr lang="zh-CN" altLang="en-US" dirty="0"/>
          </a:p>
        </p:txBody>
      </p:sp>
      <p:sp>
        <p:nvSpPr>
          <p:cNvPr id="3" name="内容占位符 2"/>
          <p:cNvSpPr>
            <a:spLocks noGrp="1"/>
          </p:cNvSpPr>
          <p:nvPr>
            <p:ph idx="1"/>
          </p:nvPr>
        </p:nvSpPr>
        <p:spPr/>
        <p:txBody>
          <a:bodyPr/>
          <a:lstStyle/>
          <a:p>
            <a:pPr marL="0" indent="0">
              <a:buNone/>
            </a:pPr>
            <a:r>
              <a:rPr lang="en-US" altLang="zh-CN" sz="2800" b="1" dirty="0" smtClean="0"/>
              <a:t>2</a:t>
            </a:r>
            <a:r>
              <a:rPr lang="en-US" altLang="zh-CN" sz="2800" b="1" dirty="0"/>
              <a:t>.</a:t>
            </a:r>
            <a:r>
              <a:rPr lang="zh-CN" altLang="en-US" sz="2800" b="1" dirty="0"/>
              <a:t>　基本性能指标</a:t>
            </a:r>
          </a:p>
          <a:p>
            <a:pPr marL="0" indent="0">
              <a:buNone/>
            </a:pPr>
            <a:r>
              <a:rPr lang="zh-CN" altLang="en-US" sz="2400" dirty="0" smtClean="0"/>
              <a:t>  </a:t>
            </a:r>
            <a:r>
              <a:rPr lang="en-US" altLang="zh-CN" sz="2400" dirty="0" smtClean="0"/>
              <a:t>(</a:t>
            </a:r>
            <a:r>
              <a:rPr lang="en-US" altLang="zh-CN" sz="2400" dirty="0"/>
              <a:t>1)</a:t>
            </a:r>
            <a:r>
              <a:rPr lang="zh-CN" altLang="en-US" sz="2400" dirty="0"/>
              <a:t>　线性响应：</a:t>
            </a:r>
          </a:p>
          <a:p>
            <a:pPr marL="0" indent="0">
              <a:buNone/>
            </a:pPr>
            <a:r>
              <a:rPr lang="zh-CN" altLang="en-US" sz="2400" dirty="0" smtClean="0"/>
              <a:t>  </a:t>
            </a:r>
            <a:r>
              <a:rPr lang="en-US" altLang="zh-CN" sz="2400" dirty="0" smtClean="0"/>
              <a:t>(</a:t>
            </a:r>
            <a:r>
              <a:rPr lang="en-US" altLang="zh-CN" sz="2400" dirty="0"/>
              <a:t>2)</a:t>
            </a:r>
            <a:r>
              <a:rPr lang="zh-CN" altLang="en-US" sz="2400" dirty="0"/>
              <a:t>　灵敏度：</a:t>
            </a:r>
          </a:p>
          <a:p>
            <a:pPr marL="0" indent="0">
              <a:buNone/>
            </a:pPr>
            <a:r>
              <a:rPr lang="zh-CN" altLang="en-US" sz="2400" dirty="0" smtClean="0"/>
              <a:t>  </a:t>
            </a:r>
            <a:r>
              <a:rPr lang="en-US" altLang="zh-CN" sz="2400" dirty="0" smtClean="0"/>
              <a:t>(</a:t>
            </a:r>
            <a:r>
              <a:rPr lang="en-US" altLang="zh-CN" sz="2400" dirty="0"/>
              <a:t>3)</a:t>
            </a:r>
            <a:r>
              <a:rPr lang="zh-CN" altLang="en-US" sz="2400" dirty="0"/>
              <a:t>　信噪比：</a:t>
            </a:r>
          </a:p>
          <a:p>
            <a:pPr marL="0" indent="0">
              <a:buNone/>
            </a:pPr>
            <a:r>
              <a:rPr lang="zh-CN" altLang="en-US" sz="2400" dirty="0" smtClean="0"/>
              <a:t>  </a:t>
            </a:r>
            <a:r>
              <a:rPr lang="en-US" altLang="zh-CN" sz="2400" dirty="0" smtClean="0"/>
              <a:t>(</a:t>
            </a:r>
            <a:r>
              <a:rPr lang="en-US" altLang="zh-CN" sz="2400" dirty="0"/>
              <a:t>4)</a:t>
            </a:r>
            <a:r>
              <a:rPr lang="zh-CN" altLang="en-US" sz="2400" dirty="0"/>
              <a:t>　阴影（不均匀度）：</a:t>
            </a:r>
          </a:p>
          <a:p>
            <a:pPr marL="0" indent="0">
              <a:buNone/>
            </a:pPr>
            <a:r>
              <a:rPr lang="zh-CN" altLang="en-US" sz="2400" dirty="0" smtClean="0"/>
              <a:t>  </a:t>
            </a:r>
            <a:r>
              <a:rPr lang="en-US" altLang="zh-CN" sz="2400" dirty="0" smtClean="0"/>
              <a:t>(</a:t>
            </a:r>
            <a:r>
              <a:rPr lang="en-US" altLang="zh-CN" sz="2400" dirty="0"/>
              <a:t>5)</a:t>
            </a:r>
            <a:r>
              <a:rPr lang="zh-CN" altLang="en-US" sz="2400" dirty="0"/>
              <a:t>　快门速度：</a:t>
            </a:r>
          </a:p>
          <a:p>
            <a:pPr marL="0" indent="0">
              <a:buNone/>
            </a:pPr>
            <a:r>
              <a:rPr lang="zh-CN" altLang="en-US" sz="2400" dirty="0" smtClean="0"/>
              <a:t>  </a:t>
            </a:r>
            <a:r>
              <a:rPr lang="en-US" altLang="zh-CN" sz="2400" dirty="0" smtClean="0"/>
              <a:t>(</a:t>
            </a:r>
            <a:r>
              <a:rPr lang="en-US" altLang="zh-CN" sz="2400" dirty="0"/>
              <a:t>6)</a:t>
            </a:r>
            <a:r>
              <a:rPr lang="zh-CN" altLang="en-US" sz="2400" dirty="0"/>
              <a:t>　读取速率：</a:t>
            </a:r>
          </a:p>
        </p:txBody>
      </p:sp>
    </p:spTree>
    <p:extLst>
      <p:ext uri="{BB962C8B-B14F-4D97-AF65-F5344CB8AC3E}">
        <p14:creationId xmlns:p14="http://schemas.microsoft.com/office/powerpoint/2010/main" val="375764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2.2 </a:t>
            </a:r>
            <a:r>
              <a:rPr lang="zh-CN" altLang="en-US" b="1" dirty="0" smtClean="0">
                <a:solidFill>
                  <a:srgbClr val="C00000"/>
                </a:solidFill>
              </a:rPr>
              <a:t>采集</a:t>
            </a:r>
            <a:r>
              <a:rPr lang="zh-CN" altLang="en-US" b="1" dirty="0">
                <a:solidFill>
                  <a:srgbClr val="C00000"/>
                </a:solidFill>
              </a:rPr>
              <a:t>模型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图像采集中的主要模型包括几何成像模型和亮度成像</a:t>
            </a:r>
            <a:r>
              <a:rPr lang="zh-CN" altLang="en-US" sz="2400" dirty="0" smtClean="0"/>
              <a:t>模型</a:t>
            </a:r>
            <a:endParaRPr lang="en-US" altLang="zh-CN" sz="2400" dirty="0" smtClean="0"/>
          </a:p>
          <a:p>
            <a:pPr>
              <a:lnSpc>
                <a:spcPct val="150000"/>
              </a:lnSpc>
              <a:buFont typeface="Wingdings" panose="05000000000000000000" pitchFamily="2" charset="2"/>
              <a:buChar char="l"/>
            </a:pPr>
            <a:r>
              <a:rPr lang="zh-CN" altLang="en-US" sz="2800" b="1" dirty="0"/>
              <a:t>	</a:t>
            </a:r>
            <a:r>
              <a:rPr lang="en-US" altLang="zh-CN" sz="2800" b="1" dirty="0" smtClean="0"/>
              <a:t>2.2.1</a:t>
            </a:r>
            <a:r>
              <a:rPr lang="zh-CN" altLang="en-US" sz="2800" b="1" dirty="0"/>
              <a:t>　几何成像模型</a:t>
            </a:r>
          </a:p>
          <a:p>
            <a:pPr>
              <a:lnSpc>
                <a:spcPct val="150000"/>
              </a:lnSpc>
              <a:buFont typeface="Wingdings" panose="05000000000000000000" pitchFamily="2" charset="2"/>
              <a:buChar char="l"/>
            </a:pPr>
            <a:r>
              <a:rPr lang="zh-CN" altLang="en-US" sz="2800" b="1" dirty="0"/>
              <a:t>	</a:t>
            </a:r>
            <a:r>
              <a:rPr lang="en-US" altLang="zh-CN" sz="2800" b="1" dirty="0" smtClean="0"/>
              <a:t>2.2.2</a:t>
            </a:r>
            <a:r>
              <a:rPr lang="zh-CN" altLang="en-US" sz="2800" b="1" dirty="0"/>
              <a:t>　亮度成像模型</a:t>
            </a:r>
          </a:p>
          <a:p>
            <a:pPr>
              <a:lnSpc>
                <a:spcPct val="150000"/>
              </a:lnSpc>
              <a:buFont typeface="Wingdings" panose="05000000000000000000" pitchFamily="2" charset="2"/>
              <a:buChar char="l"/>
            </a:pPr>
            <a:r>
              <a:rPr lang="zh-CN" altLang="en-US" sz="2800" b="1" dirty="0"/>
              <a:t>	</a:t>
            </a:r>
            <a:r>
              <a:rPr lang="en-US" altLang="zh-CN" sz="2800" b="1" dirty="0"/>
              <a:t>2.2.3</a:t>
            </a:r>
            <a:r>
              <a:rPr lang="zh-CN" altLang="en-US" sz="2800" b="1" dirty="0"/>
              <a:t>　空间和幅度分辨率</a:t>
            </a:r>
            <a:endParaRPr lang="en-US" altLang="zh-CN" sz="2800" b="1" dirty="0"/>
          </a:p>
          <a:p>
            <a:pPr>
              <a:lnSpc>
                <a:spcPct val="150000"/>
              </a:lnSpc>
              <a:buFont typeface="Wingdings" panose="05000000000000000000" pitchFamily="2" charset="2"/>
              <a:buChar char="l"/>
            </a:pPr>
            <a:r>
              <a:rPr lang="en-US" altLang="zh-CN" sz="2800" b="1" dirty="0" smtClean="0"/>
              <a:t> 2.2.4  </a:t>
            </a:r>
            <a:r>
              <a:rPr lang="zh-CN" altLang="en-US" sz="2800" b="1" dirty="0" smtClean="0"/>
              <a:t>  图像</a:t>
            </a:r>
            <a:r>
              <a:rPr lang="zh-CN" altLang="en-US" sz="2800" b="1" dirty="0"/>
              <a:t>的质量</a:t>
            </a:r>
          </a:p>
        </p:txBody>
      </p:sp>
    </p:spTree>
    <p:extLst>
      <p:ext uri="{BB962C8B-B14F-4D97-AF65-F5344CB8AC3E}">
        <p14:creationId xmlns:p14="http://schemas.microsoft.com/office/powerpoint/2010/main" val="125903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2.2.1  </a:t>
            </a:r>
            <a:r>
              <a:rPr lang="zh-CN" altLang="en-US" b="1" dirty="0" smtClean="0">
                <a:solidFill>
                  <a:srgbClr val="C00000"/>
                </a:solidFill>
              </a:rPr>
              <a:t>几何成像模型</a:t>
            </a:r>
            <a:endParaRPr lang="zh-CN" altLang="en-US" dirty="0"/>
          </a:p>
        </p:txBody>
      </p:sp>
      <p:sp>
        <p:nvSpPr>
          <p:cNvPr id="3" name="内容占位符 2"/>
          <p:cNvSpPr>
            <a:spLocks noGrp="1"/>
          </p:cNvSpPr>
          <p:nvPr>
            <p:ph idx="1"/>
          </p:nvPr>
        </p:nvSpPr>
        <p:spPr>
          <a:xfrm>
            <a:off x="2589212" y="2133600"/>
            <a:ext cx="8915400" cy="4084320"/>
          </a:xfrm>
        </p:spPr>
        <p:txBody>
          <a:bodyPr>
            <a:normAutofit/>
          </a:bodyPr>
          <a:lstStyle/>
          <a:p>
            <a:pPr>
              <a:buFont typeface="Wingdings" panose="05000000000000000000" pitchFamily="2" charset="2"/>
              <a:buChar char="u"/>
            </a:pPr>
            <a:r>
              <a:rPr lang="zh-CN" altLang="en-US" sz="2400" dirty="0"/>
              <a:t>	图像采集的过程从几何角度可看作是一个将客观世界的场景通过投影进行空间转化的过程</a:t>
            </a:r>
          </a:p>
          <a:p>
            <a:pPr>
              <a:buFont typeface="Wingdings" panose="05000000000000000000" pitchFamily="2" charset="2"/>
              <a:buChar char="u"/>
            </a:pPr>
            <a:r>
              <a:rPr lang="zh-CN" altLang="en-US" sz="2400" dirty="0"/>
              <a:t>	投影成像涉及到在不同坐标系统之间的转换</a:t>
            </a:r>
          </a:p>
          <a:p>
            <a:pPr marL="0" indent="0">
              <a:buNone/>
            </a:pPr>
            <a:r>
              <a:rPr lang="zh-CN" altLang="en-US" sz="2200" dirty="0"/>
              <a:t>	</a:t>
            </a:r>
            <a:r>
              <a:rPr lang="en-US" altLang="zh-CN" sz="2200" dirty="0"/>
              <a:t>(1)</a:t>
            </a:r>
            <a:r>
              <a:rPr lang="zh-CN" altLang="en-US" sz="2200" dirty="0"/>
              <a:t>　世界坐标系统：</a:t>
            </a:r>
            <a:r>
              <a:rPr lang="en-US" altLang="zh-CN" sz="2200" dirty="0"/>
              <a:t>XYZ </a:t>
            </a:r>
          </a:p>
          <a:p>
            <a:pPr marL="0" indent="0">
              <a:buNone/>
            </a:pPr>
            <a:r>
              <a:rPr lang="en-US" altLang="zh-CN" sz="2200" dirty="0"/>
              <a:t>	(2)</a:t>
            </a:r>
            <a:r>
              <a:rPr lang="zh-CN" altLang="en-US" sz="2200" dirty="0"/>
              <a:t>　摄像机坐标系统：</a:t>
            </a:r>
            <a:r>
              <a:rPr lang="en-US" altLang="zh-CN" sz="2200" dirty="0"/>
              <a:t>xyz </a:t>
            </a:r>
          </a:p>
          <a:p>
            <a:pPr marL="0" indent="0">
              <a:buNone/>
            </a:pPr>
            <a:r>
              <a:rPr lang="en-US" altLang="zh-CN" sz="2200" dirty="0"/>
              <a:t>	(3)</a:t>
            </a:r>
            <a:r>
              <a:rPr lang="zh-CN" altLang="en-US" sz="2200" dirty="0"/>
              <a:t>　图像平面坐标系统：</a:t>
            </a:r>
            <a:r>
              <a:rPr lang="en-US" altLang="zh-CN" sz="2200" dirty="0" err="1"/>
              <a:t>x'y</a:t>
            </a:r>
            <a:r>
              <a:rPr lang="en-US" altLang="zh-CN" sz="2200" dirty="0"/>
              <a:t>' </a:t>
            </a:r>
            <a:endParaRPr lang="en-US" altLang="zh-CN" sz="2200" dirty="0" smtClean="0"/>
          </a:p>
          <a:p>
            <a:pPr marL="0" indent="0">
              <a:buNone/>
            </a:pPr>
            <a:endParaRPr lang="en-US" altLang="zh-CN" sz="2000" dirty="0"/>
          </a:p>
          <a:p>
            <a:pPr>
              <a:buFont typeface="Wingdings" panose="05000000000000000000" pitchFamily="2" charset="2"/>
              <a:buChar char="u"/>
            </a:pPr>
            <a:r>
              <a:rPr lang="en-US" altLang="zh-CN" sz="2400" dirty="0"/>
              <a:t>	</a:t>
            </a:r>
            <a:r>
              <a:rPr lang="zh-CN" altLang="en-US" sz="2400" dirty="0"/>
              <a:t>一般取图像平面与摄像机坐标系统的</a:t>
            </a:r>
            <a:r>
              <a:rPr lang="en-US" altLang="zh-CN" sz="2400" dirty="0" err="1"/>
              <a:t>xy</a:t>
            </a:r>
            <a:r>
              <a:rPr lang="zh-CN" altLang="en-US" sz="2400" dirty="0"/>
              <a:t>平面平行，且</a:t>
            </a:r>
            <a:r>
              <a:rPr lang="en-US" altLang="zh-CN" sz="2400" dirty="0"/>
              <a:t>x</a:t>
            </a:r>
            <a:r>
              <a:rPr lang="zh-CN" altLang="en-US" sz="2400" dirty="0"/>
              <a:t>轴与</a:t>
            </a:r>
            <a:r>
              <a:rPr lang="en-US" altLang="zh-CN" sz="2400" dirty="0"/>
              <a:t>x'</a:t>
            </a:r>
            <a:r>
              <a:rPr lang="zh-CN" altLang="en-US" sz="2400" dirty="0"/>
              <a:t>轴、</a:t>
            </a:r>
            <a:r>
              <a:rPr lang="en-US" altLang="zh-CN" sz="2400" dirty="0"/>
              <a:t>y</a:t>
            </a:r>
            <a:r>
              <a:rPr lang="zh-CN" altLang="en-US" sz="2400" dirty="0"/>
              <a:t>轴与</a:t>
            </a:r>
            <a:r>
              <a:rPr lang="en-US" altLang="zh-CN" sz="2400" dirty="0"/>
              <a:t>y'</a:t>
            </a:r>
            <a:r>
              <a:rPr lang="zh-CN" altLang="en-US" sz="2400" dirty="0"/>
              <a:t>轴分别重合 </a:t>
            </a:r>
          </a:p>
        </p:txBody>
      </p:sp>
    </p:spTree>
    <p:extLst>
      <p:ext uri="{BB962C8B-B14F-4D97-AF65-F5344CB8AC3E}">
        <p14:creationId xmlns:p14="http://schemas.microsoft.com/office/powerpoint/2010/main" val="4095009116"/>
      </p:ext>
    </p:extLst>
  </p:cSld>
  <p:clrMapOvr>
    <a:masterClrMapping/>
  </p:clrMapOvr>
</p:sld>
</file>

<file path=ppt/theme/theme1.xml><?xml version="1.0" encoding="utf-8"?>
<a:theme xmlns:a="http://schemas.openxmlformats.org/drawingml/2006/main" name="丝状">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462</TotalTime>
  <Words>1886</Words>
  <Application>Microsoft Office PowerPoint</Application>
  <PresentationFormat>宽屏</PresentationFormat>
  <Paragraphs>225</Paragraphs>
  <Slides>52</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宋体</vt:lpstr>
      <vt:lpstr>NSimSun</vt:lpstr>
      <vt:lpstr>幼圆</vt:lpstr>
      <vt:lpstr>Arial</vt:lpstr>
      <vt:lpstr>Calibri</vt:lpstr>
      <vt:lpstr>Cambria Math</vt:lpstr>
      <vt:lpstr>Century Gothic</vt:lpstr>
      <vt:lpstr>Symbol</vt:lpstr>
      <vt:lpstr>Wingdings</vt:lpstr>
      <vt:lpstr>Wingdings 3</vt:lpstr>
      <vt:lpstr>丝状</vt:lpstr>
      <vt:lpstr>第二章  图像采集</vt:lpstr>
      <vt:lpstr>图像采集</vt:lpstr>
      <vt:lpstr>PowerPoint 演示文稿</vt:lpstr>
      <vt:lpstr>本章内容</vt:lpstr>
      <vt:lpstr>2.1 采集装置</vt:lpstr>
      <vt:lpstr>2.1 采集装置</vt:lpstr>
      <vt:lpstr>2.1 采集装置</vt:lpstr>
      <vt:lpstr>2.2 采集模型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2.2.1  几何成像模型</vt:lpstr>
      <vt:lpstr>2.2.2  亮度成像模型</vt:lpstr>
      <vt:lpstr>2.2.2  亮度成像模型</vt:lpstr>
      <vt:lpstr>2.2.2  亮度成像模型</vt:lpstr>
      <vt:lpstr>2.2.2  亮度成像模型</vt:lpstr>
      <vt:lpstr>2.2.2  亮度成像模型</vt:lpstr>
      <vt:lpstr>2.2.3 空间和幅度分辨率 </vt:lpstr>
      <vt:lpstr>2.2.3 空间和幅度分辨率 </vt:lpstr>
      <vt:lpstr>2.2.3 空间和幅度分辨率 </vt:lpstr>
      <vt:lpstr>2.2.3 空间和幅度分辨率 </vt:lpstr>
      <vt:lpstr>2.2.3 空间和幅度分辨率 </vt:lpstr>
      <vt:lpstr>2.2.3 空间和幅度分辨率 </vt:lpstr>
      <vt:lpstr>2.2.4 图像的质量</vt:lpstr>
      <vt:lpstr>2.2.4 图像的质量-层次</vt:lpstr>
      <vt:lpstr>2.2.4 图像的质量-对比度</vt:lpstr>
      <vt:lpstr>2.2.4 图像的质量-清晰度</vt:lpstr>
      <vt:lpstr>2.3 采集方式</vt:lpstr>
      <vt:lpstr>2.3.1 成像方式一览</vt:lpstr>
      <vt:lpstr>2.3.1 成像方式一览</vt:lpstr>
      <vt:lpstr>2.3.2 结构光法</vt:lpstr>
      <vt:lpstr>2.3.2 结构光法</vt:lpstr>
      <vt:lpstr>2.3.2 结构光法</vt:lpstr>
      <vt:lpstr>2.3.2 结构光法</vt:lpstr>
      <vt:lpstr>2.3.2 结构光法</vt:lpstr>
      <vt:lpstr>2.4 摄像机标定</vt:lpstr>
      <vt:lpstr>2.4 摄像机标定</vt:lpstr>
      <vt:lpstr>2.4.1 标定程序和步骤</vt:lpstr>
      <vt:lpstr>2.4.1 标定程序和步骤</vt:lpstr>
      <vt:lpstr>2.4.1 标定程序和步骤</vt:lpstr>
      <vt:lpstr>2.4.2 两级标定法</vt:lpstr>
      <vt:lpstr>2.4.2 两级标定法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chengzhuanyang@zufe.edu.cn</dc:creator>
  <cp:lastModifiedBy>chengzhuanyang@zufe.edu.cn</cp:lastModifiedBy>
  <cp:revision>77</cp:revision>
  <dcterms:created xsi:type="dcterms:W3CDTF">2020-06-25T14:24:34Z</dcterms:created>
  <dcterms:modified xsi:type="dcterms:W3CDTF">2020-09-21T09:07:13Z</dcterms:modified>
</cp:coreProperties>
</file>