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95" r:id="rId3"/>
    <p:sldId id="257" r:id="rId4"/>
    <p:sldId id="270" r:id="rId5"/>
    <p:sldId id="258" r:id="rId6"/>
    <p:sldId id="259" r:id="rId7"/>
    <p:sldId id="271" r:id="rId8"/>
    <p:sldId id="260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7" r:id="rId55"/>
    <p:sldId id="31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ABB-74B8-4B3B-BC8F-16DDB8D1BF4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0A64-8750-45F3-999B-266564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aeasringnar/article/details/82079943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5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4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介绍、安装、配置</a:t>
            </a:r>
          </a:p>
          <a:p>
            <a:r>
              <a:rPr lang="en-US" altLang="zh-CN" smtClean="0">
                <a:hlinkClick r:id="rId3"/>
              </a:rPr>
              <a:t> https://blog.csdn.net/haeasringnar/article/details/82079943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7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/>
              <a:t>cv.polylines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可用于绘制多条线。只需创建要绘制的所有线条的列表，然后将其传递给函数即可。所有线条将单独绘制。与为每条线调用**</a:t>
            </a:r>
            <a:r>
              <a:rPr lang="en-US" altLang="zh-CN" sz="1200" dirty="0" err="1" smtClean="0"/>
              <a:t>cv.line</a:t>
            </a:r>
            <a:r>
              <a:rPr lang="en-US" altLang="zh-CN" sz="1200" dirty="0" smtClean="0"/>
              <a:t>**</a:t>
            </a:r>
            <a:r>
              <a:rPr lang="zh-CN" altLang="en-US" sz="1200" dirty="0" smtClean="0"/>
              <a:t>相比，绘制一组线是一种更好，更快的方法。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8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被视为零。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48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1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67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0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5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gzhuanyang@zufe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urcc.org/codecs.php" TargetMode="External"/><Relationship Id="rId2" Type="http://schemas.openxmlformats.org/officeDocument/2006/relationships/hyperlink" Target="http://en.wikipedia.org/wiki/FourC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98632" y="794982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5000" b="1" dirty="0" smtClean="0"/>
              <a:t>第二章  图像的基本操作</a:t>
            </a:r>
            <a:endParaRPr lang="zh-CN" altLang="en-US" sz="5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0598" y="4245222"/>
            <a:ext cx="8915399" cy="1850277"/>
          </a:xfrm>
        </p:spPr>
        <p:txBody>
          <a:bodyPr>
            <a:noAutofit/>
          </a:bodyPr>
          <a:lstStyle/>
          <a:p>
            <a:pPr algn="ctr"/>
            <a:r>
              <a:rPr lang="zh-CN" altLang="en-US" sz="2200" dirty="0" smtClean="0"/>
              <a:t>主讲教师：阳诚砖</a:t>
            </a:r>
            <a:endParaRPr lang="en-US" altLang="zh-CN" sz="2200" dirty="0" smtClean="0"/>
          </a:p>
          <a:p>
            <a:pPr algn="ctr"/>
            <a:r>
              <a:rPr lang="zh-CN" altLang="en-US" sz="2200" dirty="0" smtClean="0"/>
              <a:t>浙江财经大学信息管理与人工智能学院</a:t>
            </a:r>
            <a:endParaRPr lang="en-US" altLang="zh-CN" sz="2200" dirty="0" smtClean="0"/>
          </a:p>
          <a:p>
            <a:pPr algn="ctr"/>
            <a:r>
              <a:rPr lang="zh-CN" altLang="en-US" sz="2200" dirty="0" smtClean="0"/>
              <a:t>邮箱：</a:t>
            </a:r>
            <a:r>
              <a:rPr lang="en-US" altLang="zh-CN" sz="2200" dirty="0" smtClean="0">
                <a:hlinkClick r:id="rId2"/>
              </a:rPr>
              <a:t>chengzhuanyang@zufe.edu.cn</a:t>
            </a:r>
            <a:endParaRPr lang="en-US" altLang="zh-CN" sz="2200" dirty="0" smtClean="0"/>
          </a:p>
          <a:p>
            <a:pPr algn="ctr"/>
            <a:fld id="{A1EDCFD3-ABED-42F5-A3D0-A8A55DE8A960}" type="datetime2">
              <a:rPr lang="zh-CN" altLang="en-US" sz="2200" smtClean="0"/>
              <a:t>2020年9月13日</a:t>
            </a:fld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772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图像颜色空间转换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461761" cy="3816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最常用的两种颜色空间方法 ： </a:t>
            </a:r>
            <a:r>
              <a:rPr lang="en-US" altLang="zh-CN" sz="2400" b="1" dirty="0"/>
              <a:t>BGR</a:t>
            </a:r>
            <a:r>
              <a:rPr lang="en-US" altLang="zh-CN" sz="2400" b="1" dirty="0" smtClean="0"/>
              <a:t>–&gt;Gray</a:t>
            </a:r>
            <a:r>
              <a:rPr lang="en-US" altLang="zh-CN" sz="2400" dirty="0"/>
              <a:t> </a:t>
            </a:r>
            <a:r>
              <a:rPr lang="zh-CN" altLang="en-US" sz="2400" dirty="0"/>
              <a:t>和 </a:t>
            </a:r>
            <a:r>
              <a:rPr lang="en-US" altLang="zh-CN" sz="2400" b="1" dirty="0"/>
              <a:t>BGR</a:t>
            </a:r>
            <a:r>
              <a:rPr lang="en-US" altLang="zh-CN" sz="2400" b="1" dirty="0" smtClean="0"/>
              <a:t>–&gt;HSV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 err="1"/>
              <a:t>input_image</a:t>
            </a:r>
            <a:r>
              <a:rPr lang="en-US" altLang="zh-CN" sz="2200" dirty="0"/>
              <a:t> </a:t>
            </a:r>
            <a:r>
              <a:rPr lang="zh-CN" altLang="en-US" sz="2200" dirty="0"/>
              <a:t>转换的</a:t>
            </a:r>
            <a:r>
              <a:rPr lang="zh-CN" altLang="en-US" sz="2200" dirty="0" smtClean="0"/>
              <a:t>图像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flag </a:t>
            </a:r>
            <a:r>
              <a:rPr lang="zh-CN" altLang="en-US" sz="2200" dirty="0"/>
              <a:t>转换</a:t>
            </a:r>
            <a:r>
              <a:rPr lang="zh-CN" altLang="en-US" sz="2200" dirty="0" smtClean="0"/>
              <a:t>类型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 smtClean="0"/>
              <a:t>    对于 </a:t>
            </a:r>
            <a:r>
              <a:rPr lang="en-US" altLang="zh-CN" sz="2000" dirty="0" smtClean="0"/>
              <a:t>BGR-&gt;Gray </a:t>
            </a:r>
            <a:r>
              <a:rPr lang="zh-CN" altLang="en-US" sz="2000" dirty="0"/>
              <a:t>的转换，我们要使用的 </a:t>
            </a:r>
            <a:r>
              <a:rPr lang="en-US" altLang="zh-CN" sz="2000" dirty="0"/>
              <a:t>flag </a:t>
            </a:r>
            <a:r>
              <a:rPr lang="zh-CN" altLang="en-US" sz="2000" dirty="0" smtClean="0"/>
              <a:t>就是</a:t>
            </a:r>
            <a:r>
              <a:rPr lang="en-US" altLang="zh-CN" sz="2000" dirty="0"/>
              <a:t>cv2.COLOR_BGR2GRAY</a:t>
            </a:r>
            <a:r>
              <a:rPr lang="zh-CN" altLang="en-US" sz="2000" dirty="0"/>
              <a:t>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 </a:t>
            </a:r>
            <a:r>
              <a:rPr lang="zh-CN" altLang="en-US" sz="2000" dirty="0"/>
              <a:t>对于 </a:t>
            </a:r>
            <a:r>
              <a:rPr lang="en-US" altLang="zh-CN" sz="2000" dirty="0" smtClean="0"/>
              <a:t>BGR-&gt;HSV </a:t>
            </a:r>
            <a:r>
              <a:rPr lang="zh-CN" altLang="en-US" sz="2000" dirty="0"/>
              <a:t>的转换，我们用的 </a:t>
            </a:r>
            <a:r>
              <a:rPr lang="en-US" altLang="zh-CN" sz="2000" dirty="0"/>
              <a:t>flag </a:t>
            </a:r>
            <a:r>
              <a:rPr lang="zh-CN" altLang="en-US" sz="2000" dirty="0"/>
              <a:t>就是</a:t>
            </a:r>
            <a:r>
              <a:rPr lang="en-US" altLang="zh-CN" sz="2000" dirty="0"/>
              <a:t>cv2.COLOR_BGR2HSV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23" y="2852262"/>
            <a:ext cx="5821206" cy="4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图像颜色空间转换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在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HSV </a:t>
            </a:r>
            <a:r>
              <a:rPr lang="zh-CN" altLang="en-US" sz="2400" dirty="0"/>
              <a:t>格式中， </a:t>
            </a:r>
            <a:r>
              <a:rPr lang="en-US" altLang="zh-CN" sz="2400" dirty="0"/>
              <a:t>H</a:t>
            </a:r>
            <a:r>
              <a:rPr lang="zh-CN" altLang="en-US" sz="2400" dirty="0"/>
              <a:t>（色彩</a:t>
            </a:r>
            <a:r>
              <a:rPr lang="en-US" altLang="zh-CN" sz="2400" dirty="0"/>
              <a:t>/</a:t>
            </a:r>
            <a:r>
              <a:rPr lang="zh-CN" altLang="en-US" sz="2400" dirty="0"/>
              <a:t>色度）的取值范围是 </a:t>
            </a:r>
            <a:r>
              <a:rPr lang="en-US" altLang="zh-CN" sz="2400" dirty="0"/>
              <a:t>[0</a:t>
            </a:r>
            <a:r>
              <a:rPr lang="zh-CN" altLang="en-US" sz="2400" dirty="0"/>
              <a:t>， </a:t>
            </a:r>
            <a:r>
              <a:rPr lang="en-US" altLang="zh-CN" sz="2400" dirty="0"/>
              <a:t>179]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（饱和度）的取值范围 </a:t>
            </a:r>
            <a:r>
              <a:rPr lang="en-US" altLang="zh-CN" sz="2400" dirty="0"/>
              <a:t>[0</a:t>
            </a:r>
            <a:r>
              <a:rPr lang="zh-CN" altLang="en-US" sz="2400" dirty="0"/>
              <a:t>， </a:t>
            </a:r>
            <a:r>
              <a:rPr lang="en-US" altLang="zh-CN" sz="2400" dirty="0"/>
              <a:t>255]</a:t>
            </a:r>
            <a:r>
              <a:rPr lang="zh-CN" altLang="en-US" sz="2400" dirty="0"/>
              <a:t>， </a:t>
            </a:r>
            <a:r>
              <a:rPr lang="en-US" altLang="zh-CN" sz="2400" dirty="0"/>
              <a:t>V</a:t>
            </a:r>
            <a:r>
              <a:rPr lang="zh-CN" altLang="en-US" sz="2400" dirty="0"/>
              <a:t>（亮度）的取值范围 </a:t>
            </a:r>
            <a:r>
              <a:rPr lang="en-US" altLang="zh-CN" sz="2400" dirty="0"/>
              <a:t>[0</a:t>
            </a:r>
            <a:r>
              <a:rPr lang="zh-CN" altLang="en-US" sz="2400" dirty="0"/>
              <a:t>， </a:t>
            </a:r>
            <a:r>
              <a:rPr lang="en-US" altLang="zh-CN" sz="2400" dirty="0"/>
              <a:t>255]</a:t>
            </a:r>
            <a:r>
              <a:rPr lang="zh-CN" altLang="en-US" sz="2400" dirty="0"/>
              <a:t>。但是不同的软件使用的值可能不同。所以当你需要拿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HSV </a:t>
            </a:r>
            <a:r>
              <a:rPr lang="zh-CN" altLang="en-US" sz="2400" dirty="0"/>
              <a:t>值与其他软件的 </a:t>
            </a:r>
            <a:r>
              <a:rPr lang="en-US" altLang="zh-CN" sz="2400" dirty="0"/>
              <a:t>HSV </a:t>
            </a:r>
            <a:r>
              <a:rPr lang="zh-CN" altLang="en-US" sz="2400" dirty="0"/>
              <a:t>值进行对比时，一定要记得归一化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1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6" y="592174"/>
            <a:ext cx="3742857" cy="55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63" y="777888"/>
            <a:ext cx="577142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5847619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06460"/>
            <a:ext cx="561904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res.cloudinary.com/chenzhen/image/upload/v1555746990/github_image/2019-04-20/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3" y="85724"/>
            <a:ext cx="7296150" cy="67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2400" b="1" dirty="0" err="1"/>
              <a:t>Matplotlib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的绘图库，可为你提供多种绘图方法。你将在接下来的文章中看到它们。在这里，你将学习如何使用</a:t>
            </a:r>
            <a:r>
              <a:rPr lang="en-US" altLang="zh-CN" sz="2400" b="1" dirty="0" err="1"/>
              <a:t>Matplotlib</a:t>
            </a:r>
            <a:r>
              <a:rPr lang="zh-CN" altLang="en-US" sz="2400" b="1" dirty="0"/>
              <a:t>显示图像。你可以使用</a:t>
            </a:r>
            <a:r>
              <a:rPr lang="en-US" altLang="zh-CN" sz="2400" b="1" dirty="0" err="1"/>
              <a:t>Matplotlib</a:t>
            </a:r>
            <a:r>
              <a:rPr lang="zh-CN" altLang="en-US" sz="2400" b="1" dirty="0"/>
              <a:t>缩放图像，保存图像等。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93" y="3623502"/>
            <a:ext cx="3020911" cy="2516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50" y="4022411"/>
            <a:ext cx="5761905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视频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入门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/>
              <a:t>目标</a:t>
            </a:r>
            <a:endParaRPr lang="en-US" altLang="zh-CN" sz="2800" dirty="0" smtClean="0"/>
          </a:p>
          <a:p>
            <a:pPr marL="5400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学习</a:t>
            </a:r>
            <a:r>
              <a:rPr lang="zh-CN" altLang="en-US" sz="2400" dirty="0"/>
              <a:t>读取视频，显示视频和保存视频。</a:t>
            </a:r>
          </a:p>
          <a:p>
            <a:pPr marL="5400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学习从相机捕捉并显示它。</a:t>
            </a:r>
          </a:p>
          <a:p>
            <a:pPr marL="5400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你将学习以下功能：</a:t>
            </a:r>
            <a:r>
              <a:rPr lang="en-US" altLang="zh-CN" sz="2400" b="1" dirty="0" err="1"/>
              <a:t>cv.VideoCapture</a:t>
            </a:r>
            <a:r>
              <a:rPr lang="en-US" altLang="zh-CN" sz="2400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cv.VideoWriter</a:t>
            </a:r>
            <a:r>
              <a:rPr lang="en-US" altLang="zh-CN" sz="2400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1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从相机中读取视频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通常情况下，我们必须用摄像机捕捉实时画面。提供了一个非常简单的界面。让我们从摄像头捕捉一段视频</a:t>
            </a:r>
            <a:r>
              <a:rPr lang="en-US" altLang="zh-CN" sz="2400" dirty="0"/>
              <a:t>(</a:t>
            </a:r>
            <a:r>
              <a:rPr lang="zh-CN" altLang="en-US" sz="2400" dirty="0"/>
              <a:t>我使用的是我笔记本电脑内置的网络摄像头</a:t>
            </a:r>
            <a:r>
              <a:rPr lang="en-US" altLang="zh-CN" sz="2400" dirty="0"/>
              <a:t>) </a:t>
            </a:r>
            <a:r>
              <a:rPr lang="zh-CN" altLang="en-US" sz="2400" dirty="0"/>
              <a:t>，将其转换成灰度视频并显示出来。只是一个简单的任务开始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要捕获视频，你需要创建一个 </a:t>
            </a:r>
            <a:r>
              <a:rPr lang="en-US" altLang="zh-CN" sz="2400" b="1" dirty="0" err="1"/>
              <a:t>VideoCapture</a:t>
            </a:r>
            <a:r>
              <a:rPr lang="zh-CN" altLang="en-US" sz="2400" dirty="0"/>
              <a:t> 对象。它的参数可以是设备索引或视频文件的名称。设备索引就是指定哪个摄像头的数字。</a:t>
            </a:r>
          </a:p>
        </p:txBody>
      </p:sp>
    </p:spTree>
    <p:extLst>
      <p:ext uri="{BB962C8B-B14F-4D97-AF65-F5344CB8AC3E}">
        <p14:creationId xmlns:p14="http://schemas.microsoft.com/office/powerpoint/2010/main" val="18599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43613"/>
            <a:ext cx="6190476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图像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入门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目标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在这里，你将学习如何读取图像，如何显示图像以及如何将其保存回去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你将学习以下功能：</a:t>
            </a:r>
            <a:r>
              <a:rPr lang="en-US" altLang="zh-CN" sz="2400" b="1" dirty="0" err="1"/>
              <a:t>cv.imread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cv.imshow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cv.imwrite</a:t>
            </a:r>
            <a:r>
              <a:rPr lang="en-US" altLang="zh-CN" sz="2400" b="1" dirty="0"/>
              <a:t>()</a:t>
            </a:r>
            <a:endParaRPr lang="zh-CN" altLang="en-US" sz="2400" dirty="0"/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（可选）你将学习如何使用</a:t>
            </a:r>
            <a:r>
              <a:rPr lang="en-US" altLang="zh-CN" sz="2400" dirty="0" err="1"/>
              <a:t>Matplotlib</a:t>
            </a:r>
            <a:r>
              <a:rPr lang="zh-CN" altLang="en-US" sz="2400" dirty="0"/>
              <a:t>显示图像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从文件播放视频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它与从相机捕获相同，只是用视频文件名更改摄像机索引。另外，在显示框架时，请使用适当的时间</a:t>
            </a:r>
            <a:r>
              <a:rPr lang="en-US" altLang="zh-CN" sz="2400" dirty="0" err="1"/>
              <a:t>cv.waitKey</a:t>
            </a:r>
            <a:r>
              <a:rPr lang="en-US" altLang="zh-CN" sz="2400" dirty="0"/>
              <a:t>()</a:t>
            </a:r>
            <a:r>
              <a:rPr lang="zh-CN" altLang="en-US" sz="2400" dirty="0"/>
              <a:t>。如果太小，则视频将非常快，而如果太大，则视频将变得很慢（嗯，这就是显示慢动作的方式）。正常情况下</a:t>
            </a:r>
            <a:r>
              <a:rPr lang="en-US" altLang="zh-CN" sz="2400" dirty="0"/>
              <a:t>25</a:t>
            </a:r>
            <a:r>
              <a:rPr lang="zh-CN" altLang="en-US" sz="2400" dirty="0"/>
              <a:t>毫秒就可以了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注意</a:t>
            </a:r>
            <a:r>
              <a:rPr lang="zh-CN" altLang="en-US" sz="2400" dirty="0"/>
              <a:t> 确保安装了正确的 </a:t>
            </a:r>
            <a:r>
              <a:rPr lang="en-US" altLang="zh-CN" sz="2400" dirty="0" err="1"/>
              <a:t>ffmpeg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gstreamer</a:t>
            </a:r>
            <a:r>
              <a:rPr lang="en-US" altLang="zh-CN" sz="2400" dirty="0"/>
              <a:t> </a:t>
            </a:r>
            <a:r>
              <a:rPr lang="zh-CN" altLang="en-US" sz="2400" dirty="0"/>
              <a:t>版本。有时，使用视频捕获</a:t>
            </a:r>
            <a:r>
              <a:rPr lang="en-US" altLang="zh-CN" sz="2400" dirty="0"/>
              <a:t>(Video Capture)</a:t>
            </a:r>
            <a:r>
              <a:rPr lang="zh-CN" altLang="en-US" sz="2400" dirty="0"/>
              <a:t>是一件令人头疼的事情，主要原因是错误地安装了 </a:t>
            </a:r>
            <a:r>
              <a:rPr lang="en-US" altLang="zh-CN" sz="2400" dirty="0" err="1"/>
              <a:t>ffmpeg</a:t>
            </a:r>
            <a:r>
              <a:rPr lang="en-US" altLang="zh-CN" sz="2400" dirty="0"/>
              <a:t> / </a:t>
            </a:r>
            <a:r>
              <a:rPr lang="en-US" altLang="zh-CN" sz="2400" dirty="0" err="1"/>
              <a:t>gstreamer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27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209524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保存</a:t>
            </a:r>
            <a:r>
              <a:rPr lang="zh-CN" altLang="en-US" b="1" dirty="0" smtClean="0"/>
              <a:t>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创建一个 </a:t>
            </a:r>
            <a:r>
              <a:rPr lang="en-US" altLang="zh-CN" sz="2400" dirty="0" err="1"/>
              <a:t>VideoWriter</a:t>
            </a:r>
            <a:r>
              <a:rPr lang="en-US" altLang="zh-CN" sz="2400" dirty="0"/>
              <a:t> </a:t>
            </a:r>
            <a:r>
              <a:rPr lang="zh-CN" altLang="en-US" sz="2400" dirty="0"/>
              <a:t>对象。我们应该指定输出文件名</a:t>
            </a:r>
            <a:r>
              <a:rPr lang="en-US" altLang="zh-CN" sz="2400" dirty="0"/>
              <a:t>(</a:t>
            </a:r>
            <a:r>
              <a:rPr lang="zh-CN" altLang="en-US" sz="2400" dirty="0"/>
              <a:t>例如</a:t>
            </a:r>
            <a:r>
              <a:rPr lang="en-US" altLang="zh-CN" sz="2400" dirty="0"/>
              <a:t>: output.avi)</a:t>
            </a:r>
            <a:r>
              <a:rPr lang="zh-CN" altLang="en-US" sz="2400" dirty="0"/>
              <a:t>。然后我们应该指定 </a:t>
            </a:r>
            <a:r>
              <a:rPr lang="en-US" altLang="zh-CN" sz="2400" dirty="0" err="1"/>
              <a:t>FourCC</a:t>
            </a:r>
            <a:r>
              <a:rPr lang="en-US" altLang="zh-CN" sz="2400" dirty="0"/>
              <a:t> </a:t>
            </a:r>
            <a:r>
              <a:rPr lang="zh-CN" altLang="en-US" sz="2400" dirty="0"/>
              <a:t>代码</a:t>
            </a:r>
            <a:r>
              <a:rPr lang="en-US" altLang="zh-CN" sz="2400" dirty="0"/>
              <a:t>(</a:t>
            </a:r>
            <a:r>
              <a:rPr lang="zh-CN" altLang="en-US" sz="2400" dirty="0"/>
              <a:t>详见下一段</a:t>
            </a:r>
            <a:r>
              <a:rPr lang="en-US" altLang="zh-CN" sz="2400" dirty="0"/>
              <a:t>)</a:t>
            </a:r>
            <a:r>
              <a:rPr lang="zh-CN" altLang="en-US" sz="2400" dirty="0"/>
              <a:t>。然后传递帧率的数量和帧大小。最后一个是颜色标志。如果为 </a:t>
            </a:r>
            <a:r>
              <a:rPr lang="en-US" altLang="zh-CN" sz="2400" dirty="0"/>
              <a:t>True</a:t>
            </a:r>
            <a:r>
              <a:rPr lang="zh-CN" altLang="en-US" sz="2400" dirty="0"/>
              <a:t>，编码器期望颜色帧，否则它与灰度帧一起工作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FourCC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2"/>
              </a:rPr>
              <a:t>http://en.wikipedia.org/wiki/FourCC</a:t>
            </a:r>
            <a:r>
              <a:rPr lang="en-US" altLang="zh-CN" sz="2400" dirty="0"/>
              <a:t> </a:t>
            </a:r>
            <a:r>
              <a:rPr lang="zh-CN" altLang="en-US" sz="2400" dirty="0"/>
              <a:t>是用于指定视频编解码器的</a:t>
            </a:r>
            <a:r>
              <a:rPr lang="en-US" altLang="zh-CN" sz="2400" dirty="0"/>
              <a:t>4</a:t>
            </a:r>
            <a:r>
              <a:rPr lang="zh-CN" altLang="en-US" sz="2400" dirty="0"/>
              <a:t>字节代码。可用代码列表可在</a:t>
            </a:r>
            <a:r>
              <a:rPr lang="en-US" altLang="zh-CN" sz="2400" dirty="0"/>
              <a:t>fourcc.org</a:t>
            </a:r>
            <a:r>
              <a:rPr lang="zh-CN" altLang="en-US" sz="2400" dirty="0"/>
              <a:t>中</a:t>
            </a:r>
            <a:r>
              <a:rPr lang="en-US" altLang="zh-CN" sz="2400" dirty="0"/>
              <a:t>:</a:t>
            </a:r>
            <a:r>
              <a:rPr lang="en-US" altLang="zh-CN" sz="2400" dirty="0">
                <a:hlinkClick r:id="rId3"/>
              </a:rPr>
              <a:t>http://www.fourcc.org/codecs.php</a:t>
            </a:r>
            <a:r>
              <a:rPr lang="en-US" altLang="zh-CN" sz="2400" dirty="0"/>
              <a:t> </a:t>
            </a:r>
            <a:r>
              <a:rPr lang="zh-CN" altLang="en-US" sz="2400" dirty="0"/>
              <a:t>找到。它取决于平台。遵循编解码器对我来说效果很好。</a:t>
            </a:r>
          </a:p>
        </p:txBody>
      </p:sp>
    </p:spTree>
    <p:extLst>
      <p:ext uri="{BB962C8B-B14F-4D97-AF65-F5344CB8AC3E}">
        <p14:creationId xmlns:p14="http://schemas.microsoft.com/office/powerpoint/2010/main" val="353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在</a:t>
            </a:r>
            <a:r>
              <a:rPr lang="en-US" altLang="zh-CN" sz="2000" dirty="0"/>
              <a:t>Fedora</a:t>
            </a:r>
            <a:r>
              <a:rPr lang="zh-CN" altLang="en-US" sz="2000" dirty="0"/>
              <a:t>中：</a:t>
            </a:r>
            <a:r>
              <a:rPr lang="en-US" altLang="zh-CN" sz="2000" dirty="0"/>
              <a:t>DIVX</a:t>
            </a:r>
            <a:r>
              <a:rPr lang="zh-CN" altLang="en-US" sz="2000" dirty="0"/>
              <a:t>，</a:t>
            </a:r>
            <a:r>
              <a:rPr lang="en-US" altLang="zh-CN" sz="2000" dirty="0"/>
              <a:t>XVID</a:t>
            </a:r>
            <a:r>
              <a:rPr lang="zh-CN" altLang="en-US" sz="2000" dirty="0"/>
              <a:t>，</a:t>
            </a:r>
            <a:r>
              <a:rPr lang="en-US" altLang="zh-CN" sz="2000" dirty="0"/>
              <a:t>MJPG</a:t>
            </a:r>
            <a:r>
              <a:rPr lang="zh-CN" altLang="en-US" sz="2000" dirty="0"/>
              <a:t>，</a:t>
            </a:r>
            <a:r>
              <a:rPr lang="en-US" altLang="zh-CN" sz="2000" dirty="0"/>
              <a:t>X264</a:t>
            </a:r>
            <a:r>
              <a:rPr lang="zh-CN" altLang="en-US" sz="2000" dirty="0"/>
              <a:t>，</a:t>
            </a:r>
            <a:r>
              <a:rPr lang="en-US" altLang="zh-CN" sz="2000" dirty="0"/>
              <a:t>WMV1</a:t>
            </a:r>
            <a:r>
              <a:rPr lang="zh-CN" altLang="en-US" sz="2000" dirty="0"/>
              <a:t>，</a:t>
            </a:r>
            <a:r>
              <a:rPr lang="en-US" altLang="zh-CN" sz="2000" dirty="0"/>
              <a:t>WMV2</a:t>
            </a:r>
            <a:r>
              <a:rPr lang="zh-CN" altLang="en-US" sz="2000" dirty="0"/>
              <a:t>。（最好使用</a:t>
            </a:r>
            <a:r>
              <a:rPr lang="en-US" altLang="zh-CN" sz="2000" dirty="0"/>
              <a:t>XVID</a:t>
            </a:r>
            <a:r>
              <a:rPr lang="zh-CN" altLang="en-US" sz="2000" dirty="0"/>
              <a:t>。</a:t>
            </a:r>
            <a:r>
              <a:rPr lang="en-US" altLang="zh-CN" sz="2000" dirty="0"/>
              <a:t>MJPG</a:t>
            </a:r>
            <a:r>
              <a:rPr lang="zh-CN" altLang="en-US" sz="2000" dirty="0"/>
              <a:t>会生成大尺寸的视频。</a:t>
            </a:r>
            <a:r>
              <a:rPr lang="en-US" altLang="zh-CN" sz="2000" dirty="0"/>
              <a:t>X264</a:t>
            </a:r>
            <a:r>
              <a:rPr lang="zh-CN" altLang="en-US" sz="2000" dirty="0"/>
              <a:t>会生成非常小的尺寸的视频）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中：</a:t>
            </a:r>
            <a:r>
              <a:rPr lang="en-US" altLang="zh-CN" sz="2000" dirty="0" smtClean="0"/>
              <a:t>DIVX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OSX</a:t>
            </a:r>
            <a:r>
              <a:rPr lang="zh-CN" altLang="en-US" sz="2000" dirty="0"/>
              <a:t>中：</a:t>
            </a:r>
            <a:r>
              <a:rPr lang="en-US" altLang="zh-CN" sz="2000" dirty="0"/>
              <a:t>MJPG</a:t>
            </a:r>
            <a:r>
              <a:rPr lang="zh-CN" altLang="en-US" sz="2000" dirty="0"/>
              <a:t>（</a:t>
            </a:r>
            <a:r>
              <a:rPr lang="en-US" altLang="zh-CN" sz="2000" dirty="0"/>
              <a:t>.mp4</a:t>
            </a:r>
            <a:r>
              <a:rPr lang="zh-CN" altLang="en-US" sz="2000" dirty="0"/>
              <a:t>），</a:t>
            </a:r>
            <a:r>
              <a:rPr lang="en-US" altLang="zh-CN" sz="2000" dirty="0"/>
              <a:t>DIVX</a:t>
            </a:r>
            <a:r>
              <a:rPr lang="zh-CN" altLang="en-US" sz="2000" dirty="0"/>
              <a:t>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avi</a:t>
            </a:r>
            <a:r>
              <a:rPr lang="zh-CN" altLang="en-US" sz="2000" dirty="0"/>
              <a:t>），</a:t>
            </a:r>
            <a:r>
              <a:rPr lang="en-US" altLang="zh-CN" sz="2000" dirty="0"/>
              <a:t>X264</a:t>
            </a:r>
            <a:r>
              <a:rPr lang="zh-CN" altLang="en-US" sz="2000" dirty="0"/>
              <a:t>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mkv</a:t>
            </a:r>
            <a:r>
              <a:rPr lang="zh-CN" altLang="en-US" sz="2000" dirty="0"/>
              <a:t>）。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在从摄像机捕获的代码下面，沿垂直方向翻转每一帧并保存。</a:t>
            </a:r>
          </a:p>
        </p:txBody>
      </p:sp>
    </p:spTree>
    <p:extLst>
      <p:ext uri="{BB962C8B-B14F-4D97-AF65-F5344CB8AC3E}">
        <p14:creationId xmlns:p14="http://schemas.microsoft.com/office/powerpoint/2010/main" val="14802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79554"/>
            <a:ext cx="6228571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2.3 </a:t>
            </a:r>
            <a:r>
              <a:rPr lang="en-US" altLang="zh-CN" sz="4000" b="1" dirty="0" err="1" smtClean="0">
                <a:solidFill>
                  <a:schemeClr val="accent1">
                    <a:lumMod val="75000"/>
                  </a:schemeClr>
                </a:solidFill>
              </a:rPr>
              <a:t>OpenCV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中的绘图功能</a:t>
            </a:r>
            <a:b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目标</a:t>
            </a:r>
          </a:p>
          <a:p>
            <a:pPr marL="540000" algn="just">
              <a:buFont typeface="Wingdings" panose="05000000000000000000" pitchFamily="2" charset="2"/>
              <a:buChar char="ü"/>
            </a:pPr>
            <a:r>
              <a:rPr lang="zh-CN" altLang="en-US" sz="2400" dirty="0"/>
              <a:t>学习使用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绘制不同的几何形状</a:t>
            </a:r>
          </a:p>
          <a:p>
            <a:pPr marL="540000" algn="just">
              <a:buFont typeface="Wingdings" panose="05000000000000000000" pitchFamily="2" charset="2"/>
              <a:buChar char="ü"/>
            </a:pPr>
            <a:r>
              <a:rPr lang="zh-CN" altLang="en-US" sz="2400" dirty="0"/>
              <a:t>您将学习以下功能：</a:t>
            </a:r>
            <a:r>
              <a:rPr lang="en-US" altLang="zh-CN" sz="2400" b="1" dirty="0" err="1"/>
              <a:t>cv.line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cv.circle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cv.rectangle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cv.ellipse</a:t>
            </a:r>
            <a:r>
              <a:rPr lang="en-US" altLang="zh-CN" sz="2400" b="1" dirty="0"/>
              <a:t>()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cv.putText</a:t>
            </a:r>
            <a:r>
              <a:rPr lang="en-US" altLang="zh-CN" sz="2400" dirty="0"/>
              <a:t>()</a:t>
            </a:r>
            <a:r>
              <a:rPr lang="zh-CN" altLang="en-US" sz="2400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3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在上述所有功能中，您将看到一些常见的参数，如下所示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48000">
              <a:buFont typeface="Arial" panose="020B0604020202020204" pitchFamily="34" charset="0"/>
              <a:buChar char="•"/>
            </a:pPr>
            <a:r>
              <a:rPr lang="en-US" altLang="zh-CN" sz="2200" dirty="0" err="1"/>
              <a:t>img</a:t>
            </a:r>
            <a:r>
              <a:rPr lang="zh-CN" altLang="en-US" sz="2200" dirty="0"/>
              <a:t>：您要绘制形状的图像</a:t>
            </a:r>
          </a:p>
          <a:p>
            <a:pPr marL="648000">
              <a:buFont typeface="Arial" panose="020B0604020202020204" pitchFamily="34" charset="0"/>
              <a:buChar char="•"/>
            </a:pPr>
            <a:r>
              <a:rPr lang="en-US" altLang="zh-CN" sz="2200" dirty="0"/>
              <a:t>color</a:t>
            </a:r>
            <a:r>
              <a:rPr lang="zh-CN" altLang="en-US" sz="2200" dirty="0"/>
              <a:t>：形状的颜色。对于</a:t>
            </a:r>
            <a:r>
              <a:rPr lang="en-US" altLang="zh-CN" sz="2200" dirty="0"/>
              <a:t>BGR</a:t>
            </a:r>
            <a:r>
              <a:rPr lang="zh-CN" altLang="en-US" sz="2200" dirty="0"/>
              <a:t>，将其作为元组传递，例如：</a:t>
            </a:r>
            <a:r>
              <a:rPr lang="en-US" altLang="zh-CN" sz="2200" dirty="0"/>
              <a:t>(255,0,0)</a:t>
            </a:r>
            <a:r>
              <a:rPr lang="zh-CN" altLang="en-US" sz="2200" dirty="0"/>
              <a:t>对于蓝色。对于灰度，只需传递标量值即可。</a:t>
            </a:r>
          </a:p>
          <a:p>
            <a:pPr marL="648000">
              <a:buFont typeface="Arial" panose="020B0604020202020204" pitchFamily="34" charset="0"/>
              <a:buChar char="•"/>
            </a:pPr>
            <a:r>
              <a:rPr lang="zh-CN" altLang="en-US" sz="2200" dirty="0"/>
              <a:t>厚度：线或圆等的粗细。如果对闭合图形（如圆）传递</a:t>
            </a:r>
            <a:r>
              <a:rPr lang="en-US" altLang="zh-CN" sz="2200" dirty="0"/>
              <a:t>-1 </a:t>
            </a:r>
            <a:r>
              <a:rPr lang="zh-CN" altLang="en-US" sz="2200" dirty="0"/>
              <a:t>，它将填充形状。默认厚度</a:t>
            </a:r>
            <a:r>
              <a:rPr lang="en-US" altLang="zh-CN" sz="2200" dirty="0"/>
              <a:t>= 1</a:t>
            </a:r>
          </a:p>
          <a:p>
            <a:pPr marL="648000">
              <a:buFont typeface="Arial" panose="020B0604020202020204" pitchFamily="34" charset="0"/>
              <a:buChar char="•"/>
            </a:pPr>
            <a:r>
              <a:rPr lang="en-US" altLang="zh-CN" sz="2200" dirty="0" err="1"/>
              <a:t>lineType</a:t>
            </a:r>
            <a:r>
              <a:rPr lang="zh-CN" altLang="en-US" sz="2200" dirty="0"/>
              <a:t>：线的类型，是否为</a:t>
            </a:r>
            <a:r>
              <a:rPr lang="en-US" altLang="zh-CN" sz="2200" dirty="0"/>
              <a:t>8</a:t>
            </a:r>
            <a:r>
              <a:rPr lang="zh-CN" altLang="en-US" sz="2200" dirty="0"/>
              <a:t>连接线，抗锯齿线等。默认情况下，为</a:t>
            </a:r>
            <a:r>
              <a:rPr lang="en-US" altLang="zh-CN" sz="2200" dirty="0"/>
              <a:t>8</a:t>
            </a:r>
            <a:r>
              <a:rPr lang="zh-CN" altLang="en-US" sz="2200" dirty="0"/>
              <a:t>连接线。**</a:t>
            </a:r>
            <a:r>
              <a:rPr lang="en-US" altLang="zh-CN" sz="2200" dirty="0" err="1"/>
              <a:t>cv.LINE_AA</a:t>
            </a:r>
            <a:r>
              <a:rPr lang="en-US" altLang="zh-CN" sz="2200" dirty="0"/>
              <a:t>**</a:t>
            </a:r>
            <a:r>
              <a:rPr lang="zh-CN" altLang="en-US" sz="2200" dirty="0"/>
              <a:t>给出了抗锯齿的线条，看起来非常适合曲线。</a:t>
            </a:r>
          </a:p>
        </p:txBody>
      </p:sp>
    </p:spTree>
    <p:extLst>
      <p:ext uri="{BB962C8B-B14F-4D97-AF65-F5344CB8AC3E}">
        <p14:creationId xmlns:p14="http://schemas.microsoft.com/office/powerpoint/2010/main" val="192445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画线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要绘制一条线，您需要传递线的开始和结束坐标。我们将创建一个黑色图像，并从左上角到右下角在其上绘制一条蓝线。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60" y="3090814"/>
            <a:ext cx="4380952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画矩形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要绘制矩形，您需要矩形的左上角和右下角。这次，我们将在图像的右上角绘制一个绿色矩形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cv.rectangle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img</a:t>
            </a:r>
            <a:r>
              <a:rPr lang="en-US" altLang="zh-CN" sz="2400" dirty="0"/>
              <a:t>,(384,0),(510,128),(0,255,0),3)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46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画圆圈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要绘制一个圆，需要其中心坐标和半径。我们将在上面绘制的矩形内绘制一个圆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>
              <a:buNone/>
            </a:pPr>
            <a:r>
              <a:rPr lang="fr-FR" altLang="zh-CN" sz="2400" dirty="0"/>
              <a:t>cv.circle(img,(447,63), 63, (0,0,255), -1)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9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读取图像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使用函数</a:t>
            </a:r>
            <a:r>
              <a:rPr lang="en-US" altLang="zh-CN" sz="2400" b="1" dirty="0"/>
              <a:t>cv2.imread(</a:t>
            </a:r>
            <a:r>
              <a:rPr lang="en-US" altLang="zh-CN" sz="2400" b="1" dirty="0" err="1"/>
              <a:t>filepath,flags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读入一</a:t>
            </a:r>
            <a:r>
              <a:rPr lang="zh-CN" altLang="en-US" sz="2400" b="1" dirty="0" smtClean="0"/>
              <a:t>副图像</a:t>
            </a:r>
            <a:r>
              <a:rPr lang="zh-CN" altLang="en-US" sz="2400" b="1" dirty="0"/>
              <a:t>。</a:t>
            </a:r>
            <a:endParaRPr lang="en-US" altLang="zh-CN" sz="2400" b="1" dirty="0" smtClean="0"/>
          </a:p>
          <a:p>
            <a:pPr marL="7200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filepath</a:t>
            </a:r>
            <a:r>
              <a:rPr lang="en-US" altLang="zh-CN" sz="2400" dirty="0"/>
              <a:t>: </a:t>
            </a:r>
            <a:r>
              <a:rPr lang="zh-CN" altLang="en-US" sz="2400" dirty="0"/>
              <a:t>读入图像完整路径（绝对路径，相对路径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720000">
              <a:buFont typeface="Wingdings" panose="05000000000000000000" pitchFamily="2" charset="2"/>
              <a:buChar char="Ø"/>
            </a:pPr>
            <a:r>
              <a:rPr lang="en-US" altLang="zh-CN" sz="2400" dirty="0"/>
              <a:t>flags</a:t>
            </a:r>
            <a:r>
              <a:rPr lang="zh-CN" altLang="en-US" sz="2400" dirty="0"/>
              <a:t>：读入图片的</a:t>
            </a:r>
            <a:r>
              <a:rPr lang="zh-CN" altLang="en-US" sz="2400" dirty="0" smtClean="0"/>
              <a:t>标志</a:t>
            </a:r>
            <a:endParaRPr lang="en-US" altLang="zh-CN" sz="2400" dirty="0" smtClean="0"/>
          </a:p>
          <a:p>
            <a:pPr marL="900000"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cv.IMREAD_COLOR</a:t>
            </a:r>
            <a:r>
              <a:rPr lang="zh-CN" altLang="en-US" sz="2000" dirty="0"/>
              <a:t>： 加载彩色图像。任何图像的透明度都会被忽视。它是默认标志。</a:t>
            </a:r>
          </a:p>
          <a:p>
            <a:pPr marL="900000"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cv.IMREAD_GRAYSCALE</a:t>
            </a:r>
            <a:r>
              <a:rPr lang="zh-CN" altLang="en-US" sz="2000" dirty="0"/>
              <a:t>：以灰度模式加载图像</a:t>
            </a:r>
          </a:p>
          <a:p>
            <a:pPr marL="900000"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cv.IMREAD_UNCHANGED</a:t>
            </a:r>
            <a:r>
              <a:rPr lang="zh-CN" altLang="en-US" sz="2000" dirty="0"/>
              <a:t>：加载图像，包括</a:t>
            </a:r>
            <a:r>
              <a:rPr lang="en-US" altLang="zh-CN" sz="2000" dirty="0"/>
              <a:t>alpha</a:t>
            </a:r>
            <a:r>
              <a:rPr lang="zh-CN" altLang="en-US" sz="2000" dirty="0" smtClean="0"/>
              <a:t>通道</a:t>
            </a:r>
            <a:endParaRPr lang="en-US" altLang="zh-CN" sz="2000" dirty="0" smtClean="0"/>
          </a:p>
          <a:p>
            <a:pPr marL="9000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</a:rPr>
              <a:t> 除了这三个标志，你可以分别简单地传递整数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  <a:p>
            <a:pPr marL="720000">
              <a:buFont typeface="Wingdings" panose="05000000000000000000" pitchFamily="2" charset="2"/>
              <a:buChar char="ü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3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画椭圆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要绘制椭圆，我们需要传递几个参数。一个参数是中心位置（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）。下一个参数是轴长度（长轴长度，短轴长度）。</a:t>
            </a:r>
            <a:r>
              <a:rPr lang="en-US" altLang="zh-CN" sz="2400" dirty="0"/>
              <a:t>angle</a:t>
            </a:r>
            <a:r>
              <a:rPr lang="zh-CN" altLang="en-US" sz="2400" dirty="0"/>
              <a:t>是椭圆沿逆时针方向旋转的角度。</a:t>
            </a:r>
            <a:r>
              <a:rPr lang="en-US" altLang="zh-CN" sz="2400" dirty="0" err="1"/>
              <a:t>startAngle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endAngle</a:t>
            </a:r>
            <a:r>
              <a:rPr lang="zh-CN" altLang="en-US" sz="2400" dirty="0"/>
              <a:t>表示从主轴沿顺时针方向测量的椭圆弧的开始和结束。即给出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360</a:t>
            </a:r>
            <a:r>
              <a:rPr lang="zh-CN" altLang="en-US" sz="2400" dirty="0"/>
              <a:t>给出完整的椭圆。有关更多详细信息，请参阅**</a:t>
            </a:r>
            <a:r>
              <a:rPr lang="en-US" altLang="zh-CN" sz="2400" dirty="0" err="1"/>
              <a:t>cv.ellipse</a:t>
            </a:r>
            <a:r>
              <a:rPr lang="en-US" altLang="zh-CN" sz="2400" dirty="0"/>
              <a:t>**</a:t>
            </a:r>
            <a:r>
              <a:rPr lang="zh-CN" altLang="en-US" sz="2400" dirty="0"/>
              <a:t>的文档。下面的示例在图像的中心绘制一个椭圆形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sz="2400" dirty="0" err="1"/>
              <a:t>cv.ellipse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,(256,256),(100,50),0,0,180,255,-1)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画多边形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200" dirty="0"/>
              <a:t>要绘制多边形，首先需要顶点的坐标。将这些点组成形状为</a:t>
            </a:r>
            <a:r>
              <a:rPr lang="en-US" altLang="zh-CN" sz="2200" dirty="0"/>
              <a:t>ROWSx1x2</a:t>
            </a:r>
            <a:r>
              <a:rPr lang="zh-CN" altLang="en-US" sz="2200" dirty="0"/>
              <a:t>的数组，其中</a:t>
            </a:r>
            <a:r>
              <a:rPr lang="en-US" altLang="zh-CN" sz="2200" dirty="0"/>
              <a:t>ROWS</a:t>
            </a:r>
            <a:r>
              <a:rPr lang="zh-CN" altLang="en-US" sz="2200" dirty="0"/>
              <a:t>是顶点数，并且其类型应为</a:t>
            </a:r>
            <a:r>
              <a:rPr lang="en-US" altLang="zh-CN" sz="2200" dirty="0"/>
              <a:t>int32</a:t>
            </a:r>
            <a:r>
              <a:rPr lang="zh-CN" altLang="en-US" sz="2200" dirty="0"/>
              <a:t>。在这里，我们绘制了一个带有四个顶点的黄色小多边形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2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200" b="1" dirty="0" smtClean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200" b="1" dirty="0" smtClean="0"/>
              <a:t>注意</a:t>
            </a:r>
            <a:r>
              <a:rPr lang="zh-CN" altLang="en-US" sz="2200" dirty="0"/>
              <a:t> 如果第三个参数为</a:t>
            </a:r>
            <a:r>
              <a:rPr lang="en-US" altLang="zh-CN" sz="2200" dirty="0"/>
              <a:t>False</a:t>
            </a:r>
            <a:r>
              <a:rPr lang="zh-CN" altLang="en-US" sz="2200" dirty="0"/>
              <a:t>，您将获得一条连接所有点的折线，而不是闭合形状。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88" y="3466886"/>
            <a:ext cx="5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向图像添加文本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要将文本放入图像中，需要指定以下内容。 </a:t>
            </a:r>
            <a:r>
              <a:rPr lang="en-US" altLang="zh-CN" sz="2400" dirty="0"/>
              <a:t>- </a:t>
            </a:r>
            <a:r>
              <a:rPr lang="zh-CN" altLang="en-US" sz="2400" dirty="0"/>
              <a:t>您要写入的文字数据 </a:t>
            </a:r>
            <a:r>
              <a:rPr lang="en-US" altLang="zh-CN" sz="2400" dirty="0"/>
              <a:t>- </a:t>
            </a:r>
            <a:r>
              <a:rPr lang="zh-CN" altLang="en-US" sz="2400" dirty="0"/>
              <a:t>您要放置它的位置坐标（即数据开始的左下角）。 </a:t>
            </a:r>
            <a:r>
              <a:rPr lang="en-US" altLang="zh-CN" sz="2400" dirty="0"/>
              <a:t>- </a:t>
            </a:r>
            <a:r>
              <a:rPr lang="zh-CN" altLang="en-US" sz="2400" dirty="0"/>
              <a:t>字体类型（检查**</a:t>
            </a:r>
            <a:r>
              <a:rPr lang="en-US" altLang="zh-CN" sz="2400" dirty="0" err="1"/>
              <a:t>cv.putText</a:t>
            </a:r>
            <a:r>
              <a:rPr lang="en-US" altLang="zh-CN" sz="2400" dirty="0"/>
              <a:t>**</a:t>
            </a:r>
            <a:r>
              <a:rPr lang="zh-CN" altLang="en-US" sz="2400" dirty="0"/>
              <a:t>文档以获取受支持的字体） </a:t>
            </a:r>
            <a:r>
              <a:rPr lang="en-US" altLang="zh-CN" sz="2400" dirty="0"/>
              <a:t>- </a:t>
            </a:r>
            <a:r>
              <a:rPr lang="zh-CN" altLang="en-US" sz="2400" dirty="0"/>
              <a:t>字体比例（指定字体大小） </a:t>
            </a:r>
            <a:r>
              <a:rPr lang="en-US" altLang="zh-CN" sz="2400" dirty="0"/>
              <a:t>- </a:t>
            </a:r>
            <a:r>
              <a:rPr lang="zh-CN" altLang="en-US" sz="2400" dirty="0"/>
              <a:t>常规的内容，例如颜色，厚度，线条类型等。为了获得更好的外观，建议使用</a:t>
            </a:r>
            <a:r>
              <a:rPr lang="en-US" altLang="zh-CN" sz="2400" dirty="0" err="1"/>
              <a:t>lineType</a:t>
            </a:r>
            <a:r>
              <a:rPr lang="en-US" altLang="zh-CN" sz="2400" dirty="0"/>
              <a:t> = </a:t>
            </a:r>
            <a:r>
              <a:rPr lang="en-US" altLang="zh-CN" sz="2400" b="1" dirty="0" err="1"/>
              <a:t>cv.LINE_AA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78" y="4693731"/>
            <a:ext cx="667619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结果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现在是时候查看我们绘图的最终结果了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74" y="2819818"/>
            <a:ext cx="5152381" cy="1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17" y="2819818"/>
            <a:ext cx="3744036" cy="37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2.4 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图像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的基本操作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目标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学会： </a:t>
            </a:r>
            <a:r>
              <a:rPr lang="en-US" altLang="zh-CN" sz="2400" dirty="0"/>
              <a:t>- </a:t>
            </a:r>
            <a:r>
              <a:rPr lang="zh-CN" altLang="en-US" sz="2400" dirty="0"/>
              <a:t>访问像素值并修改它们 </a:t>
            </a:r>
            <a:r>
              <a:rPr lang="en-US" altLang="zh-CN" sz="2400" dirty="0"/>
              <a:t>- </a:t>
            </a:r>
            <a:r>
              <a:rPr lang="zh-CN" altLang="en-US" sz="2400" dirty="0"/>
              <a:t>访问图像属性 </a:t>
            </a:r>
            <a:r>
              <a:rPr lang="en-US" altLang="zh-CN" sz="2400" dirty="0"/>
              <a:t>- </a:t>
            </a:r>
            <a:r>
              <a:rPr lang="zh-CN" altLang="en-US" sz="2400" dirty="0"/>
              <a:t>设置感兴趣区域</a:t>
            </a:r>
            <a:r>
              <a:rPr lang="en-US" altLang="zh-CN" sz="2400" dirty="0"/>
              <a:t>(ROI) - </a:t>
            </a:r>
            <a:r>
              <a:rPr lang="zh-CN" altLang="en-US" sz="2400" dirty="0"/>
              <a:t>分割和合并图像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本节中的几乎所有操作都主要与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相关，而不是与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相关。要使用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编写更好的优化代码，需要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的丰富知识。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25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访问和修改像素值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让我们先加载彩色图像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你可以通过行和列坐标来访问像素值。对于 </a:t>
            </a:r>
            <a:r>
              <a:rPr lang="en-US" altLang="zh-CN" sz="2400" dirty="0"/>
              <a:t>BGR </a:t>
            </a:r>
            <a:r>
              <a:rPr lang="zh-CN" altLang="en-US" sz="2400" dirty="0"/>
              <a:t>图像，它返回一个由蓝色、绿色和红色值组成的数组。对于灰度图像，只返回相应的灰度。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87" y="2735722"/>
            <a:ext cx="3419048" cy="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93" y="4856201"/>
            <a:ext cx="3133333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访问和修改像素值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你可以用相同的方式修改像素值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警告</a:t>
            </a:r>
            <a:r>
              <a:rPr lang="en-US" altLang="zh-CN" sz="2400" dirty="0"/>
              <a:t>:</a:t>
            </a:r>
            <a:r>
              <a:rPr lang="en-US" altLang="zh-CN" sz="2400" dirty="0" err="1" smtClean="0"/>
              <a:t>Numpy</a:t>
            </a:r>
            <a:r>
              <a:rPr lang="zh-CN" altLang="en-US" sz="2400" dirty="0"/>
              <a:t>是用于快速数组计算的优化库。因此，简单地访问每个像素值并对其进行修改将非常缓慢，因此不建议使用。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68" y="2846179"/>
            <a:ext cx="3590476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7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访问和修改像素值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注意</a:t>
            </a:r>
            <a:r>
              <a:rPr lang="zh-CN" altLang="en-US" sz="2400" dirty="0"/>
              <a:t> 上面的方法通常用于选择数组的区域，例如前</a:t>
            </a:r>
            <a:r>
              <a:rPr lang="en-US" altLang="zh-CN" sz="2400" dirty="0"/>
              <a:t>5</a:t>
            </a:r>
            <a:r>
              <a:rPr lang="zh-CN" altLang="en-US" sz="2400" dirty="0"/>
              <a:t>行和后</a:t>
            </a:r>
            <a:r>
              <a:rPr lang="en-US" altLang="zh-CN" sz="2400" dirty="0"/>
              <a:t>3</a:t>
            </a:r>
            <a:r>
              <a:rPr lang="zh-CN" altLang="en-US" sz="2400" dirty="0"/>
              <a:t>列。对于单个像素访问，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数组方法</a:t>
            </a:r>
            <a:r>
              <a:rPr lang="en-US" altLang="zh-CN" sz="2400" dirty="0" err="1"/>
              <a:t>array.item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array.itemset</a:t>
            </a:r>
            <a:r>
              <a:rPr lang="en-US" altLang="zh-CN" sz="2400" dirty="0"/>
              <a:t>())</a:t>
            </a:r>
            <a:r>
              <a:rPr lang="zh-CN" altLang="en-US" sz="2400" dirty="0"/>
              <a:t>被认为更好，但是它们始终返回标量。如果要访问所有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值，则需要分别调用所有的</a:t>
            </a:r>
            <a:r>
              <a:rPr lang="en-US" altLang="zh-CN" sz="2400" dirty="0" err="1"/>
              <a:t>array.item</a:t>
            </a:r>
            <a:r>
              <a:rPr lang="en-US" altLang="zh-CN" sz="2400" dirty="0"/>
              <a:t>()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更好的像素访问和编辑方法：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782384"/>
            <a:ext cx="3333333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访问图像属性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图像属性包括行数，列数和通道数，图像数据类型，像素数等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图像的形状可通过</a:t>
            </a:r>
            <a:r>
              <a:rPr lang="en-US" altLang="zh-CN" sz="2400" dirty="0" err="1"/>
              <a:t>img.shape</a:t>
            </a:r>
            <a:r>
              <a:rPr lang="zh-CN" altLang="en-US" sz="2400" dirty="0"/>
              <a:t>访问。它返回行，列和通道数的元组（如果图像是彩色的）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注意</a:t>
            </a:r>
            <a:r>
              <a:rPr lang="zh-CN" altLang="en-US" sz="2400" dirty="0"/>
              <a:t> 如果图像是灰度的，则返回的元组仅包含行数和列数，因此这是检查加载的图像是灰度还是彩色的好方法。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79" y="4049707"/>
            <a:ext cx="2476190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像素总数可通过访问</a:t>
            </a:r>
            <a:r>
              <a:rPr lang="en-US" altLang="zh-CN" sz="2400" dirty="0" err="1"/>
              <a:t>img.size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图像数据类型通过</a:t>
            </a:r>
            <a:r>
              <a:rPr lang="en-US" altLang="zh-CN" sz="2400" dirty="0" err="1"/>
              <a:t>img.dtype</a:t>
            </a:r>
            <a:r>
              <a:rPr lang="zh-CN" altLang="en-US" sz="2400" dirty="0"/>
              <a:t>获得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注意</a:t>
            </a:r>
            <a:r>
              <a:rPr lang="zh-CN" altLang="en-US" sz="2400" dirty="0"/>
              <a:t> </a:t>
            </a:r>
            <a:r>
              <a:rPr lang="en-US" altLang="zh-CN" sz="2400" dirty="0" err="1"/>
              <a:t>img.dtype</a:t>
            </a:r>
            <a:r>
              <a:rPr lang="zh-CN" altLang="en-US" sz="2400" dirty="0"/>
              <a:t>在调试时非常重要，因为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-Python</a:t>
            </a:r>
            <a:r>
              <a:rPr lang="zh-CN" altLang="en-US" sz="2400" dirty="0"/>
              <a:t>代码中的大量错误是由无效的数据类型引起的。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25" y="2092656"/>
            <a:ext cx="2657143" cy="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413" y="3052038"/>
            <a:ext cx="2666667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警告：即使图像路径错误，它也不会引发任何错误，但是</a:t>
            </a: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会</a:t>
            </a:r>
            <a:r>
              <a:rPr lang="zh-CN" altLang="en-US" sz="2400" dirty="0"/>
              <a:t>给出</a:t>
            </a:r>
            <a:r>
              <a:rPr lang="en-US" altLang="zh-CN" sz="2400" dirty="0" smtClean="0"/>
              <a:t>None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696659" cy="15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图像感兴趣区域</a:t>
            </a:r>
            <a:r>
              <a:rPr lang="en-US" altLang="zh-CN" b="1" dirty="0"/>
              <a:t>ROI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有时候，你不得不处理一些特定区域的图像。对于图像中的眼睛检测，首先对整个图像进行人脸检测。在获取人脸图像时，我们只选择人脸区域，搜索其中的眼睛，而不是搜索整个图像。它提高了准确性</a:t>
            </a:r>
            <a:r>
              <a:rPr lang="en-US" altLang="zh-CN" sz="2400" dirty="0"/>
              <a:t>(</a:t>
            </a:r>
            <a:r>
              <a:rPr lang="zh-CN" altLang="en-US" sz="2400" dirty="0"/>
              <a:t>因为眼睛总是在面部上</a:t>
            </a:r>
            <a:r>
              <a:rPr lang="en-US" altLang="zh-CN" sz="2400" dirty="0"/>
              <a:t>:D )</a:t>
            </a:r>
            <a:r>
              <a:rPr lang="zh-CN" altLang="en-US" sz="2400" dirty="0"/>
              <a:t>和性能</a:t>
            </a:r>
            <a:r>
              <a:rPr lang="en-US" altLang="zh-CN" sz="2400" dirty="0"/>
              <a:t>(</a:t>
            </a:r>
            <a:r>
              <a:rPr lang="zh-CN" altLang="en-US" sz="2400" dirty="0"/>
              <a:t>因为我们搜索的区域很小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索引再次获得</a:t>
            </a:r>
            <a:r>
              <a:rPr lang="en-US" altLang="zh-CN" sz="2400" dirty="0"/>
              <a:t>ROI</a:t>
            </a:r>
            <a:r>
              <a:rPr lang="zh-CN" altLang="en-US" sz="2400" dirty="0"/>
              <a:t>。在这里，我要选择球并将其复制到图像中的另一个区域：</a:t>
            </a:r>
          </a:p>
        </p:txBody>
      </p:sp>
    </p:spTree>
    <p:extLst>
      <p:ext uri="{BB962C8B-B14F-4D97-AF65-F5344CB8AC3E}">
        <p14:creationId xmlns:p14="http://schemas.microsoft.com/office/powerpoint/2010/main" val="34483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40" y="2133600"/>
            <a:ext cx="3428571" cy="695238"/>
          </a:xfrm>
          <a:prstGeom prst="rect">
            <a:avLst/>
          </a:prstGeom>
        </p:spPr>
      </p:pic>
      <p:pic>
        <p:nvPicPr>
          <p:cNvPr id="5122" name="Picture 2" descr="http://qiniu.aihubs.net/ro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090410"/>
            <a:ext cx="428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拆分和合并图像通道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有时你需要分别处理图像的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通道。在这种情况下，你需要将</a:t>
            </a:r>
            <a:r>
              <a:rPr lang="en-US" altLang="zh-CN" sz="2400" dirty="0"/>
              <a:t>BGR</a:t>
            </a:r>
            <a:r>
              <a:rPr lang="zh-CN" altLang="en-US" sz="2400" dirty="0"/>
              <a:t>图像拆分为单个通道。在其他情况下，你可能需要将这些单独的频道加入</a:t>
            </a:r>
            <a:r>
              <a:rPr lang="en-US" altLang="zh-CN" sz="2400" dirty="0"/>
              <a:t>BGR</a:t>
            </a:r>
            <a:r>
              <a:rPr lang="zh-CN" altLang="en-US" sz="2400" dirty="0"/>
              <a:t>图片。你可以通过以下方式简单地做到这一点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要么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58" y="3827173"/>
            <a:ext cx="5323809" cy="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50" y="4740922"/>
            <a:ext cx="2314286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假设你要将所有红色像素都设置为零，则无需先拆分通道。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索引更快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警告：</a:t>
            </a:r>
            <a:r>
              <a:rPr lang="en-US" altLang="zh-CN" sz="2400" dirty="0" err="1" smtClean="0"/>
              <a:t>cv.split</a:t>
            </a:r>
            <a:r>
              <a:rPr lang="en-US" altLang="zh-CN" sz="2400" dirty="0"/>
              <a:t>()</a:t>
            </a:r>
            <a:r>
              <a:rPr lang="zh-CN" altLang="en-US" sz="2400" dirty="0"/>
              <a:t>是一项耗时的操作（就时间而言）。因此，仅在必要时才这样做。否则请进行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索引。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99" y="3255658"/>
            <a:ext cx="236190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为图像设置边框（填充）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92406"/>
            <a:ext cx="8915400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如果要在图像周围创建边框（如相框），则可以使用</a:t>
            </a:r>
            <a:r>
              <a:rPr lang="en-US" altLang="zh-CN" sz="2400" dirty="0" err="1"/>
              <a:t>cv.copyMakeBorder</a:t>
            </a:r>
            <a:r>
              <a:rPr lang="en-US" altLang="zh-CN" sz="2400" dirty="0"/>
              <a:t>()</a:t>
            </a:r>
            <a:r>
              <a:rPr lang="zh-CN" altLang="en-US" sz="2400" dirty="0"/>
              <a:t>。但是它在卷积运算，零填充等方面有更多应用。此函数采用以下参数：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93" y="3212823"/>
            <a:ext cx="8295238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为图像设置边框（填充）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下面是一个示例代码，演示了所有这些边框类型，以便更好地理解：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4" y="2991863"/>
            <a:ext cx="71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为图像设置边框（填充）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000" dirty="0"/>
              <a:t>请参阅下面的结果</a:t>
            </a:r>
            <a:r>
              <a:rPr lang="zh-CN" altLang="en-US" sz="2000" dirty="0" smtClean="0"/>
              <a:t>。（</a:t>
            </a:r>
            <a:r>
              <a:rPr lang="zh-CN" altLang="en-US" sz="2000" dirty="0"/>
              <a:t>图像与</a:t>
            </a:r>
            <a:r>
              <a:rPr lang="en-US" altLang="zh-CN" sz="2000" dirty="0" err="1"/>
              <a:t>matplotlib</a:t>
            </a:r>
            <a:r>
              <a:rPr lang="zh-CN" altLang="en-US" sz="2000" dirty="0"/>
              <a:t>一起显示。因此红色和蓝色通道将互换）：</a:t>
            </a:r>
          </a:p>
        </p:txBody>
      </p:sp>
      <p:pic>
        <p:nvPicPr>
          <p:cNvPr id="7170" name="Picture 2" descr="http://qiniu.aihubs.net/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83" y="2802342"/>
            <a:ext cx="42862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2.5 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图像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上的算术运算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目标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学习图像的几种算术运算，例如加法，减法，按位运算等。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您将学习以下功能：</a:t>
            </a:r>
            <a:r>
              <a:rPr lang="en-US" altLang="zh-CN" sz="2400" b="1" dirty="0" err="1"/>
              <a:t>cv.add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cv.addWeighted</a:t>
            </a:r>
            <a:r>
              <a:rPr lang="zh-CN" altLang="en-US" sz="2400" dirty="0" smtClean="0"/>
              <a:t>等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7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图像加法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您可以通过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函数</a:t>
            </a:r>
            <a:r>
              <a:rPr lang="en-US" altLang="zh-CN" sz="2400" dirty="0" err="1"/>
              <a:t>cv.add</a:t>
            </a:r>
            <a:r>
              <a:rPr lang="en-US" altLang="zh-CN" sz="2400" dirty="0"/>
              <a:t>()</a:t>
            </a:r>
            <a:r>
              <a:rPr lang="zh-CN" altLang="en-US" sz="2400" dirty="0"/>
              <a:t>或仅通过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操作</a:t>
            </a:r>
            <a:r>
              <a:rPr lang="en-US" altLang="zh-CN" sz="2400" dirty="0"/>
              <a:t>res = img1 + img2</a:t>
            </a:r>
            <a:r>
              <a:rPr lang="zh-CN" altLang="en-US" sz="2400" dirty="0"/>
              <a:t>添加两个图像。两个图像应具有相同的深度和类型，或者第二个图像可以只是一个标量值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注意</a:t>
            </a:r>
            <a:r>
              <a:rPr lang="zh-CN" altLang="en-US" sz="2400" dirty="0"/>
              <a:t> 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加法和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加法之间有区别。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加法是饱和运算，而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加法是模运算。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42" y="4842328"/>
            <a:ext cx="5400000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5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图像融合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46913"/>
            <a:ext cx="8915400" cy="4421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这也是图像加法，但是对图像赋予不同的权重，以使其具有融合或透明的感觉。根据以下等式添加图像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在这里，我拍摄了两个图像，将它们融合在一起。第一幅图像的权重为</a:t>
            </a:r>
            <a:r>
              <a:rPr lang="en-US" altLang="zh-CN" sz="2400" dirty="0"/>
              <a:t>0.7</a:t>
            </a:r>
            <a:r>
              <a:rPr lang="zh-CN" altLang="en-US" sz="2400" dirty="0"/>
              <a:t>，第二幅图像的权重为</a:t>
            </a:r>
            <a:r>
              <a:rPr lang="en-US" altLang="zh-CN" sz="2400" dirty="0"/>
              <a:t>0.3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cv.addWeighted</a:t>
            </a:r>
            <a:r>
              <a:rPr lang="en-US" altLang="zh-CN" sz="2400" dirty="0"/>
              <a:t>()</a:t>
            </a:r>
            <a:r>
              <a:rPr lang="zh-CN" altLang="en-US" sz="2400" dirty="0"/>
              <a:t>在图像上应用以下公式。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15" y="2746812"/>
            <a:ext cx="3742857" cy="5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0" y="3381908"/>
            <a:ext cx="7190476" cy="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758" y="5892597"/>
            <a:ext cx="3685714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2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显示图像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38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b="1" dirty="0"/>
              <a:t>使用函数</a:t>
            </a:r>
            <a:r>
              <a:rPr lang="en-US" altLang="zh-CN" sz="2400" b="1" dirty="0"/>
              <a:t>cv2.imshow(</a:t>
            </a:r>
            <a:r>
              <a:rPr lang="en-US" altLang="zh-CN" sz="2400" b="1" dirty="0" err="1"/>
              <a:t>wname,img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显示图像，第一个参数是显示图像的窗口的名字，第二个参数是要显示的</a:t>
            </a:r>
            <a:r>
              <a:rPr lang="zh-CN" altLang="en-US" sz="2400" b="1" dirty="0" smtClean="0"/>
              <a:t>图（</a:t>
            </a:r>
            <a:r>
              <a:rPr lang="en-US" altLang="zh-CN" sz="2400" b="1" dirty="0" err="1"/>
              <a:t>imread</a:t>
            </a:r>
            <a:r>
              <a:rPr lang="zh-CN" altLang="en-US" sz="2400" b="1" dirty="0"/>
              <a:t>读入的图像），窗口大小自动调整为图片</a:t>
            </a:r>
            <a:r>
              <a:rPr lang="zh-CN" altLang="en-US" sz="2400" b="1" dirty="0" smtClean="0"/>
              <a:t>大小。</a:t>
            </a:r>
            <a:endParaRPr lang="zh-CN" altLang="en-US" sz="2400" b="1" dirty="0"/>
          </a:p>
          <a:p>
            <a:pPr algn="just"/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tips:</a:t>
            </a:r>
            <a:r>
              <a:rPr lang="zh-CN" altLang="en-US" sz="2400" dirty="0"/>
              <a:t>要注意的是需要让程序暂停，否则图片会一闪而过，你不会观察到图片：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49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71" y="3685981"/>
            <a:ext cx="4286250" cy="17621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24044"/>
            <a:ext cx="4371429" cy="15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925" y="3685981"/>
            <a:ext cx="1583290" cy="517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结果：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1285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按位运算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这包括按位 </a:t>
            </a:r>
            <a:r>
              <a:rPr lang="en-US" altLang="zh-CN" sz="2400" dirty="0"/>
              <a:t>AND</a:t>
            </a:r>
            <a:r>
              <a:rPr lang="zh-CN" altLang="en-US" sz="2400" dirty="0"/>
              <a:t>、 </a:t>
            </a:r>
            <a:r>
              <a:rPr lang="en-US" altLang="zh-CN" sz="2400" dirty="0"/>
              <a:t>OR</a:t>
            </a:r>
            <a:r>
              <a:rPr lang="zh-CN" altLang="en-US" sz="2400" dirty="0"/>
              <a:t>、</a:t>
            </a:r>
            <a:r>
              <a:rPr lang="en-US" altLang="zh-CN" sz="2400" dirty="0"/>
              <a:t>NOT </a:t>
            </a:r>
            <a:r>
              <a:rPr lang="zh-CN" altLang="en-US" sz="2400" dirty="0"/>
              <a:t>和 </a:t>
            </a:r>
            <a:r>
              <a:rPr lang="en-US" altLang="zh-CN" sz="2400" dirty="0"/>
              <a:t>XOR </a:t>
            </a:r>
            <a:r>
              <a:rPr lang="zh-CN" altLang="en-US" sz="2400" dirty="0"/>
              <a:t>操作。它们在提取图像的任何部分</a:t>
            </a:r>
            <a:r>
              <a:rPr lang="en-US" altLang="zh-CN" sz="2400" dirty="0"/>
              <a:t>(</a:t>
            </a:r>
            <a:r>
              <a:rPr lang="zh-CN" altLang="en-US" sz="2400" dirty="0"/>
              <a:t>我们将在后面的章节中看到</a:t>
            </a:r>
            <a:r>
              <a:rPr lang="en-US" altLang="zh-CN" sz="2400" dirty="0"/>
              <a:t>)</a:t>
            </a:r>
            <a:r>
              <a:rPr lang="zh-CN" altLang="en-US" sz="2400" dirty="0"/>
              <a:t>、定义和处理非矩形 </a:t>
            </a:r>
            <a:r>
              <a:rPr lang="en-US" altLang="zh-CN" sz="2400" dirty="0"/>
              <a:t>ROI </a:t>
            </a:r>
            <a:r>
              <a:rPr lang="zh-CN" altLang="en-US" sz="2400" dirty="0"/>
              <a:t>等方面非常有用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我想在图像上方放置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徽标。如果添加两个图像，它将改变颜色。如果混合它，我将获得透明效果。但我希望它不透明。如果是矩形区域，则可以像上一章一样使用</a:t>
            </a:r>
            <a:r>
              <a:rPr lang="en-US" altLang="zh-CN" sz="2400" dirty="0"/>
              <a:t>ROI</a:t>
            </a:r>
            <a:r>
              <a:rPr lang="zh-CN" altLang="en-US" sz="2400" dirty="0"/>
              <a:t>。但是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徽标不是矩形。因此，您可以按如下所示进行按位操作：</a:t>
            </a:r>
          </a:p>
        </p:txBody>
      </p:sp>
    </p:spTree>
    <p:extLst>
      <p:ext uri="{BB962C8B-B14F-4D97-AF65-F5344CB8AC3E}">
        <p14:creationId xmlns:p14="http://schemas.microsoft.com/office/powerpoint/2010/main" val="389747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601904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76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dirty="0"/>
              <a:t>请看下面的结果。左图显示了我们创建的</a:t>
            </a:r>
            <a:r>
              <a:rPr lang="en-US" altLang="zh-CN" sz="2400" dirty="0"/>
              <a:t>mask</a:t>
            </a:r>
            <a:r>
              <a:rPr lang="zh-CN" altLang="en-US" sz="2400" dirty="0"/>
              <a:t>。右图显示最终结果。为了更好地理解，显示上面代码中的所有中间映像，特别是 </a:t>
            </a:r>
            <a:r>
              <a:rPr lang="en-US" altLang="zh-CN" sz="2400" dirty="0"/>
              <a:t>img1_bg </a:t>
            </a:r>
            <a:r>
              <a:rPr lang="zh-CN" altLang="en-US" sz="2400" dirty="0"/>
              <a:t>和 </a:t>
            </a:r>
            <a:r>
              <a:rPr lang="en-US" altLang="zh-CN" sz="2400" dirty="0"/>
              <a:t>img2_fg</a:t>
            </a:r>
            <a:r>
              <a:rPr lang="zh-CN" altLang="en-US" sz="24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89" y="3521334"/>
            <a:ext cx="6269298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27" y="1015984"/>
            <a:ext cx="4457143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作业一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将关于图像的基本操作都自己动手实践一下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1" dirty="0" err="1"/>
              <a:t>cv.waitKey</a:t>
            </a:r>
            <a:r>
              <a:rPr lang="en-US" altLang="zh-CN" sz="2000" dirty="0"/>
              <a:t>()</a:t>
            </a:r>
            <a:r>
              <a:rPr lang="zh-CN" altLang="en-US" sz="2000" dirty="0"/>
              <a:t>是一个键盘绑定函数。其参数是以毫秒为单位的时间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该函数等待任何键盘事件指定的毫秒。如果您在这段时间内按下任何键，程序将继续运行。如果**</a:t>
            </a:r>
            <a:r>
              <a:rPr lang="en-US" altLang="zh-CN" sz="2000" dirty="0"/>
              <a:t>0**</a:t>
            </a:r>
            <a:r>
              <a:rPr lang="zh-CN" altLang="en-US" sz="2000" dirty="0"/>
              <a:t>被传递，它将无限期地等待一次敲击键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1" dirty="0" err="1"/>
              <a:t>cv.destroyAllWindows</a:t>
            </a:r>
            <a:r>
              <a:rPr lang="en-US" altLang="zh-CN" sz="2000" dirty="0"/>
              <a:t>()</a:t>
            </a:r>
            <a:r>
              <a:rPr lang="zh-CN" altLang="en-US" sz="2000" dirty="0"/>
              <a:t>只会破坏我们创建的所有窗口。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60" y="1528619"/>
            <a:ext cx="6838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写入图像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400" b="1" dirty="0"/>
              <a:t>使用函数</a:t>
            </a:r>
            <a:r>
              <a:rPr lang="en-US" altLang="zh-CN" sz="2400" b="1" dirty="0"/>
              <a:t>cv2.imwrite(file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img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保存一个图像。第一个参数是要保存的文件名，第二个参数是要保存的图像。可选的第三个参数，为写入图片的质量。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6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48" y="2133599"/>
            <a:ext cx="10380952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图像颜色空间转换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颜色空间转换方法</a:t>
            </a:r>
          </a:p>
          <a:p>
            <a:endParaRPr lang="zh-CN" altLang="en-US" dirty="0"/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str.startswith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函数：用于判断一个字符串是否为某个字符串的开头。</a:t>
            </a:r>
          </a:p>
          <a:p>
            <a:pPr marL="6480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函数：带参数时，返回参数的属性、方法列表。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87" y="4670856"/>
            <a:ext cx="7204143" cy="11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</TotalTime>
  <Words>2408</Words>
  <Application>Microsoft Office PowerPoint</Application>
  <PresentationFormat>宽屏</PresentationFormat>
  <Paragraphs>207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第二章  图像的基本操作</vt:lpstr>
      <vt:lpstr>2.1 图像入门 </vt:lpstr>
      <vt:lpstr>读取图像</vt:lpstr>
      <vt:lpstr>示例</vt:lpstr>
      <vt:lpstr>显示图像</vt:lpstr>
      <vt:lpstr>示例</vt:lpstr>
      <vt:lpstr>写入图像</vt:lpstr>
      <vt:lpstr>示例</vt:lpstr>
      <vt:lpstr>图像颜色空间转换</vt:lpstr>
      <vt:lpstr>图像颜色空间转换</vt:lpstr>
      <vt:lpstr>图像颜色空间转换</vt:lpstr>
      <vt:lpstr>PowerPoint 演示文稿</vt:lpstr>
      <vt:lpstr>PowerPoint 演示文稿</vt:lpstr>
      <vt:lpstr>PowerPoint 演示文稿</vt:lpstr>
      <vt:lpstr>结果</vt:lpstr>
      <vt:lpstr>使用Matplotlib</vt:lpstr>
      <vt:lpstr>2.2 视频入门</vt:lpstr>
      <vt:lpstr>从相机中读取视频</vt:lpstr>
      <vt:lpstr>示例</vt:lpstr>
      <vt:lpstr>从文件播放视频</vt:lpstr>
      <vt:lpstr>示例</vt:lpstr>
      <vt:lpstr>保存视频</vt:lpstr>
      <vt:lpstr>PowerPoint 演示文稿</vt:lpstr>
      <vt:lpstr>示例</vt:lpstr>
      <vt:lpstr>2.3 OpenCV中的绘图功能 </vt:lpstr>
      <vt:lpstr>代码 </vt:lpstr>
      <vt:lpstr>画线 </vt:lpstr>
      <vt:lpstr>画矩形 </vt:lpstr>
      <vt:lpstr>画圆圈 </vt:lpstr>
      <vt:lpstr>画椭圆</vt:lpstr>
      <vt:lpstr>画多边形</vt:lpstr>
      <vt:lpstr>向图像添加文本</vt:lpstr>
      <vt:lpstr>结果 </vt:lpstr>
      <vt:lpstr>2.4 图像的基本操作 </vt:lpstr>
      <vt:lpstr>访问和修改像素值 </vt:lpstr>
      <vt:lpstr>访问和修改像素值</vt:lpstr>
      <vt:lpstr>访问和修改像素值</vt:lpstr>
      <vt:lpstr>访问图像属性 </vt:lpstr>
      <vt:lpstr>PowerPoint 演示文稿</vt:lpstr>
      <vt:lpstr>图像感兴趣区域ROI </vt:lpstr>
      <vt:lpstr>示例</vt:lpstr>
      <vt:lpstr>拆分和合并图像通道 </vt:lpstr>
      <vt:lpstr>PowerPoint 演示文稿</vt:lpstr>
      <vt:lpstr>为图像设置边框（填充） </vt:lpstr>
      <vt:lpstr>为图像设置边框（填充）</vt:lpstr>
      <vt:lpstr>为图像设置边框（填充）</vt:lpstr>
      <vt:lpstr>2.5 图像上的算术运算 </vt:lpstr>
      <vt:lpstr>图像加法 </vt:lpstr>
      <vt:lpstr>图像融合 </vt:lpstr>
      <vt:lpstr>示例</vt:lpstr>
      <vt:lpstr>按位运算 </vt:lpstr>
      <vt:lpstr>示例</vt:lpstr>
      <vt:lpstr>结果</vt:lpstr>
      <vt:lpstr>PowerPoint 演示文稿</vt:lpstr>
      <vt:lpstr>作业一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chengzhuanyang@zufe.edu.cn</dc:creator>
  <cp:lastModifiedBy>chengzhuanyang@zufe.edu.cn</cp:lastModifiedBy>
  <cp:revision>61</cp:revision>
  <dcterms:created xsi:type="dcterms:W3CDTF">2020-06-25T14:24:34Z</dcterms:created>
  <dcterms:modified xsi:type="dcterms:W3CDTF">2020-09-13T12:27:37Z</dcterms:modified>
</cp:coreProperties>
</file>